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howSpecialPlsOnTitleSld="0" saveSubsetFonts="1">
  <p:sldMasterIdLst>
    <p:sldMasterId id="2147483648" r:id="rId1"/>
  </p:sldMasterIdLst>
  <p:notesMasterIdLst>
    <p:notesMasterId r:id="rId14"/>
  </p:notesMasterIdLst>
  <p:handoutMasterIdLst>
    <p:handoutMasterId r:id="rId15"/>
  </p:handoutMasterIdLst>
  <p:sldIdLst>
    <p:sldId id="256" r:id="rId2"/>
    <p:sldId id="259" r:id="rId3"/>
    <p:sldId id="262" r:id="rId4"/>
    <p:sldId id="269" r:id="rId5"/>
    <p:sldId id="268" r:id="rId6"/>
    <p:sldId id="263" r:id="rId7"/>
    <p:sldId id="273" r:id="rId8"/>
    <p:sldId id="264" r:id="rId9"/>
    <p:sldId id="265" r:id="rId10"/>
    <p:sldId id="272"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ultan Saad Almadhhi" initials="SSA" lastIdx="1" clrIdx="0">
    <p:extLst>
      <p:ext uri="{19B8F6BF-5375-455C-9EA6-DF929625EA0E}">
        <p15:presenceInfo xmlns:p15="http://schemas.microsoft.com/office/powerpoint/2012/main" userId="S-1-5-21-4139684434-2700714736-3083402463-4689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3BC"/>
    <a:srgbClr val="DAE3F3"/>
    <a:srgbClr val="8BDBFF"/>
    <a:srgbClr val="21BA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680" autoAdjust="0"/>
    <p:restoredTop sz="94660"/>
  </p:normalViewPr>
  <p:slideViewPr>
    <p:cSldViewPr snapToGrid="0">
      <p:cViewPr>
        <p:scale>
          <a:sx n="76" d="100"/>
          <a:sy n="76" d="100"/>
        </p:scale>
        <p:origin x="196" y="6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ADF18E7-AB23-42BF-97DC-9433D052D5F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4A20CC4-8224-4123-B5C5-89E88E19A99F}"/>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6CD113B-2F57-40A1-B7FE-E7DF5366A73E}" type="datetimeFigureOut">
              <a:rPr lang="en-US" smtClean="0"/>
              <a:t>10/9/2026</a:t>
            </a:fld>
            <a:endParaRPr lang="en-US"/>
          </a:p>
        </p:txBody>
      </p:sp>
      <p:sp>
        <p:nvSpPr>
          <p:cNvPr id="4" name="Footer Placeholder 3">
            <a:extLst>
              <a:ext uri="{FF2B5EF4-FFF2-40B4-BE49-F238E27FC236}">
                <a16:creationId xmlns:a16="http://schemas.microsoft.com/office/drawing/2014/main" id="{2B8EC293-4C76-4A8E-9933-A774DD3BEE7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F23EDE4-7E8F-429C-97DF-FAA31A0D73E4}"/>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994DDF4-B57C-4EED-8773-1B0DEAB1A4AC}" type="slidenum">
              <a:rPr lang="en-US" smtClean="0"/>
              <a:t>‹#›</a:t>
            </a:fld>
            <a:endParaRPr lang="en-US"/>
          </a:p>
        </p:txBody>
      </p:sp>
    </p:spTree>
    <p:extLst>
      <p:ext uri="{BB962C8B-B14F-4D97-AF65-F5344CB8AC3E}">
        <p14:creationId xmlns:p14="http://schemas.microsoft.com/office/powerpoint/2010/main" val="966367835"/>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F86129-5A88-4860-8652-184DCB685092}" type="datetimeFigureOut">
              <a:rPr lang="en-US" smtClean="0"/>
              <a:t>10/9/2026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8C51BDA-01D4-4803-B538-ABBB68ADE7F5}" type="slidenum">
              <a:rPr lang="en-US" smtClean="0"/>
              <a:t>‹#›</a:t>
            </a:fld>
            <a:endParaRPr lang="en-US"/>
          </a:p>
        </p:txBody>
      </p:sp>
    </p:spTree>
    <p:extLst>
      <p:ext uri="{BB962C8B-B14F-4D97-AF65-F5344CB8AC3E}">
        <p14:creationId xmlns:p14="http://schemas.microsoft.com/office/powerpoint/2010/main" val="3477990742"/>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5C7F46-529A-4BA8-A8C5-6E47D59B0F4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483E164-A279-4D4D-A0DE-AE020E887B1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62DF241-78E0-4834-B1BE-2D4910440567}"/>
              </a:ext>
            </a:extLst>
          </p:cNvPr>
          <p:cNvSpPr>
            <a:spLocks noGrp="1"/>
          </p:cNvSpPr>
          <p:nvPr>
            <p:ph type="dt" sz="half" idx="10"/>
          </p:nvPr>
        </p:nvSpPr>
        <p:spPr/>
        <p:txBody>
          <a:bodyPr/>
          <a:lstStyle/>
          <a:p>
            <a:fld id="{39E3582B-D557-E144-8473-834AD8FAE23C}" type="datetime1">
              <a:rPr lang="en-US" smtClean="0"/>
              <a:t>10/9/2026</a:t>
            </a:fld>
            <a:endParaRPr lang="en-US"/>
          </a:p>
        </p:txBody>
      </p:sp>
      <p:sp>
        <p:nvSpPr>
          <p:cNvPr id="5" name="Footer Placeholder 4">
            <a:extLst>
              <a:ext uri="{FF2B5EF4-FFF2-40B4-BE49-F238E27FC236}">
                <a16:creationId xmlns:a16="http://schemas.microsoft.com/office/drawing/2014/main" id="{7BD13F9D-D6B6-46CF-8507-6E5806BA3B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A74DA9-4D11-4B6F-B463-63E8B738079B}"/>
              </a:ext>
            </a:extLst>
          </p:cNvPr>
          <p:cNvSpPr>
            <a:spLocks noGrp="1"/>
          </p:cNvSpPr>
          <p:nvPr>
            <p:ph type="sldNum" sz="quarter" idx="12"/>
          </p:nvPr>
        </p:nvSpPr>
        <p:spPr/>
        <p:txBody>
          <a:bodyPr/>
          <a:lstStyle/>
          <a:p>
            <a:fld id="{D54D7912-CAF8-448B-BAFE-A6CF5FA72036}" type="slidenum">
              <a:rPr lang="en-US" smtClean="0"/>
              <a:t>‹#›</a:t>
            </a:fld>
            <a:endParaRPr lang="en-US"/>
          </a:p>
        </p:txBody>
      </p:sp>
    </p:spTree>
    <p:extLst>
      <p:ext uri="{BB962C8B-B14F-4D97-AF65-F5344CB8AC3E}">
        <p14:creationId xmlns:p14="http://schemas.microsoft.com/office/powerpoint/2010/main" val="166934871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E4B4E-B77A-4E29-A558-2E547874D0C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19A6628-5360-4695-8447-10FFCBC2506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972C8A5-2844-4234-BB7B-15FD90E359D9}"/>
              </a:ext>
            </a:extLst>
          </p:cNvPr>
          <p:cNvSpPr>
            <a:spLocks noGrp="1"/>
          </p:cNvSpPr>
          <p:nvPr>
            <p:ph type="dt" sz="half" idx="10"/>
          </p:nvPr>
        </p:nvSpPr>
        <p:spPr/>
        <p:txBody>
          <a:bodyPr/>
          <a:lstStyle/>
          <a:p>
            <a:fld id="{CE27BAAB-E363-D043-AC3B-92364DB71C98}" type="datetime1">
              <a:rPr lang="en-US" smtClean="0"/>
              <a:t>10/9/2026</a:t>
            </a:fld>
            <a:endParaRPr lang="en-US"/>
          </a:p>
        </p:txBody>
      </p:sp>
      <p:sp>
        <p:nvSpPr>
          <p:cNvPr id="5" name="Footer Placeholder 4">
            <a:extLst>
              <a:ext uri="{FF2B5EF4-FFF2-40B4-BE49-F238E27FC236}">
                <a16:creationId xmlns:a16="http://schemas.microsoft.com/office/drawing/2014/main" id="{31A800EA-0C78-4A41-8684-265CD67C8DA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FD0E0C-B1CB-4CB2-971C-8875F37CCBBA}"/>
              </a:ext>
            </a:extLst>
          </p:cNvPr>
          <p:cNvSpPr>
            <a:spLocks noGrp="1"/>
          </p:cNvSpPr>
          <p:nvPr>
            <p:ph type="sldNum" sz="quarter" idx="12"/>
          </p:nvPr>
        </p:nvSpPr>
        <p:spPr/>
        <p:txBody>
          <a:bodyPr/>
          <a:lstStyle>
            <a:lvl1pPr>
              <a:defRPr sz="1400" b="1">
                <a:solidFill>
                  <a:srgbClr val="0083BC"/>
                </a:solidFill>
              </a:defRPr>
            </a:lvl1pPr>
          </a:lstStyle>
          <a:p>
            <a:fld id="{D54D7912-CAF8-448B-BAFE-A6CF5FA72036}" type="slidenum">
              <a:rPr lang="en-US" smtClean="0"/>
              <a:pPr/>
              <a:t>‹#›</a:t>
            </a:fld>
            <a:endParaRPr lang="en-US" dirty="0"/>
          </a:p>
        </p:txBody>
      </p:sp>
    </p:spTree>
    <p:extLst>
      <p:ext uri="{BB962C8B-B14F-4D97-AF65-F5344CB8AC3E}">
        <p14:creationId xmlns:p14="http://schemas.microsoft.com/office/powerpoint/2010/main" val="20338720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196CF-8F14-4C95-A099-0889B7496E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21FA77C-1E29-4E3E-97A1-5D6D4AF656D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F693F602-DCA5-4277-B047-36B9B9079367}"/>
              </a:ext>
            </a:extLst>
          </p:cNvPr>
          <p:cNvSpPr>
            <a:spLocks noGrp="1"/>
          </p:cNvSpPr>
          <p:nvPr>
            <p:ph type="dt" sz="half" idx="10"/>
          </p:nvPr>
        </p:nvSpPr>
        <p:spPr/>
        <p:txBody>
          <a:bodyPr/>
          <a:lstStyle/>
          <a:p>
            <a:fld id="{81A88F00-9173-9F47-9016-DF91FA8B6354}" type="datetime1">
              <a:rPr lang="en-US" smtClean="0"/>
              <a:t>10/9/2026</a:t>
            </a:fld>
            <a:endParaRPr lang="en-US"/>
          </a:p>
        </p:txBody>
      </p:sp>
      <p:sp>
        <p:nvSpPr>
          <p:cNvPr id="5" name="Footer Placeholder 4">
            <a:extLst>
              <a:ext uri="{FF2B5EF4-FFF2-40B4-BE49-F238E27FC236}">
                <a16:creationId xmlns:a16="http://schemas.microsoft.com/office/drawing/2014/main" id="{A8DA7196-35AA-4B00-9AAA-08B0F615F7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840193-B613-4BF5-BE22-E58A80DB7673}"/>
              </a:ext>
            </a:extLst>
          </p:cNvPr>
          <p:cNvSpPr>
            <a:spLocks noGrp="1"/>
          </p:cNvSpPr>
          <p:nvPr>
            <p:ph type="sldNum" sz="quarter" idx="12"/>
          </p:nvPr>
        </p:nvSpPr>
        <p:spPr/>
        <p:txBody>
          <a:bodyPr/>
          <a:lstStyle/>
          <a:p>
            <a:fld id="{D54D7912-CAF8-448B-BAFE-A6CF5FA72036}" type="slidenum">
              <a:rPr lang="en-US" smtClean="0"/>
              <a:t>‹#›</a:t>
            </a:fld>
            <a:endParaRPr lang="en-US"/>
          </a:p>
        </p:txBody>
      </p:sp>
    </p:spTree>
    <p:extLst>
      <p:ext uri="{BB962C8B-B14F-4D97-AF65-F5344CB8AC3E}">
        <p14:creationId xmlns:p14="http://schemas.microsoft.com/office/powerpoint/2010/main" val="21659244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340A52-9513-4180-82A9-8076E11789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D01D2EA-DC5C-4EDE-A0C3-4289CA37682D}"/>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02DF7AF-91E2-4C74-83C6-F614262F7A0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C733896-E78A-4F8B-A3A0-0C786F7B5D52}"/>
              </a:ext>
            </a:extLst>
          </p:cNvPr>
          <p:cNvSpPr>
            <a:spLocks noGrp="1"/>
          </p:cNvSpPr>
          <p:nvPr>
            <p:ph type="dt" sz="half" idx="10"/>
          </p:nvPr>
        </p:nvSpPr>
        <p:spPr/>
        <p:txBody>
          <a:bodyPr/>
          <a:lstStyle/>
          <a:p>
            <a:fld id="{51F083CF-3A3A-924F-BAAF-EB9031B203B5}" type="datetime1">
              <a:rPr lang="en-US" smtClean="0"/>
              <a:t>10/9/2026</a:t>
            </a:fld>
            <a:endParaRPr lang="en-US"/>
          </a:p>
        </p:txBody>
      </p:sp>
      <p:sp>
        <p:nvSpPr>
          <p:cNvPr id="6" name="Footer Placeholder 5">
            <a:extLst>
              <a:ext uri="{FF2B5EF4-FFF2-40B4-BE49-F238E27FC236}">
                <a16:creationId xmlns:a16="http://schemas.microsoft.com/office/drawing/2014/main" id="{7A00837D-F733-4880-925E-2B8D5DD3F21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82B598-1CF1-4DFC-9635-554DFA603026}"/>
              </a:ext>
            </a:extLst>
          </p:cNvPr>
          <p:cNvSpPr>
            <a:spLocks noGrp="1"/>
          </p:cNvSpPr>
          <p:nvPr>
            <p:ph type="sldNum" sz="quarter" idx="12"/>
          </p:nvPr>
        </p:nvSpPr>
        <p:spPr/>
        <p:txBody>
          <a:bodyPr/>
          <a:lstStyle/>
          <a:p>
            <a:fld id="{D54D7912-CAF8-448B-BAFE-A6CF5FA72036}" type="slidenum">
              <a:rPr lang="en-US" smtClean="0"/>
              <a:t>‹#›</a:t>
            </a:fld>
            <a:endParaRPr lang="en-US"/>
          </a:p>
        </p:txBody>
      </p:sp>
    </p:spTree>
    <p:extLst>
      <p:ext uri="{BB962C8B-B14F-4D97-AF65-F5344CB8AC3E}">
        <p14:creationId xmlns:p14="http://schemas.microsoft.com/office/powerpoint/2010/main" val="3821271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A47F2-B963-40E0-B2B3-CD34E826405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46B8377-C59F-4923-994E-9027FE3068C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EC63A04D-388B-4D45-B28F-6DDBFCB58DA7}"/>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5470840-BFD0-44AE-85E0-7F9548DDEE2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929E8A93-0480-425B-98C7-25EADF7B0100}"/>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4E41C2B-D1BD-4FAC-9146-D9F26C116347}"/>
              </a:ext>
            </a:extLst>
          </p:cNvPr>
          <p:cNvSpPr>
            <a:spLocks noGrp="1"/>
          </p:cNvSpPr>
          <p:nvPr>
            <p:ph type="dt" sz="half" idx="10"/>
          </p:nvPr>
        </p:nvSpPr>
        <p:spPr/>
        <p:txBody>
          <a:bodyPr/>
          <a:lstStyle/>
          <a:p>
            <a:fld id="{1014F7DF-E7E3-EC42-BF49-9C31806A2151}" type="datetime1">
              <a:rPr lang="en-US" smtClean="0"/>
              <a:t>10/9/2026</a:t>
            </a:fld>
            <a:endParaRPr lang="en-US"/>
          </a:p>
        </p:txBody>
      </p:sp>
      <p:sp>
        <p:nvSpPr>
          <p:cNvPr id="8" name="Footer Placeholder 7">
            <a:extLst>
              <a:ext uri="{FF2B5EF4-FFF2-40B4-BE49-F238E27FC236}">
                <a16:creationId xmlns:a16="http://schemas.microsoft.com/office/drawing/2014/main" id="{9127CB64-EBD5-492D-AD89-E8EA12A349B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AE34475-BD6A-4B6E-A58B-E82AD296E51D}"/>
              </a:ext>
            </a:extLst>
          </p:cNvPr>
          <p:cNvSpPr>
            <a:spLocks noGrp="1"/>
          </p:cNvSpPr>
          <p:nvPr>
            <p:ph type="sldNum" sz="quarter" idx="12"/>
          </p:nvPr>
        </p:nvSpPr>
        <p:spPr/>
        <p:txBody>
          <a:bodyPr/>
          <a:lstStyle/>
          <a:p>
            <a:fld id="{D54D7912-CAF8-448B-BAFE-A6CF5FA72036}" type="slidenum">
              <a:rPr lang="en-US" smtClean="0"/>
              <a:t>‹#›</a:t>
            </a:fld>
            <a:endParaRPr lang="en-US"/>
          </a:p>
        </p:txBody>
      </p:sp>
    </p:spTree>
    <p:extLst>
      <p:ext uri="{BB962C8B-B14F-4D97-AF65-F5344CB8AC3E}">
        <p14:creationId xmlns:p14="http://schemas.microsoft.com/office/powerpoint/2010/main" val="1287583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6BE53-664A-4E52-9C89-10325A3E335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B00FE0A-0A47-47FA-B9B7-1DBBCF10DF2E}"/>
              </a:ext>
            </a:extLst>
          </p:cNvPr>
          <p:cNvSpPr>
            <a:spLocks noGrp="1"/>
          </p:cNvSpPr>
          <p:nvPr>
            <p:ph type="dt" sz="half" idx="10"/>
          </p:nvPr>
        </p:nvSpPr>
        <p:spPr/>
        <p:txBody>
          <a:bodyPr/>
          <a:lstStyle/>
          <a:p>
            <a:fld id="{7FAF3FCE-640D-6442-8D3D-9F81BCCC082A}" type="datetime1">
              <a:rPr lang="en-US" smtClean="0"/>
              <a:t>10/9/2026</a:t>
            </a:fld>
            <a:endParaRPr lang="en-US"/>
          </a:p>
        </p:txBody>
      </p:sp>
      <p:sp>
        <p:nvSpPr>
          <p:cNvPr id="4" name="Footer Placeholder 3">
            <a:extLst>
              <a:ext uri="{FF2B5EF4-FFF2-40B4-BE49-F238E27FC236}">
                <a16:creationId xmlns:a16="http://schemas.microsoft.com/office/drawing/2014/main" id="{68045648-5C0D-420F-96AB-B5AF19AA215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D997404-CB38-4176-8B48-8D240FC61345}"/>
              </a:ext>
            </a:extLst>
          </p:cNvPr>
          <p:cNvSpPr>
            <a:spLocks noGrp="1"/>
          </p:cNvSpPr>
          <p:nvPr>
            <p:ph type="sldNum" sz="quarter" idx="12"/>
          </p:nvPr>
        </p:nvSpPr>
        <p:spPr/>
        <p:txBody>
          <a:bodyPr/>
          <a:lstStyle/>
          <a:p>
            <a:fld id="{D54D7912-CAF8-448B-BAFE-A6CF5FA72036}" type="slidenum">
              <a:rPr lang="en-US" smtClean="0"/>
              <a:t>‹#›</a:t>
            </a:fld>
            <a:endParaRPr lang="en-US"/>
          </a:p>
        </p:txBody>
      </p:sp>
    </p:spTree>
    <p:extLst>
      <p:ext uri="{BB962C8B-B14F-4D97-AF65-F5344CB8AC3E}">
        <p14:creationId xmlns:p14="http://schemas.microsoft.com/office/powerpoint/2010/main" val="289873016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9D5F6C9-A2A0-4F51-9F7C-87147FFC3C19}"/>
              </a:ext>
            </a:extLst>
          </p:cNvPr>
          <p:cNvSpPr>
            <a:spLocks noGrp="1"/>
          </p:cNvSpPr>
          <p:nvPr>
            <p:ph type="dt" sz="half" idx="10"/>
          </p:nvPr>
        </p:nvSpPr>
        <p:spPr/>
        <p:txBody>
          <a:bodyPr/>
          <a:lstStyle/>
          <a:p>
            <a:fld id="{892BC11A-92CA-9943-8BEC-EC50234BC6C0}" type="datetime1">
              <a:rPr lang="en-US" smtClean="0"/>
              <a:t>10/9/2026</a:t>
            </a:fld>
            <a:endParaRPr lang="en-US"/>
          </a:p>
        </p:txBody>
      </p:sp>
      <p:sp>
        <p:nvSpPr>
          <p:cNvPr id="3" name="Footer Placeholder 2">
            <a:extLst>
              <a:ext uri="{FF2B5EF4-FFF2-40B4-BE49-F238E27FC236}">
                <a16:creationId xmlns:a16="http://schemas.microsoft.com/office/drawing/2014/main" id="{2D8E8955-CD0A-40CA-9081-34F9C51775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E1F5BDF-EF14-4B97-9FC8-ADE2D9A4D2B8}"/>
              </a:ext>
            </a:extLst>
          </p:cNvPr>
          <p:cNvSpPr>
            <a:spLocks noGrp="1"/>
          </p:cNvSpPr>
          <p:nvPr>
            <p:ph type="sldNum" sz="quarter" idx="12"/>
          </p:nvPr>
        </p:nvSpPr>
        <p:spPr/>
        <p:txBody>
          <a:bodyPr/>
          <a:lstStyle/>
          <a:p>
            <a:fld id="{D54D7912-CAF8-448B-BAFE-A6CF5FA72036}" type="slidenum">
              <a:rPr lang="en-US" smtClean="0"/>
              <a:t>‹#›</a:t>
            </a:fld>
            <a:endParaRPr lang="en-US"/>
          </a:p>
        </p:txBody>
      </p:sp>
    </p:spTree>
    <p:extLst>
      <p:ext uri="{BB962C8B-B14F-4D97-AF65-F5344CB8AC3E}">
        <p14:creationId xmlns:p14="http://schemas.microsoft.com/office/powerpoint/2010/main" val="11900463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1E2442-CE28-49A0-A458-E969A0956E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7AA4379-5752-4997-9FC0-9146BC9D32E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4CEE4D-98E8-4ACC-BB7B-C772B61FF2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B9B5FA5-D23A-4E1D-A9D1-F6EB1FED293B}"/>
              </a:ext>
            </a:extLst>
          </p:cNvPr>
          <p:cNvSpPr>
            <a:spLocks noGrp="1"/>
          </p:cNvSpPr>
          <p:nvPr>
            <p:ph type="dt" sz="half" idx="10"/>
          </p:nvPr>
        </p:nvSpPr>
        <p:spPr/>
        <p:txBody>
          <a:bodyPr/>
          <a:lstStyle/>
          <a:p>
            <a:fld id="{722B6A13-1F62-AA45-A544-C9B9C7F9A74E}" type="datetime1">
              <a:rPr lang="en-US" smtClean="0"/>
              <a:t>10/9/2026</a:t>
            </a:fld>
            <a:endParaRPr lang="en-US"/>
          </a:p>
        </p:txBody>
      </p:sp>
      <p:sp>
        <p:nvSpPr>
          <p:cNvPr id="6" name="Footer Placeholder 5">
            <a:extLst>
              <a:ext uri="{FF2B5EF4-FFF2-40B4-BE49-F238E27FC236}">
                <a16:creationId xmlns:a16="http://schemas.microsoft.com/office/drawing/2014/main" id="{7929AFDB-3E5C-488D-BA1D-0CF5DC2848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F079B00-D5D0-412B-A750-DE73C3368FE1}"/>
              </a:ext>
            </a:extLst>
          </p:cNvPr>
          <p:cNvSpPr>
            <a:spLocks noGrp="1"/>
          </p:cNvSpPr>
          <p:nvPr>
            <p:ph type="sldNum" sz="quarter" idx="12"/>
          </p:nvPr>
        </p:nvSpPr>
        <p:spPr/>
        <p:txBody>
          <a:bodyPr/>
          <a:lstStyle/>
          <a:p>
            <a:fld id="{D54D7912-CAF8-448B-BAFE-A6CF5FA72036}" type="slidenum">
              <a:rPr lang="en-US" smtClean="0"/>
              <a:t>‹#›</a:t>
            </a:fld>
            <a:endParaRPr lang="en-US"/>
          </a:p>
        </p:txBody>
      </p:sp>
    </p:spTree>
    <p:extLst>
      <p:ext uri="{BB962C8B-B14F-4D97-AF65-F5344CB8AC3E}">
        <p14:creationId xmlns:p14="http://schemas.microsoft.com/office/powerpoint/2010/main" val="3901132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7C5322-CF94-4043-91E7-C7668B5FB4D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874F6F9-F1E9-4F1E-B528-8C30AC5D4C6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9973007-0CB4-43C9-B0E2-021E844D3BA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D303833-0380-4CE2-84D1-04020F91C2C9}"/>
              </a:ext>
            </a:extLst>
          </p:cNvPr>
          <p:cNvSpPr>
            <a:spLocks noGrp="1"/>
          </p:cNvSpPr>
          <p:nvPr>
            <p:ph type="dt" sz="half" idx="10"/>
          </p:nvPr>
        </p:nvSpPr>
        <p:spPr/>
        <p:txBody>
          <a:bodyPr/>
          <a:lstStyle/>
          <a:p>
            <a:fld id="{F0163FCC-6BBC-1343-8992-AE9C93BBEA16}" type="datetime1">
              <a:rPr lang="en-US" smtClean="0"/>
              <a:t>10/9/2026</a:t>
            </a:fld>
            <a:endParaRPr lang="en-US"/>
          </a:p>
        </p:txBody>
      </p:sp>
      <p:sp>
        <p:nvSpPr>
          <p:cNvPr id="6" name="Footer Placeholder 5">
            <a:extLst>
              <a:ext uri="{FF2B5EF4-FFF2-40B4-BE49-F238E27FC236}">
                <a16:creationId xmlns:a16="http://schemas.microsoft.com/office/drawing/2014/main" id="{3FCC624B-6975-46FE-8689-10030CB3940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B8EF59-BADA-44FA-939A-F942A623AE6A}"/>
              </a:ext>
            </a:extLst>
          </p:cNvPr>
          <p:cNvSpPr>
            <a:spLocks noGrp="1"/>
          </p:cNvSpPr>
          <p:nvPr>
            <p:ph type="sldNum" sz="quarter" idx="12"/>
          </p:nvPr>
        </p:nvSpPr>
        <p:spPr/>
        <p:txBody>
          <a:bodyPr/>
          <a:lstStyle/>
          <a:p>
            <a:fld id="{D54D7912-CAF8-448B-BAFE-A6CF5FA72036}" type="slidenum">
              <a:rPr lang="en-US" smtClean="0"/>
              <a:t>‹#›</a:t>
            </a:fld>
            <a:endParaRPr lang="en-US"/>
          </a:p>
        </p:txBody>
      </p:sp>
    </p:spTree>
    <p:extLst>
      <p:ext uri="{BB962C8B-B14F-4D97-AF65-F5344CB8AC3E}">
        <p14:creationId xmlns:p14="http://schemas.microsoft.com/office/powerpoint/2010/main" val="2917388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4DFFC-DFDD-462F-808B-F9E538040FC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6182206-D8F1-465B-AB74-856F513B246D}"/>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51568C3-7658-4B71-9416-40080402802C}"/>
              </a:ext>
            </a:extLst>
          </p:cNvPr>
          <p:cNvSpPr>
            <a:spLocks noGrp="1"/>
          </p:cNvSpPr>
          <p:nvPr>
            <p:ph type="dt" sz="half" idx="10"/>
          </p:nvPr>
        </p:nvSpPr>
        <p:spPr/>
        <p:txBody>
          <a:bodyPr/>
          <a:lstStyle/>
          <a:p>
            <a:fld id="{B05C1A3C-FAE4-094D-BE2D-C89D357DC000}" type="datetime1">
              <a:rPr lang="en-US" smtClean="0"/>
              <a:t>10/9/2026</a:t>
            </a:fld>
            <a:endParaRPr lang="en-US"/>
          </a:p>
        </p:txBody>
      </p:sp>
      <p:sp>
        <p:nvSpPr>
          <p:cNvPr id="5" name="Footer Placeholder 4">
            <a:extLst>
              <a:ext uri="{FF2B5EF4-FFF2-40B4-BE49-F238E27FC236}">
                <a16:creationId xmlns:a16="http://schemas.microsoft.com/office/drawing/2014/main" id="{542469BD-76D3-4BE3-978D-CCB2A68464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D66B18-B188-486F-A3AA-9857BB46FA2C}"/>
              </a:ext>
            </a:extLst>
          </p:cNvPr>
          <p:cNvSpPr>
            <a:spLocks noGrp="1"/>
          </p:cNvSpPr>
          <p:nvPr>
            <p:ph type="sldNum" sz="quarter" idx="12"/>
          </p:nvPr>
        </p:nvSpPr>
        <p:spPr/>
        <p:txBody>
          <a:bodyPr/>
          <a:lstStyle/>
          <a:p>
            <a:fld id="{D54D7912-CAF8-448B-BAFE-A6CF5FA72036}" type="slidenum">
              <a:rPr lang="en-US" smtClean="0"/>
              <a:t>‹#›</a:t>
            </a:fld>
            <a:endParaRPr lang="en-US"/>
          </a:p>
        </p:txBody>
      </p:sp>
    </p:spTree>
    <p:extLst>
      <p:ext uri="{BB962C8B-B14F-4D97-AF65-F5344CB8AC3E}">
        <p14:creationId xmlns:p14="http://schemas.microsoft.com/office/powerpoint/2010/main" val="9447367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4872311-7DB1-464B-942A-02378BC7E66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FFB174-FFAC-49F0-9C53-0409D6AFF3F9}"/>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B153D31-8621-4DB0-A706-BD8C77A2383C}"/>
              </a:ext>
            </a:extLst>
          </p:cNvPr>
          <p:cNvSpPr>
            <a:spLocks noGrp="1"/>
          </p:cNvSpPr>
          <p:nvPr>
            <p:ph type="dt" sz="half" idx="10"/>
          </p:nvPr>
        </p:nvSpPr>
        <p:spPr/>
        <p:txBody>
          <a:bodyPr/>
          <a:lstStyle/>
          <a:p>
            <a:fld id="{8D66A0C0-8D4A-8D41-AC7F-0EF5DEC9A758}" type="datetime1">
              <a:rPr lang="en-US" smtClean="0"/>
              <a:t>10/9/2026</a:t>
            </a:fld>
            <a:endParaRPr lang="en-US"/>
          </a:p>
        </p:txBody>
      </p:sp>
      <p:sp>
        <p:nvSpPr>
          <p:cNvPr id="5" name="Footer Placeholder 4">
            <a:extLst>
              <a:ext uri="{FF2B5EF4-FFF2-40B4-BE49-F238E27FC236}">
                <a16:creationId xmlns:a16="http://schemas.microsoft.com/office/drawing/2014/main" id="{F2A2DF6B-9D00-424C-ABBB-2AE15DB5830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19BDD91-6F4E-46C0-8862-0229B54260A3}"/>
              </a:ext>
            </a:extLst>
          </p:cNvPr>
          <p:cNvSpPr>
            <a:spLocks noGrp="1"/>
          </p:cNvSpPr>
          <p:nvPr>
            <p:ph type="sldNum" sz="quarter" idx="12"/>
          </p:nvPr>
        </p:nvSpPr>
        <p:spPr/>
        <p:txBody>
          <a:bodyPr/>
          <a:lstStyle/>
          <a:p>
            <a:fld id="{D54D7912-CAF8-448B-BAFE-A6CF5FA72036}" type="slidenum">
              <a:rPr lang="en-US" smtClean="0"/>
              <a:t>‹#›</a:t>
            </a:fld>
            <a:endParaRPr lang="en-US"/>
          </a:p>
        </p:txBody>
      </p:sp>
    </p:spTree>
    <p:extLst>
      <p:ext uri="{BB962C8B-B14F-4D97-AF65-F5344CB8AC3E}">
        <p14:creationId xmlns:p14="http://schemas.microsoft.com/office/powerpoint/2010/main" val="14348880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31D09D-9779-4A59-9B96-89DF2E7958E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BB2412C-22EB-41E9-BA11-F599E1C32A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A3C0E1D-7BCB-47B4-866E-213A960D215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E9803D6-C524-6145-814C-7C3BE135C855}" type="datetime1">
              <a:rPr lang="en-US" smtClean="0"/>
              <a:t>10/9/2026</a:t>
            </a:fld>
            <a:endParaRPr lang="en-US"/>
          </a:p>
        </p:txBody>
      </p:sp>
      <p:sp>
        <p:nvSpPr>
          <p:cNvPr id="5" name="Footer Placeholder 4">
            <a:extLst>
              <a:ext uri="{FF2B5EF4-FFF2-40B4-BE49-F238E27FC236}">
                <a16:creationId xmlns:a16="http://schemas.microsoft.com/office/drawing/2014/main" id="{5E3761AF-3462-4914-B54D-316EB5E2633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7464A3D4-52ED-4CE6-9CB1-910B3B26BC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4D7912-CAF8-448B-BAFE-A6CF5FA72036}" type="slidenum">
              <a:rPr lang="en-US" smtClean="0"/>
              <a:t>‹#›</a:t>
            </a:fld>
            <a:endParaRPr lang="en-US"/>
          </a:p>
        </p:txBody>
      </p:sp>
    </p:spTree>
    <p:extLst>
      <p:ext uri="{BB962C8B-B14F-4D97-AF65-F5344CB8AC3E}">
        <p14:creationId xmlns:p14="http://schemas.microsoft.com/office/powerpoint/2010/main" val="10298780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its.ksu.edu.sa/" TargetMode="External"/><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31E64613-7FE8-4E38-8B67-CC53C866FEE6}"/>
              </a:ext>
            </a:extLst>
          </p:cNvPr>
          <p:cNvPicPr>
            <a:picLocks noChangeAspect="1"/>
          </p:cNvPicPr>
          <p:nvPr/>
        </p:nvPicPr>
        <p:blipFill rotWithShape="1">
          <a:blip r:embed="rId2">
            <a:extLst>
              <a:ext uri="{28A0092B-C50C-407E-A947-70E740481C1C}">
                <a14:useLocalDpi xmlns:a14="http://schemas.microsoft.com/office/drawing/2010/main" val="0"/>
              </a:ext>
            </a:extLst>
          </a:blip>
          <a:srcRect l="8272" t="24445" r="8272" b="25679"/>
          <a:stretch/>
        </p:blipFill>
        <p:spPr>
          <a:xfrm>
            <a:off x="9980273" y="178052"/>
            <a:ext cx="2025459" cy="1210481"/>
          </a:xfrm>
          <a:prstGeom prst="rect">
            <a:avLst/>
          </a:prstGeom>
        </p:spPr>
      </p:pic>
      <p:cxnSp>
        <p:nvCxnSpPr>
          <p:cNvPr id="9" name="Straight Connector 8">
            <a:extLst>
              <a:ext uri="{FF2B5EF4-FFF2-40B4-BE49-F238E27FC236}">
                <a16:creationId xmlns:a16="http://schemas.microsoft.com/office/drawing/2014/main" id="{059356F3-9426-4B8B-A53B-4A7F228F7AA8}"/>
              </a:ext>
            </a:extLst>
          </p:cNvPr>
          <p:cNvCxnSpPr/>
          <p:nvPr/>
        </p:nvCxnSpPr>
        <p:spPr>
          <a:xfrm>
            <a:off x="343949" y="5838738"/>
            <a:ext cx="11467750"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8693896D-2358-46BC-81A2-821494F10C13}"/>
              </a:ext>
            </a:extLst>
          </p:cNvPr>
          <p:cNvSpPr txBox="1"/>
          <p:nvPr/>
        </p:nvSpPr>
        <p:spPr>
          <a:xfrm>
            <a:off x="234891" y="142613"/>
            <a:ext cx="3058851" cy="830997"/>
          </a:xfrm>
          <a:prstGeom prst="rect">
            <a:avLst/>
          </a:prstGeom>
          <a:noFill/>
        </p:spPr>
        <p:txBody>
          <a:bodyPr wrap="none" rtlCol="0">
            <a:spAutoFit/>
          </a:bodyPr>
          <a:lstStyle/>
          <a:p>
            <a:r>
              <a:rPr lang="en-US" sz="2400" b="1" dirty="0">
                <a:solidFill>
                  <a:srgbClr val="0083BC"/>
                </a:solidFill>
                <a:effectLst>
                  <a:outerShdw blurRad="38100" dist="38100" dir="2700000" algn="tl">
                    <a:srgbClr val="000000">
                      <a:alpha val="43137"/>
                    </a:srgbClr>
                  </a:outerShdw>
                </a:effectLst>
                <a:latin typeface="Palatino Linotype" panose="02040502050505030304" pitchFamily="18" charset="0"/>
              </a:rPr>
              <a:t>Organic Chemistry I</a:t>
            </a:r>
          </a:p>
          <a:p>
            <a:r>
              <a:rPr lang="en-US" sz="2400" b="1" dirty="0">
                <a:solidFill>
                  <a:srgbClr val="0083BC"/>
                </a:solidFill>
                <a:effectLst>
                  <a:outerShdw blurRad="38100" dist="38100" dir="2700000" algn="tl">
                    <a:srgbClr val="000000">
                      <a:alpha val="43137"/>
                    </a:srgbClr>
                  </a:outerShdw>
                </a:effectLst>
                <a:latin typeface="Palatino Linotype" panose="02040502050505030304" pitchFamily="18" charset="0"/>
              </a:rPr>
              <a:t>CHEM 24</a:t>
            </a:r>
            <a:r>
              <a:rPr lang="ar-SA" sz="2400" b="1" dirty="0">
                <a:solidFill>
                  <a:srgbClr val="0083BC"/>
                </a:solidFill>
                <a:effectLst>
                  <a:outerShdw blurRad="38100" dist="38100" dir="2700000" algn="tl">
                    <a:srgbClr val="000000">
                      <a:alpha val="43137"/>
                    </a:srgbClr>
                  </a:outerShdw>
                </a:effectLst>
                <a:latin typeface="Palatino Linotype" panose="02040502050505030304" pitchFamily="18" charset="0"/>
              </a:rPr>
              <a:t>0</a:t>
            </a:r>
            <a:endParaRPr lang="en-US" sz="2400"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sp>
        <p:nvSpPr>
          <p:cNvPr id="12" name="TextBox 11">
            <a:extLst>
              <a:ext uri="{FF2B5EF4-FFF2-40B4-BE49-F238E27FC236}">
                <a16:creationId xmlns:a16="http://schemas.microsoft.com/office/drawing/2014/main" id="{2A671533-7731-4A2B-852D-7740410662C6}"/>
              </a:ext>
            </a:extLst>
          </p:cNvPr>
          <p:cNvSpPr txBox="1"/>
          <p:nvPr/>
        </p:nvSpPr>
        <p:spPr>
          <a:xfrm>
            <a:off x="601922" y="2206674"/>
            <a:ext cx="5062758" cy="1323439"/>
          </a:xfrm>
          <a:prstGeom prst="rect">
            <a:avLst/>
          </a:prstGeom>
          <a:noFill/>
        </p:spPr>
        <p:txBody>
          <a:bodyPr wrap="square" rtlCol="0">
            <a:spAutoFit/>
          </a:bodyPr>
          <a:lstStyle/>
          <a:p>
            <a:r>
              <a:rPr lang="en-US" sz="40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0: </a:t>
            </a:r>
          </a:p>
          <a:p>
            <a:r>
              <a:rPr lang="en-US" sz="4000" b="1" i="1" dirty="0">
                <a:solidFill>
                  <a:srgbClr val="0083BC"/>
                </a:solidFill>
                <a:effectLst>
                  <a:outerShdw blurRad="38100" dist="38100" dir="2700000" algn="tl">
                    <a:srgbClr val="000000">
                      <a:alpha val="43137"/>
                    </a:srgbClr>
                  </a:outerShdw>
                </a:effectLst>
                <a:latin typeface="Palatino Linotype" panose="02040502050505030304" pitchFamily="18" charset="0"/>
              </a:rPr>
              <a:t>Syllabus </a:t>
            </a:r>
            <a:endParaRPr lang="en-US" sz="40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pic>
        <p:nvPicPr>
          <p:cNvPr id="8" name="Picture 7">
            <a:extLst>
              <a:ext uri="{FF2B5EF4-FFF2-40B4-BE49-F238E27FC236}">
                <a16:creationId xmlns:a16="http://schemas.microsoft.com/office/drawing/2014/main" id="{56566EFA-F36B-4C0F-8152-4098331C6816}"/>
              </a:ext>
            </a:extLst>
          </p:cNvPr>
          <p:cNvPicPr>
            <a:picLocks noChangeAspect="1"/>
          </p:cNvPicPr>
          <p:nvPr/>
        </p:nvPicPr>
        <p:blipFill rotWithShape="1">
          <a:blip r:embed="rId3">
            <a:extLst>
              <a:ext uri="{28A0092B-C50C-407E-A947-70E740481C1C}">
                <a14:useLocalDpi xmlns:a14="http://schemas.microsoft.com/office/drawing/2010/main" val="0"/>
              </a:ext>
            </a:extLst>
          </a:blip>
          <a:srcRect t="5752" b="5359"/>
          <a:stretch/>
        </p:blipFill>
        <p:spPr>
          <a:xfrm>
            <a:off x="6145306" y="1506070"/>
            <a:ext cx="4901453" cy="4356847"/>
          </a:xfrm>
          <a:prstGeom prst="rect">
            <a:avLst/>
          </a:prstGeom>
        </p:spPr>
      </p:pic>
    </p:spTree>
    <p:extLst>
      <p:ext uri="{BB962C8B-B14F-4D97-AF65-F5344CB8AC3E}">
        <p14:creationId xmlns:p14="http://schemas.microsoft.com/office/powerpoint/2010/main" val="23877325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2">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76898" y="102066"/>
            <a:ext cx="2864887" cy="461665"/>
          </a:xfrm>
          <a:prstGeom prst="rect">
            <a:avLst/>
          </a:prstGeom>
          <a:noFill/>
        </p:spPr>
        <p:txBody>
          <a:bodyPr wrap="non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0: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Syllabus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sp>
        <p:nvSpPr>
          <p:cNvPr id="13" name="TextBox 12">
            <a:extLst>
              <a:ext uri="{FF2B5EF4-FFF2-40B4-BE49-F238E27FC236}">
                <a16:creationId xmlns:a16="http://schemas.microsoft.com/office/drawing/2014/main" id="{16B2C6C0-F4A7-41A2-AB0F-7CB3C470814F}"/>
              </a:ext>
            </a:extLst>
          </p:cNvPr>
          <p:cNvSpPr txBox="1"/>
          <p:nvPr/>
        </p:nvSpPr>
        <p:spPr>
          <a:xfrm>
            <a:off x="201336" y="788565"/>
            <a:ext cx="4618700" cy="400110"/>
          </a:xfrm>
          <a:prstGeom prst="rect">
            <a:avLst/>
          </a:prstGeom>
          <a:noFill/>
        </p:spPr>
        <p:txBody>
          <a:bodyPr wrap="none" rtlCol="0">
            <a:spAutoFit/>
          </a:bodyPr>
          <a:lstStyle/>
          <a:p>
            <a:r>
              <a:rPr lang="en-US" sz="2000" b="1" u="sng" dirty="0">
                <a:solidFill>
                  <a:schemeClr val="accent2">
                    <a:lumMod val="75000"/>
                  </a:schemeClr>
                </a:solidFill>
                <a:latin typeface="Palatino Linotype" panose="02040502050505030304" pitchFamily="18" charset="0"/>
              </a:rPr>
              <a:t>Course Title and General Information</a:t>
            </a:r>
          </a:p>
        </p:txBody>
      </p:sp>
      <p:pic>
        <p:nvPicPr>
          <p:cNvPr id="2" name="Picture 1">
            <a:extLst>
              <a:ext uri="{FF2B5EF4-FFF2-40B4-BE49-F238E27FC236}">
                <a16:creationId xmlns:a16="http://schemas.microsoft.com/office/drawing/2014/main" id="{E510147A-E4C2-FE32-C2B7-1A2B2E9BC8A4}"/>
              </a:ext>
            </a:extLst>
          </p:cNvPr>
          <p:cNvPicPr>
            <a:picLocks noChangeAspect="1"/>
          </p:cNvPicPr>
          <p:nvPr/>
        </p:nvPicPr>
        <p:blipFill rotWithShape="1">
          <a:blip r:embed="rId3">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3" name="TextBox 2">
            <a:extLst>
              <a:ext uri="{FF2B5EF4-FFF2-40B4-BE49-F238E27FC236}">
                <a16:creationId xmlns:a16="http://schemas.microsoft.com/office/drawing/2014/main" id="{303C247C-C7CC-4DC0-BF16-0903C119C437}"/>
              </a:ext>
            </a:extLst>
          </p:cNvPr>
          <p:cNvSpPr txBox="1"/>
          <p:nvPr/>
        </p:nvSpPr>
        <p:spPr>
          <a:xfrm>
            <a:off x="11718387" y="6357937"/>
            <a:ext cx="248786"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1</a:t>
            </a:r>
          </a:p>
        </p:txBody>
      </p:sp>
      <p:graphicFrame>
        <p:nvGraphicFramePr>
          <p:cNvPr id="7" name="Table 16">
            <a:extLst>
              <a:ext uri="{FF2B5EF4-FFF2-40B4-BE49-F238E27FC236}">
                <a16:creationId xmlns:a16="http://schemas.microsoft.com/office/drawing/2014/main" id="{2D9AA202-0E85-2B50-DCB0-BD3BB510B0C3}"/>
              </a:ext>
            </a:extLst>
          </p:cNvPr>
          <p:cNvGraphicFramePr>
            <a:graphicFrameLocks noGrp="1"/>
          </p:cNvGraphicFramePr>
          <p:nvPr>
            <p:extLst>
              <p:ext uri="{D42A27DB-BD31-4B8C-83A1-F6EECF244321}">
                <p14:modId xmlns:p14="http://schemas.microsoft.com/office/powerpoint/2010/main" val="2344186473"/>
              </p:ext>
            </p:extLst>
          </p:nvPr>
        </p:nvGraphicFramePr>
        <p:xfrm>
          <a:off x="628421" y="1589439"/>
          <a:ext cx="6858000" cy="1920240"/>
        </p:xfrm>
        <a:graphic>
          <a:graphicData uri="http://schemas.openxmlformats.org/drawingml/2006/table">
            <a:tbl>
              <a:tblPr firstRow="1" bandRow="1">
                <a:tableStyleId>{5940675A-B579-460E-94D1-54222C63F5DA}</a:tableStyleId>
              </a:tblPr>
              <a:tblGrid>
                <a:gridCol w="2286000">
                  <a:extLst>
                    <a:ext uri="{9D8B030D-6E8A-4147-A177-3AD203B41FA5}">
                      <a16:colId xmlns:a16="http://schemas.microsoft.com/office/drawing/2014/main" val="4228849444"/>
                    </a:ext>
                  </a:extLst>
                </a:gridCol>
                <a:gridCol w="2286000">
                  <a:extLst>
                    <a:ext uri="{9D8B030D-6E8A-4147-A177-3AD203B41FA5}">
                      <a16:colId xmlns:a16="http://schemas.microsoft.com/office/drawing/2014/main" val="1255293425"/>
                    </a:ext>
                  </a:extLst>
                </a:gridCol>
                <a:gridCol w="2286000">
                  <a:extLst>
                    <a:ext uri="{9D8B030D-6E8A-4147-A177-3AD203B41FA5}">
                      <a16:colId xmlns:a16="http://schemas.microsoft.com/office/drawing/2014/main" val="2212400410"/>
                    </a:ext>
                  </a:extLst>
                </a:gridCol>
              </a:tblGrid>
              <a:tr h="548640">
                <a:tc>
                  <a:txBody>
                    <a:bodyPr/>
                    <a:lstStyle/>
                    <a:p>
                      <a:pPr algn="ctr"/>
                      <a:r>
                        <a:rPr lang="en-US" sz="1800" b="1" kern="1200" dirty="0">
                          <a:solidFill>
                            <a:srgbClr val="0083BC"/>
                          </a:solidFill>
                          <a:effectLst/>
                          <a:latin typeface="Palatino Linotype" panose="02040502050505030304" pitchFamily="18" charset="0"/>
                          <a:ea typeface="+mn-ea"/>
                          <a:cs typeface="+mn-cs"/>
                        </a:rPr>
                        <a:t>Course Code</a:t>
                      </a:r>
                    </a:p>
                  </a:txBody>
                  <a:tcPr anchor="ctr" anchorCtr="1">
                    <a:solidFill>
                      <a:srgbClr val="8BDBFF"/>
                    </a:solidFill>
                  </a:tcPr>
                </a:tc>
                <a:tc>
                  <a:txBody>
                    <a:bodyPr/>
                    <a:lstStyle/>
                    <a:p>
                      <a:pPr algn="ctr"/>
                      <a:r>
                        <a:rPr lang="en-US" sz="1800" b="1" kern="1200" dirty="0">
                          <a:solidFill>
                            <a:srgbClr val="0083BC"/>
                          </a:solidFill>
                          <a:effectLst/>
                          <a:latin typeface="Palatino Linotype" panose="02040502050505030304" pitchFamily="18" charset="0"/>
                          <a:ea typeface="+mn-ea"/>
                          <a:cs typeface="+mn-cs"/>
                        </a:rPr>
                        <a:t>Course Title</a:t>
                      </a:r>
                    </a:p>
                  </a:txBody>
                  <a:tcPr anchor="ctr" anchorCtr="1">
                    <a:solidFill>
                      <a:srgbClr val="8BDBFF"/>
                    </a:solidFill>
                  </a:tcPr>
                </a:tc>
                <a:tc>
                  <a:txBody>
                    <a:bodyPr/>
                    <a:lstStyle/>
                    <a:p>
                      <a:pPr algn="ctr"/>
                      <a:r>
                        <a:rPr lang="en-US" sz="1800" b="1" kern="1200" dirty="0">
                          <a:solidFill>
                            <a:srgbClr val="0083BC"/>
                          </a:solidFill>
                          <a:effectLst/>
                          <a:latin typeface="Palatino Linotype" panose="02040502050505030304" pitchFamily="18" charset="0"/>
                          <a:ea typeface="+mn-ea"/>
                          <a:cs typeface="+mn-cs"/>
                        </a:rPr>
                        <a:t>Program</a:t>
                      </a:r>
                      <a:endParaRPr lang="en-US" sz="1800" b="1" kern="1200" dirty="0">
                        <a:solidFill>
                          <a:srgbClr val="0083BC"/>
                        </a:solidFill>
                        <a:latin typeface="Palatino Linotype" panose="02040502050505030304" pitchFamily="18" charset="0"/>
                        <a:ea typeface="+mn-ea"/>
                        <a:cs typeface="+mn-cs"/>
                      </a:endParaRPr>
                    </a:p>
                  </a:txBody>
                  <a:tcPr anchor="ctr" anchorCtr="1">
                    <a:solidFill>
                      <a:srgbClr val="8BDBFF"/>
                    </a:solidFill>
                  </a:tcPr>
                </a:tc>
                <a:extLst>
                  <a:ext uri="{0D108BD9-81ED-4DB2-BD59-A6C34878D82A}">
                    <a16:rowId xmlns:a16="http://schemas.microsoft.com/office/drawing/2014/main" val="1917729739"/>
                  </a:ext>
                </a:extLst>
              </a:tr>
              <a:tr h="1371600">
                <a:tc>
                  <a:txBody>
                    <a:bodyPr/>
                    <a:lstStyle/>
                    <a:p>
                      <a:pPr algn="ctr">
                        <a:lnSpc>
                          <a:spcPct val="150000"/>
                        </a:lnSpc>
                      </a:pPr>
                      <a:r>
                        <a:rPr lang="en-US" sz="1800" b="0" kern="1200" dirty="0">
                          <a:solidFill>
                            <a:schemeClr val="tx1"/>
                          </a:solidFill>
                          <a:latin typeface="Palatino Linotype" panose="02040502050505030304" pitchFamily="18" charset="0"/>
                          <a:ea typeface="+mn-ea"/>
                          <a:cs typeface="+mn-cs"/>
                        </a:rPr>
                        <a:t>CHEM 24</a:t>
                      </a:r>
                      <a:r>
                        <a:rPr lang="ar-SA" sz="1800" b="0" kern="1200" dirty="0">
                          <a:solidFill>
                            <a:schemeClr val="tx1"/>
                          </a:solidFill>
                          <a:latin typeface="Palatino Linotype" panose="02040502050505030304" pitchFamily="18" charset="0"/>
                          <a:ea typeface="+mn-ea"/>
                          <a:cs typeface="+mn-cs"/>
                        </a:rPr>
                        <a:t>0</a:t>
                      </a:r>
                      <a:endParaRPr lang="en-US" sz="1800" b="0" kern="1200" dirty="0">
                        <a:solidFill>
                          <a:schemeClr val="tx1"/>
                        </a:solidFill>
                        <a:latin typeface="Palatino Linotype" panose="02040502050505030304" pitchFamily="18" charset="0"/>
                        <a:ea typeface="+mn-ea"/>
                        <a:cs typeface="+mn-cs"/>
                      </a:endParaRPr>
                    </a:p>
                  </a:txBody>
                  <a:tcPr anchor="ctr" anchorCtr="1">
                    <a:solidFill>
                      <a:schemeClr val="accent1">
                        <a:lumMod val="20000"/>
                        <a:lumOff val="80000"/>
                      </a:schemeClr>
                    </a:solidFill>
                  </a:tcPr>
                </a:tc>
                <a:tc>
                  <a:txBody>
                    <a:bodyPr/>
                    <a:lstStyle/>
                    <a:p>
                      <a:pPr algn="ctr">
                        <a:lnSpc>
                          <a:spcPct val="150000"/>
                        </a:lnSpc>
                      </a:pPr>
                      <a:r>
                        <a:rPr lang="en-US" sz="1800" b="0" kern="1200" dirty="0">
                          <a:solidFill>
                            <a:schemeClr val="tx1"/>
                          </a:solidFill>
                          <a:latin typeface="Palatino Linotype" panose="02040502050505030304" pitchFamily="18" charset="0"/>
                          <a:ea typeface="+mn-ea"/>
                          <a:cs typeface="+mn-cs"/>
                        </a:rPr>
                        <a:t>Organic Chemistry I</a:t>
                      </a:r>
                    </a:p>
                  </a:txBody>
                  <a:tcPr anchor="ctr" anchorCtr="1">
                    <a:solidFill>
                      <a:schemeClr val="accent1">
                        <a:lumMod val="20000"/>
                        <a:lumOff val="80000"/>
                      </a:schemeClr>
                    </a:solid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800" b="0" kern="1200" dirty="0">
                          <a:solidFill>
                            <a:schemeClr val="tx1"/>
                          </a:solidFill>
                          <a:latin typeface="Palatino Linotype" panose="02040502050505030304" pitchFamily="18" charset="0"/>
                          <a:ea typeface="+mn-ea"/>
                          <a:cs typeface="+mn-cs"/>
                        </a:rPr>
                        <a:t>Chemistry – College of Sciences </a:t>
                      </a:r>
                    </a:p>
                  </a:txBody>
                  <a:tcPr anchor="ctr" anchorCtr="1">
                    <a:solidFill>
                      <a:schemeClr val="accent1">
                        <a:lumMod val="20000"/>
                        <a:lumOff val="80000"/>
                      </a:schemeClr>
                    </a:solidFill>
                  </a:tcPr>
                </a:tc>
                <a:extLst>
                  <a:ext uri="{0D108BD9-81ED-4DB2-BD59-A6C34878D82A}">
                    <a16:rowId xmlns:a16="http://schemas.microsoft.com/office/drawing/2014/main" val="1523209701"/>
                  </a:ext>
                </a:extLst>
              </a:tr>
            </a:tbl>
          </a:graphicData>
        </a:graphic>
      </p:graphicFrame>
      <p:graphicFrame>
        <p:nvGraphicFramePr>
          <p:cNvPr id="10" name="Table 13">
            <a:extLst>
              <a:ext uri="{FF2B5EF4-FFF2-40B4-BE49-F238E27FC236}">
                <a16:creationId xmlns:a16="http://schemas.microsoft.com/office/drawing/2014/main" id="{E5E766F7-DCEC-F40F-9268-1467BD300167}"/>
              </a:ext>
            </a:extLst>
          </p:cNvPr>
          <p:cNvGraphicFramePr>
            <a:graphicFrameLocks noGrp="1"/>
          </p:cNvGraphicFramePr>
          <p:nvPr>
            <p:extLst>
              <p:ext uri="{D42A27DB-BD31-4B8C-83A1-F6EECF244321}">
                <p14:modId xmlns:p14="http://schemas.microsoft.com/office/powerpoint/2010/main" val="2231333377"/>
              </p:ext>
            </p:extLst>
          </p:nvPr>
        </p:nvGraphicFramePr>
        <p:xfrm>
          <a:off x="2924930" y="4182347"/>
          <a:ext cx="6858000" cy="1842291"/>
        </p:xfrm>
        <a:graphic>
          <a:graphicData uri="http://schemas.openxmlformats.org/drawingml/2006/table">
            <a:tbl>
              <a:tblPr firstRow="1" bandRow="1">
                <a:tableStyleId>{5940675A-B579-460E-94D1-54222C63F5DA}</a:tableStyleId>
              </a:tblPr>
              <a:tblGrid>
                <a:gridCol w="2286000">
                  <a:extLst>
                    <a:ext uri="{9D8B030D-6E8A-4147-A177-3AD203B41FA5}">
                      <a16:colId xmlns:a16="http://schemas.microsoft.com/office/drawing/2014/main" val="4228849444"/>
                    </a:ext>
                  </a:extLst>
                </a:gridCol>
                <a:gridCol w="2286000">
                  <a:extLst>
                    <a:ext uri="{9D8B030D-6E8A-4147-A177-3AD203B41FA5}">
                      <a16:colId xmlns:a16="http://schemas.microsoft.com/office/drawing/2014/main" val="1255293425"/>
                    </a:ext>
                  </a:extLst>
                </a:gridCol>
                <a:gridCol w="2286000">
                  <a:extLst>
                    <a:ext uri="{9D8B030D-6E8A-4147-A177-3AD203B41FA5}">
                      <a16:colId xmlns:a16="http://schemas.microsoft.com/office/drawing/2014/main" val="2212400410"/>
                    </a:ext>
                  </a:extLst>
                </a:gridCol>
              </a:tblGrid>
              <a:tr h="526369">
                <a:tc>
                  <a:txBody>
                    <a:bodyPr/>
                    <a:lstStyle/>
                    <a:p>
                      <a:pPr algn="ctr"/>
                      <a:r>
                        <a:rPr lang="en-US" sz="1800" b="1" kern="1200" dirty="0">
                          <a:solidFill>
                            <a:srgbClr val="0083BC"/>
                          </a:solidFill>
                          <a:effectLst/>
                          <a:latin typeface="Palatino Linotype" panose="02040502050505030304" pitchFamily="18" charset="0"/>
                          <a:ea typeface="+mn-ea"/>
                          <a:cs typeface="+mn-cs"/>
                        </a:rPr>
                        <a:t>Credit Hours </a:t>
                      </a:r>
                    </a:p>
                  </a:txBody>
                  <a:tcPr anchor="ctr">
                    <a:solidFill>
                      <a:srgbClr val="8BDBFF"/>
                    </a:solidFill>
                  </a:tcPr>
                </a:tc>
                <a:tc>
                  <a:txBody>
                    <a:bodyPr/>
                    <a:lstStyle/>
                    <a:p>
                      <a:pPr algn="ctr"/>
                      <a:r>
                        <a:rPr lang="en-US" sz="1800" b="1" kern="1200" dirty="0">
                          <a:solidFill>
                            <a:srgbClr val="0083BC"/>
                          </a:solidFill>
                          <a:effectLst/>
                          <a:latin typeface="Palatino Linotype" panose="02040502050505030304" pitchFamily="18" charset="0"/>
                          <a:ea typeface="+mn-ea"/>
                          <a:cs typeface="+mn-cs"/>
                        </a:rPr>
                        <a:t>Department</a:t>
                      </a:r>
                      <a:endParaRPr lang="en-US" sz="1800" b="1" kern="1200" dirty="0">
                        <a:solidFill>
                          <a:srgbClr val="0083BC"/>
                        </a:solidFill>
                        <a:latin typeface="Palatino Linotype" panose="02040502050505030304" pitchFamily="18" charset="0"/>
                        <a:ea typeface="+mn-ea"/>
                        <a:cs typeface="+mn-cs"/>
                      </a:endParaRPr>
                    </a:p>
                  </a:txBody>
                  <a:tcPr anchor="ctr">
                    <a:solidFill>
                      <a:srgbClr val="8BDBFF"/>
                    </a:solidFill>
                  </a:tcPr>
                </a:tc>
                <a:tc>
                  <a:txBody>
                    <a:bodyPr/>
                    <a:lstStyle/>
                    <a:p>
                      <a:pPr algn="ctr"/>
                      <a:r>
                        <a:rPr lang="en-US" sz="1800" b="1" kern="1200" dirty="0">
                          <a:solidFill>
                            <a:srgbClr val="0083BC"/>
                          </a:solidFill>
                          <a:effectLst/>
                          <a:latin typeface="Palatino Linotype" panose="02040502050505030304" pitchFamily="18" charset="0"/>
                          <a:ea typeface="+mn-ea"/>
                          <a:cs typeface="+mn-cs"/>
                        </a:rPr>
                        <a:t>College</a:t>
                      </a:r>
                      <a:endParaRPr lang="en-US" sz="1800" b="1" kern="1200" dirty="0">
                        <a:solidFill>
                          <a:srgbClr val="0083BC"/>
                        </a:solidFill>
                        <a:latin typeface="Palatino Linotype" panose="02040502050505030304" pitchFamily="18" charset="0"/>
                        <a:ea typeface="+mn-ea"/>
                        <a:cs typeface="+mn-cs"/>
                      </a:endParaRPr>
                    </a:p>
                  </a:txBody>
                  <a:tcPr anchor="ctr">
                    <a:solidFill>
                      <a:srgbClr val="8BDBFF"/>
                    </a:solidFill>
                  </a:tcPr>
                </a:tc>
                <a:extLst>
                  <a:ext uri="{0D108BD9-81ED-4DB2-BD59-A6C34878D82A}">
                    <a16:rowId xmlns:a16="http://schemas.microsoft.com/office/drawing/2014/main" val="1917729739"/>
                  </a:ext>
                </a:extLst>
              </a:tr>
              <a:tr h="1315922">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800" b="0" kern="1200" dirty="0">
                          <a:solidFill>
                            <a:schemeClr val="tx1"/>
                          </a:solidFill>
                          <a:latin typeface="Palatino Linotype" panose="02040502050505030304" pitchFamily="18" charset="0"/>
                          <a:ea typeface="+mn-ea"/>
                          <a:cs typeface="+mn-cs"/>
                        </a:rPr>
                        <a:t>2 (2 Lectures + 0 Practical)</a:t>
                      </a:r>
                    </a:p>
                  </a:txBody>
                  <a:tcPr anchor="ctr">
                    <a:solidFill>
                      <a:schemeClr val="accent1">
                        <a:lumMod val="20000"/>
                        <a:lumOff val="80000"/>
                      </a:schemeClr>
                    </a:solidFill>
                  </a:tcPr>
                </a:tc>
                <a:tc>
                  <a:txBody>
                    <a:bodyPr/>
                    <a:lstStyle/>
                    <a:p>
                      <a:pPr algn="ctr">
                        <a:lnSpc>
                          <a:spcPct val="150000"/>
                        </a:lnSpc>
                      </a:pPr>
                      <a:r>
                        <a:rPr lang="en-US" sz="1800" b="0" kern="1200" dirty="0">
                          <a:solidFill>
                            <a:schemeClr val="tx1"/>
                          </a:solidFill>
                          <a:latin typeface="Palatino Linotype" panose="02040502050505030304" pitchFamily="18" charset="0"/>
                          <a:ea typeface="+mn-ea"/>
                          <a:cs typeface="+mn-cs"/>
                        </a:rPr>
                        <a:t>Chemistry Department</a:t>
                      </a:r>
                    </a:p>
                  </a:txBody>
                  <a:tcPr anchor="ctr">
                    <a:solidFill>
                      <a:schemeClr val="accent1">
                        <a:lumMod val="20000"/>
                        <a:lumOff val="80000"/>
                      </a:schemeClr>
                    </a:solidFill>
                  </a:tcPr>
                </a:tc>
                <a:tc>
                  <a:txBody>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lang="en-US" sz="1800" b="0" kern="1200" dirty="0">
                          <a:solidFill>
                            <a:schemeClr val="tx1"/>
                          </a:solidFill>
                          <a:latin typeface="Palatino Linotype" panose="02040502050505030304" pitchFamily="18" charset="0"/>
                          <a:ea typeface="+mn-ea"/>
                          <a:cs typeface="+mn-cs"/>
                        </a:rPr>
                        <a:t>Science</a:t>
                      </a:r>
                    </a:p>
                  </a:txBody>
                  <a:tcPr anchor="ctr">
                    <a:solidFill>
                      <a:schemeClr val="accent1">
                        <a:lumMod val="20000"/>
                        <a:lumOff val="80000"/>
                      </a:schemeClr>
                    </a:solidFill>
                  </a:tcPr>
                </a:tc>
                <a:extLst>
                  <a:ext uri="{0D108BD9-81ED-4DB2-BD59-A6C34878D82A}">
                    <a16:rowId xmlns:a16="http://schemas.microsoft.com/office/drawing/2014/main" val="1523209701"/>
                  </a:ext>
                </a:extLst>
              </a:tr>
            </a:tbl>
          </a:graphicData>
        </a:graphic>
      </p:graphicFrame>
    </p:spTree>
    <p:extLst>
      <p:ext uri="{BB962C8B-B14F-4D97-AF65-F5344CB8AC3E}">
        <p14:creationId xmlns:p14="http://schemas.microsoft.com/office/powerpoint/2010/main" val="2333014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2">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76898" y="102066"/>
            <a:ext cx="2864887" cy="461665"/>
          </a:xfrm>
          <a:prstGeom prst="rect">
            <a:avLst/>
          </a:prstGeom>
          <a:noFill/>
        </p:spPr>
        <p:txBody>
          <a:bodyPr wrap="non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0: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Syllabus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sp>
        <p:nvSpPr>
          <p:cNvPr id="13" name="TextBox 12">
            <a:extLst>
              <a:ext uri="{FF2B5EF4-FFF2-40B4-BE49-F238E27FC236}">
                <a16:creationId xmlns:a16="http://schemas.microsoft.com/office/drawing/2014/main" id="{16B2C6C0-F4A7-41A2-AB0F-7CB3C470814F}"/>
              </a:ext>
            </a:extLst>
          </p:cNvPr>
          <p:cNvSpPr txBox="1"/>
          <p:nvPr/>
        </p:nvSpPr>
        <p:spPr>
          <a:xfrm>
            <a:off x="201336" y="788565"/>
            <a:ext cx="4969630" cy="400110"/>
          </a:xfrm>
          <a:prstGeom prst="rect">
            <a:avLst/>
          </a:prstGeom>
          <a:noFill/>
        </p:spPr>
        <p:txBody>
          <a:bodyPr wrap="none" rtlCol="0">
            <a:spAutoFit/>
          </a:bodyPr>
          <a:lstStyle/>
          <a:p>
            <a:r>
              <a:rPr lang="en-US" sz="2000" b="1" u="sng" dirty="0">
                <a:solidFill>
                  <a:schemeClr val="accent2">
                    <a:lumMod val="75000"/>
                  </a:schemeClr>
                </a:solidFill>
                <a:latin typeface="Palatino Linotype" panose="02040502050505030304" pitchFamily="18" charset="0"/>
              </a:rPr>
              <a:t>Course Content Overview and Reference</a:t>
            </a:r>
          </a:p>
        </p:txBody>
      </p:sp>
      <p:pic>
        <p:nvPicPr>
          <p:cNvPr id="12" name="Picture 11">
            <a:extLst>
              <a:ext uri="{FF2B5EF4-FFF2-40B4-BE49-F238E27FC236}">
                <a16:creationId xmlns:a16="http://schemas.microsoft.com/office/drawing/2014/main" id="{66034247-13C4-41ED-B8C4-5A54C6CBC6A4}"/>
              </a:ext>
            </a:extLst>
          </p:cNvPr>
          <p:cNvPicPr>
            <a:picLocks noChangeAspect="1"/>
          </p:cNvPicPr>
          <p:nvPr/>
        </p:nvPicPr>
        <p:blipFill rotWithShape="1">
          <a:blip r:embed="rId3">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4" name="TextBox 13">
            <a:extLst>
              <a:ext uri="{FF2B5EF4-FFF2-40B4-BE49-F238E27FC236}">
                <a16:creationId xmlns:a16="http://schemas.microsoft.com/office/drawing/2014/main" id="{0E857604-65AF-40BB-925D-ECE668FFDE63}"/>
              </a:ext>
            </a:extLst>
          </p:cNvPr>
          <p:cNvSpPr txBox="1"/>
          <p:nvPr/>
        </p:nvSpPr>
        <p:spPr>
          <a:xfrm>
            <a:off x="11718387" y="6357937"/>
            <a:ext cx="248786"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2</a:t>
            </a:r>
          </a:p>
        </p:txBody>
      </p:sp>
      <p:graphicFrame>
        <p:nvGraphicFramePr>
          <p:cNvPr id="3" name="Table 9">
            <a:extLst>
              <a:ext uri="{FF2B5EF4-FFF2-40B4-BE49-F238E27FC236}">
                <a16:creationId xmlns:a16="http://schemas.microsoft.com/office/drawing/2014/main" id="{AE5EA3A6-74EA-0DA4-E019-F115C342403A}"/>
              </a:ext>
            </a:extLst>
          </p:cNvPr>
          <p:cNvGraphicFramePr>
            <a:graphicFrameLocks noGrp="1"/>
          </p:cNvGraphicFramePr>
          <p:nvPr>
            <p:extLst>
              <p:ext uri="{D42A27DB-BD31-4B8C-83A1-F6EECF244321}">
                <p14:modId xmlns:p14="http://schemas.microsoft.com/office/powerpoint/2010/main" val="1860405937"/>
              </p:ext>
            </p:extLst>
          </p:nvPr>
        </p:nvGraphicFramePr>
        <p:xfrm>
          <a:off x="630219" y="1588540"/>
          <a:ext cx="9643332" cy="3688080"/>
        </p:xfrm>
        <a:graphic>
          <a:graphicData uri="http://schemas.openxmlformats.org/drawingml/2006/table">
            <a:tbl>
              <a:tblPr firstRow="1" bandRow="1">
                <a:tableStyleId>{5940675A-B579-460E-94D1-54222C63F5DA}</a:tableStyleId>
              </a:tblPr>
              <a:tblGrid>
                <a:gridCol w="1607222">
                  <a:extLst>
                    <a:ext uri="{9D8B030D-6E8A-4147-A177-3AD203B41FA5}">
                      <a16:colId xmlns:a16="http://schemas.microsoft.com/office/drawing/2014/main" val="4228849444"/>
                    </a:ext>
                  </a:extLst>
                </a:gridCol>
                <a:gridCol w="8036110">
                  <a:extLst>
                    <a:ext uri="{9D8B030D-6E8A-4147-A177-3AD203B41FA5}">
                      <a16:colId xmlns:a16="http://schemas.microsoft.com/office/drawing/2014/main" val="1255293425"/>
                    </a:ext>
                  </a:extLst>
                </a:gridCol>
              </a:tblGrid>
              <a:tr h="548640">
                <a:tc>
                  <a:txBody>
                    <a:bodyPr/>
                    <a:lstStyle/>
                    <a:p>
                      <a:pPr marL="0" algn="ctr" defTabSz="914400" rtl="0" eaLnBrk="1" latinLnBrk="0" hangingPunct="1"/>
                      <a:r>
                        <a:rPr lang="en-US" sz="1800" b="1" kern="1200" dirty="0">
                          <a:solidFill>
                            <a:srgbClr val="0083BC"/>
                          </a:solidFill>
                          <a:effectLst/>
                          <a:latin typeface="Palatino Linotype" panose="02040502050505030304" pitchFamily="18" charset="0"/>
                          <a:ea typeface="+mn-ea"/>
                          <a:cs typeface="+mn-cs"/>
                        </a:rPr>
                        <a:t>Chapter 1</a:t>
                      </a:r>
                    </a:p>
                  </a:txBody>
                  <a:tcPr anchor="ctr">
                    <a:solidFill>
                      <a:srgbClr val="8BDBFF"/>
                    </a:solidFill>
                  </a:tcPr>
                </a:tc>
                <a:tc>
                  <a:txBody>
                    <a:bodyPr/>
                    <a:lstStyle/>
                    <a:p>
                      <a:pPr algn="l"/>
                      <a:r>
                        <a:rPr lang="en-US" sz="1800" b="1" kern="1200" dirty="0">
                          <a:solidFill>
                            <a:srgbClr val="0083BC"/>
                          </a:solidFill>
                          <a:latin typeface="Palatino Linotype" panose="02040502050505030304" pitchFamily="18" charset="0"/>
                          <a:ea typeface="+mn-ea"/>
                          <a:cs typeface="+mn-cs"/>
                        </a:rPr>
                        <a:t>Introduction to Organic Chemistry</a:t>
                      </a:r>
                    </a:p>
                  </a:txBody>
                  <a:tcPr anchor="ctr">
                    <a:solidFill>
                      <a:srgbClr val="8BDBFF"/>
                    </a:solidFill>
                  </a:tcPr>
                </a:tc>
                <a:extLst>
                  <a:ext uri="{0D108BD9-81ED-4DB2-BD59-A6C34878D82A}">
                    <a16:rowId xmlns:a16="http://schemas.microsoft.com/office/drawing/2014/main" val="1917729739"/>
                  </a:ext>
                </a:extLst>
              </a:tr>
              <a:tr h="548640">
                <a:tc gridSpan="2">
                  <a:txBody>
                    <a:bodyPr/>
                    <a:lstStyle/>
                    <a:p>
                      <a:pPr algn="just"/>
                      <a:r>
                        <a:rPr lang="en-US" sz="1400" b="0" kern="1200" dirty="0">
                          <a:solidFill>
                            <a:schemeClr val="tx1"/>
                          </a:solidFill>
                          <a:latin typeface="Palatino Linotype" panose="02040502050505030304" pitchFamily="18" charset="0"/>
                          <a:ea typeface="+mn-ea"/>
                          <a:cs typeface="+mn-cs"/>
                        </a:rPr>
                        <a:t>Carbon compounds and their chemical bonds (ionic and covalent), atomic and molecular orbitals, and hybridization.</a:t>
                      </a:r>
                    </a:p>
                  </a:txBody>
                  <a:tcPr>
                    <a:solidFill>
                      <a:schemeClr val="accent1">
                        <a:lumMod val="20000"/>
                        <a:lumOff val="80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kern="1200" dirty="0">
                        <a:solidFill>
                          <a:schemeClr val="tx1"/>
                        </a:solidFill>
                        <a:latin typeface="Palatino Linotype" panose="02040502050505030304" pitchFamily="18" charset="0"/>
                        <a:ea typeface="+mn-ea"/>
                        <a:cs typeface="+mn-cs"/>
                      </a:endParaRPr>
                    </a:p>
                  </a:txBody>
                  <a:tcPr>
                    <a:solidFill>
                      <a:schemeClr val="accent1">
                        <a:lumMod val="20000"/>
                        <a:lumOff val="80000"/>
                      </a:schemeClr>
                    </a:solidFill>
                  </a:tcPr>
                </a:tc>
                <a:extLst>
                  <a:ext uri="{0D108BD9-81ED-4DB2-BD59-A6C34878D82A}">
                    <a16:rowId xmlns:a16="http://schemas.microsoft.com/office/drawing/2014/main" val="1523209701"/>
                  </a:ext>
                </a:extLst>
              </a:tr>
              <a:tr h="5486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0083BC"/>
                          </a:solidFill>
                          <a:effectLst/>
                          <a:latin typeface="Palatino Linotype" panose="02040502050505030304" pitchFamily="18" charset="0"/>
                          <a:ea typeface="+mn-ea"/>
                          <a:cs typeface="+mn-cs"/>
                        </a:rPr>
                        <a:t>Chapter 2</a:t>
                      </a:r>
                    </a:p>
                  </a:txBody>
                  <a:tcPr anchor="ctr">
                    <a:solidFill>
                      <a:srgbClr val="8BDB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0083BC"/>
                          </a:solidFill>
                          <a:latin typeface="Palatino Linotype" panose="02040502050505030304" pitchFamily="18" charset="0"/>
                          <a:ea typeface="+mn-ea"/>
                          <a:cs typeface="+mn-cs"/>
                        </a:rPr>
                        <a:t>Structure and Classification of Organic Compounds	</a:t>
                      </a:r>
                    </a:p>
                  </a:txBody>
                  <a:tcPr anchor="ctr">
                    <a:solidFill>
                      <a:srgbClr val="8BDBFF"/>
                    </a:solidFill>
                  </a:tcPr>
                </a:tc>
                <a:extLst>
                  <a:ext uri="{0D108BD9-81ED-4DB2-BD59-A6C34878D82A}">
                    <a16:rowId xmlns:a16="http://schemas.microsoft.com/office/drawing/2014/main" val="3203341587"/>
                  </a:ext>
                </a:extLst>
              </a:tr>
              <a:tr h="548640">
                <a:tc gridSpan="2">
                  <a:txBody>
                    <a:bodyPr/>
                    <a:lstStyle/>
                    <a:p>
                      <a:pPr marL="0" algn="just" defTabSz="914400" rtl="0" eaLnBrk="1" latinLnBrk="0" hangingPunct="1"/>
                      <a:r>
                        <a:rPr lang="en-US" sz="1400" b="0" kern="1200" dirty="0">
                          <a:solidFill>
                            <a:schemeClr val="tx1"/>
                          </a:solidFill>
                          <a:latin typeface="Palatino Linotype" panose="02040502050505030304" pitchFamily="18" charset="0"/>
                          <a:ea typeface="+mn-ea"/>
                          <a:cs typeface="+mn-cs"/>
                        </a:rPr>
                        <a:t>Structure and classification of hydrocarbons, including alkanes, cycloalkanes, alkenes, alkynes, conjugated dienes, and aromatic compounds. Alkyl groups, configuration and conformational analysis of </a:t>
                      </a:r>
                      <a:r>
                        <a:rPr lang="en-US" sz="1400" b="0" kern="1200" dirty="0" err="1">
                          <a:solidFill>
                            <a:schemeClr val="tx1"/>
                          </a:solidFill>
                          <a:latin typeface="Palatino Linotype" panose="02040502050505030304" pitchFamily="18" charset="0"/>
                          <a:ea typeface="+mn-ea"/>
                          <a:cs typeface="+mn-cs"/>
                        </a:rPr>
                        <a:t>cyclohexanes</a:t>
                      </a:r>
                      <a:r>
                        <a:rPr lang="en-US" sz="1400" b="0" kern="1200" dirty="0">
                          <a:solidFill>
                            <a:schemeClr val="tx1"/>
                          </a:solidFill>
                          <a:latin typeface="Palatino Linotype" panose="02040502050505030304" pitchFamily="18" charset="0"/>
                          <a:ea typeface="+mn-ea"/>
                          <a:cs typeface="+mn-cs"/>
                        </a:rPr>
                        <a:t>, resonance and stability of conjugated systems, allylic species, aromaticity and </a:t>
                      </a:r>
                      <a:r>
                        <a:rPr lang="en-US" sz="1400" b="0" kern="1200" dirty="0" err="1">
                          <a:solidFill>
                            <a:schemeClr val="tx1"/>
                          </a:solidFill>
                          <a:latin typeface="Palatino Linotype" panose="02040502050505030304" pitchFamily="18" charset="0"/>
                          <a:ea typeface="+mn-ea"/>
                          <a:cs typeface="+mn-cs"/>
                        </a:rPr>
                        <a:t>Hückel’s</a:t>
                      </a:r>
                      <a:r>
                        <a:rPr lang="en-US" sz="1400" b="0" kern="1200" dirty="0">
                          <a:solidFill>
                            <a:schemeClr val="tx1"/>
                          </a:solidFill>
                          <a:latin typeface="Palatino Linotype" panose="02040502050505030304" pitchFamily="18" charset="0"/>
                          <a:ea typeface="+mn-ea"/>
                          <a:cs typeface="+mn-cs"/>
                        </a:rPr>
                        <a:t> rule, polynuclear aromatic compounds, stereochemistry, and optical isomerism. </a:t>
                      </a:r>
                    </a:p>
                  </a:txBody>
                  <a:tcPr>
                    <a:solidFill>
                      <a:schemeClr val="accent1">
                        <a:lumMod val="20000"/>
                        <a:lumOff val="80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kern="1200" dirty="0">
                        <a:solidFill>
                          <a:schemeClr val="tx1"/>
                        </a:solidFill>
                        <a:latin typeface="Palatino Linotype" panose="02040502050505030304" pitchFamily="18" charset="0"/>
                        <a:ea typeface="+mn-ea"/>
                        <a:cs typeface="+mn-cs"/>
                      </a:endParaRPr>
                    </a:p>
                  </a:txBody>
                  <a:tcPr>
                    <a:solidFill>
                      <a:schemeClr val="accent1">
                        <a:lumMod val="20000"/>
                        <a:lumOff val="80000"/>
                      </a:schemeClr>
                    </a:solidFill>
                  </a:tcPr>
                </a:tc>
                <a:extLst>
                  <a:ext uri="{0D108BD9-81ED-4DB2-BD59-A6C34878D82A}">
                    <a16:rowId xmlns:a16="http://schemas.microsoft.com/office/drawing/2014/main" val="2051197637"/>
                  </a:ext>
                </a:extLst>
              </a:tr>
              <a:tr h="5486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0083BC"/>
                          </a:solidFill>
                          <a:effectLst/>
                          <a:latin typeface="Palatino Linotype" panose="02040502050505030304" pitchFamily="18" charset="0"/>
                          <a:ea typeface="+mn-ea"/>
                          <a:cs typeface="+mn-cs"/>
                        </a:rPr>
                        <a:t>Chapter 3</a:t>
                      </a:r>
                    </a:p>
                  </a:txBody>
                  <a:tcPr anchor="ctr">
                    <a:solidFill>
                      <a:srgbClr val="8BDB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0083BC"/>
                          </a:solidFill>
                          <a:latin typeface="Palatino Linotype" panose="02040502050505030304" pitchFamily="18" charset="0"/>
                          <a:ea typeface="+mn-ea"/>
                          <a:cs typeface="+mn-cs"/>
                        </a:rPr>
                        <a:t>Nomenclature of Organic Compounds			 </a:t>
                      </a:r>
                    </a:p>
                  </a:txBody>
                  <a:tcPr anchor="ctr">
                    <a:solidFill>
                      <a:srgbClr val="8BDBFF"/>
                    </a:solidFill>
                  </a:tcPr>
                </a:tc>
                <a:extLst>
                  <a:ext uri="{0D108BD9-81ED-4DB2-BD59-A6C34878D82A}">
                    <a16:rowId xmlns:a16="http://schemas.microsoft.com/office/drawing/2014/main" val="2567045186"/>
                  </a:ext>
                </a:extLst>
              </a:tr>
              <a:tr h="548640">
                <a:tc gridSpan="2">
                  <a:txBody>
                    <a:bodyPr/>
                    <a:lstStyle/>
                    <a:p>
                      <a:pPr marL="0" algn="just" defTabSz="914400" rtl="0" eaLnBrk="1" latinLnBrk="0" hangingPunct="1"/>
                      <a:r>
                        <a:rPr lang="en-US" sz="1400" b="0" kern="1200" dirty="0">
                          <a:solidFill>
                            <a:schemeClr val="tx1"/>
                          </a:solidFill>
                          <a:latin typeface="Palatino Linotype" panose="02040502050505030304" pitchFamily="18" charset="0"/>
                          <a:ea typeface="+mn-ea"/>
                          <a:cs typeface="+mn-cs"/>
                        </a:rPr>
                        <a:t>IUPAC nomenclature of alkyl groups, alkanes, cycloalkanes, alkenes, alkynes, aromatic compounds, and</a:t>
                      </a:r>
                      <a:r>
                        <a:rPr lang="ar-SA" sz="1400" b="0" kern="1200" dirty="0">
                          <a:solidFill>
                            <a:schemeClr val="tx1"/>
                          </a:solidFill>
                          <a:latin typeface="Palatino Linotype" panose="02040502050505030304" pitchFamily="18" charset="0"/>
                          <a:ea typeface="+mn-ea"/>
                          <a:cs typeface="+mn-cs"/>
                        </a:rPr>
                        <a:t> </a:t>
                      </a:r>
                      <a:r>
                        <a:rPr lang="en-US" sz="1400" b="0" kern="1200" dirty="0" err="1">
                          <a:solidFill>
                            <a:schemeClr val="tx1"/>
                          </a:solidFill>
                          <a:latin typeface="Palatino Linotype" panose="02040502050505030304" pitchFamily="18" charset="0"/>
                          <a:ea typeface="+mn-ea"/>
                          <a:cs typeface="+mn-cs"/>
                        </a:rPr>
                        <a:t>stereocompounds</a:t>
                      </a:r>
                      <a:r>
                        <a:rPr lang="en-US" sz="1400" b="0" kern="1200" dirty="0">
                          <a:solidFill>
                            <a:schemeClr val="tx1"/>
                          </a:solidFill>
                          <a:latin typeface="Palatino Linotype" panose="02040502050505030304" pitchFamily="18" charset="0"/>
                          <a:ea typeface="+mn-ea"/>
                          <a:cs typeface="+mn-cs"/>
                        </a:rPr>
                        <a:t>.</a:t>
                      </a:r>
                    </a:p>
                  </a:txBody>
                  <a:tcPr>
                    <a:solidFill>
                      <a:schemeClr val="accent1">
                        <a:lumMod val="20000"/>
                        <a:lumOff val="80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kern="1200" dirty="0">
                        <a:solidFill>
                          <a:schemeClr val="tx1"/>
                        </a:solidFill>
                        <a:latin typeface="Palatino Linotype" panose="02040502050505030304" pitchFamily="18" charset="0"/>
                        <a:ea typeface="+mn-ea"/>
                        <a:cs typeface="+mn-cs"/>
                      </a:endParaRPr>
                    </a:p>
                  </a:txBody>
                  <a:tcPr>
                    <a:solidFill>
                      <a:schemeClr val="accent1">
                        <a:lumMod val="20000"/>
                        <a:lumOff val="80000"/>
                      </a:schemeClr>
                    </a:solidFill>
                  </a:tcPr>
                </a:tc>
                <a:extLst>
                  <a:ext uri="{0D108BD9-81ED-4DB2-BD59-A6C34878D82A}">
                    <a16:rowId xmlns:a16="http://schemas.microsoft.com/office/drawing/2014/main" val="3196909740"/>
                  </a:ext>
                </a:extLst>
              </a:tr>
            </a:tbl>
          </a:graphicData>
        </a:graphic>
      </p:graphicFrame>
    </p:spTree>
    <p:extLst>
      <p:ext uri="{BB962C8B-B14F-4D97-AF65-F5344CB8AC3E}">
        <p14:creationId xmlns:p14="http://schemas.microsoft.com/office/powerpoint/2010/main" val="38648928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2">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76898" y="102066"/>
            <a:ext cx="2864887" cy="461665"/>
          </a:xfrm>
          <a:prstGeom prst="rect">
            <a:avLst/>
          </a:prstGeom>
          <a:noFill/>
        </p:spPr>
        <p:txBody>
          <a:bodyPr wrap="non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0: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Syllabus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sp>
        <p:nvSpPr>
          <p:cNvPr id="13" name="TextBox 12">
            <a:extLst>
              <a:ext uri="{FF2B5EF4-FFF2-40B4-BE49-F238E27FC236}">
                <a16:creationId xmlns:a16="http://schemas.microsoft.com/office/drawing/2014/main" id="{16B2C6C0-F4A7-41A2-AB0F-7CB3C470814F}"/>
              </a:ext>
            </a:extLst>
          </p:cNvPr>
          <p:cNvSpPr txBox="1"/>
          <p:nvPr/>
        </p:nvSpPr>
        <p:spPr>
          <a:xfrm>
            <a:off x="201336" y="788565"/>
            <a:ext cx="4969630" cy="400110"/>
          </a:xfrm>
          <a:prstGeom prst="rect">
            <a:avLst/>
          </a:prstGeom>
          <a:noFill/>
        </p:spPr>
        <p:txBody>
          <a:bodyPr wrap="none" rtlCol="0">
            <a:spAutoFit/>
          </a:bodyPr>
          <a:lstStyle/>
          <a:p>
            <a:r>
              <a:rPr lang="en-US" sz="2000" b="1" u="sng" dirty="0">
                <a:solidFill>
                  <a:schemeClr val="accent2">
                    <a:lumMod val="75000"/>
                  </a:schemeClr>
                </a:solidFill>
                <a:latin typeface="Palatino Linotype" panose="02040502050505030304" pitchFamily="18" charset="0"/>
              </a:rPr>
              <a:t>Course Content Overview and Reference</a:t>
            </a:r>
          </a:p>
        </p:txBody>
      </p:sp>
      <p:pic>
        <p:nvPicPr>
          <p:cNvPr id="12" name="Picture 11">
            <a:extLst>
              <a:ext uri="{FF2B5EF4-FFF2-40B4-BE49-F238E27FC236}">
                <a16:creationId xmlns:a16="http://schemas.microsoft.com/office/drawing/2014/main" id="{41DE6575-1826-4D7A-810E-4601D614952E}"/>
              </a:ext>
            </a:extLst>
          </p:cNvPr>
          <p:cNvPicPr>
            <a:picLocks noChangeAspect="1"/>
          </p:cNvPicPr>
          <p:nvPr/>
        </p:nvPicPr>
        <p:blipFill rotWithShape="1">
          <a:blip r:embed="rId3">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4" name="TextBox 13">
            <a:extLst>
              <a:ext uri="{FF2B5EF4-FFF2-40B4-BE49-F238E27FC236}">
                <a16:creationId xmlns:a16="http://schemas.microsoft.com/office/drawing/2014/main" id="{DE3FAD59-9A39-4FAA-9E4A-717CC6DB837A}"/>
              </a:ext>
            </a:extLst>
          </p:cNvPr>
          <p:cNvSpPr txBox="1"/>
          <p:nvPr/>
        </p:nvSpPr>
        <p:spPr>
          <a:xfrm>
            <a:off x="11718387" y="6357937"/>
            <a:ext cx="248786"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3</a:t>
            </a:r>
          </a:p>
        </p:txBody>
      </p:sp>
      <p:graphicFrame>
        <p:nvGraphicFramePr>
          <p:cNvPr id="7" name="Table 9">
            <a:extLst>
              <a:ext uri="{FF2B5EF4-FFF2-40B4-BE49-F238E27FC236}">
                <a16:creationId xmlns:a16="http://schemas.microsoft.com/office/drawing/2014/main" id="{3AEB2241-8254-0680-DC15-54DB4D22EF3E}"/>
              </a:ext>
            </a:extLst>
          </p:cNvPr>
          <p:cNvGraphicFramePr>
            <a:graphicFrameLocks noGrp="1"/>
          </p:cNvGraphicFramePr>
          <p:nvPr>
            <p:extLst>
              <p:ext uri="{D42A27DB-BD31-4B8C-83A1-F6EECF244321}">
                <p14:modId xmlns:p14="http://schemas.microsoft.com/office/powerpoint/2010/main" val="2746008180"/>
              </p:ext>
            </p:extLst>
          </p:nvPr>
        </p:nvGraphicFramePr>
        <p:xfrm>
          <a:off x="630219" y="1588540"/>
          <a:ext cx="9643332" cy="4480560"/>
        </p:xfrm>
        <a:graphic>
          <a:graphicData uri="http://schemas.openxmlformats.org/drawingml/2006/table">
            <a:tbl>
              <a:tblPr firstRow="1" bandRow="1">
                <a:tableStyleId>{5940675A-B579-460E-94D1-54222C63F5DA}</a:tableStyleId>
              </a:tblPr>
              <a:tblGrid>
                <a:gridCol w="1607222">
                  <a:extLst>
                    <a:ext uri="{9D8B030D-6E8A-4147-A177-3AD203B41FA5}">
                      <a16:colId xmlns:a16="http://schemas.microsoft.com/office/drawing/2014/main" val="4228849444"/>
                    </a:ext>
                  </a:extLst>
                </a:gridCol>
                <a:gridCol w="8036110">
                  <a:extLst>
                    <a:ext uri="{9D8B030D-6E8A-4147-A177-3AD203B41FA5}">
                      <a16:colId xmlns:a16="http://schemas.microsoft.com/office/drawing/2014/main" val="1255293425"/>
                    </a:ext>
                  </a:extLst>
                </a:gridCol>
              </a:tblGrid>
              <a:tr h="548640">
                <a:tc>
                  <a:txBody>
                    <a:bodyPr/>
                    <a:lstStyle/>
                    <a:p>
                      <a:pPr algn="ctr"/>
                      <a:r>
                        <a:rPr lang="en-US" sz="1800" b="1" kern="1200" dirty="0">
                          <a:solidFill>
                            <a:srgbClr val="0083BC"/>
                          </a:solidFill>
                          <a:effectLst/>
                          <a:latin typeface="Palatino Linotype" panose="02040502050505030304" pitchFamily="18" charset="0"/>
                          <a:ea typeface="+mn-ea"/>
                          <a:cs typeface="+mn-cs"/>
                        </a:rPr>
                        <a:t>Chapter 4</a:t>
                      </a:r>
                    </a:p>
                  </a:txBody>
                  <a:tcPr anchor="ctr">
                    <a:solidFill>
                      <a:srgbClr val="8BDBFF"/>
                    </a:solidFill>
                  </a:tcPr>
                </a:tc>
                <a:tc>
                  <a:txBody>
                    <a:bodyPr/>
                    <a:lstStyle/>
                    <a:p>
                      <a:pPr algn="l"/>
                      <a:r>
                        <a:rPr lang="en-US" sz="1800" b="1" kern="1200" dirty="0">
                          <a:solidFill>
                            <a:srgbClr val="0083BC"/>
                          </a:solidFill>
                          <a:latin typeface="Palatino Linotype" panose="02040502050505030304" pitchFamily="18" charset="0"/>
                          <a:ea typeface="+mn-ea"/>
                          <a:cs typeface="+mn-cs"/>
                        </a:rPr>
                        <a:t>Properties and Intermolecular Forces			 </a:t>
                      </a:r>
                    </a:p>
                  </a:txBody>
                  <a:tcPr anchor="ctr">
                    <a:solidFill>
                      <a:srgbClr val="8BDBFF"/>
                    </a:solidFill>
                  </a:tcPr>
                </a:tc>
                <a:extLst>
                  <a:ext uri="{0D108BD9-81ED-4DB2-BD59-A6C34878D82A}">
                    <a16:rowId xmlns:a16="http://schemas.microsoft.com/office/drawing/2014/main" val="1917729739"/>
                  </a:ext>
                </a:extLst>
              </a:tr>
              <a:tr h="548640">
                <a:tc gridSpan="2">
                  <a:txBody>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lang="en-US" sz="1400" b="0" kern="1200" dirty="0">
                          <a:solidFill>
                            <a:schemeClr val="tx1"/>
                          </a:solidFill>
                          <a:latin typeface="Palatino Linotype" panose="02040502050505030304" pitchFamily="18" charset="0"/>
                          <a:ea typeface="+mn-ea"/>
                          <a:cs typeface="+mn-cs"/>
                        </a:rPr>
                        <a:t>Physical properties of organic compounds and intermolecular forces, including van der Waals forces, London dispersion forces, dipole–dipole interactions, and hydrogen bonding. Physical properties of hydrocarbons, including boiling points and solubility. Resonance and stability of conjugated dienes and benzene. Polarity and inductive effect. </a:t>
                      </a:r>
                      <a:r>
                        <a:rPr kumimoji="0" lang="en-US" sz="1400" b="0" i="0" u="none" strike="noStrike" kern="1200" cap="none" spc="0" normalizeH="0" baseline="0" noProof="0" dirty="0">
                          <a:ln>
                            <a:noFill/>
                          </a:ln>
                          <a:solidFill>
                            <a:prstClr val="black"/>
                          </a:solidFill>
                          <a:effectLst/>
                          <a:uLnTx/>
                          <a:uFillTx/>
                          <a:latin typeface="Palatino Linotype" panose="02040502050505030304" pitchFamily="18" charset="0"/>
                          <a:ea typeface="+mn-ea"/>
                          <a:cs typeface="+mn-cs"/>
                        </a:rPr>
                        <a:t>Physical properties of enantiomers.</a:t>
                      </a:r>
                      <a:endParaRPr lang="en-US" sz="1400" b="0" kern="1200" dirty="0">
                        <a:solidFill>
                          <a:schemeClr val="tx1"/>
                        </a:solidFill>
                        <a:latin typeface="Palatino Linotype" panose="02040502050505030304" pitchFamily="18" charset="0"/>
                        <a:ea typeface="+mn-ea"/>
                        <a:cs typeface="+mn-cs"/>
                      </a:endParaRPr>
                    </a:p>
                  </a:txBody>
                  <a:tcPr>
                    <a:solidFill>
                      <a:schemeClr val="accent1">
                        <a:lumMod val="20000"/>
                        <a:lumOff val="80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kern="1200" dirty="0">
                        <a:solidFill>
                          <a:schemeClr val="tx1"/>
                        </a:solidFill>
                        <a:latin typeface="Palatino Linotype" panose="02040502050505030304" pitchFamily="18" charset="0"/>
                        <a:ea typeface="+mn-ea"/>
                        <a:cs typeface="+mn-cs"/>
                      </a:endParaRPr>
                    </a:p>
                  </a:txBody>
                  <a:tcPr>
                    <a:solidFill>
                      <a:schemeClr val="accent1">
                        <a:lumMod val="20000"/>
                        <a:lumOff val="80000"/>
                      </a:schemeClr>
                    </a:solidFill>
                  </a:tcPr>
                </a:tc>
                <a:extLst>
                  <a:ext uri="{0D108BD9-81ED-4DB2-BD59-A6C34878D82A}">
                    <a16:rowId xmlns:a16="http://schemas.microsoft.com/office/drawing/2014/main" val="1523209701"/>
                  </a:ext>
                </a:extLst>
              </a:tr>
              <a:tr h="5486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0083BC"/>
                          </a:solidFill>
                          <a:effectLst/>
                          <a:latin typeface="Palatino Linotype" panose="02040502050505030304" pitchFamily="18" charset="0"/>
                          <a:ea typeface="+mn-ea"/>
                          <a:cs typeface="+mn-cs"/>
                        </a:rPr>
                        <a:t>Chapter 5</a:t>
                      </a:r>
                      <a:endParaRPr lang="en-US" sz="1800" b="1" kern="1200" dirty="0">
                        <a:solidFill>
                          <a:srgbClr val="0083BC"/>
                        </a:solidFill>
                        <a:latin typeface="Palatino Linotype" panose="02040502050505030304" pitchFamily="18" charset="0"/>
                        <a:ea typeface="+mn-ea"/>
                        <a:cs typeface="+mn-cs"/>
                      </a:endParaRPr>
                    </a:p>
                  </a:txBody>
                  <a:tcPr anchor="ctr">
                    <a:solidFill>
                      <a:srgbClr val="8BDB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0083BC"/>
                          </a:solidFill>
                          <a:latin typeface="Palatino Linotype" panose="02040502050505030304" pitchFamily="18" charset="0"/>
                          <a:ea typeface="+mn-ea"/>
                          <a:cs typeface="+mn-cs"/>
                        </a:rPr>
                        <a:t>Organic Reactions					</a:t>
                      </a:r>
                    </a:p>
                  </a:txBody>
                  <a:tcPr anchor="ctr">
                    <a:solidFill>
                      <a:srgbClr val="8BDBFF"/>
                    </a:solidFill>
                  </a:tcPr>
                </a:tc>
                <a:extLst>
                  <a:ext uri="{0D108BD9-81ED-4DB2-BD59-A6C34878D82A}">
                    <a16:rowId xmlns:a16="http://schemas.microsoft.com/office/drawing/2014/main" val="3203341587"/>
                  </a:ext>
                </a:extLst>
              </a:tr>
              <a:tr h="548640">
                <a:tc gridSpan="2">
                  <a:txBody>
                    <a:bodyPr/>
                    <a:lstStyle/>
                    <a:p>
                      <a:r>
                        <a:rPr lang="en-US" sz="1400" b="0" u="sng" kern="1200" dirty="0">
                          <a:solidFill>
                            <a:schemeClr val="tx1"/>
                          </a:solidFill>
                          <a:latin typeface="Palatino Linotype" panose="02040502050505030304" pitchFamily="18" charset="0"/>
                          <a:ea typeface="+mn-ea"/>
                          <a:cs typeface="+mn-cs"/>
                        </a:rPr>
                        <a:t>Elimination Reactions:</a:t>
                      </a:r>
                      <a:r>
                        <a:rPr lang="en-US" sz="1400" b="0" u="none" kern="1200" dirty="0">
                          <a:solidFill>
                            <a:schemeClr val="tx1"/>
                          </a:solidFill>
                          <a:latin typeface="Palatino Linotype" panose="02040502050505030304" pitchFamily="18" charset="0"/>
                          <a:ea typeface="+mn-ea"/>
                          <a:cs typeface="+mn-cs"/>
                        </a:rPr>
                        <a:t> </a:t>
                      </a:r>
                      <a:r>
                        <a:rPr lang="en-US" sz="1400" b="0" kern="1200" dirty="0">
                          <a:solidFill>
                            <a:schemeClr val="tx1"/>
                          </a:solidFill>
                          <a:latin typeface="Palatino Linotype" panose="02040502050505030304" pitchFamily="18" charset="0"/>
                          <a:ea typeface="+mn-ea"/>
                          <a:cs typeface="+mn-cs"/>
                        </a:rPr>
                        <a:t>Preparation of alkenes and alkynes by elimination reactions. E1 and E2 mechanisms.</a:t>
                      </a:r>
                    </a:p>
                    <a:p>
                      <a:r>
                        <a:rPr lang="en-US" sz="1400" b="0" u="sng" kern="1200" dirty="0">
                          <a:solidFill>
                            <a:schemeClr val="tx1"/>
                          </a:solidFill>
                          <a:latin typeface="Palatino Linotype" panose="02040502050505030304" pitchFamily="18" charset="0"/>
                          <a:ea typeface="+mn-ea"/>
                          <a:cs typeface="+mn-cs"/>
                        </a:rPr>
                        <a:t>Electrophilic Addition Reactions:</a:t>
                      </a:r>
                      <a:r>
                        <a:rPr lang="en-US" sz="1400" b="0" u="none" kern="1200" dirty="0">
                          <a:solidFill>
                            <a:schemeClr val="tx1"/>
                          </a:solidFill>
                          <a:latin typeface="Palatino Linotype" panose="02040502050505030304" pitchFamily="18" charset="0"/>
                          <a:ea typeface="+mn-ea"/>
                          <a:cs typeface="+mn-cs"/>
                        </a:rPr>
                        <a:t> </a:t>
                      </a:r>
                      <a:r>
                        <a:rPr lang="en-US" sz="1400" b="0" kern="1200" dirty="0">
                          <a:solidFill>
                            <a:schemeClr val="tx1"/>
                          </a:solidFill>
                          <a:latin typeface="Palatino Linotype" panose="02040502050505030304" pitchFamily="18" charset="0"/>
                          <a:ea typeface="+mn-ea"/>
                          <a:cs typeface="+mn-cs"/>
                        </a:rPr>
                        <a:t>Addition reactions of alkenes and alkynes. Electrophilic addition to conjugated dienes, including 1,2- and 1,4-addition. Cycloaddition reactions of conjugated dienes.</a:t>
                      </a:r>
                    </a:p>
                    <a:p>
                      <a:r>
                        <a:rPr lang="en-US" sz="1400" b="0" u="sng" kern="1200" dirty="0">
                          <a:solidFill>
                            <a:schemeClr val="tx1"/>
                          </a:solidFill>
                          <a:latin typeface="Palatino Linotype" panose="02040502050505030304" pitchFamily="18" charset="0"/>
                          <a:ea typeface="+mn-ea"/>
                          <a:cs typeface="+mn-cs"/>
                        </a:rPr>
                        <a:t>Free Radical Reactions:</a:t>
                      </a:r>
                      <a:r>
                        <a:rPr lang="en-US" sz="1400" b="0" u="none" kern="1200" dirty="0">
                          <a:solidFill>
                            <a:schemeClr val="tx1"/>
                          </a:solidFill>
                          <a:latin typeface="Palatino Linotype" panose="02040502050505030304" pitchFamily="18" charset="0"/>
                          <a:ea typeface="+mn-ea"/>
                          <a:cs typeface="+mn-cs"/>
                        </a:rPr>
                        <a:t> </a:t>
                      </a:r>
                      <a:r>
                        <a:rPr lang="en-US" sz="1400" b="0" kern="1200" dirty="0">
                          <a:solidFill>
                            <a:schemeClr val="tx1"/>
                          </a:solidFill>
                          <a:latin typeface="Palatino Linotype" panose="02040502050505030304" pitchFamily="18" charset="0"/>
                          <a:ea typeface="+mn-ea"/>
                          <a:cs typeface="+mn-cs"/>
                        </a:rPr>
                        <a:t>Free radical halogenation of alkanes and cycloalkanes. Allylic halogenation and related radical reactions.</a:t>
                      </a:r>
                    </a:p>
                    <a:p>
                      <a:r>
                        <a:rPr lang="en-US" sz="1400" b="0" u="sng" kern="1200" dirty="0">
                          <a:solidFill>
                            <a:schemeClr val="tx1"/>
                          </a:solidFill>
                          <a:latin typeface="Palatino Linotype" panose="02040502050505030304" pitchFamily="18" charset="0"/>
                          <a:ea typeface="+mn-ea"/>
                          <a:cs typeface="+mn-cs"/>
                        </a:rPr>
                        <a:t>Electrophilic Aromatic Substitution Reactions:</a:t>
                      </a:r>
                      <a:r>
                        <a:rPr lang="en-US" sz="1400" b="0" u="none" kern="1200" dirty="0">
                          <a:solidFill>
                            <a:schemeClr val="tx1"/>
                          </a:solidFill>
                          <a:latin typeface="Palatino Linotype" panose="02040502050505030304" pitchFamily="18" charset="0"/>
                          <a:ea typeface="+mn-ea"/>
                          <a:cs typeface="+mn-cs"/>
                        </a:rPr>
                        <a:t> </a:t>
                      </a:r>
                      <a:r>
                        <a:rPr lang="en-US" sz="1400" b="0" kern="1200" dirty="0">
                          <a:solidFill>
                            <a:schemeClr val="tx1"/>
                          </a:solidFill>
                          <a:latin typeface="Palatino Linotype" panose="02040502050505030304" pitchFamily="18" charset="0"/>
                          <a:ea typeface="+mn-ea"/>
                          <a:cs typeface="+mn-cs"/>
                        </a:rPr>
                        <a:t>Electrophilic substitution reactions of aromatic compounds, including halogenation, nitration, </a:t>
                      </a:r>
                      <a:r>
                        <a:rPr lang="en-US" sz="1400" b="0" kern="1200" dirty="0" err="1">
                          <a:solidFill>
                            <a:schemeClr val="tx1"/>
                          </a:solidFill>
                          <a:latin typeface="Palatino Linotype" panose="02040502050505030304" pitchFamily="18" charset="0"/>
                          <a:ea typeface="+mn-ea"/>
                          <a:cs typeface="+mn-cs"/>
                        </a:rPr>
                        <a:t>sulphonation</a:t>
                      </a:r>
                      <a:r>
                        <a:rPr lang="en-US" sz="1400" b="0" kern="1200" dirty="0">
                          <a:solidFill>
                            <a:schemeClr val="tx1"/>
                          </a:solidFill>
                          <a:latin typeface="Palatino Linotype" panose="02040502050505030304" pitchFamily="18" charset="0"/>
                          <a:ea typeface="+mn-ea"/>
                          <a:cs typeface="+mn-cs"/>
                        </a:rPr>
                        <a:t>, alkylation, and acylation. Reactivity and orientation in substituted benzenes.</a:t>
                      </a:r>
                    </a:p>
                    <a:p>
                      <a:r>
                        <a:rPr lang="en-US" sz="1400" b="0" u="sng" kern="1200" dirty="0">
                          <a:solidFill>
                            <a:schemeClr val="tx1"/>
                          </a:solidFill>
                          <a:latin typeface="Palatino Linotype" panose="02040502050505030304" pitchFamily="18" charset="0"/>
                          <a:ea typeface="+mn-ea"/>
                          <a:cs typeface="+mn-cs"/>
                        </a:rPr>
                        <a:t>Nucleophilic Reactions:</a:t>
                      </a:r>
                      <a:r>
                        <a:rPr lang="en-US" sz="1400" b="0" u="none" kern="1200" dirty="0">
                          <a:solidFill>
                            <a:schemeClr val="tx1"/>
                          </a:solidFill>
                          <a:latin typeface="Palatino Linotype" panose="02040502050505030304" pitchFamily="18" charset="0"/>
                          <a:ea typeface="+mn-ea"/>
                          <a:cs typeface="+mn-cs"/>
                        </a:rPr>
                        <a:t> </a:t>
                      </a:r>
                      <a:r>
                        <a:rPr lang="en-US" sz="1400" b="0" kern="1200" dirty="0">
                          <a:solidFill>
                            <a:schemeClr val="tx1"/>
                          </a:solidFill>
                          <a:latin typeface="Palatino Linotype" panose="02040502050505030304" pitchFamily="18" charset="0"/>
                          <a:ea typeface="+mn-ea"/>
                          <a:cs typeface="+mn-cs"/>
                        </a:rPr>
                        <a:t>Nucleophilic substitution reactions of alkyl halides, including SN1 and SN2 mechanisms. Preparation of alkyl halides through nucleophilic substitution reactions.</a:t>
                      </a:r>
                    </a:p>
                    <a:p>
                      <a:r>
                        <a:rPr lang="en-US" sz="1400" b="0" u="sng" kern="1200" dirty="0">
                          <a:solidFill>
                            <a:schemeClr val="tx1"/>
                          </a:solidFill>
                          <a:latin typeface="Palatino Linotype" panose="02040502050505030304" pitchFamily="18" charset="0"/>
                          <a:ea typeface="+mn-ea"/>
                          <a:cs typeface="+mn-cs"/>
                        </a:rPr>
                        <a:t>Oxidation and Reduction Reactions:</a:t>
                      </a:r>
                      <a:r>
                        <a:rPr lang="en-US" sz="1400" b="0" u="none" kern="1200" dirty="0">
                          <a:solidFill>
                            <a:schemeClr val="tx1"/>
                          </a:solidFill>
                          <a:latin typeface="Palatino Linotype" panose="02040502050505030304" pitchFamily="18" charset="0"/>
                          <a:ea typeface="+mn-ea"/>
                          <a:cs typeface="+mn-cs"/>
                        </a:rPr>
                        <a:t> </a:t>
                      </a:r>
                      <a:r>
                        <a:rPr lang="en-US" sz="1400" b="0" kern="1200" dirty="0">
                          <a:solidFill>
                            <a:schemeClr val="tx1"/>
                          </a:solidFill>
                          <a:latin typeface="Palatino Linotype" panose="02040502050505030304" pitchFamily="18" charset="0"/>
                          <a:ea typeface="+mn-ea"/>
                          <a:cs typeface="+mn-cs"/>
                        </a:rPr>
                        <a:t>Combustion and oxidation reactions of hydrocarbons. Oxidation of alkenes, alkynes. Oxidation of alkylbenzene side chains and related oxidation and reduction reactions.</a:t>
                      </a:r>
                    </a:p>
                  </a:txBody>
                  <a:tcPr>
                    <a:solidFill>
                      <a:schemeClr val="accent1">
                        <a:lumMod val="20000"/>
                        <a:lumOff val="80000"/>
                      </a:schemeClr>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800" b="0" kern="1200" dirty="0">
                        <a:solidFill>
                          <a:schemeClr val="tx1"/>
                        </a:solidFill>
                        <a:latin typeface="Palatino Linotype" panose="02040502050505030304" pitchFamily="18" charset="0"/>
                        <a:ea typeface="+mn-ea"/>
                        <a:cs typeface="+mn-cs"/>
                      </a:endParaRPr>
                    </a:p>
                  </a:txBody>
                  <a:tcPr>
                    <a:solidFill>
                      <a:schemeClr val="accent1">
                        <a:lumMod val="20000"/>
                        <a:lumOff val="80000"/>
                      </a:schemeClr>
                    </a:solidFill>
                  </a:tcPr>
                </a:tc>
                <a:extLst>
                  <a:ext uri="{0D108BD9-81ED-4DB2-BD59-A6C34878D82A}">
                    <a16:rowId xmlns:a16="http://schemas.microsoft.com/office/drawing/2014/main" val="2051197637"/>
                  </a:ext>
                </a:extLst>
              </a:tr>
            </a:tbl>
          </a:graphicData>
        </a:graphic>
      </p:graphicFrame>
    </p:spTree>
    <p:extLst>
      <p:ext uri="{BB962C8B-B14F-4D97-AF65-F5344CB8AC3E}">
        <p14:creationId xmlns:p14="http://schemas.microsoft.com/office/powerpoint/2010/main" val="587872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2">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76898" y="102066"/>
            <a:ext cx="2864887" cy="461665"/>
          </a:xfrm>
          <a:prstGeom prst="rect">
            <a:avLst/>
          </a:prstGeom>
          <a:noFill/>
        </p:spPr>
        <p:txBody>
          <a:bodyPr wrap="non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0: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Syllabus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sp>
        <p:nvSpPr>
          <p:cNvPr id="13" name="TextBox 12">
            <a:extLst>
              <a:ext uri="{FF2B5EF4-FFF2-40B4-BE49-F238E27FC236}">
                <a16:creationId xmlns:a16="http://schemas.microsoft.com/office/drawing/2014/main" id="{16B2C6C0-F4A7-41A2-AB0F-7CB3C470814F}"/>
              </a:ext>
            </a:extLst>
          </p:cNvPr>
          <p:cNvSpPr txBox="1"/>
          <p:nvPr/>
        </p:nvSpPr>
        <p:spPr>
          <a:xfrm>
            <a:off x="201336" y="788565"/>
            <a:ext cx="1350050" cy="400110"/>
          </a:xfrm>
          <a:prstGeom prst="rect">
            <a:avLst/>
          </a:prstGeom>
          <a:noFill/>
        </p:spPr>
        <p:txBody>
          <a:bodyPr wrap="none" rtlCol="0">
            <a:spAutoFit/>
          </a:bodyPr>
          <a:lstStyle/>
          <a:p>
            <a:r>
              <a:rPr lang="en-US" sz="2000" b="1" u="sng" dirty="0">
                <a:solidFill>
                  <a:schemeClr val="accent2">
                    <a:lumMod val="75000"/>
                  </a:schemeClr>
                </a:solidFill>
                <a:latin typeface="Palatino Linotype" panose="02040502050505030304" pitchFamily="18" charset="0"/>
              </a:rPr>
              <a:t>Reference</a:t>
            </a:r>
          </a:p>
        </p:txBody>
      </p:sp>
      <p:graphicFrame>
        <p:nvGraphicFramePr>
          <p:cNvPr id="10" name="Table 9">
            <a:extLst>
              <a:ext uri="{FF2B5EF4-FFF2-40B4-BE49-F238E27FC236}">
                <a16:creationId xmlns:a16="http://schemas.microsoft.com/office/drawing/2014/main" id="{5171DF34-38E4-48A1-8CAA-30DE6020BA93}"/>
              </a:ext>
            </a:extLst>
          </p:cNvPr>
          <p:cNvGraphicFramePr>
            <a:graphicFrameLocks noGrp="1"/>
          </p:cNvGraphicFramePr>
          <p:nvPr>
            <p:extLst>
              <p:ext uri="{D42A27DB-BD31-4B8C-83A1-F6EECF244321}">
                <p14:modId xmlns:p14="http://schemas.microsoft.com/office/powerpoint/2010/main" val="3268718200"/>
              </p:ext>
            </p:extLst>
          </p:nvPr>
        </p:nvGraphicFramePr>
        <p:xfrm>
          <a:off x="630219" y="1588540"/>
          <a:ext cx="5212080" cy="1920240"/>
        </p:xfrm>
        <a:graphic>
          <a:graphicData uri="http://schemas.openxmlformats.org/drawingml/2006/table">
            <a:tbl>
              <a:tblPr firstRow="1" bandRow="1">
                <a:tableStyleId>{5940675A-B579-460E-94D1-54222C63F5DA}</a:tableStyleId>
              </a:tblPr>
              <a:tblGrid>
                <a:gridCol w="5212080">
                  <a:extLst>
                    <a:ext uri="{9D8B030D-6E8A-4147-A177-3AD203B41FA5}">
                      <a16:colId xmlns:a16="http://schemas.microsoft.com/office/drawing/2014/main" val="4228849444"/>
                    </a:ext>
                  </a:extLst>
                </a:gridCol>
              </a:tblGrid>
              <a:tr h="548640">
                <a:tc>
                  <a:txBody>
                    <a:bodyPr/>
                    <a:lstStyle/>
                    <a:p>
                      <a:pPr algn="ctr"/>
                      <a:r>
                        <a:rPr lang="en-US" sz="1800" b="1" kern="1200" dirty="0">
                          <a:solidFill>
                            <a:srgbClr val="0083BC"/>
                          </a:solidFill>
                          <a:effectLst/>
                          <a:latin typeface="Palatino Linotype" panose="02040502050505030304" pitchFamily="18" charset="0"/>
                          <a:ea typeface="+mn-ea"/>
                          <a:cs typeface="+mn-cs"/>
                        </a:rPr>
                        <a:t>Reference</a:t>
                      </a:r>
                    </a:p>
                  </a:txBody>
                  <a:tcPr anchor="ctr">
                    <a:solidFill>
                      <a:srgbClr val="8BDBFF"/>
                    </a:solidFill>
                  </a:tcPr>
                </a:tc>
                <a:extLst>
                  <a:ext uri="{0D108BD9-81ED-4DB2-BD59-A6C34878D82A}">
                    <a16:rowId xmlns:a16="http://schemas.microsoft.com/office/drawing/2014/main" val="1917729739"/>
                  </a:ext>
                </a:extLst>
              </a:tr>
              <a:tr h="1371600">
                <a:tc>
                  <a:txBody>
                    <a:bodyPr/>
                    <a:lstStyle/>
                    <a:p>
                      <a:pPr algn="just"/>
                      <a:r>
                        <a:rPr lang="en-US" sz="1800" b="0" kern="1200" dirty="0" err="1">
                          <a:solidFill>
                            <a:schemeClr val="tx1"/>
                          </a:solidFill>
                          <a:latin typeface="Palatino Linotype" panose="02040502050505030304" pitchFamily="18" charset="0"/>
                          <a:ea typeface="+mn-ea"/>
                          <a:cs typeface="+mn-cs"/>
                        </a:rPr>
                        <a:t>Solomons</a:t>
                      </a:r>
                      <a:r>
                        <a:rPr lang="en-US" sz="1800" b="0" kern="1200" dirty="0">
                          <a:solidFill>
                            <a:schemeClr val="tx1"/>
                          </a:solidFill>
                          <a:latin typeface="Palatino Linotype" panose="02040502050505030304" pitchFamily="18" charset="0"/>
                          <a:ea typeface="+mn-ea"/>
                          <a:cs typeface="+mn-cs"/>
                        </a:rPr>
                        <a:t>, T. W. Graham, </a:t>
                      </a:r>
                      <a:r>
                        <a:rPr lang="en-US" sz="1800" b="0" kern="1200" dirty="0" err="1">
                          <a:solidFill>
                            <a:schemeClr val="tx1"/>
                          </a:solidFill>
                          <a:latin typeface="Palatino Linotype" panose="02040502050505030304" pitchFamily="18" charset="0"/>
                          <a:ea typeface="+mn-ea"/>
                          <a:cs typeface="+mn-cs"/>
                        </a:rPr>
                        <a:t>Fryhle</a:t>
                      </a:r>
                      <a:r>
                        <a:rPr lang="en-US" sz="1800" b="0" kern="1200" dirty="0">
                          <a:solidFill>
                            <a:schemeClr val="tx1"/>
                          </a:solidFill>
                          <a:latin typeface="Palatino Linotype" panose="02040502050505030304" pitchFamily="18" charset="0"/>
                          <a:ea typeface="+mn-ea"/>
                          <a:cs typeface="+mn-cs"/>
                        </a:rPr>
                        <a:t>, Craig B., &amp; Snyder, Scott A. (2016). Organic Chemistry (12th ed.). Hoboken, NJ: John Wiley &amp; Sons, Inc. ISBN 978-1-118-87576-6.</a:t>
                      </a:r>
                    </a:p>
                  </a:txBody>
                  <a:tcPr>
                    <a:solidFill>
                      <a:schemeClr val="accent1">
                        <a:lumMod val="20000"/>
                        <a:lumOff val="80000"/>
                      </a:schemeClr>
                    </a:solidFill>
                  </a:tcPr>
                </a:tc>
                <a:extLst>
                  <a:ext uri="{0D108BD9-81ED-4DB2-BD59-A6C34878D82A}">
                    <a16:rowId xmlns:a16="http://schemas.microsoft.com/office/drawing/2014/main" val="1523209701"/>
                  </a:ext>
                </a:extLst>
              </a:tr>
            </a:tbl>
          </a:graphicData>
        </a:graphic>
      </p:graphicFrame>
      <p:pic>
        <p:nvPicPr>
          <p:cNvPr id="2" name="Picture 1">
            <a:extLst>
              <a:ext uri="{FF2B5EF4-FFF2-40B4-BE49-F238E27FC236}">
                <a16:creationId xmlns:a16="http://schemas.microsoft.com/office/drawing/2014/main" id="{7FD9DFB5-B86F-45D0-50C8-16D3500F1379}"/>
              </a:ext>
            </a:extLst>
          </p:cNvPr>
          <p:cNvPicPr>
            <a:picLocks noChangeAspect="1"/>
          </p:cNvPicPr>
          <p:nvPr/>
        </p:nvPicPr>
        <p:blipFill>
          <a:blip r:embed="rId3"/>
          <a:stretch>
            <a:fillRect/>
          </a:stretch>
        </p:blipFill>
        <p:spPr>
          <a:xfrm>
            <a:off x="6349703" y="1188675"/>
            <a:ext cx="4284927" cy="5400334"/>
          </a:xfrm>
          <a:prstGeom prst="rect">
            <a:avLst/>
          </a:prstGeom>
        </p:spPr>
      </p:pic>
      <p:pic>
        <p:nvPicPr>
          <p:cNvPr id="14" name="Picture 13">
            <a:extLst>
              <a:ext uri="{FF2B5EF4-FFF2-40B4-BE49-F238E27FC236}">
                <a16:creationId xmlns:a16="http://schemas.microsoft.com/office/drawing/2014/main" id="{56584EC1-A009-468A-A64C-7D89B8D374E5}"/>
              </a:ext>
            </a:extLst>
          </p:cNvPr>
          <p:cNvPicPr>
            <a:picLocks noChangeAspect="1"/>
          </p:cNvPicPr>
          <p:nvPr/>
        </p:nvPicPr>
        <p:blipFill rotWithShape="1">
          <a:blip r:embed="rId4">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27F12A90-92A3-42E5-A9FB-B5D08CAB788D}"/>
              </a:ext>
            </a:extLst>
          </p:cNvPr>
          <p:cNvSpPr txBox="1"/>
          <p:nvPr/>
        </p:nvSpPr>
        <p:spPr>
          <a:xfrm>
            <a:off x="11718387" y="6357937"/>
            <a:ext cx="248786"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4</a:t>
            </a:r>
          </a:p>
        </p:txBody>
      </p:sp>
    </p:spTree>
    <p:extLst>
      <p:ext uri="{BB962C8B-B14F-4D97-AF65-F5344CB8AC3E}">
        <p14:creationId xmlns:p14="http://schemas.microsoft.com/office/powerpoint/2010/main" val="14073877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2">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76898" y="102066"/>
            <a:ext cx="2864887" cy="461665"/>
          </a:xfrm>
          <a:prstGeom prst="rect">
            <a:avLst/>
          </a:prstGeom>
          <a:noFill/>
        </p:spPr>
        <p:txBody>
          <a:bodyPr wrap="non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0: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Syllabus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sp>
        <p:nvSpPr>
          <p:cNvPr id="13" name="TextBox 12">
            <a:extLst>
              <a:ext uri="{FF2B5EF4-FFF2-40B4-BE49-F238E27FC236}">
                <a16:creationId xmlns:a16="http://schemas.microsoft.com/office/drawing/2014/main" id="{16B2C6C0-F4A7-41A2-AB0F-7CB3C470814F}"/>
              </a:ext>
            </a:extLst>
          </p:cNvPr>
          <p:cNvSpPr txBox="1"/>
          <p:nvPr/>
        </p:nvSpPr>
        <p:spPr>
          <a:xfrm>
            <a:off x="201336" y="788565"/>
            <a:ext cx="2327881" cy="400110"/>
          </a:xfrm>
          <a:prstGeom prst="rect">
            <a:avLst/>
          </a:prstGeom>
          <a:noFill/>
        </p:spPr>
        <p:txBody>
          <a:bodyPr wrap="none" rtlCol="0">
            <a:spAutoFit/>
          </a:bodyPr>
          <a:lstStyle/>
          <a:p>
            <a:r>
              <a:rPr lang="en-US" sz="2000" b="1" u="sng" dirty="0">
                <a:solidFill>
                  <a:schemeClr val="accent2">
                    <a:lumMod val="75000"/>
                  </a:schemeClr>
                </a:solidFill>
                <a:latin typeface="Palatino Linotype" panose="02040502050505030304" pitchFamily="18" charset="0"/>
              </a:rPr>
              <a:t>Course Objectives</a:t>
            </a:r>
          </a:p>
        </p:txBody>
      </p:sp>
      <p:pic>
        <p:nvPicPr>
          <p:cNvPr id="14" name="Picture 13">
            <a:extLst>
              <a:ext uri="{FF2B5EF4-FFF2-40B4-BE49-F238E27FC236}">
                <a16:creationId xmlns:a16="http://schemas.microsoft.com/office/drawing/2014/main" id="{12E41EFB-DB92-4FF2-9E4B-331AC96B8743}"/>
              </a:ext>
            </a:extLst>
          </p:cNvPr>
          <p:cNvPicPr>
            <a:picLocks noChangeAspect="1"/>
          </p:cNvPicPr>
          <p:nvPr/>
        </p:nvPicPr>
        <p:blipFill rotWithShape="1">
          <a:blip r:embed="rId3">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DB0438B6-427C-4E71-8C92-D06956875E25}"/>
              </a:ext>
            </a:extLst>
          </p:cNvPr>
          <p:cNvSpPr txBox="1"/>
          <p:nvPr/>
        </p:nvSpPr>
        <p:spPr>
          <a:xfrm>
            <a:off x="11718387" y="6357937"/>
            <a:ext cx="248786"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5</a:t>
            </a:r>
          </a:p>
        </p:txBody>
      </p:sp>
      <p:graphicFrame>
        <p:nvGraphicFramePr>
          <p:cNvPr id="3" name="Table 8">
            <a:extLst>
              <a:ext uri="{FF2B5EF4-FFF2-40B4-BE49-F238E27FC236}">
                <a16:creationId xmlns:a16="http://schemas.microsoft.com/office/drawing/2014/main" id="{EF4E9F5C-D372-4C9E-35B1-98DD2E126A63}"/>
              </a:ext>
            </a:extLst>
          </p:cNvPr>
          <p:cNvGraphicFramePr>
            <a:graphicFrameLocks noGrp="1"/>
          </p:cNvGraphicFramePr>
          <p:nvPr>
            <p:extLst>
              <p:ext uri="{D42A27DB-BD31-4B8C-83A1-F6EECF244321}">
                <p14:modId xmlns:p14="http://schemas.microsoft.com/office/powerpoint/2010/main" val="4176195635"/>
              </p:ext>
            </p:extLst>
          </p:nvPr>
        </p:nvGraphicFramePr>
        <p:xfrm>
          <a:off x="626852" y="1586322"/>
          <a:ext cx="9601200" cy="4164267"/>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4228849444"/>
                    </a:ext>
                  </a:extLst>
                </a:gridCol>
                <a:gridCol w="3200400">
                  <a:extLst>
                    <a:ext uri="{9D8B030D-6E8A-4147-A177-3AD203B41FA5}">
                      <a16:colId xmlns:a16="http://schemas.microsoft.com/office/drawing/2014/main" val="1255293425"/>
                    </a:ext>
                  </a:extLst>
                </a:gridCol>
                <a:gridCol w="3200400">
                  <a:extLst>
                    <a:ext uri="{9D8B030D-6E8A-4147-A177-3AD203B41FA5}">
                      <a16:colId xmlns:a16="http://schemas.microsoft.com/office/drawing/2014/main" val="2212400410"/>
                    </a:ext>
                  </a:extLst>
                </a:gridCol>
              </a:tblGrid>
              <a:tr h="1828800">
                <a:tc>
                  <a:txBody>
                    <a:bodyPr/>
                    <a:lstStyle/>
                    <a:p>
                      <a:pPr marL="0" indent="0" algn="ctr">
                        <a:lnSpc>
                          <a:spcPct val="150000"/>
                        </a:lnSpc>
                        <a:buFont typeface="Wingdings" panose="05000000000000000000" pitchFamily="2" charset="2"/>
                        <a:buNone/>
                      </a:pPr>
                      <a:r>
                        <a:rPr lang="en-US" sz="1800" b="1" dirty="0">
                          <a:solidFill>
                            <a:schemeClr val="tx1"/>
                          </a:solidFill>
                          <a:latin typeface="Palatino Linotype" panose="02040502050505030304" pitchFamily="18" charset="0"/>
                        </a:rPr>
                        <a:t>Explain fundamental concepts of organic chemistry, including carbon compounds, chemical bonding, atomic and molecular orbitals, and hybridization. </a:t>
                      </a:r>
                    </a:p>
                    <a:p>
                      <a:pPr marL="0" indent="0" algn="ctr">
                        <a:lnSpc>
                          <a:spcPct val="150000"/>
                        </a:lnSpc>
                        <a:buFont typeface="Wingdings" panose="05000000000000000000" pitchFamily="2" charset="2"/>
                        <a:buNone/>
                      </a:pPr>
                      <a:endParaRPr lang="en-US" sz="1800" b="1" dirty="0">
                        <a:solidFill>
                          <a:schemeClr val="tx1"/>
                        </a:solidFill>
                        <a:latin typeface="Palatino Linotype" panose="02040502050505030304" pitchFamily="18" charset="0"/>
                      </a:endParaRPr>
                    </a:p>
                  </a:txBody>
                  <a:tcPr anchor="ctr" anchorCtr="1">
                    <a:solidFill>
                      <a:schemeClr val="accent1">
                        <a:lumMod val="20000"/>
                        <a:lumOff val="80000"/>
                      </a:schemeClr>
                    </a:solidFill>
                  </a:tcPr>
                </a:tc>
                <a:tc>
                  <a:txBody>
                    <a:bodyPr/>
                    <a:lstStyle/>
                    <a:p>
                      <a:pPr marL="0" indent="0" algn="ctr">
                        <a:lnSpc>
                          <a:spcPct val="150000"/>
                        </a:lnSpc>
                        <a:buFont typeface="Wingdings" panose="05000000000000000000" pitchFamily="2" charset="2"/>
                        <a:buNone/>
                      </a:pPr>
                      <a:r>
                        <a:rPr lang="en-US" sz="1800" b="1" dirty="0">
                          <a:solidFill>
                            <a:srgbClr val="0083BC"/>
                          </a:solidFill>
                          <a:latin typeface="Palatino Linotype" panose="02040502050505030304" pitchFamily="18" charset="0"/>
                        </a:rPr>
                        <a:t>Identify and classify major organic compounds based on their structures, including alkanes, cycloalkanes, alkenes, alkynes, conjugated dienes, aromatic hydrocarbons, and </a:t>
                      </a:r>
                      <a:r>
                        <a:rPr lang="en-US" sz="1800" b="1" dirty="0" err="1">
                          <a:solidFill>
                            <a:srgbClr val="0083BC"/>
                          </a:solidFill>
                          <a:latin typeface="Palatino Linotype" panose="02040502050505030304" pitchFamily="18" charset="0"/>
                        </a:rPr>
                        <a:t>stereocompounds</a:t>
                      </a:r>
                      <a:r>
                        <a:rPr lang="en-US" sz="1800" b="1" dirty="0">
                          <a:solidFill>
                            <a:srgbClr val="0083BC"/>
                          </a:solidFill>
                          <a:latin typeface="Palatino Linotype" panose="02040502050505030304" pitchFamily="18" charset="0"/>
                        </a:rPr>
                        <a:t>, and describe their natural sources.</a:t>
                      </a:r>
                    </a:p>
                  </a:txBody>
                  <a:tcPr anchor="ctr" anchorCtr="1">
                    <a:solidFill>
                      <a:schemeClr val="accent1">
                        <a:lumMod val="20000"/>
                        <a:lumOff val="80000"/>
                      </a:schemeClr>
                    </a:solidFill>
                  </a:tcPr>
                </a:tc>
                <a:tc>
                  <a:txBody>
                    <a:bodyPr/>
                    <a:lstStyle/>
                    <a:p>
                      <a:pPr marL="0" indent="0" algn="ctr">
                        <a:lnSpc>
                          <a:spcPct val="150000"/>
                        </a:lnSpc>
                        <a:buFont typeface="Wingdings" panose="05000000000000000000" pitchFamily="2" charset="2"/>
                        <a:buNone/>
                      </a:pPr>
                      <a:r>
                        <a:rPr lang="en-US" sz="1800" b="1" dirty="0">
                          <a:solidFill>
                            <a:schemeClr val="tx1"/>
                          </a:solidFill>
                          <a:latin typeface="Palatino Linotype" panose="02040502050505030304" pitchFamily="18" charset="0"/>
                        </a:rPr>
                        <a:t>Apply IUPAC nomenclature rules systematically to name major classes of hydrocarbons. </a:t>
                      </a:r>
                    </a:p>
                    <a:p>
                      <a:pPr marL="0" indent="0" algn="ctr">
                        <a:lnSpc>
                          <a:spcPct val="150000"/>
                        </a:lnSpc>
                        <a:buFont typeface="Wingdings" panose="05000000000000000000" pitchFamily="2" charset="2"/>
                        <a:buNone/>
                      </a:pPr>
                      <a:endParaRPr lang="en-US" sz="1800" b="1" dirty="0">
                        <a:solidFill>
                          <a:schemeClr val="tx1"/>
                        </a:solidFill>
                        <a:latin typeface="Palatino Linotype" panose="02040502050505030304" pitchFamily="18" charset="0"/>
                      </a:endParaRPr>
                    </a:p>
                  </a:txBody>
                  <a:tcPr anchor="ctr" anchorCtr="1">
                    <a:solidFill>
                      <a:schemeClr val="accent1">
                        <a:lumMod val="20000"/>
                        <a:lumOff val="80000"/>
                      </a:schemeClr>
                    </a:solidFill>
                  </a:tcPr>
                </a:tc>
                <a:extLst>
                  <a:ext uri="{0D108BD9-81ED-4DB2-BD59-A6C34878D82A}">
                    <a16:rowId xmlns:a16="http://schemas.microsoft.com/office/drawing/2014/main" val="1523209701"/>
                  </a:ext>
                </a:extLst>
              </a:tr>
            </a:tbl>
          </a:graphicData>
        </a:graphic>
      </p:graphicFrame>
    </p:spTree>
    <p:extLst>
      <p:ext uri="{BB962C8B-B14F-4D97-AF65-F5344CB8AC3E}">
        <p14:creationId xmlns:p14="http://schemas.microsoft.com/office/powerpoint/2010/main" val="10506848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DDBCB-473C-644A-DE9E-7BC9602AB6A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509B855-ADE8-33ED-44FE-3235598DCA3D}"/>
              </a:ext>
            </a:extLst>
          </p:cNvPr>
          <p:cNvPicPr>
            <a:picLocks noChangeAspect="1"/>
          </p:cNvPicPr>
          <p:nvPr/>
        </p:nvPicPr>
        <p:blipFill rotWithShape="1">
          <a:blip r:embed="rId2">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7E5009C7-9E3F-0241-C69E-B9277FC68775}"/>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B7CA14F2-6FE0-32AE-7E9E-5508E1A7B9E6}"/>
              </a:ext>
            </a:extLst>
          </p:cNvPr>
          <p:cNvSpPr txBox="1"/>
          <p:nvPr/>
        </p:nvSpPr>
        <p:spPr>
          <a:xfrm>
            <a:off x="76898" y="102066"/>
            <a:ext cx="2864887" cy="461665"/>
          </a:xfrm>
          <a:prstGeom prst="rect">
            <a:avLst/>
          </a:prstGeom>
          <a:noFill/>
        </p:spPr>
        <p:txBody>
          <a:bodyPr wrap="non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0: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Syllabus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sp>
        <p:nvSpPr>
          <p:cNvPr id="13" name="TextBox 12">
            <a:extLst>
              <a:ext uri="{FF2B5EF4-FFF2-40B4-BE49-F238E27FC236}">
                <a16:creationId xmlns:a16="http://schemas.microsoft.com/office/drawing/2014/main" id="{B5B5BB7E-9E3F-ADC4-2D99-525E19445CA2}"/>
              </a:ext>
            </a:extLst>
          </p:cNvPr>
          <p:cNvSpPr txBox="1"/>
          <p:nvPr/>
        </p:nvSpPr>
        <p:spPr>
          <a:xfrm>
            <a:off x="201336" y="788565"/>
            <a:ext cx="2327881" cy="400110"/>
          </a:xfrm>
          <a:prstGeom prst="rect">
            <a:avLst/>
          </a:prstGeom>
          <a:noFill/>
        </p:spPr>
        <p:txBody>
          <a:bodyPr wrap="none" rtlCol="0">
            <a:spAutoFit/>
          </a:bodyPr>
          <a:lstStyle/>
          <a:p>
            <a:r>
              <a:rPr lang="en-US" sz="2000" b="1" u="sng" dirty="0">
                <a:solidFill>
                  <a:schemeClr val="accent2">
                    <a:lumMod val="75000"/>
                  </a:schemeClr>
                </a:solidFill>
                <a:latin typeface="Palatino Linotype" panose="02040502050505030304" pitchFamily="18" charset="0"/>
              </a:rPr>
              <a:t>Course Objectives</a:t>
            </a:r>
          </a:p>
        </p:txBody>
      </p:sp>
      <p:pic>
        <p:nvPicPr>
          <p:cNvPr id="14" name="Picture 13">
            <a:extLst>
              <a:ext uri="{FF2B5EF4-FFF2-40B4-BE49-F238E27FC236}">
                <a16:creationId xmlns:a16="http://schemas.microsoft.com/office/drawing/2014/main" id="{CA616A68-E958-0003-9FAB-F953C2833D78}"/>
              </a:ext>
            </a:extLst>
          </p:cNvPr>
          <p:cNvPicPr>
            <a:picLocks noChangeAspect="1"/>
          </p:cNvPicPr>
          <p:nvPr/>
        </p:nvPicPr>
        <p:blipFill rotWithShape="1">
          <a:blip r:embed="rId3">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5" name="TextBox 14">
            <a:extLst>
              <a:ext uri="{FF2B5EF4-FFF2-40B4-BE49-F238E27FC236}">
                <a16:creationId xmlns:a16="http://schemas.microsoft.com/office/drawing/2014/main" id="{2A17C59D-06F4-9D40-8768-362E533E1165}"/>
              </a:ext>
            </a:extLst>
          </p:cNvPr>
          <p:cNvSpPr txBox="1"/>
          <p:nvPr/>
        </p:nvSpPr>
        <p:spPr>
          <a:xfrm>
            <a:off x="11718387" y="6357937"/>
            <a:ext cx="248786"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5</a:t>
            </a:r>
          </a:p>
        </p:txBody>
      </p:sp>
      <p:graphicFrame>
        <p:nvGraphicFramePr>
          <p:cNvPr id="3" name="Table 8">
            <a:extLst>
              <a:ext uri="{FF2B5EF4-FFF2-40B4-BE49-F238E27FC236}">
                <a16:creationId xmlns:a16="http://schemas.microsoft.com/office/drawing/2014/main" id="{54130037-1E70-DE81-0E6A-6FD7FF676D89}"/>
              </a:ext>
            </a:extLst>
          </p:cNvPr>
          <p:cNvGraphicFramePr>
            <a:graphicFrameLocks noGrp="1"/>
          </p:cNvGraphicFramePr>
          <p:nvPr>
            <p:extLst>
              <p:ext uri="{D42A27DB-BD31-4B8C-83A1-F6EECF244321}">
                <p14:modId xmlns:p14="http://schemas.microsoft.com/office/powerpoint/2010/main" val="1538745541"/>
              </p:ext>
            </p:extLst>
          </p:nvPr>
        </p:nvGraphicFramePr>
        <p:xfrm>
          <a:off x="626852" y="1586322"/>
          <a:ext cx="6400800" cy="4575747"/>
        </p:xfrm>
        <a:graphic>
          <a:graphicData uri="http://schemas.openxmlformats.org/drawingml/2006/table">
            <a:tbl>
              <a:tblPr firstRow="1" bandRow="1">
                <a:tableStyleId>{5940675A-B579-460E-94D1-54222C63F5DA}</a:tableStyleId>
              </a:tblPr>
              <a:tblGrid>
                <a:gridCol w="3200400">
                  <a:extLst>
                    <a:ext uri="{9D8B030D-6E8A-4147-A177-3AD203B41FA5}">
                      <a16:colId xmlns:a16="http://schemas.microsoft.com/office/drawing/2014/main" val="4228849444"/>
                    </a:ext>
                  </a:extLst>
                </a:gridCol>
                <a:gridCol w="3200400">
                  <a:extLst>
                    <a:ext uri="{9D8B030D-6E8A-4147-A177-3AD203B41FA5}">
                      <a16:colId xmlns:a16="http://schemas.microsoft.com/office/drawing/2014/main" val="1255293425"/>
                    </a:ext>
                  </a:extLst>
                </a:gridCol>
              </a:tblGrid>
              <a:tr h="1828800">
                <a:tc>
                  <a:txBody>
                    <a:bodyPr/>
                    <a:lstStyle/>
                    <a:p>
                      <a:pPr marL="0" indent="0" algn="ctr">
                        <a:lnSpc>
                          <a:spcPct val="150000"/>
                        </a:lnSpc>
                        <a:buFont typeface="Wingdings" panose="05000000000000000000" pitchFamily="2" charset="2"/>
                        <a:buNone/>
                      </a:pPr>
                      <a:r>
                        <a:rPr lang="en-US" sz="1800" b="1" dirty="0">
                          <a:solidFill>
                            <a:schemeClr val="tx1"/>
                          </a:solidFill>
                          <a:latin typeface="Palatino Linotype" panose="02040502050505030304" pitchFamily="18" charset="0"/>
                        </a:rPr>
                        <a:t>Explain physical properties of organic compounds with intermolecular forces, resonance, polarity, and inductive effects, and apply.</a:t>
                      </a:r>
                    </a:p>
                  </a:txBody>
                  <a:tcPr anchor="ctr" anchorCtr="1">
                    <a:solidFill>
                      <a:schemeClr val="accent1">
                        <a:lumMod val="20000"/>
                        <a:lumOff val="80000"/>
                      </a:schemeClr>
                    </a:solidFill>
                  </a:tcPr>
                </a:tc>
                <a:tc>
                  <a:txBody>
                    <a:bodyPr/>
                    <a:lstStyle/>
                    <a:p>
                      <a:pPr marL="0" indent="0" algn="ctr">
                        <a:lnSpc>
                          <a:spcPct val="150000"/>
                        </a:lnSpc>
                        <a:buFont typeface="Wingdings" panose="05000000000000000000" pitchFamily="2" charset="2"/>
                        <a:buNone/>
                      </a:pPr>
                      <a:r>
                        <a:rPr lang="en-US" sz="1800" b="1" dirty="0">
                          <a:solidFill>
                            <a:srgbClr val="0083BC"/>
                          </a:solidFill>
                          <a:latin typeface="Palatino Linotype" panose="02040502050505030304" pitchFamily="18" charset="0"/>
                        </a:rPr>
                        <a:t>Explain and predict fundamental organic reactions and their mechanisms, including elimination, electrophilic addition, free-radical reactions, electrophilic aromatic substitution, nucleophilic substitution, and oxidation–reduction reactions.</a:t>
                      </a:r>
                    </a:p>
                  </a:txBody>
                  <a:tcPr anchor="ctr" anchorCtr="1">
                    <a:solidFill>
                      <a:schemeClr val="accent1">
                        <a:lumMod val="20000"/>
                        <a:lumOff val="80000"/>
                      </a:schemeClr>
                    </a:solidFill>
                  </a:tcPr>
                </a:tc>
                <a:extLst>
                  <a:ext uri="{0D108BD9-81ED-4DB2-BD59-A6C34878D82A}">
                    <a16:rowId xmlns:a16="http://schemas.microsoft.com/office/drawing/2014/main" val="1523209701"/>
                  </a:ext>
                </a:extLst>
              </a:tr>
            </a:tbl>
          </a:graphicData>
        </a:graphic>
      </p:graphicFrame>
    </p:spTree>
    <p:extLst>
      <p:ext uri="{BB962C8B-B14F-4D97-AF65-F5344CB8AC3E}">
        <p14:creationId xmlns:p14="http://schemas.microsoft.com/office/powerpoint/2010/main" val="30207754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2">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76898" y="102066"/>
            <a:ext cx="2864887" cy="461665"/>
          </a:xfrm>
          <a:prstGeom prst="rect">
            <a:avLst/>
          </a:prstGeom>
          <a:noFill/>
        </p:spPr>
        <p:txBody>
          <a:bodyPr wrap="non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0: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Syllabus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sp>
        <p:nvSpPr>
          <p:cNvPr id="13" name="TextBox 12">
            <a:extLst>
              <a:ext uri="{FF2B5EF4-FFF2-40B4-BE49-F238E27FC236}">
                <a16:creationId xmlns:a16="http://schemas.microsoft.com/office/drawing/2014/main" id="{16B2C6C0-F4A7-41A2-AB0F-7CB3C470814F}"/>
              </a:ext>
            </a:extLst>
          </p:cNvPr>
          <p:cNvSpPr txBox="1"/>
          <p:nvPr/>
        </p:nvSpPr>
        <p:spPr>
          <a:xfrm>
            <a:off x="201336" y="788565"/>
            <a:ext cx="3374642" cy="400110"/>
          </a:xfrm>
          <a:prstGeom prst="rect">
            <a:avLst/>
          </a:prstGeom>
          <a:noFill/>
        </p:spPr>
        <p:txBody>
          <a:bodyPr wrap="none" rtlCol="0">
            <a:spAutoFit/>
          </a:bodyPr>
          <a:lstStyle/>
          <a:p>
            <a:r>
              <a:rPr lang="en-US" sz="2000" b="1" u="sng" dirty="0">
                <a:solidFill>
                  <a:schemeClr val="accent2">
                    <a:lumMod val="75000"/>
                  </a:schemeClr>
                </a:solidFill>
                <a:latin typeface="Palatino Linotype" panose="02040502050505030304" pitchFamily="18" charset="0"/>
              </a:rPr>
              <a:t>Course Learning Outcomes</a:t>
            </a:r>
          </a:p>
        </p:txBody>
      </p:sp>
      <p:pic>
        <p:nvPicPr>
          <p:cNvPr id="12" name="Picture 11">
            <a:extLst>
              <a:ext uri="{FF2B5EF4-FFF2-40B4-BE49-F238E27FC236}">
                <a16:creationId xmlns:a16="http://schemas.microsoft.com/office/drawing/2014/main" id="{EEBE2A10-262F-4534-8AB0-2BB4252D48C5}"/>
              </a:ext>
            </a:extLst>
          </p:cNvPr>
          <p:cNvPicPr>
            <a:picLocks noChangeAspect="1"/>
          </p:cNvPicPr>
          <p:nvPr/>
        </p:nvPicPr>
        <p:blipFill rotWithShape="1">
          <a:blip r:embed="rId3">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4" name="TextBox 13">
            <a:extLst>
              <a:ext uri="{FF2B5EF4-FFF2-40B4-BE49-F238E27FC236}">
                <a16:creationId xmlns:a16="http://schemas.microsoft.com/office/drawing/2014/main" id="{87EB6EFF-6460-493A-A123-150485D99F0C}"/>
              </a:ext>
            </a:extLst>
          </p:cNvPr>
          <p:cNvSpPr txBox="1"/>
          <p:nvPr/>
        </p:nvSpPr>
        <p:spPr>
          <a:xfrm>
            <a:off x="11718387" y="6357937"/>
            <a:ext cx="248786"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6</a:t>
            </a:r>
          </a:p>
        </p:txBody>
      </p:sp>
      <p:graphicFrame>
        <p:nvGraphicFramePr>
          <p:cNvPr id="18" name="Table 9">
            <a:extLst>
              <a:ext uri="{FF2B5EF4-FFF2-40B4-BE49-F238E27FC236}">
                <a16:creationId xmlns:a16="http://schemas.microsoft.com/office/drawing/2014/main" id="{AEE31BFE-9047-D761-4F27-D325A996C2B0}"/>
              </a:ext>
            </a:extLst>
          </p:cNvPr>
          <p:cNvGraphicFramePr>
            <a:graphicFrameLocks noGrp="1"/>
          </p:cNvGraphicFramePr>
          <p:nvPr>
            <p:extLst>
              <p:ext uri="{D42A27DB-BD31-4B8C-83A1-F6EECF244321}">
                <p14:modId xmlns:p14="http://schemas.microsoft.com/office/powerpoint/2010/main" val="3572153816"/>
              </p:ext>
            </p:extLst>
          </p:nvPr>
        </p:nvGraphicFramePr>
        <p:xfrm>
          <a:off x="630219" y="1590338"/>
          <a:ext cx="9326880" cy="3657600"/>
        </p:xfrm>
        <a:graphic>
          <a:graphicData uri="http://schemas.openxmlformats.org/drawingml/2006/table">
            <a:tbl>
              <a:tblPr firstRow="1" bandRow="1">
                <a:tableStyleId>{5940675A-B579-460E-94D1-54222C63F5DA}</a:tableStyleId>
              </a:tblPr>
              <a:tblGrid>
                <a:gridCol w="3108960">
                  <a:extLst>
                    <a:ext uri="{9D8B030D-6E8A-4147-A177-3AD203B41FA5}">
                      <a16:colId xmlns:a16="http://schemas.microsoft.com/office/drawing/2014/main" val="4228849444"/>
                    </a:ext>
                  </a:extLst>
                </a:gridCol>
                <a:gridCol w="3108960">
                  <a:extLst>
                    <a:ext uri="{9D8B030D-6E8A-4147-A177-3AD203B41FA5}">
                      <a16:colId xmlns:a16="http://schemas.microsoft.com/office/drawing/2014/main" val="1255293425"/>
                    </a:ext>
                  </a:extLst>
                </a:gridCol>
                <a:gridCol w="3108960">
                  <a:extLst>
                    <a:ext uri="{9D8B030D-6E8A-4147-A177-3AD203B41FA5}">
                      <a16:colId xmlns:a16="http://schemas.microsoft.com/office/drawing/2014/main" val="2212400410"/>
                    </a:ext>
                  </a:extLst>
                </a:gridCol>
              </a:tblGrid>
              <a:tr h="548640">
                <a:tc>
                  <a:txBody>
                    <a:bodyPr/>
                    <a:lstStyle/>
                    <a:p>
                      <a:pPr algn="ctr"/>
                      <a:r>
                        <a:rPr lang="en-US" sz="1800" b="1" kern="1200" dirty="0">
                          <a:solidFill>
                            <a:srgbClr val="0083BC"/>
                          </a:solidFill>
                          <a:effectLst/>
                          <a:latin typeface="Palatino Linotype" panose="02040502050505030304" pitchFamily="18" charset="0"/>
                          <a:ea typeface="+mn-ea"/>
                          <a:cs typeface="+mn-cs"/>
                        </a:rPr>
                        <a:t>Knowledge</a:t>
                      </a:r>
                    </a:p>
                  </a:txBody>
                  <a:tcPr anchor="ctr">
                    <a:solidFill>
                      <a:srgbClr val="8BDBFF"/>
                    </a:solidFill>
                  </a:tcPr>
                </a:tc>
                <a:tc>
                  <a:txBody>
                    <a:bodyPr/>
                    <a:lstStyle/>
                    <a:p>
                      <a:pPr algn="ctr"/>
                      <a:r>
                        <a:rPr lang="en-US" sz="1800" b="1" kern="1200" dirty="0">
                          <a:solidFill>
                            <a:srgbClr val="0083BC"/>
                          </a:solidFill>
                          <a:effectLst/>
                          <a:latin typeface="Palatino Linotype" panose="02040502050505030304" pitchFamily="18" charset="0"/>
                          <a:ea typeface="+mn-ea"/>
                          <a:cs typeface="+mn-cs"/>
                        </a:rPr>
                        <a:t>Skills</a:t>
                      </a:r>
                      <a:endParaRPr lang="en-US" sz="1800" b="1" kern="1200" dirty="0">
                        <a:solidFill>
                          <a:srgbClr val="0083BC"/>
                        </a:solidFill>
                        <a:latin typeface="Palatino Linotype" panose="02040502050505030304" pitchFamily="18" charset="0"/>
                        <a:ea typeface="+mn-ea"/>
                        <a:cs typeface="+mn-cs"/>
                      </a:endParaRPr>
                    </a:p>
                  </a:txBody>
                  <a:tcPr anchor="ctr">
                    <a:solidFill>
                      <a:srgbClr val="8BDBFF"/>
                    </a:solidFill>
                  </a:tcPr>
                </a:tc>
                <a:tc>
                  <a:txBody>
                    <a:bodyPr/>
                    <a:lstStyle/>
                    <a:p>
                      <a:pPr algn="ctr"/>
                      <a:r>
                        <a:rPr lang="en-US" sz="1800" b="1" kern="1200" dirty="0">
                          <a:solidFill>
                            <a:srgbClr val="0083BC"/>
                          </a:solidFill>
                          <a:effectLst/>
                          <a:latin typeface="Palatino Linotype" panose="02040502050505030304" pitchFamily="18" charset="0"/>
                          <a:ea typeface="+mn-ea"/>
                          <a:cs typeface="+mn-cs"/>
                        </a:rPr>
                        <a:t>Values</a:t>
                      </a:r>
                      <a:endParaRPr lang="en-US" sz="1800" b="1" kern="1200" dirty="0">
                        <a:solidFill>
                          <a:srgbClr val="0083BC"/>
                        </a:solidFill>
                        <a:latin typeface="Palatino Linotype" panose="02040502050505030304" pitchFamily="18" charset="0"/>
                        <a:ea typeface="+mn-ea"/>
                        <a:cs typeface="+mn-cs"/>
                      </a:endParaRPr>
                    </a:p>
                  </a:txBody>
                  <a:tcPr anchor="ctr">
                    <a:solidFill>
                      <a:srgbClr val="8BDBFF"/>
                    </a:solidFill>
                  </a:tcPr>
                </a:tc>
                <a:extLst>
                  <a:ext uri="{0D108BD9-81ED-4DB2-BD59-A6C34878D82A}">
                    <a16:rowId xmlns:a16="http://schemas.microsoft.com/office/drawing/2014/main" val="1917729739"/>
                  </a:ext>
                </a:extLst>
              </a:tr>
              <a:tr h="2377440">
                <a:tc>
                  <a:txBody>
                    <a:bodyPr/>
                    <a:lstStyle/>
                    <a:p>
                      <a:pPr marL="285750" indent="-285750" algn="l">
                        <a:buFont typeface="Wingdings" panose="05000000000000000000" pitchFamily="2" charset="2"/>
                        <a:buChar char="§"/>
                      </a:pPr>
                      <a:r>
                        <a:rPr lang="en-US" sz="1800" b="0" kern="1200" dirty="0">
                          <a:solidFill>
                            <a:schemeClr val="tx1"/>
                          </a:solidFill>
                          <a:latin typeface="Palatino Linotype" panose="02040502050505030304" pitchFamily="18" charset="0"/>
                          <a:ea typeface="+mn-ea"/>
                          <a:cs typeface="+mn-cs"/>
                        </a:rPr>
                        <a:t>To recognize the basic knowledge of IUPAC nomenclature, isomerism, physical properties and chemical reactions of organic compounds.</a:t>
                      </a:r>
                    </a:p>
                    <a:p>
                      <a:pPr marL="285750" indent="-285750" algn="l">
                        <a:buFont typeface="Wingdings" panose="05000000000000000000" pitchFamily="2" charset="2"/>
                        <a:buChar char="§"/>
                      </a:pPr>
                      <a:r>
                        <a:rPr lang="en-US" sz="1800" b="0" kern="1200" dirty="0">
                          <a:solidFill>
                            <a:schemeClr val="tx1"/>
                          </a:solidFill>
                          <a:latin typeface="Palatino Linotype" panose="02040502050505030304" pitchFamily="18" charset="0"/>
                          <a:ea typeface="+mn-ea"/>
                          <a:cs typeface="+mn-cs"/>
                        </a:rPr>
                        <a:t>To define and reproduce scientific information about organic compounds (aliphatic and aromatic).</a:t>
                      </a:r>
                    </a:p>
                  </a:txBody>
                  <a:tcPr>
                    <a:solidFill>
                      <a:schemeClr val="accent1">
                        <a:lumMod val="20000"/>
                        <a:lumOff val="80000"/>
                      </a:scheme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b="0" kern="1200" dirty="0">
                          <a:solidFill>
                            <a:schemeClr val="tx1"/>
                          </a:solidFill>
                          <a:latin typeface="Palatino Linotype" panose="02040502050505030304" pitchFamily="18" charset="0"/>
                          <a:ea typeface="+mn-ea"/>
                          <a:cs typeface="+mn-cs"/>
                        </a:rPr>
                        <a:t>To integrate and evaluate chemical information and data in order to gain a coherent understanding of organic chemistry.</a:t>
                      </a:r>
                    </a:p>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b="0" kern="1200" dirty="0">
                          <a:solidFill>
                            <a:schemeClr val="tx1"/>
                          </a:solidFill>
                          <a:latin typeface="Palatino Linotype" panose="02040502050505030304" pitchFamily="18" charset="0"/>
                          <a:ea typeface="+mn-ea"/>
                          <a:cs typeface="+mn-cs"/>
                        </a:rPr>
                        <a:t>To analyze and interpret chemical data by applying chemical and physical concepts.</a:t>
                      </a:r>
                    </a:p>
                  </a:txBody>
                  <a:tcPr>
                    <a:solidFill>
                      <a:schemeClr val="accent1">
                        <a:lumMod val="20000"/>
                        <a:lumOff val="80000"/>
                      </a:schemeClr>
                    </a:solidFill>
                  </a:tcPr>
                </a:tc>
                <a:tc>
                  <a:txBody>
                    <a:bodyPr/>
                    <a:lstStyle/>
                    <a:p>
                      <a:pPr marL="285750" marR="0" lvl="0" indent="-285750" algn="l" defTabSz="914400" rtl="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1800" b="0" kern="1200" dirty="0">
                          <a:solidFill>
                            <a:schemeClr val="tx1"/>
                          </a:solidFill>
                          <a:latin typeface="Palatino Linotype" panose="02040502050505030304" pitchFamily="18" charset="0"/>
                          <a:ea typeface="+mn-ea"/>
                          <a:cs typeface="+mn-cs"/>
                        </a:rPr>
                        <a:t>To apply team-working skills to address chemistry problems and coordinate effectively whether in a leadership role or as a member of group.</a:t>
                      </a:r>
                    </a:p>
                  </a:txBody>
                  <a:tcPr>
                    <a:solidFill>
                      <a:schemeClr val="accent1">
                        <a:lumMod val="20000"/>
                        <a:lumOff val="80000"/>
                      </a:schemeClr>
                    </a:solidFill>
                  </a:tcPr>
                </a:tc>
                <a:extLst>
                  <a:ext uri="{0D108BD9-81ED-4DB2-BD59-A6C34878D82A}">
                    <a16:rowId xmlns:a16="http://schemas.microsoft.com/office/drawing/2014/main" val="1523209701"/>
                  </a:ext>
                </a:extLst>
              </a:tr>
            </a:tbl>
          </a:graphicData>
        </a:graphic>
      </p:graphicFrame>
    </p:spTree>
    <p:extLst>
      <p:ext uri="{BB962C8B-B14F-4D97-AF65-F5344CB8AC3E}">
        <p14:creationId xmlns:p14="http://schemas.microsoft.com/office/powerpoint/2010/main" val="11021280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2">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76898" y="102066"/>
            <a:ext cx="2864887" cy="461665"/>
          </a:xfrm>
          <a:prstGeom prst="rect">
            <a:avLst/>
          </a:prstGeom>
          <a:noFill/>
        </p:spPr>
        <p:txBody>
          <a:bodyPr wrap="non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0: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Syllabus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sp>
        <p:nvSpPr>
          <p:cNvPr id="13" name="TextBox 12">
            <a:extLst>
              <a:ext uri="{FF2B5EF4-FFF2-40B4-BE49-F238E27FC236}">
                <a16:creationId xmlns:a16="http://schemas.microsoft.com/office/drawing/2014/main" id="{16B2C6C0-F4A7-41A2-AB0F-7CB3C470814F}"/>
              </a:ext>
            </a:extLst>
          </p:cNvPr>
          <p:cNvSpPr txBox="1"/>
          <p:nvPr/>
        </p:nvSpPr>
        <p:spPr>
          <a:xfrm>
            <a:off x="201336" y="788565"/>
            <a:ext cx="4460067" cy="400110"/>
          </a:xfrm>
          <a:prstGeom prst="rect">
            <a:avLst/>
          </a:prstGeom>
          <a:noFill/>
        </p:spPr>
        <p:txBody>
          <a:bodyPr wrap="none" rtlCol="0">
            <a:spAutoFit/>
          </a:bodyPr>
          <a:lstStyle/>
          <a:p>
            <a:r>
              <a:rPr lang="en-US" sz="2000" b="1" u="sng" dirty="0">
                <a:solidFill>
                  <a:schemeClr val="accent2">
                    <a:lumMod val="75000"/>
                  </a:schemeClr>
                </a:solidFill>
                <a:latin typeface="Palatino Linotype" panose="02040502050505030304" pitchFamily="18" charset="0"/>
              </a:rPr>
              <a:t>Assessment Methods and Weighting</a:t>
            </a:r>
          </a:p>
        </p:txBody>
      </p:sp>
      <p:pic>
        <p:nvPicPr>
          <p:cNvPr id="12" name="Picture 11">
            <a:extLst>
              <a:ext uri="{FF2B5EF4-FFF2-40B4-BE49-F238E27FC236}">
                <a16:creationId xmlns:a16="http://schemas.microsoft.com/office/drawing/2014/main" id="{ECE7926E-9C53-443E-866B-7C564EB46661}"/>
              </a:ext>
            </a:extLst>
          </p:cNvPr>
          <p:cNvPicPr>
            <a:picLocks noChangeAspect="1"/>
          </p:cNvPicPr>
          <p:nvPr/>
        </p:nvPicPr>
        <p:blipFill rotWithShape="1">
          <a:blip r:embed="rId3">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4" name="TextBox 13">
            <a:extLst>
              <a:ext uri="{FF2B5EF4-FFF2-40B4-BE49-F238E27FC236}">
                <a16:creationId xmlns:a16="http://schemas.microsoft.com/office/drawing/2014/main" id="{AA894C3C-BA05-4E18-949D-2418E6ACEA1E}"/>
              </a:ext>
            </a:extLst>
          </p:cNvPr>
          <p:cNvSpPr txBox="1"/>
          <p:nvPr/>
        </p:nvSpPr>
        <p:spPr>
          <a:xfrm>
            <a:off x="11718387" y="6357937"/>
            <a:ext cx="248786"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7</a:t>
            </a:r>
          </a:p>
        </p:txBody>
      </p:sp>
      <p:graphicFrame>
        <p:nvGraphicFramePr>
          <p:cNvPr id="3" name="Table 9">
            <a:extLst>
              <a:ext uri="{FF2B5EF4-FFF2-40B4-BE49-F238E27FC236}">
                <a16:creationId xmlns:a16="http://schemas.microsoft.com/office/drawing/2014/main" id="{89FC636F-7B20-2F57-0DE8-1ACE4C908D0F}"/>
              </a:ext>
            </a:extLst>
          </p:cNvPr>
          <p:cNvGraphicFramePr>
            <a:graphicFrameLocks noGrp="1"/>
          </p:cNvGraphicFramePr>
          <p:nvPr>
            <p:extLst>
              <p:ext uri="{D42A27DB-BD31-4B8C-83A1-F6EECF244321}">
                <p14:modId xmlns:p14="http://schemas.microsoft.com/office/powerpoint/2010/main" val="3796812458"/>
              </p:ext>
            </p:extLst>
          </p:nvPr>
        </p:nvGraphicFramePr>
        <p:xfrm>
          <a:off x="630219" y="1590338"/>
          <a:ext cx="6738769" cy="3291840"/>
        </p:xfrm>
        <a:graphic>
          <a:graphicData uri="http://schemas.openxmlformats.org/drawingml/2006/table">
            <a:tbl>
              <a:tblPr firstRow="1" bandRow="1">
                <a:tableStyleId>{5940675A-B579-460E-94D1-54222C63F5DA}</a:tableStyleId>
              </a:tblPr>
              <a:tblGrid>
                <a:gridCol w="893781">
                  <a:extLst>
                    <a:ext uri="{9D8B030D-6E8A-4147-A177-3AD203B41FA5}">
                      <a16:colId xmlns:a16="http://schemas.microsoft.com/office/drawing/2014/main" val="4228849444"/>
                    </a:ext>
                  </a:extLst>
                </a:gridCol>
                <a:gridCol w="4114800">
                  <a:extLst>
                    <a:ext uri="{9D8B030D-6E8A-4147-A177-3AD203B41FA5}">
                      <a16:colId xmlns:a16="http://schemas.microsoft.com/office/drawing/2014/main" val="1255293425"/>
                    </a:ext>
                  </a:extLst>
                </a:gridCol>
                <a:gridCol w="1730188">
                  <a:extLst>
                    <a:ext uri="{9D8B030D-6E8A-4147-A177-3AD203B41FA5}">
                      <a16:colId xmlns:a16="http://schemas.microsoft.com/office/drawing/2014/main" val="2212400410"/>
                    </a:ext>
                  </a:extLst>
                </a:gridCol>
              </a:tblGrid>
              <a:tr h="548640">
                <a:tc>
                  <a:txBody>
                    <a:bodyPr/>
                    <a:lstStyle/>
                    <a:p>
                      <a:pPr algn="ctr"/>
                      <a:r>
                        <a:rPr lang="en-US" sz="1800" b="1" kern="1200" dirty="0">
                          <a:solidFill>
                            <a:srgbClr val="0083BC"/>
                          </a:solidFill>
                          <a:effectLst/>
                          <a:latin typeface="Palatino Linotype" panose="02040502050505030304" pitchFamily="18" charset="0"/>
                          <a:ea typeface="+mn-ea"/>
                          <a:cs typeface="+mn-cs"/>
                        </a:rPr>
                        <a:t>No.</a:t>
                      </a:r>
                    </a:p>
                  </a:txBody>
                  <a:tcPr anchor="ctr">
                    <a:solidFill>
                      <a:srgbClr val="8BDBFF"/>
                    </a:solidFill>
                  </a:tcPr>
                </a:tc>
                <a:tc>
                  <a:txBody>
                    <a:bodyPr/>
                    <a:lstStyle/>
                    <a:p>
                      <a:pPr algn="ctr"/>
                      <a:r>
                        <a:rPr lang="en-US" sz="1800" b="1" kern="1200" dirty="0">
                          <a:solidFill>
                            <a:srgbClr val="0083BC"/>
                          </a:solidFill>
                          <a:effectLst/>
                          <a:latin typeface="Palatino Linotype" panose="02040502050505030304" pitchFamily="18" charset="0"/>
                          <a:ea typeface="+mn-ea"/>
                          <a:cs typeface="+mn-cs"/>
                        </a:rPr>
                        <a:t>Assessment Task</a:t>
                      </a:r>
                    </a:p>
                  </a:txBody>
                  <a:tcPr anchor="ctr">
                    <a:solidFill>
                      <a:srgbClr val="8BDBFF"/>
                    </a:solidFill>
                  </a:tcPr>
                </a:tc>
                <a:tc>
                  <a:txBody>
                    <a:bodyPr/>
                    <a:lstStyle/>
                    <a:p>
                      <a:pPr algn="ctr"/>
                      <a:r>
                        <a:rPr lang="en-US" sz="1800" b="1" kern="1200" dirty="0">
                          <a:solidFill>
                            <a:srgbClr val="0083BC"/>
                          </a:solidFill>
                          <a:effectLst/>
                          <a:latin typeface="Palatino Linotype" panose="02040502050505030304" pitchFamily="18" charset="0"/>
                          <a:ea typeface="+mn-ea"/>
                          <a:cs typeface="+mn-cs"/>
                        </a:rPr>
                        <a:t>Points</a:t>
                      </a:r>
                      <a:endParaRPr lang="en-US" sz="1800" b="1" kern="1200" dirty="0">
                        <a:solidFill>
                          <a:srgbClr val="0083BC"/>
                        </a:solidFill>
                        <a:latin typeface="Palatino Linotype" panose="02040502050505030304" pitchFamily="18" charset="0"/>
                        <a:ea typeface="+mn-ea"/>
                        <a:cs typeface="+mn-cs"/>
                      </a:endParaRPr>
                    </a:p>
                  </a:txBody>
                  <a:tcPr anchor="ctr">
                    <a:solidFill>
                      <a:srgbClr val="8BDBFF"/>
                    </a:solidFill>
                  </a:tcPr>
                </a:tc>
                <a:extLst>
                  <a:ext uri="{0D108BD9-81ED-4DB2-BD59-A6C34878D82A}">
                    <a16:rowId xmlns:a16="http://schemas.microsoft.com/office/drawing/2014/main" val="1917729739"/>
                  </a:ext>
                </a:extLst>
              </a:tr>
              <a:tr h="457200">
                <a:tc>
                  <a:txBody>
                    <a:bodyPr/>
                    <a:lstStyle/>
                    <a:p>
                      <a:pPr marL="0" indent="0" algn="ctr">
                        <a:buFontTx/>
                        <a:buNone/>
                      </a:pPr>
                      <a:r>
                        <a:rPr lang="en-US" sz="1800" b="1" kern="1200" dirty="0">
                          <a:solidFill>
                            <a:srgbClr val="0083BC"/>
                          </a:solidFill>
                          <a:latin typeface="Palatino Linotype" panose="02040502050505030304" pitchFamily="18" charset="0"/>
                          <a:ea typeface="+mn-ea"/>
                          <a:cs typeface="+mn-cs"/>
                        </a:rPr>
                        <a:t>1</a:t>
                      </a:r>
                    </a:p>
                  </a:txBody>
                  <a:tcPr anchor="ctr" anchorCtr="1">
                    <a:solidFill>
                      <a:srgbClr val="8BDBFF"/>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0" kern="1200" dirty="0">
                          <a:solidFill>
                            <a:schemeClr val="tx1"/>
                          </a:solidFill>
                          <a:latin typeface="Palatino Linotype" panose="02040502050505030304" pitchFamily="18" charset="0"/>
                          <a:ea typeface="+mn-ea"/>
                          <a:cs typeface="+mn-cs"/>
                        </a:rPr>
                        <a:t>1</a:t>
                      </a:r>
                      <a:r>
                        <a:rPr lang="en-US" sz="1800" b="0" kern="1200" baseline="30000" dirty="0">
                          <a:solidFill>
                            <a:schemeClr val="tx1"/>
                          </a:solidFill>
                          <a:latin typeface="Palatino Linotype" panose="02040502050505030304" pitchFamily="18" charset="0"/>
                          <a:ea typeface="+mn-ea"/>
                          <a:cs typeface="+mn-cs"/>
                        </a:rPr>
                        <a:t>st</a:t>
                      </a:r>
                      <a:r>
                        <a:rPr lang="en-US" sz="1800" b="0" kern="1200" dirty="0">
                          <a:solidFill>
                            <a:schemeClr val="tx1"/>
                          </a:solidFill>
                          <a:latin typeface="Palatino Linotype" panose="02040502050505030304" pitchFamily="18" charset="0"/>
                          <a:ea typeface="+mn-ea"/>
                          <a:cs typeface="+mn-cs"/>
                        </a:rPr>
                        <a:t> Midterm Exam</a:t>
                      </a:r>
                    </a:p>
                  </a:txBody>
                  <a:tcPr anchor="ctr" anchorCtr="1">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0" kern="1200" dirty="0">
                          <a:solidFill>
                            <a:schemeClr val="tx1"/>
                          </a:solidFill>
                          <a:latin typeface="Palatino Linotype" panose="02040502050505030304" pitchFamily="18" charset="0"/>
                          <a:ea typeface="+mn-ea"/>
                          <a:cs typeface="+mn-cs"/>
                        </a:rPr>
                        <a:t>20</a:t>
                      </a:r>
                    </a:p>
                  </a:txBody>
                  <a:tcPr anchor="ctr" anchorCtr="1">
                    <a:solidFill>
                      <a:schemeClr val="accent1">
                        <a:lumMod val="20000"/>
                        <a:lumOff val="80000"/>
                      </a:schemeClr>
                    </a:solidFill>
                  </a:tcPr>
                </a:tc>
                <a:extLst>
                  <a:ext uri="{0D108BD9-81ED-4DB2-BD59-A6C34878D82A}">
                    <a16:rowId xmlns:a16="http://schemas.microsoft.com/office/drawing/2014/main" val="1523209701"/>
                  </a:ext>
                </a:extLst>
              </a:tr>
              <a:tr h="457200">
                <a:tc>
                  <a:txBody>
                    <a:bodyPr/>
                    <a:lstStyle/>
                    <a:p>
                      <a:pPr marL="0" indent="0" algn="ctr">
                        <a:buFontTx/>
                        <a:buNone/>
                      </a:pPr>
                      <a:r>
                        <a:rPr lang="en-US" sz="1800" b="1" kern="1200" dirty="0">
                          <a:solidFill>
                            <a:srgbClr val="0083BC"/>
                          </a:solidFill>
                          <a:latin typeface="Palatino Linotype" panose="02040502050505030304" pitchFamily="18" charset="0"/>
                          <a:ea typeface="+mn-ea"/>
                          <a:cs typeface="+mn-cs"/>
                        </a:rPr>
                        <a:t>2</a:t>
                      </a:r>
                    </a:p>
                  </a:txBody>
                  <a:tcPr anchor="ctr" anchorCtr="1">
                    <a:solidFill>
                      <a:srgbClr val="8BDBFF"/>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0" kern="1200" dirty="0">
                          <a:solidFill>
                            <a:schemeClr val="tx1"/>
                          </a:solidFill>
                          <a:latin typeface="Palatino Linotype" panose="02040502050505030304" pitchFamily="18" charset="0"/>
                          <a:ea typeface="+mn-ea"/>
                          <a:cs typeface="+mn-cs"/>
                        </a:rPr>
                        <a:t>2</a:t>
                      </a:r>
                      <a:r>
                        <a:rPr lang="en-US" sz="1800" b="0" kern="1200" baseline="30000" dirty="0">
                          <a:solidFill>
                            <a:schemeClr val="tx1"/>
                          </a:solidFill>
                          <a:latin typeface="Palatino Linotype" panose="02040502050505030304" pitchFamily="18" charset="0"/>
                          <a:ea typeface="+mn-ea"/>
                          <a:cs typeface="+mn-cs"/>
                        </a:rPr>
                        <a:t>st</a:t>
                      </a:r>
                      <a:r>
                        <a:rPr lang="en-US" sz="1800" b="0" kern="1200" dirty="0">
                          <a:solidFill>
                            <a:schemeClr val="tx1"/>
                          </a:solidFill>
                          <a:latin typeface="Palatino Linotype" panose="02040502050505030304" pitchFamily="18" charset="0"/>
                          <a:ea typeface="+mn-ea"/>
                          <a:cs typeface="+mn-cs"/>
                        </a:rPr>
                        <a:t> Midterm Exam</a:t>
                      </a:r>
                    </a:p>
                  </a:txBody>
                  <a:tcPr anchor="ctr" anchorCtr="1">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0" kern="1200" dirty="0">
                          <a:solidFill>
                            <a:schemeClr val="tx1"/>
                          </a:solidFill>
                          <a:latin typeface="Palatino Linotype" panose="02040502050505030304" pitchFamily="18" charset="0"/>
                          <a:ea typeface="+mn-ea"/>
                          <a:cs typeface="+mn-cs"/>
                        </a:rPr>
                        <a:t>20</a:t>
                      </a:r>
                    </a:p>
                  </a:txBody>
                  <a:tcPr anchor="ctr" anchorCtr="1">
                    <a:solidFill>
                      <a:schemeClr val="accent1">
                        <a:lumMod val="20000"/>
                        <a:lumOff val="80000"/>
                      </a:schemeClr>
                    </a:solidFill>
                  </a:tcPr>
                </a:tc>
                <a:extLst>
                  <a:ext uri="{0D108BD9-81ED-4DB2-BD59-A6C34878D82A}">
                    <a16:rowId xmlns:a16="http://schemas.microsoft.com/office/drawing/2014/main" val="3435339380"/>
                  </a:ext>
                </a:extLst>
              </a:tr>
              <a:tr h="457200">
                <a:tc>
                  <a:txBody>
                    <a:bodyPr/>
                    <a:lstStyle/>
                    <a:p>
                      <a:pPr marL="0" indent="0" algn="ctr">
                        <a:buFontTx/>
                        <a:buNone/>
                      </a:pPr>
                      <a:r>
                        <a:rPr lang="en-US" sz="1800" b="1" kern="1200" dirty="0">
                          <a:solidFill>
                            <a:srgbClr val="0083BC"/>
                          </a:solidFill>
                          <a:latin typeface="Palatino Linotype" panose="02040502050505030304" pitchFamily="18" charset="0"/>
                          <a:ea typeface="+mn-ea"/>
                          <a:cs typeface="+mn-cs"/>
                        </a:rPr>
                        <a:t>3</a:t>
                      </a:r>
                    </a:p>
                  </a:txBody>
                  <a:tcPr anchor="ctr" anchorCtr="1">
                    <a:solidFill>
                      <a:srgbClr val="8BDBFF"/>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0" kern="1200" dirty="0">
                          <a:solidFill>
                            <a:schemeClr val="tx1"/>
                          </a:solidFill>
                          <a:latin typeface="Palatino Linotype" panose="02040502050505030304" pitchFamily="18" charset="0"/>
                          <a:ea typeface="+mn-ea"/>
                          <a:cs typeface="+mn-cs"/>
                        </a:rPr>
                        <a:t>5 Quizzes</a:t>
                      </a:r>
                    </a:p>
                  </a:txBody>
                  <a:tcPr anchor="ctr" anchorCtr="1">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0" kern="1200" dirty="0">
                          <a:solidFill>
                            <a:schemeClr val="tx1"/>
                          </a:solidFill>
                          <a:latin typeface="Palatino Linotype" panose="02040502050505030304" pitchFamily="18" charset="0"/>
                          <a:ea typeface="+mn-ea"/>
                          <a:cs typeface="+mn-cs"/>
                        </a:rPr>
                        <a:t>10</a:t>
                      </a:r>
                    </a:p>
                  </a:txBody>
                  <a:tcPr anchor="ctr" anchorCtr="1">
                    <a:solidFill>
                      <a:schemeClr val="accent1">
                        <a:lumMod val="20000"/>
                        <a:lumOff val="80000"/>
                      </a:schemeClr>
                    </a:solidFill>
                  </a:tcPr>
                </a:tc>
                <a:extLst>
                  <a:ext uri="{0D108BD9-81ED-4DB2-BD59-A6C34878D82A}">
                    <a16:rowId xmlns:a16="http://schemas.microsoft.com/office/drawing/2014/main" val="799511304"/>
                  </a:ext>
                </a:extLst>
              </a:tr>
              <a:tr h="45720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dirty="0">
                          <a:solidFill>
                            <a:srgbClr val="0083BC"/>
                          </a:solidFill>
                          <a:latin typeface="Palatino Linotype" panose="02040502050505030304" pitchFamily="18" charset="0"/>
                          <a:ea typeface="+mn-ea"/>
                          <a:cs typeface="+mn-cs"/>
                        </a:rPr>
                        <a:t>4</a:t>
                      </a:r>
                    </a:p>
                  </a:txBody>
                  <a:tcPr anchor="ctr" anchorCtr="1">
                    <a:solidFill>
                      <a:srgbClr val="8BDBFF"/>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0" kern="1200" dirty="0">
                          <a:solidFill>
                            <a:schemeClr val="tx1"/>
                          </a:solidFill>
                          <a:latin typeface="Palatino Linotype" panose="02040502050505030304" pitchFamily="18" charset="0"/>
                          <a:ea typeface="+mn-ea"/>
                          <a:cs typeface="+mn-cs"/>
                        </a:rPr>
                        <a:t>Report and Presentation</a:t>
                      </a:r>
                    </a:p>
                  </a:txBody>
                  <a:tcPr anchor="ctr" anchorCtr="1">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0" kern="1200" dirty="0">
                          <a:solidFill>
                            <a:schemeClr val="tx1"/>
                          </a:solidFill>
                          <a:latin typeface="Palatino Linotype" panose="02040502050505030304" pitchFamily="18" charset="0"/>
                          <a:ea typeface="+mn-ea"/>
                          <a:cs typeface="+mn-cs"/>
                        </a:rPr>
                        <a:t>10</a:t>
                      </a:r>
                    </a:p>
                  </a:txBody>
                  <a:tcPr anchor="ctr" anchorCtr="1">
                    <a:solidFill>
                      <a:schemeClr val="accent1">
                        <a:lumMod val="20000"/>
                        <a:lumOff val="80000"/>
                      </a:schemeClr>
                    </a:solidFill>
                  </a:tcPr>
                </a:tc>
                <a:extLst>
                  <a:ext uri="{0D108BD9-81ED-4DB2-BD59-A6C34878D82A}">
                    <a16:rowId xmlns:a16="http://schemas.microsoft.com/office/drawing/2014/main" val="1843909702"/>
                  </a:ext>
                </a:extLst>
              </a:tr>
              <a:tr h="457200">
                <a:tc>
                  <a:txBody>
                    <a:bodyPr/>
                    <a:lstStyle/>
                    <a:p>
                      <a:pPr marL="0" indent="0" algn="ctr">
                        <a:buFontTx/>
                        <a:buNone/>
                      </a:pPr>
                      <a:r>
                        <a:rPr lang="en-US" sz="1800" b="1" kern="1200" dirty="0">
                          <a:solidFill>
                            <a:srgbClr val="0083BC"/>
                          </a:solidFill>
                          <a:latin typeface="Palatino Linotype" panose="02040502050505030304" pitchFamily="18" charset="0"/>
                          <a:ea typeface="+mn-ea"/>
                          <a:cs typeface="+mn-cs"/>
                        </a:rPr>
                        <a:t>5</a:t>
                      </a:r>
                    </a:p>
                  </a:txBody>
                  <a:tcPr anchor="ctr" anchorCtr="1">
                    <a:solidFill>
                      <a:srgbClr val="8BDBFF"/>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0" kern="1200" dirty="0">
                          <a:solidFill>
                            <a:schemeClr val="tx1"/>
                          </a:solidFill>
                          <a:latin typeface="Palatino Linotype" panose="02040502050505030304" pitchFamily="18" charset="0"/>
                          <a:ea typeface="+mn-ea"/>
                          <a:cs typeface="+mn-cs"/>
                        </a:rPr>
                        <a:t>Final Exam</a:t>
                      </a:r>
                    </a:p>
                  </a:txBody>
                  <a:tcPr anchor="ctr" anchorCtr="1">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0" kern="1200" dirty="0">
                          <a:solidFill>
                            <a:schemeClr val="tx1"/>
                          </a:solidFill>
                          <a:latin typeface="Palatino Linotype" panose="02040502050505030304" pitchFamily="18" charset="0"/>
                          <a:ea typeface="+mn-ea"/>
                          <a:cs typeface="+mn-cs"/>
                        </a:rPr>
                        <a:t>40</a:t>
                      </a:r>
                    </a:p>
                  </a:txBody>
                  <a:tcPr anchor="ctr" anchorCtr="1">
                    <a:solidFill>
                      <a:schemeClr val="accent1">
                        <a:lumMod val="20000"/>
                        <a:lumOff val="80000"/>
                      </a:schemeClr>
                    </a:solidFill>
                  </a:tcPr>
                </a:tc>
                <a:extLst>
                  <a:ext uri="{0D108BD9-81ED-4DB2-BD59-A6C34878D82A}">
                    <a16:rowId xmlns:a16="http://schemas.microsoft.com/office/drawing/2014/main" val="4007533002"/>
                  </a:ext>
                </a:extLst>
              </a:tr>
              <a:tr h="457200">
                <a:tc gridSpan="2">
                  <a:txBody>
                    <a:bodyPr/>
                    <a:lstStyle/>
                    <a:p>
                      <a:pPr marL="0" indent="0" algn="ctr">
                        <a:buFontTx/>
                        <a:buNone/>
                      </a:pPr>
                      <a:r>
                        <a:rPr lang="en-US" sz="1800" b="1" kern="1200" dirty="0">
                          <a:solidFill>
                            <a:srgbClr val="0083BC"/>
                          </a:solidFill>
                          <a:latin typeface="Palatino Linotype" panose="02040502050505030304" pitchFamily="18" charset="0"/>
                          <a:ea typeface="+mn-ea"/>
                          <a:cs typeface="+mn-cs"/>
                        </a:rPr>
                        <a:t>Total</a:t>
                      </a:r>
                    </a:p>
                  </a:txBody>
                  <a:tcPr anchor="ctr" anchorCtr="1">
                    <a:solidFill>
                      <a:srgbClr val="8BDBFF"/>
                    </a:solidFill>
                  </a:tcPr>
                </a:tc>
                <a:tc hMerge="1">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endParaRPr lang="en-US" sz="1800" b="0" kern="1200" dirty="0">
                        <a:solidFill>
                          <a:srgbClr val="0083BC"/>
                        </a:solidFill>
                        <a:latin typeface="Palatino Linotype" panose="02040502050505030304" pitchFamily="18" charset="0"/>
                        <a:ea typeface="+mn-ea"/>
                        <a:cs typeface="+mn-cs"/>
                      </a:endParaRPr>
                    </a:p>
                  </a:txBody>
                  <a:tcPr>
                    <a:solidFill>
                      <a:schemeClr val="accent1">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1" kern="1200" dirty="0">
                          <a:solidFill>
                            <a:schemeClr val="tx1"/>
                          </a:solidFill>
                          <a:effectLst/>
                          <a:latin typeface="Palatino Linotype" panose="02040502050505030304" pitchFamily="18" charset="0"/>
                          <a:ea typeface="+mn-ea"/>
                          <a:cs typeface="+mn-cs"/>
                        </a:rPr>
                        <a:t>100</a:t>
                      </a:r>
                    </a:p>
                  </a:txBody>
                  <a:tcPr anchor="ctr" anchorCtr="1">
                    <a:solidFill>
                      <a:schemeClr val="accent1">
                        <a:lumMod val="20000"/>
                        <a:lumOff val="80000"/>
                      </a:schemeClr>
                    </a:solidFill>
                  </a:tcPr>
                </a:tc>
                <a:extLst>
                  <a:ext uri="{0D108BD9-81ED-4DB2-BD59-A6C34878D82A}">
                    <a16:rowId xmlns:a16="http://schemas.microsoft.com/office/drawing/2014/main" val="1895778739"/>
                  </a:ext>
                </a:extLst>
              </a:tr>
            </a:tbl>
          </a:graphicData>
        </a:graphic>
      </p:graphicFrame>
    </p:spTree>
    <p:extLst>
      <p:ext uri="{BB962C8B-B14F-4D97-AF65-F5344CB8AC3E}">
        <p14:creationId xmlns:p14="http://schemas.microsoft.com/office/powerpoint/2010/main" val="1449446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2">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76898" y="102066"/>
            <a:ext cx="2864887" cy="461665"/>
          </a:xfrm>
          <a:prstGeom prst="rect">
            <a:avLst/>
          </a:prstGeom>
          <a:noFill/>
        </p:spPr>
        <p:txBody>
          <a:bodyPr wrap="non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0: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Syllabus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sp>
        <p:nvSpPr>
          <p:cNvPr id="13" name="TextBox 12">
            <a:extLst>
              <a:ext uri="{FF2B5EF4-FFF2-40B4-BE49-F238E27FC236}">
                <a16:creationId xmlns:a16="http://schemas.microsoft.com/office/drawing/2014/main" id="{16B2C6C0-F4A7-41A2-AB0F-7CB3C470814F}"/>
              </a:ext>
            </a:extLst>
          </p:cNvPr>
          <p:cNvSpPr txBox="1"/>
          <p:nvPr/>
        </p:nvSpPr>
        <p:spPr>
          <a:xfrm>
            <a:off x="201336" y="788565"/>
            <a:ext cx="5506636" cy="707886"/>
          </a:xfrm>
          <a:prstGeom prst="rect">
            <a:avLst/>
          </a:prstGeom>
          <a:noFill/>
        </p:spPr>
        <p:txBody>
          <a:bodyPr wrap="none" rtlCol="0">
            <a:spAutoFit/>
          </a:bodyPr>
          <a:lstStyle/>
          <a:p>
            <a:r>
              <a:rPr lang="en-US" sz="2000" b="1" u="sng" dirty="0">
                <a:solidFill>
                  <a:schemeClr val="accent2">
                    <a:lumMod val="75000"/>
                  </a:schemeClr>
                </a:solidFill>
                <a:latin typeface="Palatino Linotype" panose="02040502050505030304" pitchFamily="18" charset="0"/>
              </a:rPr>
              <a:t>Instructions for Computer-Based Exams (QQ)</a:t>
            </a:r>
          </a:p>
          <a:p>
            <a:endParaRPr lang="en-US" sz="2000" b="1" u="sng" dirty="0">
              <a:solidFill>
                <a:schemeClr val="accent2">
                  <a:lumMod val="75000"/>
                </a:schemeClr>
              </a:solidFill>
              <a:latin typeface="Palatino Linotype" panose="02040502050505030304" pitchFamily="18" charset="0"/>
            </a:endParaRPr>
          </a:p>
        </p:txBody>
      </p:sp>
      <p:graphicFrame>
        <p:nvGraphicFramePr>
          <p:cNvPr id="10" name="Table 9">
            <a:extLst>
              <a:ext uri="{FF2B5EF4-FFF2-40B4-BE49-F238E27FC236}">
                <a16:creationId xmlns:a16="http://schemas.microsoft.com/office/drawing/2014/main" id="{5171DF34-38E4-48A1-8CAA-30DE6020BA93}"/>
              </a:ext>
            </a:extLst>
          </p:cNvPr>
          <p:cNvGraphicFramePr>
            <a:graphicFrameLocks noGrp="1"/>
          </p:cNvGraphicFramePr>
          <p:nvPr>
            <p:extLst>
              <p:ext uri="{D42A27DB-BD31-4B8C-83A1-F6EECF244321}">
                <p14:modId xmlns:p14="http://schemas.microsoft.com/office/powerpoint/2010/main" val="4230108053"/>
              </p:ext>
            </p:extLst>
          </p:nvPr>
        </p:nvGraphicFramePr>
        <p:xfrm>
          <a:off x="630220" y="1590338"/>
          <a:ext cx="5120640" cy="5120640"/>
        </p:xfrm>
        <a:graphic>
          <a:graphicData uri="http://schemas.openxmlformats.org/drawingml/2006/table">
            <a:tbl>
              <a:tblPr firstRow="1" bandRow="1">
                <a:tableStyleId>{5940675A-B579-460E-94D1-54222C63F5DA}</a:tableStyleId>
              </a:tblPr>
              <a:tblGrid>
                <a:gridCol w="457200">
                  <a:extLst>
                    <a:ext uri="{9D8B030D-6E8A-4147-A177-3AD203B41FA5}">
                      <a16:colId xmlns:a16="http://schemas.microsoft.com/office/drawing/2014/main" val="4228849444"/>
                    </a:ext>
                  </a:extLst>
                </a:gridCol>
                <a:gridCol w="4663440">
                  <a:extLst>
                    <a:ext uri="{9D8B030D-6E8A-4147-A177-3AD203B41FA5}">
                      <a16:colId xmlns:a16="http://schemas.microsoft.com/office/drawing/2014/main" val="1255293425"/>
                    </a:ext>
                  </a:extLst>
                </a:gridCol>
              </a:tblGrid>
              <a:tr h="457200">
                <a:tc>
                  <a:txBody>
                    <a:bodyPr/>
                    <a:lstStyle/>
                    <a:p>
                      <a:pPr algn="ctr"/>
                      <a:r>
                        <a:rPr lang="en-US" sz="1800" b="1" kern="1200" dirty="0">
                          <a:solidFill>
                            <a:srgbClr val="0083BC"/>
                          </a:solidFill>
                          <a:effectLst/>
                          <a:latin typeface="Palatino Linotype" panose="02040502050505030304" pitchFamily="18" charset="0"/>
                          <a:ea typeface="+mn-ea"/>
                          <a:cs typeface="+mn-cs"/>
                        </a:rPr>
                        <a:t>1</a:t>
                      </a:r>
                    </a:p>
                  </a:txBody>
                  <a:tcPr>
                    <a:solidFill>
                      <a:srgbClr val="8BDBFF"/>
                    </a:solidFill>
                  </a:tcPr>
                </a:tc>
                <a:tc>
                  <a:txBody>
                    <a:bodyPr/>
                    <a:lstStyle/>
                    <a:p>
                      <a:pPr algn="just">
                        <a:buFont typeface="Courier New" panose="02070309020205020404" pitchFamily="49" charset="0"/>
                        <a:buNone/>
                      </a:pPr>
                      <a:r>
                        <a:rPr lang="en-US" sz="1800" dirty="0">
                          <a:latin typeface="Palatino Linotype" panose="02040502050505030304" pitchFamily="18" charset="0"/>
                        </a:rPr>
                        <a:t>Only one device is allowed (using only smartphone or tablet) with the QQ application installed. Using any additional device or a different application is forbidden per the regulations and policies governing the computerized examinations.</a:t>
                      </a:r>
                    </a:p>
                  </a:txBody>
                  <a:tcPr anchor="ctr">
                    <a:solidFill>
                      <a:srgbClr val="DAE3F3"/>
                    </a:solidFill>
                  </a:tcPr>
                </a:tc>
                <a:extLst>
                  <a:ext uri="{0D108BD9-81ED-4DB2-BD59-A6C34878D82A}">
                    <a16:rowId xmlns:a16="http://schemas.microsoft.com/office/drawing/2014/main" val="1917729739"/>
                  </a:ext>
                </a:extLst>
              </a:tr>
              <a:tr h="457200">
                <a:tc>
                  <a:txBody>
                    <a:bodyPr/>
                    <a:lstStyle/>
                    <a:p>
                      <a:pPr algn="ctr"/>
                      <a:r>
                        <a:rPr lang="en-US" sz="1800" b="1" kern="1200" dirty="0">
                          <a:solidFill>
                            <a:srgbClr val="0083BC"/>
                          </a:solidFill>
                          <a:effectLst/>
                          <a:latin typeface="Palatino Linotype" panose="02040502050505030304" pitchFamily="18" charset="0"/>
                          <a:ea typeface="+mn-ea"/>
                          <a:cs typeface="+mn-cs"/>
                        </a:rPr>
                        <a:t>2</a:t>
                      </a:r>
                    </a:p>
                  </a:txBody>
                  <a:tcPr>
                    <a:solidFill>
                      <a:srgbClr val="8BDBFF"/>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dirty="0">
                          <a:latin typeface="Palatino Linotype" panose="02040502050505030304" pitchFamily="18" charset="0"/>
                        </a:rPr>
                        <a:t>The device battery level must be above 50%, and power-saving mode must be disabled.</a:t>
                      </a:r>
                      <a:endParaRPr lang="en-US" sz="1800" b="0" kern="1200" dirty="0">
                        <a:solidFill>
                          <a:schemeClr val="tx1"/>
                        </a:solidFill>
                        <a:latin typeface="Palatino Linotype" panose="02040502050505030304" pitchFamily="18" charset="0"/>
                        <a:ea typeface="+mn-ea"/>
                        <a:cs typeface="+mn-cs"/>
                      </a:endParaRPr>
                    </a:p>
                  </a:txBody>
                  <a:tcPr anchor="ctr">
                    <a:solidFill>
                      <a:srgbClr val="DAE3F3"/>
                    </a:solidFill>
                  </a:tcPr>
                </a:tc>
                <a:extLst>
                  <a:ext uri="{0D108BD9-81ED-4DB2-BD59-A6C34878D82A}">
                    <a16:rowId xmlns:a16="http://schemas.microsoft.com/office/drawing/2014/main" val="419326007"/>
                  </a:ext>
                </a:extLst>
              </a:tr>
              <a:tr h="457200">
                <a:tc>
                  <a:txBody>
                    <a:bodyPr/>
                    <a:lstStyle/>
                    <a:p>
                      <a:pPr algn="ctr"/>
                      <a:r>
                        <a:rPr lang="en-US" sz="1800" b="1" kern="1200" dirty="0">
                          <a:solidFill>
                            <a:srgbClr val="0083BC"/>
                          </a:solidFill>
                          <a:effectLst/>
                          <a:latin typeface="Palatino Linotype" panose="02040502050505030304" pitchFamily="18" charset="0"/>
                          <a:ea typeface="+mn-ea"/>
                          <a:cs typeface="+mn-cs"/>
                        </a:rPr>
                        <a:t>3</a:t>
                      </a:r>
                    </a:p>
                  </a:txBody>
                  <a:tcPr>
                    <a:solidFill>
                      <a:srgbClr val="8BDBFF"/>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dirty="0">
                          <a:latin typeface="Palatino Linotype" panose="02040502050505030304" pitchFamily="18" charset="0"/>
                        </a:rPr>
                        <a:t>Ensure a stable internet connection before starting the exam.</a:t>
                      </a:r>
                    </a:p>
                  </a:txBody>
                  <a:tcPr anchor="ctr">
                    <a:solidFill>
                      <a:srgbClr val="DAE3F3"/>
                    </a:solidFill>
                  </a:tcPr>
                </a:tc>
                <a:extLst>
                  <a:ext uri="{0D108BD9-81ED-4DB2-BD59-A6C34878D82A}">
                    <a16:rowId xmlns:a16="http://schemas.microsoft.com/office/drawing/2014/main" val="2642312246"/>
                  </a:ext>
                </a:extLst>
              </a:tr>
              <a:tr h="457200">
                <a:tc>
                  <a:txBody>
                    <a:bodyPr/>
                    <a:lstStyle/>
                    <a:p>
                      <a:pPr algn="ctr"/>
                      <a:r>
                        <a:rPr lang="en-US" sz="1800" b="1" kern="1200" dirty="0">
                          <a:solidFill>
                            <a:srgbClr val="0083BC"/>
                          </a:solidFill>
                          <a:effectLst/>
                          <a:latin typeface="Palatino Linotype" panose="02040502050505030304" pitchFamily="18" charset="0"/>
                          <a:ea typeface="+mn-ea"/>
                          <a:cs typeface="+mn-cs"/>
                        </a:rPr>
                        <a:t>4</a:t>
                      </a:r>
                    </a:p>
                  </a:txBody>
                  <a:tcPr>
                    <a:solidFill>
                      <a:srgbClr val="8BDBFF"/>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dirty="0">
                          <a:latin typeface="Palatino Linotype" panose="02040502050505030304" pitchFamily="18" charset="0"/>
                        </a:rPr>
                        <a:t>Prior to entering the examination, students must verify their ability to access the application. In case of any technical issues prior to the exam, a support request must be submitted via:  </a:t>
                      </a:r>
                      <a:r>
                        <a:rPr lang="en-US" sz="1800" dirty="0">
                          <a:latin typeface="Palatino Linotype" panose="02040502050505030304" pitchFamily="18" charset="0"/>
                          <a:hlinkClick r:id="rId3"/>
                        </a:rPr>
                        <a:t>https://its.ksu.edu.sa</a:t>
                      </a:r>
                      <a:r>
                        <a:rPr lang="en-US" sz="1800" dirty="0">
                          <a:latin typeface="Palatino Linotype" panose="02040502050505030304" pitchFamily="18" charset="0"/>
                        </a:rPr>
                        <a:t> </a:t>
                      </a:r>
                    </a:p>
                  </a:txBody>
                  <a:tcPr anchor="ctr">
                    <a:solidFill>
                      <a:srgbClr val="DAE3F3"/>
                    </a:solidFill>
                  </a:tcPr>
                </a:tc>
                <a:extLst>
                  <a:ext uri="{0D108BD9-81ED-4DB2-BD59-A6C34878D82A}">
                    <a16:rowId xmlns:a16="http://schemas.microsoft.com/office/drawing/2014/main" val="296745059"/>
                  </a:ext>
                </a:extLst>
              </a:tr>
              <a:tr h="457200">
                <a:tc>
                  <a:txBody>
                    <a:bodyPr/>
                    <a:lstStyle/>
                    <a:p>
                      <a:pPr algn="ctr"/>
                      <a:r>
                        <a:rPr lang="en-US" sz="1800" b="1" kern="1200" dirty="0">
                          <a:solidFill>
                            <a:srgbClr val="0083BC"/>
                          </a:solidFill>
                          <a:effectLst/>
                          <a:latin typeface="Palatino Linotype" panose="02040502050505030304" pitchFamily="18" charset="0"/>
                          <a:ea typeface="+mn-ea"/>
                          <a:cs typeface="+mn-cs"/>
                        </a:rPr>
                        <a:t>5</a:t>
                      </a:r>
                    </a:p>
                  </a:txBody>
                  <a:tcPr>
                    <a:solidFill>
                      <a:srgbClr val="8BDBFF"/>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dirty="0">
                          <a:latin typeface="Palatino Linotype" panose="02040502050505030304" pitchFamily="18" charset="0"/>
                        </a:rPr>
                        <a:t>The exam access code will be provided only once and will not be repeated again.</a:t>
                      </a:r>
                    </a:p>
                  </a:txBody>
                  <a:tcPr anchor="ctr">
                    <a:solidFill>
                      <a:srgbClr val="DAE3F3"/>
                    </a:solidFill>
                  </a:tcPr>
                </a:tc>
                <a:extLst>
                  <a:ext uri="{0D108BD9-81ED-4DB2-BD59-A6C34878D82A}">
                    <a16:rowId xmlns:a16="http://schemas.microsoft.com/office/drawing/2014/main" val="1169366341"/>
                  </a:ext>
                </a:extLst>
              </a:tr>
            </a:tbl>
          </a:graphicData>
        </a:graphic>
      </p:graphicFrame>
      <p:pic>
        <p:nvPicPr>
          <p:cNvPr id="12" name="Picture 11">
            <a:extLst>
              <a:ext uri="{FF2B5EF4-FFF2-40B4-BE49-F238E27FC236}">
                <a16:creationId xmlns:a16="http://schemas.microsoft.com/office/drawing/2014/main" id="{1AB95CEB-EED9-455F-86F6-5BFC8838437F}"/>
              </a:ext>
            </a:extLst>
          </p:cNvPr>
          <p:cNvPicPr>
            <a:picLocks noChangeAspect="1"/>
          </p:cNvPicPr>
          <p:nvPr/>
        </p:nvPicPr>
        <p:blipFill rotWithShape="1">
          <a:blip r:embed="rId4">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4" name="TextBox 13">
            <a:extLst>
              <a:ext uri="{FF2B5EF4-FFF2-40B4-BE49-F238E27FC236}">
                <a16:creationId xmlns:a16="http://schemas.microsoft.com/office/drawing/2014/main" id="{8C8EFD35-DFF5-47E7-BD14-B0FA9248CA21}"/>
              </a:ext>
            </a:extLst>
          </p:cNvPr>
          <p:cNvSpPr txBox="1"/>
          <p:nvPr/>
        </p:nvSpPr>
        <p:spPr>
          <a:xfrm>
            <a:off x="11718387" y="6357937"/>
            <a:ext cx="248786"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8</a:t>
            </a:r>
          </a:p>
        </p:txBody>
      </p:sp>
      <p:graphicFrame>
        <p:nvGraphicFramePr>
          <p:cNvPr id="9" name="Table 8">
            <a:extLst>
              <a:ext uri="{FF2B5EF4-FFF2-40B4-BE49-F238E27FC236}">
                <a16:creationId xmlns:a16="http://schemas.microsoft.com/office/drawing/2014/main" id="{FBDBCD99-16CD-4E5A-98D2-8F966A0DF1BF}"/>
              </a:ext>
            </a:extLst>
          </p:cNvPr>
          <p:cNvGraphicFramePr>
            <a:graphicFrameLocks noGrp="1"/>
          </p:cNvGraphicFramePr>
          <p:nvPr>
            <p:extLst>
              <p:ext uri="{D42A27DB-BD31-4B8C-83A1-F6EECF244321}">
                <p14:modId xmlns:p14="http://schemas.microsoft.com/office/powerpoint/2010/main" val="3955890695"/>
              </p:ext>
            </p:extLst>
          </p:nvPr>
        </p:nvGraphicFramePr>
        <p:xfrm>
          <a:off x="5958471" y="1604716"/>
          <a:ext cx="5120640" cy="5120640"/>
        </p:xfrm>
        <a:graphic>
          <a:graphicData uri="http://schemas.openxmlformats.org/drawingml/2006/table">
            <a:tbl>
              <a:tblPr firstRow="1" bandRow="1">
                <a:tableStyleId>{5940675A-B579-460E-94D1-54222C63F5DA}</a:tableStyleId>
              </a:tblPr>
              <a:tblGrid>
                <a:gridCol w="457200">
                  <a:extLst>
                    <a:ext uri="{9D8B030D-6E8A-4147-A177-3AD203B41FA5}">
                      <a16:colId xmlns:a16="http://schemas.microsoft.com/office/drawing/2014/main" val="4228849444"/>
                    </a:ext>
                  </a:extLst>
                </a:gridCol>
                <a:gridCol w="4663440">
                  <a:extLst>
                    <a:ext uri="{9D8B030D-6E8A-4147-A177-3AD203B41FA5}">
                      <a16:colId xmlns:a16="http://schemas.microsoft.com/office/drawing/2014/main" val="1255293425"/>
                    </a:ext>
                  </a:extLst>
                </a:gridCol>
              </a:tblGrid>
              <a:tr h="457200">
                <a:tc>
                  <a:txBody>
                    <a:bodyPr/>
                    <a:lstStyle/>
                    <a:p>
                      <a:pPr algn="ctr"/>
                      <a:r>
                        <a:rPr lang="en-US" sz="1800" b="1" kern="1200" dirty="0">
                          <a:solidFill>
                            <a:srgbClr val="0083BC"/>
                          </a:solidFill>
                          <a:effectLst/>
                          <a:latin typeface="Palatino Linotype" panose="02040502050505030304" pitchFamily="18" charset="0"/>
                          <a:ea typeface="+mn-ea"/>
                          <a:cs typeface="+mn-cs"/>
                        </a:rPr>
                        <a:t>6</a:t>
                      </a:r>
                    </a:p>
                  </a:txBody>
                  <a:tcPr>
                    <a:solidFill>
                      <a:srgbClr val="8BDBFF"/>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dirty="0">
                          <a:latin typeface="Palatino Linotype" panose="02040502050505030304" pitchFamily="18" charset="0"/>
                        </a:rPr>
                        <a:t>After starting the exam, closing the screen or using the device for any other purpose is prohibited.</a:t>
                      </a:r>
                    </a:p>
                  </a:txBody>
                  <a:tcPr anchor="ctr">
                    <a:solidFill>
                      <a:srgbClr val="DAE3F3"/>
                    </a:solidFill>
                  </a:tcPr>
                </a:tc>
                <a:extLst>
                  <a:ext uri="{0D108BD9-81ED-4DB2-BD59-A6C34878D82A}">
                    <a16:rowId xmlns:a16="http://schemas.microsoft.com/office/drawing/2014/main" val="1917729739"/>
                  </a:ext>
                </a:extLst>
              </a:tr>
              <a:tr h="457200">
                <a:tc>
                  <a:txBody>
                    <a:bodyPr/>
                    <a:lstStyle/>
                    <a:p>
                      <a:pPr algn="ctr"/>
                      <a:r>
                        <a:rPr lang="en-US" sz="1800" b="1" kern="1200" dirty="0">
                          <a:solidFill>
                            <a:srgbClr val="0083BC"/>
                          </a:solidFill>
                          <a:effectLst/>
                          <a:latin typeface="Palatino Linotype" panose="02040502050505030304" pitchFamily="18" charset="0"/>
                          <a:ea typeface="+mn-ea"/>
                          <a:cs typeface="+mn-cs"/>
                        </a:rPr>
                        <a:t>7</a:t>
                      </a:r>
                    </a:p>
                  </a:txBody>
                  <a:tcPr>
                    <a:solidFill>
                      <a:srgbClr val="8BDBFF"/>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dirty="0">
                          <a:latin typeface="Palatino Linotype" panose="02040502050505030304" pitchFamily="18" charset="0"/>
                        </a:rPr>
                        <a:t>Bring a pen; a paper draft sheet will be provided and must be turned in after exam completion and prior to leaving the exam’s room.</a:t>
                      </a:r>
                    </a:p>
                  </a:txBody>
                  <a:tcPr anchor="ctr">
                    <a:solidFill>
                      <a:srgbClr val="DAE3F3"/>
                    </a:solidFill>
                  </a:tcPr>
                </a:tc>
                <a:extLst>
                  <a:ext uri="{0D108BD9-81ED-4DB2-BD59-A6C34878D82A}">
                    <a16:rowId xmlns:a16="http://schemas.microsoft.com/office/drawing/2014/main" val="419326007"/>
                  </a:ext>
                </a:extLst>
              </a:tr>
              <a:tr h="457200">
                <a:tc>
                  <a:txBody>
                    <a:bodyPr/>
                    <a:lstStyle/>
                    <a:p>
                      <a:pPr algn="ctr"/>
                      <a:r>
                        <a:rPr lang="en-US" sz="1800" b="1" kern="1200" dirty="0">
                          <a:solidFill>
                            <a:srgbClr val="0083BC"/>
                          </a:solidFill>
                          <a:effectLst/>
                          <a:latin typeface="Palatino Linotype" panose="02040502050505030304" pitchFamily="18" charset="0"/>
                          <a:ea typeface="+mn-ea"/>
                          <a:cs typeface="+mn-cs"/>
                        </a:rPr>
                        <a:t>8</a:t>
                      </a:r>
                    </a:p>
                  </a:txBody>
                  <a:tcPr>
                    <a:solidFill>
                      <a:srgbClr val="8BDBFF"/>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dirty="0">
                          <a:latin typeface="Palatino Linotype" panose="02040502050505030304" pitchFamily="18" charset="0"/>
                        </a:rPr>
                        <a:t>Any technical issues/malfunctions during the exam must be reported immediately to the invigilator.</a:t>
                      </a:r>
                    </a:p>
                  </a:txBody>
                  <a:tcPr anchor="ctr">
                    <a:solidFill>
                      <a:srgbClr val="DAE3F3"/>
                    </a:solidFill>
                  </a:tcPr>
                </a:tc>
                <a:extLst>
                  <a:ext uri="{0D108BD9-81ED-4DB2-BD59-A6C34878D82A}">
                    <a16:rowId xmlns:a16="http://schemas.microsoft.com/office/drawing/2014/main" val="2642312246"/>
                  </a:ext>
                </a:extLst>
              </a:tr>
              <a:tr h="457200">
                <a:tc>
                  <a:txBody>
                    <a:bodyPr/>
                    <a:lstStyle/>
                    <a:p>
                      <a:pPr algn="ctr"/>
                      <a:r>
                        <a:rPr lang="en-US" sz="1800" b="1" kern="1200" dirty="0">
                          <a:solidFill>
                            <a:srgbClr val="0083BC"/>
                          </a:solidFill>
                          <a:effectLst/>
                          <a:latin typeface="Palatino Linotype" panose="02040502050505030304" pitchFamily="18" charset="0"/>
                          <a:ea typeface="+mn-ea"/>
                          <a:cs typeface="+mn-cs"/>
                        </a:rPr>
                        <a:t>9</a:t>
                      </a:r>
                    </a:p>
                  </a:txBody>
                  <a:tcPr>
                    <a:solidFill>
                      <a:srgbClr val="8BDBFF"/>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dirty="0">
                          <a:latin typeface="Palatino Linotype" panose="02040502050505030304" pitchFamily="18" charset="0"/>
                        </a:rPr>
                        <a:t>Students are not permitted to leave before half of the allotted time has elapsed.</a:t>
                      </a:r>
                    </a:p>
                  </a:txBody>
                  <a:tcPr anchor="ctr">
                    <a:solidFill>
                      <a:srgbClr val="DAE3F3"/>
                    </a:solidFill>
                  </a:tcPr>
                </a:tc>
                <a:extLst>
                  <a:ext uri="{0D108BD9-81ED-4DB2-BD59-A6C34878D82A}">
                    <a16:rowId xmlns:a16="http://schemas.microsoft.com/office/drawing/2014/main" val="296745059"/>
                  </a:ext>
                </a:extLst>
              </a:tr>
              <a:tr h="457200">
                <a:tc>
                  <a:txBody>
                    <a:bodyPr/>
                    <a:lstStyle/>
                    <a:p>
                      <a:pPr algn="ctr"/>
                      <a:r>
                        <a:rPr lang="en-US" sz="1800" b="1" kern="1200" dirty="0">
                          <a:solidFill>
                            <a:srgbClr val="0083BC"/>
                          </a:solidFill>
                          <a:effectLst/>
                          <a:latin typeface="Palatino Linotype" panose="02040502050505030304" pitchFamily="18" charset="0"/>
                          <a:ea typeface="+mn-ea"/>
                          <a:cs typeface="+mn-cs"/>
                        </a:rPr>
                        <a:t>10</a:t>
                      </a:r>
                    </a:p>
                  </a:txBody>
                  <a:tcPr>
                    <a:solidFill>
                      <a:srgbClr val="8BDBFF"/>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1" u="sng" dirty="0">
                          <a:latin typeface="Palatino Linotype" panose="02040502050505030304" pitchFamily="18" charset="0"/>
                        </a:rPr>
                        <a:t>Important Note:</a:t>
                      </a:r>
                      <a:r>
                        <a:rPr lang="en-US" sz="1800" dirty="0">
                          <a:latin typeface="Palatino Linotype" panose="02040502050505030304" pitchFamily="18" charset="0"/>
                        </a:rPr>
                        <a:t> All exams of this course (Quizzes, midterms and final) are conducted exclusively via the QQ application. NO paper-based exam will be administered under any circumstances.</a:t>
                      </a:r>
                    </a:p>
                  </a:txBody>
                  <a:tcPr anchor="ctr">
                    <a:solidFill>
                      <a:srgbClr val="DAE3F3"/>
                    </a:solidFill>
                  </a:tcPr>
                </a:tc>
                <a:extLst>
                  <a:ext uri="{0D108BD9-81ED-4DB2-BD59-A6C34878D82A}">
                    <a16:rowId xmlns:a16="http://schemas.microsoft.com/office/drawing/2014/main" val="1169366341"/>
                  </a:ext>
                </a:extLst>
              </a:tr>
            </a:tbl>
          </a:graphicData>
        </a:graphic>
      </p:graphicFrame>
    </p:spTree>
    <p:extLst>
      <p:ext uri="{BB962C8B-B14F-4D97-AF65-F5344CB8AC3E}">
        <p14:creationId xmlns:p14="http://schemas.microsoft.com/office/powerpoint/2010/main" val="13552101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2">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76898" y="102066"/>
            <a:ext cx="2864887" cy="461665"/>
          </a:xfrm>
          <a:prstGeom prst="rect">
            <a:avLst/>
          </a:prstGeom>
          <a:noFill/>
        </p:spPr>
        <p:txBody>
          <a:bodyPr wrap="non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0: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Syllabus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sp>
        <p:nvSpPr>
          <p:cNvPr id="13" name="TextBox 12">
            <a:extLst>
              <a:ext uri="{FF2B5EF4-FFF2-40B4-BE49-F238E27FC236}">
                <a16:creationId xmlns:a16="http://schemas.microsoft.com/office/drawing/2014/main" id="{16B2C6C0-F4A7-41A2-AB0F-7CB3C470814F}"/>
              </a:ext>
            </a:extLst>
          </p:cNvPr>
          <p:cNvSpPr txBox="1"/>
          <p:nvPr/>
        </p:nvSpPr>
        <p:spPr>
          <a:xfrm>
            <a:off x="201336" y="788565"/>
            <a:ext cx="8140370" cy="400110"/>
          </a:xfrm>
          <a:prstGeom prst="rect">
            <a:avLst/>
          </a:prstGeom>
          <a:noFill/>
        </p:spPr>
        <p:txBody>
          <a:bodyPr wrap="none" rtlCol="0">
            <a:spAutoFit/>
          </a:bodyPr>
          <a:lstStyle/>
          <a:p>
            <a:r>
              <a:rPr lang="en-US" sz="2000" b="1" u="sng" dirty="0">
                <a:solidFill>
                  <a:schemeClr val="accent2">
                    <a:lumMod val="75000"/>
                  </a:schemeClr>
                </a:solidFill>
                <a:latin typeface="Palatino Linotype" panose="02040502050505030304" pitchFamily="18" charset="0"/>
              </a:rPr>
              <a:t>Regulations for Attendance, Absence, and Alternative Examinations</a:t>
            </a:r>
          </a:p>
        </p:txBody>
      </p:sp>
      <p:pic>
        <p:nvPicPr>
          <p:cNvPr id="12" name="Picture 11">
            <a:extLst>
              <a:ext uri="{FF2B5EF4-FFF2-40B4-BE49-F238E27FC236}">
                <a16:creationId xmlns:a16="http://schemas.microsoft.com/office/drawing/2014/main" id="{B6ADF6FE-3DDB-4728-BB51-2E9862E4DA11}"/>
              </a:ext>
            </a:extLst>
          </p:cNvPr>
          <p:cNvPicPr>
            <a:picLocks noChangeAspect="1"/>
          </p:cNvPicPr>
          <p:nvPr/>
        </p:nvPicPr>
        <p:blipFill rotWithShape="1">
          <a:blip r:embed="rId3">
            <a:extLst>
              <a:ext uri="{28A0092B-C50C-407E-A947-70E740481C1C}">
                <a14:useLocalDpi xmlns:a14="http://schemas.microsoft.com/office/drawing/2010/main" val="0"/>
              </a:ext>
            </a:extLst>
          </a:blip>
          <a:srcRect l="6601" t="1830" r="6340" b="3268"/>
          <a:stretch/>
        </p:blipFill>
        <p:spPr>
          <a:xfrm flipH="1">
            <a:off x="11589545" y="6201269"/>
            <a:ext cx="602456" cy="656731"/>
          </a:xfrm>
          <a:prstGeom prst="rect">
            <a:avLst/>
          </a:prstGeom>
        </p:spPr>
      </p:pic>
      <p:sp>
        <p:nvSpPr>
          <p:cNvPr id="14" name="TextBox 13">
            <a:extLst>
              <a:ext uri="{FF2B5EF4-FFF2-40B4-BE49-F238E27FC236}">
                <a16:creationId xmlns:a16="http://schemas.microsoft.com/office/drawing/2014/main" id="{C3D7358A-6B51-478C-B7F7-B4619D8B0CF3}"/>
              </a:ext>
            </a:extLst>
          </p:cNvPr>
          <p:cNvSpPr txBox="1"/>
          <p:nvPr/>
        </p:nvSpPr>
        <p:spPr>
          <a:xfrm>
            <a:off x="11718387" y="6357937"/>
            <a:ext cx="248786" cy="246221"/>
          </a:xfrm>
          <a:prstGeom prst="rect">
            <a:avLst/>
          </a:prstGeom>
          <a:noFill/>
        </p:spPr>
        <p:txBody>
          <a:bodyPr wrap="none" rtlCol="0">
            <a:spAutoFit/>
          </a:bodyPr>
          <a:lstStyle/>
          <a:p>
            <a:pPr algn="ctr"/>
            <a:r>
              <a:rPr lang="en-US" sz="1000" dirty="0">
                <a:solidFill>
                  <a:srgbClr val="0070C0"/>
                </a:solidFill>
                <a:latin typeface="Palatino Linotype" panose="02040502050505030304" pitchFamily="18" charset="0"/>
              </a:rPr>
              <a:t>9</a:t>
            </a:r>
          </a:p>
        </p:txBody>
      </p:sp>
      <p:graphicFrame>
        <p:nvGraphicFramePr>
          <p:cNvPr id="3" name="Table 9">
            <a:extLst>
              <a:ext uri="{FF2B5EF4-FFF2-40B4-BE49-F238E27FC236}">
                <a16:creationId xmlns:a16="http://schemas.microsoft.com/office/drawing/2014/main" id="{90480DFA-B2A8-71D5-790B-DF601059E079}"/>
              </a:ext>
            </a:extLst>
          </p:cNvPr>
          <p:cNvGraphicFramePr>
            <a:graphicFrameLocks noGrp="1"/>
          </p:cNvGraphicFramePr>
          <p:nvPr>
            <p:extLst>
              <p:ext uri="{D42A27DB-BD31-4B8C-83A1-F6EECF244321}">
                <p14:modId xmlns:p14="http://schemas.microsoft.com/office/powerpoint/2010/main" val="924434970"/>
              </p:ext>
            </p:extLst>
          </p:nvPr>
        </p:nvGraphicFramePr>
        <p:xfrm>
          <a:off x="630219" y="1590338"/>
          <a:ext cx="9189720" cy="4605043"/>
        </p:xfrm>
        <a:graphic>
          <a:graphicData uri="http://schemas.openxmlformats.org/drawingml/2006/table">
            <a:tbl>
              <a:tblPr firstRow="1" bandRow="1">
                <a:tableStyleId>{5940675A-B579-460E-94D1-54222C63F5DA}</a:tableStyleId>
              </a:tblPr>
              <a:tblGrid>
                <a:gridCol w="2057400">
                  <a:extLst>
                    <a:ext uri="{9D8B030D-6E8A-4147-A177-3AD203B41FA5}">
                      <a16:colId xmlns:a16="http://schemas.microsoft.com/office/drawing/2014/main" val="2212400410"/>
                    </a:ext>
                  </a:extLst>
                </a:gridCol>
                <a:gridCol w="7132320">
                  <a:extLst>
                    <a:ext uri="{9D8B030D-6E8A-4147-A177-3AD203B41FA5}">
                      <a16:colId xmlns:a16="http://schemas.microsoft.com/office/drawing/2014/main" val="4293717460"/>
                    </a:ext>
                  </a:extLst>
                </a:gridCol>
              </a:tblGrid>
              <a:tr h="508989">
                <a:tc>
                  <a:txBody>
                    <a:bodyPr/>
                    <a:lstStyle/>
                    <a:p>
                      <a:pPr algn="ctr"/>
                      <a:r>
                        <a:rPr lang="en-US" sz="1800" b="1" kern="1200" dirty="0">
                          <a:solidFill>
                            <a:srgbClr val="0083BC"/>
                          </a:solidFill>
                          <a:effectLst/>
                          <a:latin typeface="Palatino Linotype" panose="02040502050505030304" pitchFamily="18" charset="0"/>
                          <a:ea typeface="+mn-ea"/>
                          <a:cs typeface="+mn-cs"/>
                        </a:rPr>
                        <a:t>Item</a:t>
                      </a:r>
                      <a:endParaRPr lang="en-US" sz="1800" b="1" kern="1200" dirty="0">
                        <a:solidFill>
                          <a:srgbClr val="0083BC"/>
                        </a:solidFill>
                        <a:latin typeface="Palatino Linotype" panose="02040502050505030304" pitchFamily="18" charset="0"/>
                        <a:ea typeface="+mn-ea"/>
                        <a:cs typeface="+mn-cs"/>
                      </a:endParaRPr>
                    </a:p>
                  </a:txBody>
                  <a:tcPr anchor="ctr">
                    <a:solidFill>
                      <a:srgbClr val="8BDBFF"/>
                    </a:solidFill>
                  </a:tcPr>
                </a:tc>
                <a:tc>
                  <a:txBody>
                    <a:bodyPr/>
                    <a:lstStyle/>
                    <a:p>
                      <a:pPr algn="ctr"/>
                      <a:r>
                        <a:rPr lang="en-US" sz="1800" b="1" kern="1200" dirty="0">
                          <a:solidFill>
                            <a:srgbClr val="0083BC"/>
                          </a:solidFill>
                          <a:effectLst/>
                          <a:latin typeface="Palatino Linotype" panose="02040502050505030304" pitchFamily="18" charset="0"/>
                          <a:ea typeface="+mn-ea"/>
                          <a:cs typeface="+mn-cs"/>
                        </a:rPr>
                        <a:t>Limit/Rule</a:t>
                      </a:r>
                    </a:p>
                  </a:txBody>
                  <a:tcPr anchor="ctr">
                    <a:solidFill>
                      <a:srgbClr val="8BDBFF"/>
                    </a:solidFill>
                  </a:tcPr>
                </a:tc>
                <a:extLst>
                  <a:ext uri="{0D108BD9-81ED-4DB2-BD59-A6C34878D82A}">
                    <a16:rowId xmlns:a16="http://schemas.microsoft.com/office/drawing/2014/main" val="1917729739"/>
                  </a:ext>
                </a:extLst>
              </a:tr>
              <a:tr h="424158">
                <a:tc>
                  <a:txBody>
                    <a:bodyPr/>
                    <a:lstStyle/>
                    <a:p>
                      <a:pPr algn="ctr"/>
                      <a:r>
                        <a:rPr lang="en-US" sz="1800" b="1" kern="1200" dirty="0">
                          <a:solidFill>
                            <a:schemeClr val="tx1"/>
                          </a:solidFill>
                          <a:latin typeface="Palatino Linotype" panose="02040502050505030304" pitchFamily="18" charset="0"/>
                          <a:ea typeface="+mn-ea"/>
                          <a:cs typeface="+mn-cs"/>
                        </a:rPr>
                        <a:t>Semester Length</a:t>
                      </a:r>
                    </a:p>
                  </a:txBody>
                  <a:tcPr anchor="ctr">
                    <a:solidFill>
                      <a:schemeClr val="accent1">
                        <a:lumMod val="20000"/>
                        <a:lumOff val="80000"/>
                      </a:schemeClr>
                    </a:solidFill>
                  </a:tcPr>
                </a:tc>
                <a:tc>
                  <a:txBody>
                    <a:bodyPr/>
                    <a:lstStyle/>
                    <a:p>
                      <a:r>
                        <a:rPr lang="en-US" sz="1800" b="0" kern="1200" dirty="0">
                          <a:solidFill>
                            <a:schemeClr val="tx1"/>
                          </a:solidFill>
                          <a:latin typeface="Palatino Linotype" panose="02040502050505030304" pitchFamily="18" charset="0"/>
                          <a:ea typeface="+mn-ea"/>
                          <a:cs typeface="+mn-cs"/>
                        </a:rPr>
                        <a:t>14 weeks (28 lectures)</a:t>
                      </a:r>
                    </a:p>
                  </a:txBody>
                  <a:tcPr anchor="ctr" anchorCtr="1">
                    <a:solidFill>
                      <a:schemeClr val="accent1">
                        <a:lumMod val="20000"/>
                        <a:lumOff val="80000"/>
                      </a:schemeClr>
                    </a:solidFill>
                  </a:tcPr>
                </a:tc>
                <a:extLst>
                  <a:ext uri="{0D108BD9-81ED-4DB2-BD59-A6C34878D82A}">
                    <a16:rowId xmlns:a16="http://schemas.microsoft.com/office/drawing/2014/main" val="1523209701"/>
                  </a:ext>
                </a:extLst>
              </a:tr>
              <a:tr h="424158">
                <a:tc>
                  <a:txBody>
                    <a:bodyPr/>
                    <a:lstStyle/>
                    <a:p>
                      <a:pPr algn="ctr"/>
                      <a:r>
                        <a:rPr lang="en-US" sz="1800" b="1" kern="1200" dirty="0">
                          <a:solidFill>
                            <a:schemeClr val="tx1"/>
                          </a:solidFill>
                          <a:latin typeface="Palatino Linotype" panose="02040502050505030304" pitchFamily="18" charset="0"/>
                          <a:ea typeface="+mn-ea"/>
                          <a:cs typeface="+mn-cs"/>
                        </a:rPr>
                        <a:t>Allowed Absence</a:t>
                      </a:r>
                    </a:p>
                  </a:txBody>
                  <a:tcPr anchor="ct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lang="en-US" sz="1800" b="0" kern="1200" dirty="0">
                          <a:solidFill>
                            <a:schemeClr val="tx1"/>
                          </a:solidFill>
                          <a:latin typeface="Palatino Linotype" panose="02040502050505030304" pitchFamily="18" charset="0"/>
                          <a:ea typeface="+mn-ea"/>
                          <a:cs typeface="+mn-cs"/>
                        </a:rPr>
                        <a:t>25% = max 7 lectures</a:t>
                      </a:r>
                    </a:p>
                  </a:txBody>
                  <a:tcPr anchor="ctr" anchorCtr="1">
                    <a:solidFill>
                      <a:schemeClr val="accent1">
                        <a:lumMod val="20000"/>
                        <a:lumOff val="80000"/>
                      </a:schemeClr>
                    </a:solidFill>
                  </a:tcPr>
                </a:tc>
                <a:extLst>
                  <a:ext uri="{0D108BD9-81ED-4DB2-BD59-A6C34878D82A}">
                    <a16:rowId xmlns:a16="http://schemas.microsoft.com/office/drawing/2014/main" val="3435339380"/>
                  </a:ext>
                </a:extLst>
              </a:tr>
              <a:tr h="424158">
                <a:tc>
                  <a:txBody>
                    <a:bodyPr/>
                    <a:lstStyle/>
                    <a:p>
                      <a:pPr algn="ctr"/>
                      <a:r>
                        <a:rPr lang="en-US" sz="1800" b="1" kern="1200" dirty="0">
                          <a:solidFill>
                            <a:schemeClr val="tx1"/>
                          </a:solidFill>
                          <a:latin typeface="Palatino Linotype" panose="02040502050505030304" pitchFamily="18" charset="0"/>
                          <a:ea typeface="+mn-ea"/>
                          <a:cs typeface="+mn-cs"/>
                        </a:rPr>
                        <a:t>Lecture Duration</a:t>
                      </a:r>
                    </a:p>
                  </a:txBody>
                  <a:tcPr anchor="ctr">
                    <a:solidFill>
                      <a:schemeClr val="accent1">
                        <a:lumMod val="20000"/>
                        <a:lumOff val="80000"/>
                      </a:schemeClr>
                    </a:solidFill>
                  </a:tcPr>
                </a:tc>
                <a:tc>
                  <a:txBody>
                    <a:bodyPr/>
                    <a:lstStyle/>
                    <a:p>
                      <a:pPr marL="0" algn="l" defTabSz="914400" rtl="0" eaLnBrk="1" latinLnBrk="0" hangingPunct="1"/>
                      <a:r>
                        <a:rPr lang="en-US" sz="1800" b="0" kern="1200" dirty="0">
                          <a:solidFill>
                            <a:schemeClr val="tx1"/>
                          </a:solidFill>
                          <a:latin typeface="Palatino Linotype" panose="02040502050505030304" pitchFamily="18" charset="0"/>
                          <a:ea typeface="+mn-ea"/>
                          <a:cs typeface="+mn-cs"/>
                        </a:rPr>
                        <a:t>1 lecture × 50 min per day (1 academic hour)</a:t>
                      </a:r>
                    </a:p>
                  </a:txBody>
                  <a:tcPr anchor="ctr" anchorCtr="1">
                    <a:solidFill>
                      <a:schemeClr val="accent1">
                        <a:lumMod val="20000"/>
                        <a:lumOff val="80000"/>
                      </a:schemeClr>
                    </a:solidFill>
                  </a:tcPr>
                </a:tc>
                <a:extLst>
                  <a:ext uri="{0D108BD9-81ED-4DB2-BD59-A6C34878D82A}">
                    <a16:rowId xmlns:a16="http://schemas.microsoft.com/office/drawing/2014/main" val="799511304"/>
                  </a:ext>
                </a:extLst>
              </a:tr>
              <a:tr h="645998">
                <a:tc>
                  <a:txBody>
                    <a:bodyPr/>
                    <a:lstStyle/>
                    <a:p>
                      <a:pPr algn="ctr"/>
                      <a:r>
                        <a:rPr lang="en-US" sz="1800" b="1" kern="1200" dirty="0">
                          <a:solidFill>
                            <a:schemeClr val="tx1"/>
                          </a:solidFill>
                          <a:latin typeface="Palatino Linotype" panose="02040502050505030304" pitchFamily="18" charset="0"/>
                          <a:ea typeface="+mn-ea"/>
                          <a:cs typeface="+mn-cs"/>
                        </a:rPr>
                        <a:t>Max Absence in Hours</a:t>
                      </a:r>
                    </a:p>
                  </a:txBody>
                  <a:tcPr anchor="ctr">
                    <a:solidFill>
                      <a:schemeClr val="accent1">
                        <a:lumMod val="20000"/>
                        <a:lumOff val="80000"/>
                      </a:schemeClr>
                    </a:solidFill>
                  </a:tcPr>
                </a:tc>
                <a:tc>
                  <a:txBody>
                    <a:bodyPr/>
                    <a:lstStyle/>
                    <a:p>
                      <a:pPr marL="0" algn="l" defTabSz="914400" rtl="0" eaLnBrk="1" latinLnBrk="0" hangingPunct="1"/>
                      <a:r>
                        <a:rPr lang="en-US" sz="1800" b="0" kern="1200" dirty="0">
                          <a:solidFill>
                            <a:schemeClr val="tx1"/>
                          </a:solidFill>
                          <a:latin typeface="Palatino Linotype" panose="02040502050505030304" pitchFamily="18" charset="0"/>
                          <a:ea typeface="+mn-ea"/>
                          <a:cs typeface="+mn-cs"/>
                        </a:rPr>
                        <a:t>7 academic hours (4 days)</a:t>
                      </a:r>
                    </a:p>
                  </a:txBody>
                  <a:tcPr anchor="ctr" anchorCtr="1">
                    <a:solidFill>
                      <a:schemeClr val="accent1">
                        <a:lumMod val="20000"/>
                        <a:lumOff val="80000"/>
                      </a:schemeClr>
                    </a:solidFill>
                  </a:tcPr>
                </a:tc>
                <a:extLst>
                  <a:ext uri="{0D108BD9-81ED-4DB2-BD59-A6C34878D82A}">
                    <a16:rowId xmlns:a16="http://schemas.microsoft.com/office/drawing/2014/main" val="4007533002"/>
                  </a:ext>
                </a:extLst>
              </a:tr>
              <a:tr h="424158">
                <a:tc>
                  <a:txBody>
                    <a:bodyPr/>
                    <a:lstStyle/>
                    <a:p>
                      <a:pPr algn="ctr"/>
                      <a:r>
                        <a:rPr lang="en-US" sz="1800" b="1" kern="1200" dirty="0">
                          <a:solidFill>
                            <a:schemeClr val="tx1"/>
                          </a:solidFill>
                          <a:latin typeface="Palatino Linotype" panose="02040502050505030304" pitchFamily="18" charset="0"/>
                          <a:ea typeface="+mn-ea"/>
                          <a:cs typeface="+mn-cs"/>
                        </a:rPr>
                        <a:t>Absence Excuses</a:t>
                      </a:r>
                    </a:p>
                  </a:txBody>
                  <a:tcPr anchor="ctr">
                    <a:solidFill>
                      <a:schemeClr val="accent1">
                        <a:lumMod val="20000"/>
                        <a:lumOff val="80000"/>
                      </a:schemeClr>
                    </a:solidFill>
                  </a:tcPr>
                </a:tc>
                <a:tc>
                  <a:txBody>
                    <a:bodyPr/>
                    <a:lstStyle/>
                    <a:p>
                      <a:pPr marL="0" algn="l" defTabSz="914400" rtl="0" eaLnBrk="1" latinLnBrk="0" hangingPunct="1"/>
                      <a:r>
                        <a:rPr lang="en-US" sz="1800" b="0" kern="1200" dirty="0">
                          <a:solidFill>
                            <a:schemeClr val="tx1"/>
                          </a:solidFill>
                          <a:latin typeface="Palatino Linotype" panose="02040502050505030304" pitchFamily="18" charset="0"/>
                          <a:ea typeface="+mn-ea"/>
                          <a:cs typeface="+mn-cs"/>
                        </a:rPr>
                        <a:t>Submit </a:t>
                      </a:r>
                      <a:r>
                        <a:rPr lang="en-US" sz="1800" b="0" i="1" kern="1200" dirty="0">
                          <a:solidFill>
                            <a:schemeClr val="tx1"/>
                          </a:solidFill>
                          <a:latin typeface="Palatino Linotype" panose="02040502050505030304" pitchFamily="18" charset="0"/>
                          <a:ea typeface="+mn-ea"/>
                          <a:cs typeface="+mn-cs"/>
                        </a:rPr>
                        <a:t>via</a:t>
                      </a:r>
                      <a:r>
                        <a:rPr lang="en-US" sz="1800" b="0" kern="1200" dirty="0">
                          <a:solidFill>
                            <a:schemeClr val="tx1"/>
                          </a:solidFill>
                          <a:latin typeface="Palatino Linotype" panose="02040502050505030304" pitchFamily="18" charset="0"/>
                          <a:ea typeface="+mn-ea"/>
                          <a:cs typeface="+mn-cs"/>
                        </a:rPr>
                        <a:t> e-mail to course instructor</a:t>
                      </a:r>
                    </a:p>
                  </a:txBody>
                  <a:tcPr anchor="ctr" anchorCtr="1">
                    <a:solidFill>
                      <a:schemeClr val="accent1">
                        <a:lumMod val="20000"/>
                        <a:lumOff val="80000"/>
                      </a:schemeClr>
                    </a:solidFill>
                  </a:tcPr>
                </a:tc>
                <a:extLst>
                  <a:ext uri="{0D108BD9-81ED-4DB2-BD59-A6C34878D82A}">
                    <a16:rowId xmlns:a16="http://schemas.microsoft.com/office/drawing/2014/main" val="1105364334"/>
                  </a:ext>
                </a:extLst>
              </a:tr>
              <a:tr h="1753424">
                <a:tc>
                  <a:txBody>
                    <a:bodyPr/>
                    <a:lstStyle/>
                    <a:p>
                      <a:pPr algn="ctr"/>
                      <a:r>
                        <a:rPr lang="en-US" sz="1800" b="1" kern="1200" dirty="0">
                          <a:solidFill>
                            <a:schemeClr val="tx1"/>
                          </a:solidFill>
                          <a:latin typeface="Palatino Linotype" panose="02040502050505030304" pitchFamily="18" charset="0"/>
                          <a:ea typeface="+mn-ea"/>
                          <a:cs typeface="+mn-cs"/>
                        </a:rPr>
                        <a:t>Alternative Examination Regulations</a:t>
                      </a:r>
                    </a:p>
                  </a:txBody>
                  <a:tcPr anchor="ctr">
                    <a:solidFill>
                      <a:schemeClr val="accent1">
                        <a:lumMod val="20000"/>
                        <a:lumOff val="80000"/>
                      </a:schemeClr>
                    </a:solidFill>
                  </a:tcPr>
                </a:tc>
                <a:tc>
                  <a:txBody>
                    <a:bodyPr/>
                    <a:lstStyle/>
                    <a:p>
                      <a:pPr marL="342900" indent="-342900">
                        <a:buFont typeface="+mj-lt"/>
                        <a:buAutoNum type="arabicPeriod"/>
                      </a:pPr>
                      <a:r>
                        <a:rPr lang="en-US" sz="1800" b="0" kern="1200" dirty="0">
                          <a:solidFill>
                            <a:schemeClr val="tx1"/>
                          </a:solidFill>
                          <a:latin typeface="Palatino Linotype" panose="02040502050505030304" pitchFamily="18" charset="0"/>
                          <a:ea typeface="+mn-ea"/>
                          <a:cs typeface="+mn-cs"/>
                        </a:rPr>
                        <a:t>Student must not have taken the Primary Examination.</a:t>
                      </a:r>
                    </a:p>
                    <a:p>
                      <a:pPr marL="342900" indent="-342900">
                        <a:buFont typeface="+mj-lt"/>
                        <a:buAutoNum type="arabicPeriod"/>
                      </a:pPr>
                      <a:r>
                        <a:rPr lang="en-US" sz="1800" b="0" kern="1200" dirty="0">
                          <a:solidFill>
                            <a:schemeClr val="tx1"/>
                          </a:solidFill>
                          <a:latin typeface="Palatino Linotype" panose="02040502050505030304" pitchFamily="18" charset="0"/>
                          <a:ea typeface="+mn-ea"/>
                          <a:cs typeface="+mn-cs"/>
                        </a:rPr>
                        <a:t>Student must not be denied in the course.</a:t>
                      </a:r>
                    </a:p>
                    <a:p>
                      <a:pPr marL="342900" indent="-342900">
                        <a:buFont typeface="+mj-lt"/>
                        <a:buAutoNum type="arabicPeriod"/>
                      </a:pPr>
                      <a:r>
                        <a:rPr lang="en-US" sz="1800" b="0" kern="1200" dirty="0">
                          <a:solidFill>
                            <a:schemeClr val="tx1"/>
                          </a:solidFill>
                          <a:latin typeface="Palatino Linotype" panose="02040502050505030304" pitchFamily="18" charset="0"/>
                          <a:ea typeface="+mn-ea"/>
                          <a:cs typeface="+mn-cs"/>
                        </a:rPr>
                        <a:t>Request must be submitted to course instructor within one week of the Primary Examination date.</a:t>
                      </a:r>
                    </a:p>
                    <a:p>
                      <a:pPr marL="342900" indent="-342900">
                        <a:buFont typeface="+mj-lt"/>
                        <a:buAutoNum type="arabicPeriod"/>
                      </a:pPr>
                      <a:r>
                        <a:rPr lang="en-US" sz="1800" b="0" kern="1200" dirty="0">
                          <a:solidFill>
                            <a:schemeClr val="tx1"/>
                          </a:solidFill>
                          <a:latin typeface="Palatino Linotype" panose="02040502050505030304" pitchFamily="18" charset="0"/>
                          <a:ea typeface="+mn-ea"/>
                          <a:cs typeface="+mn-cs"/>
                        </a:rPr>
                        <a:t>Excuse must be official and government-approved.</a:t>
                      </a:r>
                    </a:p>
                    <a:p>
                      <a:pPr marL="342900" indent="-342900">
                        <a:buFont typeface="+mj-lt"/>
                        <a:buAutoNum type="arabicPeriod"/>
                      </a:pPr>
                      <a:r>
                        <a:rPr lang="en-US" sz="1800" b="0" kern="1200" dirty="0">
                          <a:solidFill>
                            <a:schemeClr val="tx1"/>
                          </a:solidFill>
                          <a:latin typeface="Palatino Linotype" panose="02040502050505030304" pitchFamily="18" charset="0"/>
                          <a:ea typeface="+mn-ea"/>
                          <a:cs typeface="+mn-cs"/>
                        </a:rPr>
                        <a:t>No alternative for an alternative examination.</a:t>
                      </a:r>
                    </a:p>
                  </a:txBody>
                  <a:tcPr anchor="ctr" anchorCtr="1">
                    <a:solidFill>
                      <a:schemeClr val="accent1">
                        <a:lumMod val="20000"/>
                        <a:lumOff val="80000"/>
                      </a:schemeClr>
                    </a:solidFill>
                  </a:tcPr>
                </a:tc>
                <a:extLst>
                  <a:ext uri="{0D108BD9-81ED-4DB2-BD59-A6C34878D82A}">
                    <a16:rowId xmlns:a16="http://schemas.microsoft.com/office/drawing/2014/main" val="345992180"/>
                  </a:ext>
                </a:extLst>
              </a:tr>
            </a:tbl>
          </a:graphicData>
        </a:graphic>
      </p:graphicFrame>
    </p:spTree>
    <p:extLst>
      <p:ext uri="{BB962C8B-B14F-4D97-AF65-F5344CB8AC3E}">
        <p14:creationId xmlns:p14="http://schemas.microsoft.com/office/powerpoint/2010/main" val="6552805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6B1657CE-02D4-48DA-9354-80A32A1D2A48}"/>
              </a:ext>
            </a:extLst>
          </p:cNvPr>
          <p:cNvPicPr>
            <a:picLocks noChangeAspect="1"/>
          </p:cNvPicPr>
          <p:nvPr/>
        </p:nvPicPr>
        <p:blipFill rotWithShape="1">
          <a:blip r:embed="rId2">
            <a:extLst>
              <a:ext uri="{28A0092B-C50C-407E-A947-70E740481C1C}">
                <a14:useLocalDpi xmlns:a14="http://schemas.microsoft.com/office/drawing/2010/main" val="0"/>
              </a:ext>
            </a:extLst>
          </a:blip>
          <a:srcRect l="8272" t="24445" r="8272" b="25679"/>
          <a:stretch/>
        </p:blipFill>
        <p:spPr>
          <a:xfrm>
            <a:off x="10746297" y="127719"/>
            <a:ext cx="1284602" cy="767720"/>
          </a:xfrm>
          <a:prstGeom prst="rect">
            <a:avLst/>
          </a:prstGeom>
        </p:spPr>
      </p:pic>
      <p:cxnSp>
        <p:nvCxnSpPr>
          <p:cNvPr id="6" name="Straight Connector 5">
            <a:extLst>
              <a:ext uri="{FF2B5EF4-FFF2-40B4-BE49-F238E27FC236}">
                <a16:creationId xmlns:a16="http://schemas.microsoft.com/office/drawing/2014/main" id="{9F2B1329-6DC1-4F91-8A8D-F1C01FF5AD5C}"/>
              </a:ext>
            </a:extLst>
          </p:cNvPr>
          <p:cNvCxnSpPr>
            <a:cxnSpLocks/>
          </p:cNvCxnSpPr>
          <p:nvPr/>
        </p:nvCxnSpPr>
        <p:spPr>
          <a:xfrm>
            <a:off x="176169" y="604007"/>
            <a:ext cx="8959442" cy="0"/>
          </a:xfrm>
          <a:prstGeom prst="line">
            <a:avLst/>
          </a:prstGeom>
          <a:ln w="38100">
            <a:solidFill>
              <a:srgbClr val="0083BC"/>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65E098D5-57A2-4D19-84D7-703F0EDCA1AE}"/>
              </a:ext>
            </a:extLst>
          </p:cNvPr>
          <p:cNvSpPr txBox="1"/>
          <p:nvPr/>
        </p:nvSpPr>
        <p:spPr>
          <a:xfrm>
            <a:off x="76898" y="102066"/>
            <a:ext cx="2864887" cy="461665"/>
          </a:xfrm>
          <a:prstGeom prst="rect">
            <a:avLst/>
          </a:prstGeom>
          <a:noFill/>
        </p:spPr>
        <p:txBody>
          <a:bodyPr wrap="none" rtlCol="0">
            <a:spAutoFit/>
          </a:bodyPr>
          <a:lstStyle/>
          <a:p>
            <a:r>
              <a:rPr lang="en-US" sz="2400" b="1" i="1" dirty="0">
                <a:solidFill>
                  <a:schemeClr val="accent2">
                    <a:lumMod val="75000"/>
                  </a:schemeClr>
                </a:solidFill>
                <a:effectLst>
                  <a:outerShdw blurRad="38100" dist="38100" dir="2700000" algn="tl">
                    <a:srgbClr val="000000">
                      <a:alpha val="43137"/>
                    </a:srgbClr>
                  </a:outerShdw>
                </a:effectLst>
                <a:latin typeface="Palatino Linotype" panose="02040502050505030304" pitchFamily="18" charset="0"/>
              </a:rPr>
              <a:t>Chapter 0: </a:t>
            </a:r>
            <a:r>
              <a:rPr lang="en-US" sz="2400" b="1" i="1" dirty="0">
                <a:solidFill>
                  <a:srgbClr val="0083BC"/>
                </a:solidFill>
                <a:effectLst>
                  <a:outerShdw blurRad="38100" dist="38100" dir="2700000" algn="tl">
                    <a:srgbClr val="000000">
                      <a:alpha val="43137"/>
                    </a:srgbClr>
                  </a:outerShdw>
                </a:effectLst>
                <a:latin typeface="Palatino Linotype" panose="02040502050505030304" pitchFamily="18" charset="0"/>
              </a:rPr>
              <a:t>Syllabus</a:t>
            </a:r>
            <a:endParaRPr lang="en-US" sz="24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sp>
        <p:nvSpPr>
          <p:cNvPr id="9" name="TextBox 8">
            <a:extLst>
              <a:ext uri="{FF2B5EF4-FFF2-40B4-BE49-F238E27FC236}">
                <a16:creationId xmlns:a16="http://schemas.microsoft.com/office/drawing/2014/main" id="{6D9E8C74-8BCC-43E1-995C-866D5F5CF09D}"/>
              </a:ext>
            </a:extLst>
          </p:cNvPr>
          <p:cNvSpPr txBox="1"/>
          <p:nvPr/>
        </p:nvSpPr>
        <p:spPr>
          <a:xfrm>
            <a:off x="2218687" y="3022773"/>
            <a:ext cx="5062758" cy="1323439"/>
          </a:xfrm>
          <a:prstGeom prst="rect">
            <a:avLst/>
          </a:prstGeom>
          <a:noFill/>
        </p:spPr>
        <p:txBody>
          <a:bodyPr wrap="square" rtlCol="0">
            <a:spAutoFit/>
          </a:bodyPr>
          <a:lstStyle/>
          <a:p>
            <a:r>
              <a:rPr lang="en-US" sz="4000" b="1" i="1" dirty="0">
                <a:solidFill>
                  <a:srgbClr val="0083BC"/>
                </a:solidFill>
                <a:effectLst>
                  <a:outerShdw blurRad="38100" dist="38100" dir="2700000" algn="tl">
                    <a:srgbClr val="000000">
                      <a:alpha val="43137"/>
                    </a:srgbClr>
                  </a:outerShdw>
                </a:effectLst>
                <a:latin typeface="Palatino Linotype" panose="02040502050505030304" pitchFamily="18" charset="0"/>
              </a:rPr>
              <a:t>Good</a:t>
            </a:r>
          </a:p>
          <a:p>
            <a:r>
              <a:rPr lang="en-US" sz="4000" b="1" i="1" dirty="0">
                <a:solidFill>
                  <a:srgbClr val="0083BC"/>
                </a:solidFill>
                <a:effectLst>
                  <a:outerShdw blurRad="38100" dist="38100" dir="2700000" algn="tl">
                    <a:srgbClr val="000000">
                      <a:alpha val="43137"/>
                    </a:srgbClr>
                  </a:outerShdw>
                </a:effectLst>
                <a:latin typeface="Palatino Linotype" panose="02040502050505030304" pitchFamily="18" charset="0"/>
              </a:rPr>
              <a:t>Luck </a:t>
            </a:r>
            <a:endParaRPr lang="en-US" sz="4000" i="1" dirty="0">
              <a:solidFill>
                <a:srgbClr val="0083BC"/>
              </a:solidFill>
              <a:effectLst>
                <a:outerShdw blurRad="38100" dist="38100" dir="2700000" algn="tl">
                  <a:srgbClr val="000000">
                    <a:alpha val="43137"/>
                  </a:srgbClr>
                </a:outerShdw>
              </a:effectLst>
              <a:latin typeface="Palatino Linotype" panose="02040502050505030304" pitchFamily="18" charset="0"/>
            </a:endParaRPr>
          </a:p>
        </p:txBody>
      </p:sp>
      <p:pic>
        <p:nvPicPr>
          <p:cNvPr id="11" name="Picture 10">
            <a:extLst>
              <a:ext uri="{FF2B5EF4-FFF2-40B4-BE49-F238E27FC236}">
                <a16:creationId xmlns:a16="http://schemas.microsoft.com/office/drawing/2014/main" id="{A9CC9D17-38FE-450A-B5D4-CC122FE4F523}"/>
              </a:ext>
            </a:extLst>
          </p:cNvPr>
          <p:cNvPicPr>
            <a:picLocks noChangeAspect="1"/>
          </p:cNvPicPr>
          <p:nvPr/>
        </p:nvPicPr>
        <p:blipFill rotWithShape="1">
          <a:blip r:embed="rId3">
            <a:extLst>
              <a:ext uri="{28A0092B-C50C-407E-A947-70E740481C1C}">
                <a14:useLocalDpi xmlns:a14="http://schemas.microsoft.com/office/drawing/2010/main" val="0"/>
              </a:ext>
            </a:extLst>
          </a:blip>
          <a:srcRect t="5752" b="5359"/>
          <a:stretch/>
        </p:blipFill>
        <p:spPr>
          <a:xfrm>
            <a:off x="6145306" y="1506070"/>
            <a:ext cx="4901453" cy="4356847"/>
          </a:xfrm>
          <a:prstGeom prst="rect">
            <a:avLst/>
          </a:prstGeom>
        </p:spPr>
      </p:pic>
    </p:spTree>
    <p:extLst>
      <p:ext uri="{BB962C8B-B14F-4D97-AF65-F5344CB8AC3E}">
        <p14:creationId xmlns:p14="http://schemas.microsoft.com/office/powerpoint/2010/main" val="425665910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2220</TotalTime>
  <Words>1123</Words>
  <Application>Microsoft Office PowerPoint</Application>
  <PresentationFormat>Widescreen</PresentationFormat>
  <Paragraphs>142</Paragraphs>
  <Slides>12</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Arial</vt:lpstr>
      <vt:lpstr>Calibri</vt:lpstr>
      <vt:lpstr>Calibri Light</vt:lpstr>
      <vt:lpstr>Courier New</vt:lpstr>
      <vt:lpstr>Palatino Linotype</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Sultan Saad Almadhhi</dc:creator>
  <cp:lastModifiedBy>Heeji A</cp:lastModifiedBy>
  <cp:revision>60</cp:revision>
  <dcterms:created xsi:type="dcterms:W3CDTF">2025-08-10T10:19:35Z</dcterms:created>
  <dcterms:modified xsi:type="dcterms:W3CDTF">2026-10-09T11:47:34Z</dcterms:modified>
</cp:coreProperties>
</file>