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mp" ContentType="image/png"/>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sldIdLst>
    <p:sldId id="256" r:id="rId2"/>
    <p:sldId id="259" r:id="rId3"/>
    <p:sldId id="299" r:id="rId4"/>
    <p:sldId id="300" r:id="rId5"/>
    <p:sldId id="301" r:id="rId6"/>
    <p:sldId id="302" r:id="rId7"/>
    <p:sldId id="304" r:id="rId8"/>
    <p:sldId id="305" r:id="rId9"/>
    <p:sldId id="350" r:id="rId10"/>
    <p:sldId id="320" r:id="rId11"/>
    <p:sldId id="307" r:id="rId12"/>
    <p:sldId id="308" r:id="rId13"/>
    <p:sldId id="342" r:id="rId14"/>
    <p:sldId id="334" r:id="rId15"/>
    <p:sldId id="358" r:id="rId16"/>
    <p:sldId id="361" r:id="rId17"/>
    <p:sldId id="364" r:id="rId18"/>
    <p:sldId id="353" r:id="rId19"/>
    <p:sldId id="354" r:id="rId20"/>
    <p:sldId id="309" r:id="rId21"/>
    <p:sldId id="337" r:id="rId22"/>
    <p:sldId id="338" r:id="rId23"/>
    <p:sldId id="343" r:id="rId24"/>
    <p:sldId id="344" r:id="rId25"/>
    <p:sldId id="345" r:id="rId26"/>
    <p:sldId id="311" r:id="rId27"/>
    <p:sldId id="346" r:id="rId28"/>
    <p:sldId id="331" r:id="rId29"/>
    <p:sldId id="312" r:id="rId30"/>
    <p:sldId id="313" r:id="rId31"/>
    <p:sldId id="315" r:id="rId32"/>
    <p:sldId id="314" r:id="rId33"/>
    <p:sldId id="316" r:id="rId34"/>
    <p:sldId id="347" r:id="rId35"/>
    <p:sldId id="335" r:id="rId36"/>
    <p:sldId id="348" r:id="rId37"/>
    <p:sldId id="35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3BC"/>
    <a:srgbClr val="0000FF"/>
    <a:srgbClr val="F031A1"/>
    <a:srgbClr val="3FC1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89" autoAdjust="0"/>
    <p:restoredTop sz="94660"/>
  </p:normalViewPr>
  <p:slideViewPr>
    <p:cSldViewPr snapToGrid="0">
      <p:cViewPr varScale="1">
        <p:scale>
          <a:sx n="76" d="100"/>
          <a:sy n="76" d="100"/>
        </p:scale>
        <p:origin x="420"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emf"/><Relationship Id="rId1" Type="http://schemas.openxmlformats.org/officeDocument/2006/relationships/image" Target="../media/image49.emf"/><Relationship Id="rId4" Type="http://schemas.openxmlformats.org/officeDocument/2006/relationships/image" Target="../media/image52.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image" Target="../media/image53.emf"/><Relationship Id="rId4" Type="http://schemas.openxmlformats.org/officeDocument/2006/relationships/image" Target="../media/image5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5.png"/></Relationships>
</file>

<file path=ppt/drawings/_rels/vmlDrawing8.vml.rels><?xml version="1.0" encoding="UTF-8" standalone="yes"?>
<Relationships xmlns="http://schemas.openxmlformats.org/package/2006/relationships"><Relationship Id="rId3" Type="http://schemas.openxmlformats.org/officeDocument/2006/relationships/image" Target="../media/image79.wmf"/><Relationship Id="rId2" Type="http://schemas.openxmlformats.org/officeDocument/2006/relationships/image" Target="../media/image78.emf"/><Relationship Id="rId1" Type="http://schemas.openxmlformats.org/officeDocument/2006/relationships/image" Target="../media/image77.wmf"/></Relationships>
</file>

<file path=ppt/drawings/_rels/vmlDrawing9.vml.rels><?xml version="1.0" encoding="UTF-8" standalone="yes"?>
<Relationships xmlns="http://schemas.openxmlformats.org/package/2006/relationships"><Relationship Id="rId8" Type="http://schemas.openxmlformats.org/officeDocument/2006/relationships/image" Target="../media/image87.emf"/><Relationship Id="rId3" Type="http://schemas.openxmlformats.org/officeDocument/2006/relationships/image" Target="../media/image82.emf"/><Relationship Id="rId7" Type="http://schemas.openxmlformats.org/officeDocument/2006/relationships/image" Target="../media/image86.emf"/><Relationship Id="rId2" Type="http://schemas.openxmlformats.org/officeDocument/2006/relationships/image" Target="../media/image81.emf"/><Relationship Id="rId1" Type="http://schemas.openxmlformats.org/officeDocument/2006/relationships/image" Target="../media/image80.emf"/><Relationship Id="rId6" Type="http://schemas.openxmlformats.org/officeDocument/2006/relationships/image" Target="../media/image85.emf"/><Relationship Id="rId5" Type="http://schemas.openxmlformats.org/officeDocument/2006/relationships/image" Target="../media/image84.emf"/><Relationship Id="rId4" Type="http://schemas.openxmlformats.org/officeDocument/2006/relationships/image" Target="../media/image83.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91.emf"/><Relationship Id="rId7" Type="http://schemas.openxmlformats.org/officeDocument/2006/relationships/image" Target="../media/image95.emf"/><Relationship Id="rId2" Type="http://schemas.openxmlformats.org/officeDocument/2006/relationships/image" Target="../media/image90.emf"/><Relationship Id="rId1" Type="http://schemas.openxmlformats.org/officeDocument/2006/relationships/image" Target="../media/image89.emf"/><Relationship Id="rId6" Type="http://schemas.openxmlformats.org/officeDocument/2006/relationships/image" Target="../media/image94.emf"/><Relationship Id="rId5" Type="http://schemas.openxmlformats.org/officeDocument/2006/relationships/image" Target="../media/image93.emf"/><Relationship Id="rId4" Type="http://schemas.openxmlformats.org/officeDocument/2006/relationships/image" Target="../media/image92.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00.emf"/><Relationship Id="rId7" Type="http://schemas.openxmlformats.org/officeDocument/2006/relationships/image" Target="../media/image104.emf"/><Relationship Id="rId2" Type="http://schemas.openxmlformats.org/officeDocument/2006/relationships/image" Target="../media/image99.emf"/><Relationship Id="rId1" Type="http://schemas.openxmlformats.org/officeDocument/2006/relationships/image" Target="../media/image98.emf"/><Relationship Id="rId6" Type="http://schemas.openxmlformats.org/officeDocument/2006/relationships/image" Target="../media/image103.emf"/><Relationship Id="rId5" Type="http://schemas.openxmlformats.org/officeDocument/2006/relationships/image" Target="../media/image102.emf"/><Relationship Id="rId4" Type="http://schemas.openxmlformats.org/officeDocument/2006/relationships/image" Target="../media/image101.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119.emf"/><Relationship Id="rId2" Type="http://schemas.openxmlformats.org/officeDocument/2006/relationships/image" Target="../media/image118.emf"/><Relationship Id="rId1" Type="http://schemas.openxmlformats.org/officeDocument/2006/relationships/image" Target="../media/image117.emf"/><Relationship Id="rId6" Type="http://schemas.openxmlformats.org/officeDocument/2006/relationships/image" Target="../media/image122.emf"/><Relationship Id="rId5" Type="http://schemas.openxmlformats.org/officeDocument/2006/relationships/image" Target="../media/image121.emf"/><Relationship Id="rId4" Type="http://schemas.openxmlformats.org/officeDocument/2006/relationships/image" Target="../media/image120.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30.emf"/><Relationship Id="rId1" Type="http://schemas.openxmlformats.org/officeDocument/2006/relationships/image" Target="../media/image129.e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132.emf"/><Relationship Id="rId1" Type="http://schemas.openxmlformats.org/officeDocument/2006/relationships/image" Target="../media/image131.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134.emf"/><Relationship Id="rId1" Type="http://schemas.openxmlformats.org/officeDocument/2006/relationships/image" Target="../media/image133.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136.emf"/><Relationship Id="rId1" Type="http://schemas.openxmlformats.org/officeDocument/2006/relationships/image" Target="../media/image135.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39.emf"/><Relationship Id="rId2" Type="http://schemas.openxmlformats.org/officeDocument/2006/relationships/image" Target="../media/image138.emf"/><Relationship Id="rId1" Type="http://schemas.openxmlformats.org/officeDocument/2006/relationships/image" Target="../media/image137.emf"/><Relationship Id="rId5" Type="http://schemas.openxmlformats.org/officeDocument/2006/relationships/image" Target="../media/image141.emf"/><Relationship Id="rId4" Type="http://schemas.openxmlformats.org/officeDocument/2006/relationships/image" Target="../media/image140.e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144.emf"/><Relationship Id="rId2" Type="http://schemas.openxmlformats.org/officeDocument/2006/relationships/image" Target="../media/image143.emf"/><Relationship Id="rId1" Type="http://schemas.openxmlformats.org/officeDocument/2006/relationships/image" Target="../media/image142.emf"/><Relationship Id="rId6" Type="http://schemas.openxmlformats.org/officeDocument/2006/relationships/image" Target="../media/image147.emf"/><Relationship Id="rId5" Type="http://schemas.openxmlformats.org/officeDocument/2006/relationships/image" Target="../media/image146.emf"/><Relationship Id="rId4" Type="http://schemas.openxmlformats.org/officeDocument/2006/relationships/image" Target="../media/image145.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53.emf"/></Relationships>
</file>

<file path=ppt/drawings/_rels/vmlDrawing20.vml.rels><?xml version="1.0" encoding="UTF-8" standalone="yes"?>
<Relationships xmlns="http://schemas.openxmlformats.org/package/2006/relationships"><Relationship Id="rId3" Type="http://schemas.openxmlformats.org/officeDocument/2006/relationships/image" Target="../media/image160.wmf"/><Relationship Id="rId2" Type="http://schemas.openxmlformats.org/officeDocument/2006/relationships/image" Target="../media/image159.wmf"/><Relationship Id="rId1" Type="http://schemas.openxmlformats.org/officeDocument/2006/relationships/image" Target="../media/image15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1210F2-F0CF-4E26-9256-9D24C7884390}"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D1FC20-642D-42A2-9AE6-C7EEF1750EA5}" type="slidenum">
              <a:rPr lang="en-US" smtClean="0"/>
              <a:t>‹#›</a:t>
            </a:fld>
            <a:endParaRPr lang="en-US"/>
          </a:p>
        </p:txBody>
      </p:sp>
    </p:spTree>
    <p:extLst>
      <p:ext uri="{BB962C8B-B14F-4D97-AF65-F5344CB8AC3E}">
        <p14:creationId xmlns:p14="http://schemas.microsoft.com/office/powerpoint/2010/main" val="144001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D1FC20-642D-42A2-9AE6-C7EEF1750EA5}" type="slidenum">
              <a:rPr lang="en-US" smtClean="0"/>
              <a:t>1</a:t>
            </a:fld>
            <a:endParaRPr lang="en-US"/>
          </a:p>
        </p:txBody>
      </p:sp>
    </p:spTree>
    <p:extLst>
      <p:ext uri="{BB962C8B-B14F-4D97-AF65-F5344CB8AC3E}">
        <p14:creationId xmlns:p14="http://schemas.microsoft.com/office/powerpoint/2010/main" val="3756610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D1FC20-642D-42A2-9AE6-C7EEF1750EA5}" type="slidenum">
              <a:rPr lang="en-US" smtClean="0"/>
              <a:t>2</a:t>
            </a:fld>
            <a:endParaRPr lang="en-US"/>
          </a:p>
        </p:txBody>
      </p:sp>
    </p:spTree>
    <p:extLst>
      <p:ext uri="{BB962C8B-B14F-4D97-AF65-F5344CB8AC3E}">
        <p14:creationId xmlns:p14="http://schemas.microsoft.com/office/powerpoint/2010/main" val="3541681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D1FC20-642D-42A2-9AE6-C7EEF1750EA5}" type="slidenum">
              <a:rPr lang="en-US" smtClean="0"/>
              <a:t>3</a:t>
            </a:fld>
            <a:endParaRPr lang="en-US"/>
          </a:p>
        </p:txBody>
      </p:sp>
    </p:spTree>
    <p:extLst>
      <p:ext uri="{BB962C8B-B14F-4D97-AF65-F5344CB8AC3E}">
        <p14:creationId xmlns:p14="http://schemas.microsoft.com/office/powerpoint/2010/main" val="4109207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D1FC20-642D-42A2-9AE6-C7EEF1750EA5}" type="slidenum">
              <a:rPr lang="en-US" smtClean="0"/>
              <a:t>4</a:t>
            </a:fld>
            <a:endParaRPr lang="en-US"/>
          </a:p>
        </p:txBody>
      </p:sp>
    </p:spTree>
    <p:extLst>
      <p:ext uri="{BB962C8B-B14F-4D97-AF65-F5344CB8AC3E}">
        <p14:creationId xmlns:p14="http://schemas.microsoft.com/office/powerpoint/2010/main" val="2157342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D1FC20-642D-42A2-9AE6-C7EEF1750EA5}" type="slidenum">
              <a:rPr lang="en-US" smtClean="0"/>
              <a:t>5</a:t>
            </a:fld>
            <a:endParaRPr lang="en-US"/>
          </a:p>
        </p:txBody>
      </p:sp>
    </p:spTree>
    <p:extLst>
      <p:ext uri="{BB962C8B-B14F-4D97-AF65-F5344CB8AC3E}">
        <p14:creationId xmlns:p14="http://schemas.microsoft.com/office/powerpoint/2010/main" val="242129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D1FC20-642D-42A2-9AE6-C7EEF1750EA5}" type="slidenum">
              <a:rPr lang="en-US" smtClean="0"/>
              <a:t>6</a:t>
            </a:fld>
            <a:endParaRPr lang="en-US"/>
          </a:p>
        </p:txBody>
      </p:sp>
    </p:spTree>
    <p:extLst>
      <p:ext uri="{BB962C8B-B14F-4D97-AF65-F5344CB8AC3E}">
        <p14:creationId xmlns:p14="http://schemas.microsoft.com/office/powerpoint/2010/main" val="3872169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D1FC20-642D-42A2-9AE6-C7EEF1750EA5}" type="slidenum">
              <a:rPr lang="en-US" smtClean="0"/>
              <a:t>7</a:t>
            </a:fld>
            <a:endParaRPr lang="en-US"/>
          </a:p>
        </p:txBody>
      </p:sp>
    </p:spTree>
    <p:extLst>
      <p:ext uri="{BB962C8B-B14F-4D97-AF65-F5344CB8AC3E}">
        <p14:creationId xmlns:p14="http://schemas.microsoft.com/office/powerpoint/2010/main" val="3691192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D1FC20-642D-42A2-9AE6-C7EEF1750EA5}" type="slidenum">
              <a:rPr lang="en-US" smtClean="0"/>
              <a:t>8</a:t>
            </a:fld>
            <a:endParaRPr lang="en-US"/>
          </a:p>
        </p:txBody>
      </p:sp>
    </p:spTree>
    <p:extLst>
      <p:ext uri="{BB962C8B-B14F-4D97-AF65-F5344CB8AC3E}">
        <p14:creationId xmlns:p14="http://schemas.microsoft.com/office/powerpoint/2010/main" val="4060640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50A3CA50-C69A-47FD-8E30-F4DC55E194D4}" type="slidenum">
              <a:rPr kumimoji="0" lang="ar-SA"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10</a:t>
            </a:fld>
            <a:endParaRPr kumimoji="0" lang="ar-S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742537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D1FC20-642D-42A2-9AE6-C7EEF1750EA5}" type="slidenum">
              <a:rPr lang="en-US" smtClean="0"/>
              <a:t>11</a:t>
            </a:fld>
            <a:endParaRPr lang="en-US"/>
          </a:p>
        </p:txBody>
      </p:sp>
    </p:spTree>
    <p:extLst>
      <p:ext uri="{BB962C8B-B14F-4D97-AF65-F5344CB8AC3E}">
        <p14:creationId xmlns:p14="http://schemas.microsoft.com/office/powerpoint/2010/main" val="1995884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D1FC20-642D-42A2-9AE6-C7EEF1750EA5}" type="slidenum">
              <a:rPr lang="en-US" smtClean="0"/>
              <a:t>12</a:t>
            </a:fld>
            <a:endParaRPr lang="en-US"/>
          </a:p>
        </p:txBody>
      </p:sp>
    </p:spTree>
    <p:extLst>
      <p:ext uri="{BB962C8B-B14F-4D97-AF65-F5344CB8AC3E}">
        <p14:creationId xmlns:p14="http://schemas.microsoft.com/office/powerpoint/2010/main" val="1462745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D1FC20-642D-42A2-9AE6-C7EEF1750EA5}" type="slidenum">
              <a:rPr lang="en-US" smtClean="0"/>
              <a:t>20</a:t>
            </a:fld>
            <a:endParaRPr lang="en-US"/>
          </a:p>
        </p:txBody>
      </p:sp>
    </p:spTree>
    <p:extLst>
      <p:ext uri="{BB962C8B-B14F-4D97-AF65-F5344CB8AC3E}">
        <p14:creationId xmlns:p14="http://schemas.microsoft.com/office/powerpoint/2010/main" val="225684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701D9-2647-26AF-A649-BF5499874F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D04BC6-8C2A-7EBB-DABC-211ACC3A39DA}"/>
              </a:ext>
            </a:extLst>
          </p:cNvPr>
          <p:cNvSpPr>
            <a:spLocks noGrp="1" noRot="1" noChangeAspect="1"/>
          </p:cNvSpPr>
          <p:nvPr>
            <p:ph type="sldImg"/>
          </p:nvPr>
        </p:nvSpPr>
        <p:spPr/>
        <p:txBody>
          <a:bodyPr/>
          <a:lstStyle/>
          <a:p>
            <a:endParaRPr lang="ar-SA"/>
          </a:p>
        </p:txBody>
      </p:sp>
      <p:sp>
        <p:nvSpPr>
          <p:cNvPr id="3" name="Notes Placeholder 2">
            <a:extLst>
              <a:ext uri="{FF2B5EF4-FFF2-40B4-BE49-F238E27FC236}">
                <a16:creationId xmlns:a16="http://schemas.microsoft.com/office/drawing/2014/main" id="{F027F180-1F7B-14E1-6E0D-341F5BEF31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99879A-6203-8932-AEF5-BD31A5CD63A1}"/>
              </a:ext>
            </a:extLst>
          </p:cNvPr>
          <p:cNvSpPr>
            <a:spLocks noGrp="1"/>
          </p:cNvSpPr>
          <p:nvPr>
            <p:ph type="sldNum" sz="quarter" idx="10"/>
          </p:nvPr>
        </p:nvSpPr>
        <p:spPr/>
        <p:txBody>
          <a:bodyPr/>
          <a:lstStyle/>
          <a:p>
            <a:fld id="{67D1FC20-642D-42A2-9AE6-C7EEF1750EA5}" type="slidenum">
              <a:rPr lang="en-US" smtClean="0"/>
              <a:t>21</a:t>
            </a:fld>
            <a:endParaRPr lang="en-US"/>
          </a:p>
        </p:txBody>
      </p:sp>
    </p:spTree>
    <p:extLst>
      <p:ext uri="{BB962C8B-B14F-4D97-AF65-F5344CB8AC3E}">
        <p14:creationId xmlns:p14="http://schemas.microsoft.com/office/powerpoint/2010/main" val="3052674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8C65F-E892-5A3F-35AC-99D8E188B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DDBC3F-5679-4263-A3E3-4489DBB733E9}"/>
              </a:ext>
            </a:extLst>
          </p:cNvPr>
          <p:cNvSpPr>
            <a:spLocks noGrp="1" noRot="1" noChangeAspect="1"/>
          </p:cNvSpPr>
          <p:nvPr>
            <p:ph type="sldImg"/>
          </p:nvPr>
        </p:nvSpPr>
        <p:spPr/>
        <p:txBody>
          <a:bodyPr/>
          <a:lstStyle/>
          <a:p>
            <a:endParaRPr lang="ar-SA"/>
          </a:p>
        </p:txBody>
      </p:sp>
      <p:sp>
        <p:nvSpPr>
          <p:cNvPr id="3" name="Notes Placeholder 2">
            <a:extLst>
              <a:ext uri="{FF2B5EF4-FFF2-40B4-BE49-F238E27FC236}">
                <a16:creationId xmlns:a16="http://schemas.microsoft.com/office/drawing/2014/main" id="{EF0DEB8B-04DD-3950-9C90-E2BBAC8314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393FCE-5B37-35A7-3DAB-9E21A95D1D81}"/>
              </a:ext>
            </a:extLst>
          </p:cNvPr>
          <p:cNvSpPr>
            <a:spLocks noGrp="1"/>
          </p:cNvSpPr>
          <p:nvPr>
            <p:ph type="sldNum" sz="quarter" idx="10"/>
          </p:nvPr>
        </p:nvSpPr>
        <p:spPr/>
        <p:txBody>
          <a:bodyPr/>
          <a:lstStyle/>
          <a:p>
            <a:fld id="{67D1FC20-642D-42A2-9AE6-C7EEF1750EA5}" type="slidenum">
              <a:rPr lang="en-US" smtClean="0"/>
              <a:t>22</a:t>
            </a:fld>
            <a:endParaRPr lang="en-US"/>
          </a:p>
        </p:txBody>
      </p:sp>
    </p:spTree>
    <p:extLst>
      <p:ext uri="{BB962C8B-B14F-4D97-AF65-F5344CB8AC3E}">
        <p14:creationId xmlns:p14="http://schemas.microsoft.com/office/powerpoint/2010/main" val="2964874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D1FC20-642D-42A2-9AE6-C7EEF1750EA5}" type="slidenum">
              <a:rPr lang="en-US" smtClean="0"/>
              <a:t>26</a:t>
            </a:fld>
            <a:endParaRPr lang="en-US"/>
          </a:p>
        </p:txBody>
      </p:sp>
    </p:spTree>
    <p:extLst>
      <p:ext uri="{BB962C8B-B14F-4D97-AF65-F5344CB8AC3E}">
        <p14:creationId xmlns:p14="http://schemas.microsoft.com/office/powerpoint/2010/main" val="3494858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r>
              <a:t>New slide. Terminal vs internal alkynes; ethynyl and propargyl groups; naming rings attached to a triple bond (consistent with the aryl-group rule in 4.4).</a:t>
            </a:r>
          </a:p>
        </p:txBody>
      </p:sp>
      <p:sp>
        <p:nvSpPr>
          <p:cNvPr id="4" name="Slide Number Placeholder 3"/>
          <p:cNvSpPr>
            <a:spLocks noGrp="1"/>
          </p:cNvSpPr>
          <p:nvPr>
            <p:ph type="sldNum" sz="quarter" idx="10"/>
          </p:nvPr>
        </p:nvSpPr>
        <p:spPr/>
        <p:txBody>
          <a:bodyPr/>
          <a:lstStyle/>
          <a:p>
            <a:fld id="{67D1FC20-642D-42A2-9AE6-C7EEF1750EA5}" type="slidenum">
              <a:rPr lang="en-US" smtClean="0"/>
              <a:t>28</a:t>
            </a:fld>
            <a:endParaRPr lang="en-US"/>
          </a:p>
        </p:txBody>
      </p:sp>
    </p:spTree>
    <p:extLst>
      <p:ext uri="{BB962C8B-B14F-4D97-AF65-F5344CB8AC3E}">
        <p14:creationId xmlns:p14="http://schemas.microsoft.com/office/powerpoint/2010/main" val="28789332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D1FC20-642D-42A2-9AE6-C7EEF1750EA5}" type="slidenum">
              <a:rPr lang="en-US" smtClean="0"/>
              <a:t>29</a:t>
            </a:fld>
            <a:endParaRPr lang="en-US"/>
          </a:p>
        </p:txBody>
      </p:sp>
    </p:spTree>
    <p:extLst>
      <p:ext uri="{BB962C8B-B14F-4D97-AF65-F5344CB8AC3E}">
        <p14:creationId xmlns:p14="http://schemas.microsoft.com/office/powerpoint/2010/main" val="17707827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r>
              <a:t>New slide. Carbon classification (1°–4°) and hydrogen classification. Links to sec-/tert- prefixes introduced on the previous slide. Quick check: ask students to classify the carbons of 2-methylbutane.</a:t>
            </a:r>
          </a:p>
        </p:txBody>
      </p:sp>
      <p:sp>
        <p:nvSpPr>
          <p:cNvPr id="4" name="Slide Number Placeholder 3"/>
          <p:cNvSpPr>
            <a:spLocks noGrp="1"/>
          </p:cNvSpPr>
          <p:nvPr>
            <p:ph type="sldNum" sz="quarter" idx="10"/>
          </p:nvPr>
        </p:nvSpPr>
        <p:spPr/>
        <p:txBody>
          <a:bodyPr/>
          <a:lstStyle/>
          <a:p>
            <a:fld id="{67D1FC20-642D-42A2-9AE6-C7EEF1750EA5}" type="slidenum">
              <a:rPr lang="en-US" smtClean="0"/>
              <a:t>30</a:t>
            </a:fld>
            <a:endParaRPr lang="en-US"/>
          </a:p>
        </p:txBody>
      </p:sp>
    </p:spTree>
    <p:extLst>
      <p:ext uri="{BB962C8B-B14F-4D97-AF65-F5344CB8AC3E}">
        <p14:creationId xmlns:p14="http://schemas.microsoft.com/office/powerpoint/2010/main" val="1276476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r>
              <a:t>New slide. Rules 9 and 10 extend the alkane rules: naming complex substituents (numbered from the attachment carbon, in parentheses) and how to alphabetize them. Contrast systematic names with common names (tert-butyl, isopropyl).</a:t>
            </a:r>
          </a:p>
        </p:txBody>
      </p:sp>
      <p:sp>
        <p:nvSpPr>
          <p:cNvPr id="4" name="Slide Number Placeholder 3"/>
          <p:cNvSpPr>
            <a:spLocks noGrp="1"/>
          </p:cNvSpPr>
          <p:nvPr>
            <p:ph type="sldNum" sz="quarter" idx="10"/>
          </p:nvPr>
        </p:nvSpPr>
        <p:spPr/>
        <p:txBody>
          <a:bodyPr/>
          <a:lstStyle/>
          <a:p>
            <a:fld id="{67D1FC20-642D-42A2-9AE6-C7EEF1750EA5}" type="slidenum">
              <a:rPr lang="en-US" smtClean="0"/>
              <a:t>31</a:t>
            </a:fld>
            <a:endParaRPr lang="en-US"/>
          </a:p>
        </p:txBody>
      </p:sp>
    </p:spTree>
    <p:extLst>
      <p:ext uri="{BB962C8B-B14F-4D97-AF65-F5344CB8AC3E}">
        <p14:creationId xmlns:p14="http://schemas.microsoft.com/office/powerpoint/2010/main" val="2600315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r>
              <a:t>New slide. Bicyclic alkanes: bicyclo[x.y.z]alkane. Emphasize that bridge sizes exclude bridgeheads and are written in decreasing order; walk through the numbering on bicyclo[3.2.1]octane (C8 is the one-carbon bridge).</a:t>
            </a:r>
          </a:p>
        </p:txBody>
      </p:sp>
      <p:sp>
        <p:nvSpPr>
          <p:cNvPr id="4" name="Slide Number Placeholder 3"/>
          <p:cNvSpPr>
            <a:spLocks noGrp="1"/>
          </p:cNvSpPr>
          <p:nvPr>
            <p:ph type="sldNum" sz="quarter" idx="10"/>
          </p:nvPr>
        </p:nvSpPr>
        <p:spPr/>
        <p:txBody>
          <a:bodyPr/>
          <a:lstStyle/>
          <a:p>
            <a:fld id="{67D1FC20-642D-42A2-9AE6-C7EEF1750EA5}" type="slidenum">
              <a:rPr lang="en-US" smtClean="0"/>
              <a:t>32</a:t>
            </a:fld>
            <a:endParaRPr lang="en-US"/>
          </a:p>
        </p:txBody>
      </p:sp>
    </p:spTree>
    <p:extLst>
      <p:ext uri="{BB962C8B-B14F-4D97-AF65-F5344CB8AC3E}">
        <p14:creationId xmlns:p14="http://schemas.microsoft.com/office/powerpoint/2010/main" val="5868503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ar-SA"/>
          </a:p>
        </p:txBody>
      </p:sp>
      <p:sp>
        <p:nvSpPr>
          <p:cNvPr id="3" name="Notes Placeholder 2"/>
          <p:cNvSpPr>
            <a:spLocks noGrp="1"/>
          </p:cNvSpPr>
          <p:nvPr>
            <p:ph type="body" idx="1"/>
          </p:nvPr>
        </p:nvSpPr>
        <p:spPr/>
        <p:txBody>
          <a:bodyPr/>
          <a:lstStyle/>
          <a:p>
            <a:r>
              <a:t>New slide. Cis–trans isomerism in disubstituted cycloalkanes, with wedge/hash notation. This prepares students for cis/trans and E/Z in alkenes.</a:t>
            </a:r>
          </a:p>
        </p:txBody>
      </p:sp>
      <p:sp>
        <p:nvSpPr>
          <p:cNvPr id="4" name="Slide Number Placeholder 3"/>
          <p:cNvSpPr>
            <a:spLocks noGrp="1"/>
          </p:cNvSpPr>
          <p:nvPr>
            <p:ph type="sldNum" sz="quarter" idx="10"/>
          </p:nvPr>
        </p:nvSpPr>
        <p:spPr/>
        <p:txBody>
          <a:bodyPr/>
          <a:lstStyle/>
          <a:p>
            <a:fld id="{67D1FC20-642D-42A2-9AE6-C7EEF1750EA5}" type="slidenum">
              <a:rPr lang="en-US" smtClean="0"/>
              <a:t>33</a:t>
            </a:fld>
            <a:endParaRPr lang="en-US"/>
          </a:p>
        </p:txBody>
      </p:sp>
    </p:spTree>
    <p:extLst>
      <p:ext uri="{BB962C8B-B14F-4D97-AF65-F5344CB8AC3E}">
        <p14:creationId xmlns:p14="http://schemas.microsoft.com/office/powerpoint/2010/main" val="4256348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New slide. Cis–trans isomerism in alkenes and the condition that each double-bond carbon must carry two different groups.</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6C06E-C57B-407C-01AD-39E8969962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9E1AE-BA80-073E-D6C9-D0610B766D72}"/>
              </a:ext>
            </a:extLst>
          </p:cNvPr>
          <p:cNvSpPr>
            <a:spLocks noGrp="1" noRot="1" noChangeAspect="1"/>
          </p:cNvSpPr>
          <p:nvPr>
            <p:ph type="sldImg"/>
          </p:nvPr>
        </p:nvSpPr>
        <p:spPr/>
        <p:txBody>
          <a:bodyPr/>
          <a:lstStyle/>
          <a:p>
            <a:endParaRPr lang="ar-SA"/>
          </a:p>
        </p:txBody>
      </p:sp>
      <p:sp>
        <p:nvSpPr>
          <p:cNvPr id="3" name="Notes Placeholder 2">
            <a:extLst>
              <a:ext uri="{FF2B5EF4-FFF2-40B4-BE49-F238E27FC236}">
                <a16:creationId xmlns:a16="http://schemas.microsoft.com/office/drawing/2014/main" id="{9FA4971C-5175-6FE0-C1EF-D1D02782F500}"/>
              </a:ext>
            </a:extLst>
          </p:cNvPr>
          <p:cNvSpPr>
            <a:spLocks noGrp="1"/>
          </p:cNvSpPr>
          <p:nvPr>
            <p:ph type="body" idx="1"/>
          </p:nvPr>
        </p:nvSpPr>
        <p:spPr/>
        <p:txBody>
          <a:bodyPr/>
          <a:lstStyle/>
          <a:p>
            <a:r>
              <a:t>New slide. Polycyclic aromatic hydrocarbons: naphthalene, anthracene, phenanthrene with their fixed numbering; alpha/beta positions of naphthalene.</a:t>
            </a:r>
          </a:p>
        </p:txBody>
      </p:sp>
      <p:sp>
        <p:nvSpPr>
          <p:cNvPr id="4" name="Slide Number Placeholder 3">
            <a:extLst>
              <a:ext uri="{FF2B5EF4-FFF2-40B4-BE49-F238E27FC236}">
                <a16:creationId xmlns:a16="http://schemas.microsoft.com/office/drawing/2014/main" id="{A949EE09-BD87-32CE-D028-45F501F9D0A2}"/>
              </a:ext>
            </a:extLst>
          </p:cNvPr>
          <p:cNvSpPr>
            <a:spLocks noGrp="1"/>
          </p:cNvSpPr>
          <p:nvPr>
            <p:ph type="sldNum" sz="quarter" idx="10"/>
          </p:nvPr>
        </p:nvSpPr>
        <p:spPr/>
        <p:txBody>
          <a:bodyPr/>
          <a:lstStyle/>
          <a:p>
            <a:fld id="{67D1FC20-642D-42A2-9AE6-C7EEF1750EA5}" type="slidenum">
              <a:rPr lang="en-US" smtClean="0"/>
              <a:t>35</a:t>
            </a:fld>
            <a:endParaRPr lang="en-US"/>
          </a:p>
        </p:txBody>
      </p:sp>
    </p:spTree>
    <p:extLst>
      <p:ext uri="{BB962C8B-B14F-4D97-AF65-F5344CB8AC3E}">
        <p14:creationId xmlns:p14="http://schemas.microsoft.com/office/powerpoint/2010/main" val="3717505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ANSWER KEY.</a:t>
            </a:r>
          </a:p>
          <a:p>
            <a:r>
              <a:t>Q3: a) cis-1-Ethyl-3-methylcyclohexane; b) (E)-3-Chloropent-2-ene; c) 2-Methylbicyclo[2.2.1]heptane; d) 5-(2-Methylpropyl)nonane (5-isobutylnonane); e) 9-Methylanthracene.</a:t>
            </a:r>
          </a:p>
          <a:p>
            <a:r>
              <a:t>Q4: a) CH3CH2C(CH3)=CHCH2CH3 with the two ethyl groups on the same side; b) cyclohexane with Br wedge on C1 and Br hash on C2; c) norbornane with two methyl groups on the one-carbon bridge (C7); d) naphthalene with Br at a beta position (C2); e) CH3CH(CH3)CH2CH(CH(CH3)2)CH2CH2CH3; f) HC≡C-CH2-cyclopentyl.</a:t>
            </a:r>
          </a:p>
          <a:p>
            <a:r>
              <a:t>Q5: 3-ethyl-2,2-dimethylpentane (C9H20): 1° C = 5 (C1, C5, two 2-methyls, ethyl CH3); 2° C = 2 (C4, ethyl CH2); 3° C = 1 (C3); 4° C = 1 (C2). Hydrogens: 15 primary, 4 secondary, 1 tertiary.</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C7F46-529A-4BA8-A8C5-6E47D59B0F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83E164-A279-4D4D-A0DE-AE020E887B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2DF241-78E0-4834-B1BE-2D4910440567}"/>
              </a:ext>
            </a:extLst>
          </p:cNvPr>
          <p:cNvSpPr>
            <a:spLocks noGrp="1"/>
          </p:cNvSpPr>
          <p:nvPr>
            <p:ph type="dt" sz="half" idx="10"/>
          </p:nvPr>
        </p:nvSpPr>
        <p:spPr/>
        <p:txBody>
          <a:bodyPr/>
          <a:lstStyle/>
          <a:p>
            <a:fld id="{ECA425FD-CE14-4CD8-B62D-1EA261910731}" type="datetime1">
              <a:rPr lang="en-US" smtClean="0"/>
              <a:t>9/28/2026</a:t>
            </a:fld>
            <a:endParaRPr lang="en-US"/>
          </a:p>
        </p:txBody>
      </p:sp>
      <p:sp>
        <p:nvSpPr>
          <p:cNvPr id="5" name="Footer Placeholder 4">
            <a:extLst>
              <a:ext uri="{FF2B5EF4-FFF2-40B4-BE49-F238E27FC236}">
                <a16:creationId xmlns:a16="http://schemas.microsoft.com/office/drawing/2014/main" id="{7BD13F9D-D6B6-46CF-8507-6E5806BA3B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A74DA9-4D11-4B6F-B463-63E8B738079B}"/>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1669348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E4B4E-B77A-4E29-A558-2E547874D0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9A6628-5360-4695-8447-10FFCBC2506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72C8A5-2844-4234-BB7B-15FD90E359D9}"/>
              </a:ext>
            </a:extLst>
          </p:cNvPr>
          <p:cNvSpPr>
            <a:spLocks noGrp="1"/>
          </p:cNvSpPr>
          <p:nvPr>
            <p:ph type="dt" sz="half" idx="10"/>
          </p:nvPr>
        </p:nvSpPr>
        <p:spPr/>
        <p:txBody>
          <a:bodyPr/>
          <a:lstStyle/>
          <a:p>
            <a:fld id="{0CD24309-57CE-48CB-AE89-2DC8D45C7260}" type="datetime1">
              <a:rPr lang="en-US" smtClean="0"/>
              <a:t>9/28/2026</a:t>
            </a:fld>
            <a:endParaRPr lang="en-US"/>
          </a:p>
        </p:txBody>
      </p:sp>
      <p:sp>
        <p:nvSpPr>
          <p:cNvPr id="5" name="Footer Placeholder 4">
            <a:extLst>
              <a:ext uri="{FF2B5EF4-FFF2-40B4-BE49-F238E27FC236}">
                <a16:creationId xmlns:a16="http://schemas.microsoft.com/office/drawing/2014/main" id="{31A800EA-0C78-4A41-8684-265CD67C8D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FD0E0C-B1CB-4CB2-971C-8875F37CCBBA}"/>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2033872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96CF-8F14-4C95-A099-0889B7496E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1FA77C-1E29-4E3E-97A1-5D6D4AF656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693F602-DCA5-4277-B047-36B9B9079367}"/>
              </a:ext>
            </a:extLst>
          </p:cNvPr>
          <p:cNvSpPr>
            <a:spLocks noGrp="1"/>
          </p:cNvSpPr>
          <p:nvPr>
            <p:ph type="dt" sz="half" idx="10"/>
          </p:nvPr>
        </p:nvSpPr>
        <p:spPr/>
        <p:txBody>
          <a:bodyPr/>
          <a:lstStyle/>
          <a:p>
            <a:fld id="{9529FF72-72FA-4830-B5B5-72C39DFEF614}" type="datetime1">
              <a:rPr lang="en-US" smtClean="0"/>
              <a:t>9/28/2026</a:t>
            </a:fld>
            <a:endParaRPr lang="en-US"/>
          </a:p>
        </p:txBody>
      </p:sp>
      <p:sp>
        <p:nvSpPr>
          <p:cNvPr id="5" name="Footer Placeholder 4">
            <a:extLst>
              <a:ext uri="{FF2B5EF4-FFF2-40B4-BE49-F238E27FC236}">
                <a16:creationId xmlns:a16="http://schemas.microsoft.com/office/drawing/2014/main" id="{A8DA7196-35AA-4B00-9AAA-08B0F615F7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840193-B613-4BF5-BE22-E58A80DB7673}"/>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2165924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0A52-9513-4180-82A9-8076E11789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01D2EA-DC5C-4EDE-A0C3-4289CA37682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2DF7AF-91E2-4C74-83C6-F614262F7A0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733896-E78A-4F8B-A3A0-0C786F7B5D52}"/>
              </a:ext>
            </a:extLst>
          </p:cNvPr>
          <p:cNvSpPr>
            <a:spLocks noGrp="1"/>
          </p:cNvSpPr>
          <p:nvPr>
            <p:ph type="dt" sz="half" idx="10"/>
          </p:nvPr>
        </p:nvSpPr>
        <p:spPr/>
        <p:txBody>
          <a:bodyPr/>
          <a:lstStyle/>
          <a:p>
            <a:fld id="{E66CE728-4B5F-4BA6-BD3C-9120D103D937}" type="datetime1">
              <a:rPr lang="en-US" smtClean="0"/>
              <a:t>9/28/2026</a:t>
            </a:fld>
            <a:endParaRPr lang="en-US"/>
          </a:p>
        </p:txBody>
      </p:sp>
      <p:sp>
        <p:nvSpPr>
          <p:cNvPr id="6" name="Footer Placeholder 5">
            <a:extLst>
              <a:ext uri="{FF2B5EF4-FFF2-40B4-BE49-F238E27FC236}">
                <a16:creationId xmlns:a16="http://schemas.microsoft.com/office/drawing/2014/main" id="{7A00837D-F733-4880-925E-2B8D5DD3F2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82B598-1CF1-4DFC-9635-554DFA603026}"/>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3821271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A47F2-B963-40E0-B2B3-CD34E82640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46B8377-C59F-4923-994E-9027FE3068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C63A04D-388B-4D45-B28F-6DDBFCB58DA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470840-BFD0-44AE-85E0-7F9548DDEE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29E8A93-0480-425B-98C7-25EADF7B010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E41C2B-D1BD-4FAC-9146-D9F26C116347}"/>
              </a:ext>
            </a:extLst>
          </p:cNvPr>
          <p:cNvSpPr>
            <a:spLocks noGrp="1"/>
          </p:cNvSpPr>
          <p:nvPr>
            <p:ph type="dt" sz="half" idx="10"/>
          </p:nvPr>
        </p:nvSpPr>
        <p:spPr/>
        <p:txBody>
          <a:bodyPr/>
          <a:lstStyle/>
          <a:p>
            <a:fld id="{C1AEDFD7-B97C-4BDF-A233-9EB8795C90C8}" type="datetime1">
              <a:rPr lang="en-US" smtClean="0"/>
              <a:t>9/28/2026</a:t>
            </a:fld>
            <a:endParaRPr lang="en-US"/>
          </a:p>
        </p:txBody>
      </p:sp>
      <p:sp>
        <p:nvSpPr>
          <p:cNvPr id="8" name="Footer Placeholder 7">
            <a:extLst>
              <a:ext uri="{FF2B5EF4-FFF2-40B4-BE49-F238E27FC236}">
                <a16:creationId xmlns:a16="http://schemas.microsoft.com/office/drawing/2014/main" id="{9127CB64-EBD5-492D-AD89-E8EA12A349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E34475-BD6A-4B6E-A58B-E82AD296E51D}"/>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1287583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6BE53-664A-4E52-9C89-10325A3E33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00FE0A-0A47-47FA-B9B7-1DBBCF10DF2E}"/>
              </a:ext>
            </a:extLst>
          </p:cNvPr>
          <p:cNvSpPr>
            <a:spLocks noGrp="1"/>
          </p:cNvSpPr>
          <p:nvPr>
            <p:ph type="dt" sz="half" idx="10"/>
          </p:nvPr>
        </p:nvSpPr>
        <p:spPr/>
        <p:txBody>
          <a:bodyPr/>
          <a:lstStyle/>
          <a:p>
            <a:fld id="{A5D2BA33-96B8-4D91-AD9C-1E54599C9436}" type="datetime1">
              <a:rPr lang="en-US" smtClean="0"/>
              <a:t>9/28/2026</a:t>
            </a:fld>
            <a:endParaRPr lang="en-US"/>
          </a:p>
        </p:txBody>
      </p:sp>
      <p:sp>
        <p:nvSpPr>
          <p:cNvPr id="4" name="Footer Placeholder 3">
            <a:extLst>
              <a:ext uri="{FF2B5EF4-FFF2-40B4-BE49-F238E27FC236}">
                <a16:creationId xmlns:a16="http://schemas.microsoft.com/office/drawing/2014/main" id="{68045648-5C0D-420F-96AB-B5AF19AA21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997404-CB38-4176-8B48-8D240FC61345}"/>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2898730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D5F6C9-A2A0-4F51-9F7C-87147FFC3C19}"/>
              </a:ext>
            </a:extLst>
          </p:cNvPr>
          <p:cNvSpPr>
            <a:spLocks noGrp="1"/>
          </p:cNvSpPr>
          <p:nvPr>
            <p:ph type="dt" sz="half" idx="10"/>
          </p:nvPr>
        </p:nvSpPr>
        <p:spPr/>
        <p:txBody>
          <a:bodyPr/>
          <a:lstStyle/>
          <a:p>
            <a:fld id="{2700FD17-42FC-4C15-B2F6-67EE53A35B0B}" type="datetime1">
              <a:rPr lang="en-US" smtClean="0"/>
              <a:t>9/28/2026</a:t>
            </a:fld>
            <a:endParaRPr lang="en-US"/>
          </a:p>
        </p:txBody>
      </p:sp>
      <p:sp>
        <p:nvSpPr>
          <p:cNvPr id="3" name="Footer Placeholder 2">
            <a:extLst>
              <a:ext uri="{FF2B5EF4-FFF2-40B4-BE49-F238E27FC236}">
                <a16:creationId xmlns:a16="http://schemas.microsoft.com/office/drawing/2014/main" id="{2D8E8955-CD0A-40CA-9081-34F9C51775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1F5BDF-EF14-4B97-9FC8-ADE2D9A4D2B8}"/>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1190046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2442-CE28-49A0-A458-E969A0956E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AA4379-5752-4997-9FC0-9146BC9D32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4CEE4D-98E8-4ACC-BB7B-C772B61FF2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B9B5FA5-D23A-4E1D-A9D1-F6EB1FED293B}"/>
              </a:ext>
            </a:extLst>
          </p:cNvPr>
          <p:cNvSpPr>
            <a:spLocks noGrp="1"/>
          </p:cNvSpPr>
          <p:nvPr>
            <p:ph type="dt" sz="half" idx="10"/>
          </p:nvPr>
        </p:nvSpPr>
        <p:spPr/>
        <p:txBody>
          <a:bodyPr/>
          <a:lstStyle/>
          <a:p>
            <a:fld id="{CCEB3F75-6D40-40C4-9856-63260224CA6A}" type="datetime1">
              <a:rPr lang="en-US" smtClean="0"/>
              <a:t>9/28/2026</a:t>
            </a:fld>
            <a:endParaRPr lang="en-US"/>
          </a:p>
        </p:txBody>
      </p:sp>
      <p:sp>
        <p:nvSpPr>
          <p:cNvPr id="6" name="Footer Placeholder 5">
            <a:extLst>
              <a:ext uri="{FF2B5EF4-FFF2-40B4-BE49-F238E27FC236}">
                <a16:creationId xmlns:a16="http://schemas.microsoft.com/office/drawing/2014/main" id="{7929AFDB-3E5C-488D-BA1D-0CF5DC2848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079B00-D5D0-412B-A750-DE73C3368FE1}"/>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390113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C5322-CF94-4043-91E7-C7668B5FB4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74F6F9-F1E9-4F1E-B528-8C30AC5D4C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9973007-0CB4-43C9-B0E2-021E844D3B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303833-0380-4CE2-84D1-04020F91C2C9}"/>
              </a:ext>
            </a:extLst>
          </p:cNvPr>
          <p:cNvSpPr>
            <a:spLocks noGrp="1"/>
          </p:cNvSpPr>
          <p:nvPr>
            <p:ph type="dt" sz="half" idx="10"/>
          </p:nvPr>
        </p:nvSpPr>
        <p:spPr/>
        <p:txBody>
          <a:bodyPr/>
          <a:lstStyle/>
          <a:p>
            <a:fld id="{AA49ACFC-7275-4ED7-B793-588C55060BF0}" type="datetime1">
              <a:rPr lang="en-US" smtClean="0"/>
              <a:t>9/28/2026</a:t>
            </a:fld>
            <a:endParaRPr lang="en-US"/>
          </a:p>
        </p:txBody>
      </p:sp>
      <p:sp>
        <p:nvSpPr>
          <p:cNvPr id="6" name="Footer Placeholder 5">
            <a:extLst>
              <a:ext uri="{FF2B5EF4-FFF2-40B4-BE49-F238E27FC236}">
                <a16:creationId xmlns:a16="http://schemas.microsoft.com/office/drawing/2014/main" id="{3FCC624B-6975-46FE-8689-10030CB394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B8EF59-BADA-44FA-939A-F942A623AE6A}"/>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2917388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4DFFC-DFDD-462F-808B-F9E538040F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182206-D8F1-465B-AB74-856F513B246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1568C3-7658-4B71-9416-40080402802C}"/>
              </a:ext>
            </a:extLst>
          </p:cNvPr>
          <p:cNvSpPr>
            <a:spLocks noGrp="1"/>
          </p:cNvSpPr>
          <p:nvPr>
            <p:ph type="dt" sz="half" idx="10"/>
          </p:nvPr>
        </p:nvSpPr>
        <p:spPr/>
        <p:txBody>
          <a:bodyPr/>
          <a:lstStyle/>
          <a:p>
            <a:fld id="{18C3DF99-A481-4E36-B7A0-21F87E6713AB}" type="datetime1">
              <a:rPr lang="en-US" smtClean="0"/>
              <a:t>9/28/2026</a:t>
            </a:fld>
            <a:endParaRPr lang="en-US"/>
          </a:p>
        </p:txBody>
      </p:sp>
      <p:sp>
        <p:nvSpPr>
          <p:cNvPr id="5" name="Footer Placeholder 4">
            <a:extLst>
              <a:ext uri="{FF2B5EF4-FFF2-40B4-BE49-F238E27FC236}">
                <a16:creationId xmlns:a16="http://schemas.microsoft.com/office/drawing/2014/main" id="{542469BD-76D3-4BE3-978D-CCB2A68464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D66B18-B188-486F-A3AA-9857BB46FA2C}"/>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944736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872311-7DB1-464B-942A-02378BC7E6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FFB174-FFAC-49F0-9C53-0409D6AFF3F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153D31-8621-4DB0-A706-BD8C77A2383C}"/>
              </a:ext>
            </a:extLst>
          </p:cNvPr>
          <p:cNvSpPr>
            <a:spLocks noGrp="1"/>
          </p:cNvSpPr>
          <p:nvPr>
            <p:ph type="dt" sz="half" idx="10"/>
          </p:nvPr>
        </p:nvSpPr>
        <p:spPr/>
        <p:txBody>
          <a:bodyPr/>
          <a:lstStyle/>
          <a:p>
            <a:fld id="{8B761A22-D601-40DB-BDB6-B4E978AB37B5}" type="datetime1">
              <a:rPr lang="en-US" smtClean="0"/>
              <a:t>9/28/2026</a:t>
            </a:fld>
            <a:endParaRPr lang="en-US"/>
          </a:p>
        </p:txBody>
      </p:sp>
      <p:sp>
        <p:nvSpPr>
          <p:cNvPr id="5" name="Footer Placeholder 4">
            <a:extLst>
              <a:ext uri="{FF2B5EF4-FFF2-40B4-BE49-F238E27FC236}">
                <a16:creationId xmlns:a16="http://schemas.microsoft.com/office/drawing/2014/main" id="{F2A2DF6B-9D00-424C-ABBB-2AE15DB583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9BDD91-6F4E-46C0-8862-0229B54260A3}"/>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1434888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31D09D-9779-4A59-9B96-89DF2E7958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B2412C-22EB-41E9-BA11-F599E1C32A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3C0E1D-7BCB-47B4-866E-213A960D21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6F8854-6E50-4F23-B9FA-2CBBC2919A3A}" type="datetime1">
              <a:rPr lang="en-US" smtClean="0"/>
              <a:t>9/28/2026</a:t>
            </a:fld>
            <a:endParaRPr lang="en-US"/>
          </a:p>
        </p:txBody>
      </p:sp>
      <p:sp>
        <p:nvSpPr>
          <p:cNvPr id="5" name="Footer Placeholder 4">
            <a:extLst>
              <a:ext uri="{FF2B5EF4-FFF2-40B4-BE49-F238E27FC236}">
                <a16:creationId xmlns:a16="http://schemas.microsoft.com/office/drawing/2014/main" id="{5E3761AF-3462-4914-B54D-316EB5E263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464A3D4-52ED-4CE6-9CB1-910B3B26BC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4D7912-CAF8-448B-BAFE-A6CF5FA72036}" type="slidenum">
              <a:rPr lang="en-US" smtClean="0"/>
              <a:t>‹#›</a:t>
            </a:fld>
            <a:endParaRPr lang="en-US"/>
          </a:p>
        </p:txBody>
      </p:sp>
    </p:spTree>
    <p:extLst>
      <p:ext uri="{BB962C8B-B14F-4D97-AF65-F5344CB8AC3E}">
        <p14:creationId xmlns:p14="http://schemas.microsoft.com/office/powerpoint/2010/main" val="1029878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2.xml"/><Relationship Id="rId7"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5.emf"/><Relationship Id="rId5" Type="http://schemas.openxmlformats.org/officeDocument/2006/relationships/image" Target="../media/image7.png"/><Relationship Id="rId10" Type="http://schemas.openxmlformats.org/officeDocument/2006/relationships/oleObject" Target="../embeddings/oleObject3.bin"/><Relationship Id="rId4" Type="http://schemas.openxmlformats.org/officeDocument/2006/relationships/image" Target="../media/image6.png"/><Relationship Id="rId9" Type="http://schemas.openxmlformats.org/officeDocument/2006/relationships/image" Target="../media/image4.emf"/></Relationships>
</file>

<file path=ppt/slides/_rels/slide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notesSlide" Target="../notesSlides/notesSlide3.xml"/><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0.tmp"/><Relationship Id="rId11" Type="http://schemas.openxmlformats.org/officeDocument/2006/relationships/image" Target="../media/image9.emf"/><Relationship Id="rId5" Type="http://schemas.openxmlformats.org/officeDocument/2006/relationships/image" Target="../media/image7.png"/><Relationship Id="rId10" Type="http://schemas.openxmlformats.org/officeDocument/2006/relationships/oleObject" Target="../embeddings/oleObject5.bin"/><Relationship Id="rId4" Type="http://schemas.openxmlformats.org/officeDocument/2006/relationships/image" Target="../media/image6.png"/><Relationship Id="rId9" Type="http://schemas.openxmlformats.org/officeDocument/2006/relationships/image" Target="../media/image11.tmp"/></Relationships>
</file>

<file path=ppt/slides/_rels/slide4.xml.rels><?xml version="1.0" encoding="UTF-8" standalone="yes"?>
<Relationships xmlns="http://schemas.openxmlformats.org/package/2006/relationships"><Relationship Id="rId8" Type="http://schemas.openxmlformats.org/officeDocument/2006/relationships/image" Target="../media/image17.tmp"/><Relationship Id="rId13" Type="http://schemas.openxmlformats.org/officeDocument/2006/relationships/image" Target="../media/image22.tmp"/><Relationship Id="rId18" Type="http://schemas.openxmlformats.org/officeDocument/2006/relationships/image" Target="../media/image13.emf"/><Relationship Id="rId3" Type="http://schemas.openxmlformats.org/officeDocument/2006/relationships/notesSlide" Target="../notesSlides/notesSlide4.xml"/><Relationship Id="rId7" Type="http://schemas.openxmlformats.org/officeDocument/2006/relationships/image" Target="../media/image16.tmp"/><Relationship Id="rId12" Type="http://schemas.openxmlformats.org/officeDocument/2006/relationships/image" Target="../media/image21.png"/><Relationship Id="rId17" Type="http://schemas.openxmlformats.org/officeDocument/2006/relationships/oleObject" Target="../embeddings/oleObject7.bin"/><Relationship Id="rId2" Type="http://schemas.openxmlformats.org/officeDocument/2006/relationships/slideLayout" Target="../slideLayouts/slideLayout2.xml"/><Relationship Id="rId16" Type="http://schemas.openxmlformats.org/officeDocument/2006/relationships/image" Target="../media/image12.emf"/><Relationship Id="rId20" Type="http://schemas.openxmlformats.org/officeDocument/2006/relationships/image" Target="../media/image14.emf"/><Relationship Id="rId1" Type="http://schemas.openxmlformats.org/officeDocument/2006/relationships/vmlDrawing" Target="../drawings/vmlDrawing3.vml"/><Relationship Id="rId6" Type="http://schemas.openxmlformats.org/officeDocument/2006/relationships/image" Target="../media/image15.tmp"/><Relationship Id="rId11" Type="http://schemas.openxmlformats.org/officeDocument/2006/relationships/image" Target="../media/image20.png"/><Relationship Id="rId5" Type="http://schemas.openxmlformats.org/officeDocument/2006/relationships/image" Target="../media/image7.png"/><Relationship Id="rId15" Type="http://schemas.openxmlformats.org/officeDocument/2006/relationships/oleObject" Target="../embeddings/oleObject6.bin"/><Relationship Id="rId10" Type="http://schemas.openxmlformats.org/officeDocument/2006/relationships/image" Target="../media/image19.png"/><Relationship Id="rId19" Type="http://schemas.openxmlformats.org/officeDocument/2006/relationships/oleObject" Target="../embeddings/oleObject8.bin"/><Relationship Id="rId4" Type="http://schemas.openxmlformats.org/officeDocument/2006/relationships/image" Target="../media/image6.png"/><Relationship Id="rId9" Type="http://schemas.openxmlformats.org/officeDocument/2006/relationships/image" Target="../media/image18.tmp"/><Relationship Id="rId14" Type="http://schemas.openxmlformats.org/officeDocument/2006/relationships/image" Target="../media/image23.tmp"/></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5.tmp"/><Relationship Id="rId5" Type="http://schemas.openxmlformats.org/officeDocument/2006/relationships/image" Target="../media/image24.tm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9.tmp"/><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8.tmp"/><Relationship Id="rId5" Type="http://schemas.openxmlformats.org/officeDocument/2006/relationships/image" Target="../media/image27.tm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33.tmp"/><Relationship Id="rId3" Type="http://schemas.openxmlformats.org/officeDocument/2006/relationships/image" Target="../media/image6.png"/><Relationship Id="rId7" Type="http://schemas.openxmlformats.org/officeDocument/2006/relationships/image" Target="../media/image32.tm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1.tmp"/><Relationship Id="rId5" Type="http://schemas.openxmlformats.org/officeDocument/2006/relationships/image" Target="../media/image30.tmp"/><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5.tmp"/><Relationship Id="rId5" Type="http://schemas.openxmlformats.org/officeDocument/2006/relationships/image" Target="../media/image34.tmp"/><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40.tmp"/><Relationship Id="rId3" Type="http://schemas.openxmlformats.org/officeDocument/2006/relationships/image" Target="../media/image7.png"/><Relationship Id="rId7" Type="http://schemas.openxmlformats.org/officeDocument/2006/relationships/image" Target="../media/image39.tm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38.tmp"/><Relationship Id="rId5" Type="http://schemas.openxmlformats.org/officeDocument/2006/relationships/image" Target="../media/image37.tmp"/><Relationship Id="rId4" Type="http://schemas.openxmlformats.org/officeDocument/2006/relationships/image" Target="../media/image36.tmp"/><Relationship Id="rId9" Type="http://schemas.openxmlformats.org/officeDocument/2006/relationships/image" Target="../media/image41.tmp"/></Relationships>
</file>

<file path=ppt/slides/_rels/slide10.xml.rels><?xml version="1.0" encoding="UTF-8" standalone="yes"?>
<Relationships xmlns="http://schemas.openxmlformats.org/package/2006/relationships"><Relationship Id="rId8" Type="http://schemas.openxmlformats.org/officeDocument/2006/relationships/image" Target="../media/image47.tmp"/><Relationship Id="rId3" Type="http://schemas.openxmlformats.org/officeDocument/2006/relationships/image" Target="../media/image42.tmp"/><Relationship Id="rId7" Type="http://schemas.openxmlformats.org/officeDocument/2006/relationships/image" Target="../media/image46.tmp"/><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5.tmp"/><Relationship Id="rId11" Type="http://schemas.openxmlformats.org/officeDocument/2006/relationships/image" Target="../media/image7.png"/><Relationship Id="rId5" Type="http://schemas.openxmlformats.org/officeDocument/2006/relationships/image" Target="../media/image44.tmp"/><Relationship Id="rId10" Type="http://schemas.openxmlformats.org/officeDocument/2006/relationships/image" Target="../media/image6.png"/><Relationship Id="rId4" Type="http://schemas.openxmlformats.org/officeDocument/2006/relationships/image" Target="../media/image43.tmp"/><Relationship Id="rId9" Type="http://schemas.openxmlformats.org/officeDocument/2006/relationships/image" Target="../media/image48.tmp"/></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0.bin"/><Relationship Id="rId13" Type="http://schemas.openxmlformats.org/officeDocument/2006/relationships/image" Target="../media/image52.emf"/><Relationship Id="rId3" Type="http://schemas.openxmlformats.org/officeDocument/2006/relationships/notesSlide" Target="../notesSlides/notesSlide10.xml"/><Relationship Id="rId7" Type="http://schemas.openxmlformats.org/officeDocument/2006/relationships/image" Target="../media/image49.emf"/><Relationship Id="rId12"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9.bin"/><Relationship Id="rId11" Type="http://schemas.openxmlformats.org/officeDocument/2006/relationships/image" Target="../media/image51.emf"/><Relationship Id="rId5" Type="http://schemas.openxmlformats.org/officeDocument/2006/relationships/image" Target="../media/image7.png"/><Relationship Id="rId10" Type="http://schemas.openxmlformats.org/officeDocument/2006/relationships/oleObject" Target="../embeddings/oleObject11.bin"/><Relationship Id="rId4" Type="http://schemas.openxmlformats.org/officeDocument/2006/relationships/image" Target="../media/image6.png"/><Relationship Id="rId9" Type="http://schemas.openxmlformats.org/officeDocument/2006/relationships/image" Target="../media/image50.e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56.emf"/><Relationship Id="rId3" Type="http://schemas.openxmlformats.org/officeDocument/2006/relationships/notesSlide" Target="../notesSlides/notesSlide11.xml"/><Relationship Id="rId7" Type="http://schemas.openxmlformats.org/officeDocument/2006/relationships/image" Target="../media/image53.emf"/><Relationship Id="rId12"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3.bin"/><Relationship Id="rId11" Type="http://schemas.openxmlformats.org/officeDocument/2006/relationships/image" Target="../media/image55.emf"/><Relationship Id="rId5" Type="http://schemas.openxmlformats.org/officeDocument/2006/relationships/image" Target="../media/image7.png"/><Relationship Id="rId10" Type="http://schemas.openxmlformats.org/officeDocument/2006/relationships/oleObject" Target="../embeddings/oleObject15.bin"/><Relationship Id="rId4" Type="http://schemas.openxmlformats.org/officeDocument/2006/relationships/image" Target="../media/image6.png"/><Relationship Id="rId9" Type="http://schemas.openxmlformats.org/officeDocument/2006/relationships/image" Target="../media/image54.emf"/></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60.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2.jpeg"/><Relationship Id="rId7"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61.wmf"/><Relationship Id="rId5" Type="http://schemas.openxmlformats.org/officeDocument/2006/relationships/oleObject" Target="../embeddings/oleObject17.bin"/><Relationship Id="rId4" Type="http://schemas.openxmlformats.org/officeDocument/2006/relationships/image" Target="../media/image63.jpe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wmf"/><Relationship Id="rId5" Type="http://schemas.openxmlformats.org/officeDocument/2006/relationships/image" Target="../media/image67.wmf"/><Relationship Id="rId4" Type="http://schemas.openxmlformats.org/officeDocument/2006/relationships/image" Target="../media/image66.wmf"/></Relationships>
</file>

<file path=ppt/slides/_rels/slide17.xml.rels><?xml version="1.0" encoding="UTF-8" standalone="yes"?>
<Relationships xmlns="http://schemas.openxmlformats.org/package/2006/relationships"><Relationship Id="rId8" Type="http://schemas.openxmlformats.org/officeDocument/2006/relationships/image" Target="../media/image73.wmf"/><Relationship Id="rId3" Type="http://schemas.openxmlformats.org/officeDocument/2006/relationships/image" Target="../media/image7.png"/><Relationship Id="rId7" Type="http://schemas.openxmlformats.org/officeDocument/2006/relationships/image" Target="../media/image72.wmf"/><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71.wmf"/><Relationship Id="rId5" Type="http://schemas.openxmlformats.org/officeDocument/2006/relationships/image" Target="../media/image70.wmf"/><Relationship Id="rId4" Type="http://schemas.openxmlformats.org/officeDocument/2006/relationships/image" Target="../media/image69.wmf"/><Relationship Id="rId9" Type="http://schemas.openxmlformats.org/officeDocument/2006/relationships/image" Target="../media/image74.wmf"/></Relationships>
</file>

<file path=ppt/slides/_rels/slide18.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75.png"/><Relationship Id="rId5" Type="http://schemas.openxmlformats.org/officeDocument/2006/relationships/oleObject" Target="../embeddings/oleObject18.bin"/><Relationship Id="rId4" Type="http://schemas.openxmlformats.org/officeDocument/2006/relationships/image" Target="../media/image76.png"/></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4.png"/><Relationship Id="rId7" Type="http://schemas.openxmlformats.org/officeDocument/2006/relationships/image" Target="../media/image78.e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20.bin"/><Relationship Id="rId5" Type="http://schemas.openxmlformats.org/officeDocument/2006/relationships/image" Target="../media/image77.wmf"/><Relationship Id="rId10" Type="http://schemas.openxmlformats.org/officeDocument/2006/relationships/image" Target="../media/image79.wmf"/><Relationship Id="rId4" Type="http://schemas.openxmlformats.org/officeDocument/2006/relationships/oleObject" Target="../embeddings/oleObject19.bin"/><Relationship Id="rId9" Type="http://schemas.openxmlformats.org/officeDocument/2006/relationships/oleObject" Target="../embeddings/oleObject21.bin"/></Relationships>
</file>

<file path=ppt/slides/_rels/slide20.xml.rels><?xml version="1.0" encoding="UTF-8" standalone="yes"?>
<Relationships xmlns="http://schemas.openxmlformats.org/package/2006/relationships"><Relationship Id="rId8" Type="http://schemas.openxmlformats.org/officeDocument/2006/relationships/image" Target="../media/image80.emf"/><Relationship Id="rId13" Type="http://schemas.openxmlformats.org/officeDocument/2006/relationships/oleObject" Target="../embeddings/oleObject25.bin"/><Relationship Id="rId18" Type="http://schemas.openxmlformats.org/officeDocument/2006/relationships/image" Target="../media/image85.emf"/><Relationship Id="rId3" Type="http://schemas.openxmlformats.org/officeDocument/2006/relationships/notesSlide" Target="../notesSlides/notesSlide12.xml"/><Relationship Id="rId21" Type="http://schemas.openxmlformats.org/officeDocument/2006/relationships/oleObject" Target="../embeddings/oleObject29.bin"/><Relationship Id="rId7" Type="http://schemas.openxmlformats.org/officeDocument/2006/relationships/oleObject" Target="../embeddings/oleObject22.bin"/><Relationship Id="rId12" Type="http://schemas.openxmlformats.org/officeDocument/2006/relationships/image" Target="../media/image82.emf"/><Relationship Id="rId17" Type="http://schemas.openxmlformats.org/officeDocument/2006/relationships/oleObject" Target="../embeddings/oleObject27.bin"/><Relationship Id="rId2" Type="http://schemas.openxmlformats.org/officeDocument/2006/relationships/slideLayout" Target="../slideLayouts/slideLayout2.xml"/><Relationship Id="rId16" Type="http://schemas.openxmlformats.org/officeDocument/2006/relationships/image" Target="../media/image84.emf"/><Relationship Id="rId20" Type="http://schemas.openxmlformats.org/officeDocument/2006/relationships/image" Target="../media/image86.emf"/><Relationship Id="rId1" Type="http://schemas.openxmlformats.org/officeDocument/2006/relationships/vmlDrawing" Target="../drawings/vmlDrawing9.vml"/><Relationship Id="rId6" Type="http://schemas.openxmlformats.org/officeDocument/2006/relationships/image" Target="../media/image88.png"/><Relationship Id="rId11" Type="http://schemas.openxmlformats.org/officeDocument/2006/relationships/oleObject" Target="../embeddings/oleObject24.bin"/><Relationship Id="rId5" Type="http://schemas.openxmlformats.org/officeDocument/2006/relationships/image" Target="../media/image7.png"/><Relationship Id="rId15" Type="http://schemas.openxmlformats.org/officeDocument/2006/relationships/oleObject" Target="../embeddings/oleObject26.bin"/><Relationship Id="rId10" Type="http://schemas.openxmlformats.org/officeDocument/2006/relationships/image" Target="../media/image81.emf"/><Relationship Id="rId19" Type="http://schemas.openxmlformats.org/officeDocument/2006/relationships/oleObject" Target="../embeddings/oleObject28.bin"/><Relationship Id="rId4" Type="http://schemas.openxmlformats.org/officeDocument/2006/relationships/image" Target="../media/image6.png"/><Relationship Id="rId9" Type="http://schemas.openxmlformats.org/officeDocument/2006/relationships/oleObject" Target="../embeddings/oleObject23.bin"/><Relationship Id="rId14" Type="http://schemas.openxmlformats.org/officeDocument/2006/relationships/image" Target="../media/image83.emf"/><Relationship Id="rId22" Type="http://schemas.openxmlformats.org/officeDocument/2006/relationships/image" Target="../media/image87.e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30.bin"/><Relationship Id="rId13" Type="http://schemas.openxmlformats.org/officeDocument/2006/relationships/image" Target="../media/image91.emf"/><Relationship Id="rId18" Type="http://schemas.openxmlformats.org/officeDocument/2006/relationships/oleObject" Target="../embeddings/oleObject35.bin"/><Relationship Id="rId3" Type="http://schemas.openxmlformats.org/officeDocument/2006/relationships/notesSlide" Target="../notesSlides/notesSlide13.xml"/><Relationship Id="rId21" Type="http://schemas.openxmlformats.org/officeDocument/2006/relationships/image" Target="../media/image95.emf"/><Relationship Id="rId7" Type="http://schemas.openxmlformats.org/officeDocument/2006/relationships/image" Target="../media/image97.tmp"/><Relationship Id="rId12" Type="http://schemas.openxmlformats.org/officeDocument/2006/relationships/oleObject" Target="../embeddings/oleObject32.bin"/><Relationship Id="rId17" Type="http://schemas.openxmlformats.org/officeDocument/2006/relationships/image" Target="../media/image93.emf"/><Relationship Id="rId2" Type="http://schemas.openxmlformats.org/officeDocument/2006/relationships/slideLayout" Target="../slideLayouts/slideLayout2.xml"/><Relationship Id="rId16" Type="http://schemas.openxmlformats.org/officeDocument/2006/relationships/oleObject" Target="../embeddings/oleObject34.bin"/><Relationship Id="rId20" Type="http://schemas.openxmlformats.org/officeDocument/2006/relationships/oleObject" Target="../embeddings/oleObject36.bin"/><Relationship Id="rId1" Type="http://schemas.openxmlformats.org/officeDocument/2006/relationships/vmlDrawing" Target="../drawings/vmlDrawing10.vml"/><Relationship Id="rId6" Type="http://schemas.openxmlformats.org/officeDocument/2006/relationships/image" Target="../media/image96.tmp"/><Relationship Id="rId11" Type="http://schemas.openxmlformats.org/officeDocument/2006/relationships/image" Target="../media/image90.emf"/><Relationship Id="rId5" Type="http://schemas.openxmlformats.org/officeDocument/2006/relationships/image" Target="../media/image7.png"/><Relationship Id="rId15" Type="http://schemas.openxmlformats.org/officeDocument/2006/relationships/image" Target="../media/image92.emf"/><Relationship Id="rId10" Type="http://schemas.openxmlformats.org/officeDocument/2006/relationships/oleObject" Target="../embeddings/oleObject31.bin"/><Relationship Id="rId19" Type="http://schemas.openxmlformats.org/officeDocument/2006/relationships/image" Target="../media/image94.emf"/><Relationship Id="rId4" Type="http://schemas.openxmlformats.org/officeDocument/2006/relationships/image" Target="../media/image6.png"/><Relationship Id="rId9" Type="http://schemas.openxmlformats.org/officeDocument/2006/relationships/image" Target="../media/image89.emf"/><Relationship Id="rId14" Type="http://schemas.openxmlformats.org/officeDocument/2006/relationships/oleObject" Target="../embeddings/oleObject33.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38.bin"/><Relationship Id="rId13" Type="http://schemas.openxmlformats.org/officeDocument/2006/relationships/image" Target="../media/image101.emf"/><Relationship Id="rId18" Type="http://schemas.openxmlformats.org/officeDocument/2006/relationships/oleObject" Target="../embeddings/oleObject43.bin"/><Relationship Id="rId3" Type="http://schemas.openxmlformats.org/officeDocument/2006/relationships/notesSlide" Target="../notesSlides/notesSlide14.xml"/><Relationship Id="rId7" Type="http://schemas.openxmlformats.org/officeDocument/2006/relationships/image" Target="../media/image98.emf"/><Relationship Id="rId12" Type="http://schemas.openxmlformats.org/officeDocument/2006/relationships/oleObject" Target="../embeddings/oleObject40.bin"/><Relationship Id="rId17" Type="http://schemas.openxmlformats.org/officeDocument/2006/relationships/image" Target="../media/image103.emf"/><Relationship Id="rId2" Type="http://schemas.openxmlformats.org/officeDocument/2006/relationships/slideLayout" Target="../slideLayouts/slideLayout2.xml"/><Relationship Id="rId16" Type="http://schemas.openxmlformats.org/officeDocument/2006/relationships/oleObject" Target="../embeddings/oleObject42.bin"/><Relationship Id="rId1" Type="http://schemas.openxmlformats.org/officeDocument/2006/relationships/vmlDrawing" Target="../drawings/vmlDrawing11.vml"/><Relationship Id="rId6" Type="http://schemas.openxmlformats.org/officeDocument/2006/relationships/oleObject" Target="../embeddings/oleObject37.bin"/><Relationship Id="rId11" Type="http://schemas.openxmlformats.org/officeDocument/2006/relationships/image" Target="../media/image100.emf"/><Relationship Id="rId5" Type="http://schemas.openxmlformats.org/officeDocument/2006/relationships/image" Target="../media/image7.png"/><Relationship Id="rId15" Type="http://schemas.openxmlformats.org/officeDocument/2006/relationships/image" Target="../media/image102.emf"/><Relationship Id="rId10" Type="http://schemas.openxmlformats.org/officeDocument/2006/relationships/oleObject" Target="../embeddings/oleObject39.bin"/><Relationship Id="rId19" Type="http://schemas.openxmlformats.org/officeDocument/2006/relationships/image" Target="../media/image104.emf"/><Relationship Id="rId4" Type="http://schemas.openxmlformats.org/officeDocument/2006/relationships/image" Target="../media/image6.png"/><Relationship Id="rId9" Type="http://schemas.openxmlformats.org/officeDocument/2006/relationships/image" Target="../media/image99.emf"/><Relationship Id="rId14" Type="http://schemas.openxmlformats.org/officeDocument/2006/relationships/oleObject" Target="../embeddings/oleObject41.bin"/></Relationships>
</file>

<file path=ppt/slides/_rels/slide23.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7.png"/><Relationship Id="rId7" Type="http://schemas.openxmlformats.org/officeDocument/2006/relationships/image" Target="../media/image108.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 Id="rId9" Type="http://schemas.openxmlformats.org/officeDocument/2006/relationships/image" Target="../media/image110.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111.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6.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45.bin"/><Relationship Id="rId13" Type="http://schemas.openxmlformats.org/officeDocument/2006/relationships/image" Target="../media/image120.emf"/><Relationship Id="rId3" Type="http://schemas.openxmlformats.org/officeDocument/2006/relationships/notesSlide" Target="../notesSlides/notesSlide15.xml"/><Relationship Id="rId7" Type="http://schemas.openxmlformats.org/officeDocument/2006/relationships/image" Target="../media/image117.emf"/><Relationship Id="rId12" Type="http://schemas.openxmlformats.org/officeDocument/2006/relationships/oleObject" Target="../embeddings/oleObject47.bin"/><Relationship Id="rId17" Type="http://schemas.openxmlformats.org/officeDocument/2006/relationships/image" Target="../media/image122.emf"/><Relationship Id="rId2" Type="http://schemas.openxmlformats.org/officeDocument/2006/relationships/slideLayout" Target="../slideLayouts/slideLayout2.xml"/><Relationship Id="rId16" Type="http://schemas.openxmlformats.org/officeDocument/2006/relationships/oleObject" Target="../embeddings/oleObject49.bin"/><Relationship Id="rId1" Type="http://schemas.openxmlformats.org/officeDocument/2006/relationships/vmlDrawing" Target="../drawings/vmlDrawing12.vml"/><Relationship Id="rId6" Type="http://schemas.openxmlformats.org/officeDocument/2006/relationships/oleObject" Target="../embeddings/oleObject44.bin"/><Relationship Id="rId11" Type="http://schemas.openxmlformats.org/officeDocument/2006/relationships/image" Target="../media/image119.emf"/><Relationship Id="rId5" Type="http://schemas.openxmlformats.org/officeDocument/2006/relationships/image" Target="../media/image7.png"/><Relationship Id="rId15" Type="http://schemas.openxmlformats.org/officeDocument/2006/relationships/image" Target="../media/image121.emf"/><Relationship Id="rId10" Type="http://schemas.openxmlformats.org/officeDocument/2006/relationships/oleObject" Target="../embeddings/oleObject46.bin"/><Relationship Id="rId4" Type="http://schemas.openxmlformats.org/officeDocument/2006/relationships/image" Target="../media/image6.png"/><Relationship Id="rId9" Type="http://schemas.openxmlformats.org/officeDocument/2006/relationships/image" Target="../media/image118.emf"/><Relationship Id="rId14" Type="http://schemas.openxmlformats.org/officeDocument/2006/relationships/oleObject" Target="../embeddings/oleObject48.bin"/></Relationships>
</file>

<file path=ppt/slides/_rels/slide27.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7.png"/><Relationship Id="rId7" Type="http://schemas.openxmlformats.org/officeDocument/2006/relationships/image" Target="../media/image126.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 Id="rId9" Type="http://schemas.openxmlformats.org/officeDocument/2006/relationships/image" Target="../media/image128.png"/></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51.bin"/><Relationship Id="rId3" Type="http://schemas.openxmlformats.org/officeDocument/2006/relationships/notesSlide" Target="../notesSlides/notesSlide16.xml"/><Relationship Id="rId7" Type="http://schemas.openxmlformats.org/officeDocument/2006/relationships/image" Target="../media/image129.emf"/><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oleObject" Target="../embeddings/oleObject50.bin"/><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30.e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53.bin"/><Relationship Id="rId3" Type="http://schemas.openxmlformats.org/officeDocument/2006/relationships/notesSlide" Target="../notesSlides/notesSlide17.xml"/><Relationship Id="rId7" Type="http://schemas.openxmlformats.org/officeDocument/2006/relationships/image" Target="../media/image131.wmf"/><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52.bin"/><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32.emf"/></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55.bin"/><Relationship Id="rId3" Type="http://schemas.openxmlformats.org/officeDocument/2006/relationships/notesSlide" Target="../notesSlides/notesSlide18.xml"/><Relationship Id="rId7" Type="http://schemas.openxmlformats.org/officeDocument/2006/relationships/image" Target="../media/image133.e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54.bin"/><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34.emf"/></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57.bin"/><Relationship Id="rId3" Type="http://schemas.openxmlformats.org/officeDocument/2006/relationships/notesSlide" Target="../notesSlides/notesSlide19.xml"/><Relationship Id="rId7" Type="http://schemas.openxmlformats.org/officeDocument/2006/relationships/image" Target="../media/image135.e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56.bin"/><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36.emf"/></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59.bin"/><Relationship Id="rId13" Type="http://schemas.openxmlformats.org/officeDocument/2006/relationships/image" Target="../media/image140.emf"/><Relationship Id="rId3" Type="http://schemas.openxmlformats.org/officeDocument/2006/relationships/notesSlide" Target="../notesSlides/notesSlide20.xml"/><Relationship Id="rId7" Type="http://schemas.openxmlformats.org/officeDocument/2006/relationships/image" Target="../media/image137.emf"/><Relationship Id="rId12" Type="http://schemas.openxmlformats.org/officeDocument/2006/relationships/oleObject" Target="../embeddings/oleObject61.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58.bin"/><Relationship Id="rId11" Type="http://schemas.openxmlformats.org/officeDocument/2006/relationships/image" Target="../media/image139.emf"/><Relationship Id="rId5" Type="http://schemas.openxmlformats.org/officeDocument/2006/relationships/image" Target="../media/image7.png"/><Relationship Id="rId15" Type="http://schemas.openxmlformats.org/officeDocument/2006/relationships/image" Target="../media/image141.emf"/><Relationship Id="rId10" Type="http://schemas.openxmlformats.org/officeDocument/2006/relationships/oleObject" Target="../embeddings/oleObject60.bin"/><Relationship Id="rId4" Type="http://schemas.openxmlformats.org/officeDocument/2006/relationships/image" Target="../media/image6.png"/><Relationship Id="rId9" Type="http://schemas.openxmlformats.org/officeDocument/2006/relationships/image" Target="../media/image138.emf"/><Relationship Id="rId14" Type="http://schemas.openxmlformats.org/officeDocument/2006/relationships/oleObject" Target="../embeddings/oleObject62.bin"/></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64.bin"/><Relationship Id="rId13" Type="http://schemas.openxmlformats.org/officeDocument/2006/relationships/image" Target="../media/image145.emf"/><Relationship Id="rId3" Type="http://schemas.openxmlformats.org/officeDocument/2006/relationships/notesSlide" Target="../notesSlides/notesSlide21.xml"/><Relationship Id="rId7" Type="http://schemas.openxmlformats.org/officeDocument/2006/relationships/image" Target="../media/image142.emf"/><Relationship Id="rId12" Type="http://schemas.openxmlformats.org/officeDocument/2006/relationships/oleObject" Target="../embeddings/oleObject66.bin"/><Relationship Id="rId17" Type="http://schemas.openxmlformats.org/officeDocument/2006/relationships/image" Target="../media/image147.emf"/><Relationship Id="rId2" Type="http://schemas.openxmlformats.org/officeDocument/2006/relationships/slideLayout" Target="../slideLayouts/slideLayout2.xml"/><Relationship Id="rId16" Type="http://schemas.openxmlformats.org/officeDocument/2006/relationships/oleObject" Target="../embeddings/oleObject68.bin"/><Relationship Id="rId1" Type="http://schemas.openxmlformats.org/officeDocument/2006/relationships/vmlDrawing" Target="../drawings/vmlDrawing18.vml"/><Relationship Id="rId6" Type="http://schemas.openxmlformats.org/officeDocument/2006/relationships/oleObject" Target="../embeddings/oleObject63.bin"/><Relationship Id="rId11" Type="http://schemas.openxmlformats.org/officeDocument/2006/relationships/image" Target="../media/image144.emf"/><Relationship Id="rId5" Type="http://schemas.openxmlformats.org/officeDocument/2006/relationships/image" Target="../media/image7.png"/><Relationship Id="rId15" Type="http://schemas.openxmlformats.org/officeDocument/2006/relationships/image" Target="../media/image146.emf"/><Relationship Id="rId10" Type="http://schemas.openxmlformats.org/officeDocument/2006/relationships/oleObject" Target="../embeddings/oleObject65.bin"/><Relationship Id="rId4" Type="http://schemas.openxmlformats.org/officeDocument/2006/relationships/image" Target="../media/image6.png"/><Relationship Id="rId9" Type="http://schemas.openxmlformats.org/officeDocument/2006/relationships/image" Target="../media/image143.emf"/><Relationship Id="rId14" Type="http://schemas.openxmlformats.org/officeDocument/2006/relationships/oleObject" Target="../embeddings/oleObject67.bin"/></Relationships>
</file>

<file path=ppt/slides/_rels/slide34.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6.png"/><Relationship Id="rId7" Type="http://schemas.openxmlformats.org/officeDocument/2006/relationships/image" Target="../media/image15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7.png"/><Relationship Id="rId9" Type="http://schemas.openxmlformats.org/officeDocument/2006/relationships/image" Target="../media/image15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153.emf"/><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oleObject" Target="../embeddings/oleObject69.bin"/><Relationship Id="rId5" Type="http://schemas.openxmlformats.org/officeDocument/2006/relationships/image" Target="../media/image7.png"/><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6.png"/><Relationship Id="rId7" Type="http://schemas.openxmlformats.org/officeDocument/2006/relationships/image" Target="../media/image15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72.bin"/><Relationship Id="rId3" Type="http://schemas.openxmlformats.org/officeDocument/2006/relationships/image" Target="../media/image64.png"/><Relationship Id="rId7" Type="http://schemas.openxmlformats.org/officeDocument/2006/relationships/image" Target="../media/image159.wmf"/><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71.bin"/><Relationship Id="rId5" Type="http://schemas.openxmlformats.org/officeDocument/2006/relationships/image" Target="../media/image158.wmf"/><Relationship Id="rId10" Type="http://schemas.openxmlformats.org/officeDocument/2006/relationships/image" Target="../media/image7.png"/><Relationship Id="rId4" Type="http://schemas.openxmlformats.org/officeDocument/2006/relationships/oleObject" Target="../embeddings/oleObject70.bin"/><Relationship Id="rId9" Type="http://schemas.openxmlformats.org/officeDocument/2006/relationships/image" Target="../media/image160.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1E64613-7FE8-4E38-8B67-CC53C866FEE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272" t="24445" r="8272" b="25679"/>
          <a:stretch/>
        </p:blipFill>
        <p:spPr>
          <a:xfrm>
            <a:off x="9980273" y="178052"/>
            <a:ext cx="2025459" cy="1210481"/>
          </a:xfrm>
          <a:prstGeom prst="rect">
            <a:avLst/>
          </a:prstGeom>
        </p:spPr>
      </p:pic>
      <p:cxnSp>
        <p:nvCxnSpPr>
          <p:cNvPr id="9" name="Straight Connector 8">
            <a:extLst>
              <a:ext uri="{FF2B5EF4-FFF2-40B4-BE49-F238E27FC236}">
                <a16:creationId xmlns:a16="http://schemas.microsoft.com/office/drawing/2014/main" id="{059356F3-9426-4B8B-A53B-4A7F228F7AA8}"/>
              </a:ext>
            </a:extLst>
          </p:cNvPr>
          <p:cNvCxnSpPr/>
          <p:nvPr/>
        </p:nvCxnSpPr>
        <p:spPr>
          <a:xfrm>
            <a:off x="343949" y="5838738"/>
            <a:ext cx="11467750"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6566EFA-F36B-4C0F-8152-4098331C681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752" b="5359"/>
          <a:stretch/>
        </p:blipFill>
        <p:spPr>
          <a:xfrm>
            <a:off x="6145306" y="1506070"/>
            <a:ext cx="4901453" cy="4356847"/>
          </a:xfrm>
          <a:prstGeom prst="rect">
            <a:avLst/>
          </a:prstGeom>
        </p:spPr>
      </p:pic>
      <p:sp>
        <p:nvSpPr>
          <p:cNvPr id="11" name="TextBox 10">
            <a:extLst>
              <a:ext uri="{FF2B5EF4-FFF2-40B4-BE49-F238E27FC236}">
                <a16:creationId xmlns:a16="http://schemas.microsoft.com/office/drawing/2014/main" id="{2A671533-7731-4A2B-852D-7740410662C6}"/>
              </a:ext>
            </a:extLst>
          </p:cNvPr>
          <p:cNvSpPr txBox="1"/>
          <p:nvPr/>
        </p:nvSpPr>
        <p:spPr>
          <a:xfrm>
            <a:off x="520858" y="2434895"/>
            <a:ext cx="5062758" cy="1938992"/>
          </a:xfrm>
          <a:prstGeom prst="rect">
            <a:avLst/>
          </a:prstGeom>
          <a:noFill/>
        </p:spPr>
        <p:txBody>
          <a:bodyPr wrap="square" rtlCol="0">
            <a:spAutoFit/>
          </a:bodyPr>
          <a:lstStyle/>
          <a:p>
            <a:r>
              <a:rPr lang="en-US" sz="40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40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40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3" name="TextBox 9">
            <a:extLst>
              <a:ext uri="{FF2B5EF4-FFF2-40B4-BE49-F238E27FC236}">
                <a16:creationId xmlns:a16="http://schemas.microsoft.com/office/drawing/2014/main" id="{29BC68FA-8392-BA93-971E-7907BC16E104}"/>
              </a:ext>
            </a:extLst>
          </p:cNvPr>
          <p:cNvSpPr txBox="1"/>
          <p:nvPr/>
        </p:nvSpPr>
        <p:spPr>
          <a:xfrm>
            <a:off x="234891" y="142613"/>
            <a:ext cx="3058851" cy="830997"/>
          </a:xfrm>
          <a:prstGeom prst="rect">
            <a:avLst/>
          </a:prstGeom>
          <a:noFill/>
        </p:spPr>
        <p:txBody>
          <a:bodyPr wrap="none" rtlCol="0">
            <a:spAutoFit/>
          </a:bodyPr>
          <a:lstStyle/>
          <a:p>
            <a:r>
              <a:rPr lang="en-US" sz="2400" b="1" dirty="0">
                <a:solidFill>
                  <a:srgbClr val="0083BC"/>
                </a:solidFill>
                <a:effectLst>
                  <a:outerShdw blurRad="38100" dist="38100" dir="2700000" algn="tl">
                    <a:srgbClr val="000000">
                      <a:alpha val="43137"/>
                    </a:srgbClr>
                  </a:outerShdw>
                </a:effectLst>
                <a:latin typeface="Palatino Linotype" panose="02040502050505030304" pitchFamily="18" charset="0"/>
              </a:rPr>
              <a:t>Organic Chemistry I</a:t>
            </a:r>
          </a:p>
          <a:p>
            <a:r>
              <a:rPr lang="en-US" sz="2400" b="1" dirty="0">
                <a:solidFill>
                  <a:srgbClr val="0083BC"/>
                </a:solidFill>
                <a:effectLst>
                  <a:outerShdw blurRad="38100" dist="38100" dir="2700000" algn="tl">
                    <a:srgbClr val="000000">
                      <a:alpha val="43137"/>
                    </a:srgbClr>
                  </a:outerShdw>
                </a:effectLst>
                <a:latin typeface="Palatino Linotype" panose="02040502050505030304" pitchFamily="18" charset="0"/>
              </a:rPr>
              <a:t>CHEM 240</a:t>
            </a:r>
            <a:endParaRPr lang="en-US" sz="2400"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Tree>
    <p:extLst>
      <p:ext uri="{BB962C8B-B14F-4D97-AF65-F5344CB8AC3E}">
        <p14:creationId xmlns:p14="http://schemas.microsoft.com/office/powerpoint/2010/main" val="2387732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1</a:t>
              </a:r>
            </a:p>
          </p:txBody>
        </p:sp>
      </p:grpSp>
      <p:sp>
        <p:nvSpPr>
          <p:cNvPr id="10" name="Rectangle 3">
            <a:extLst>
              <a:ext uri="{FF2B5EF4-FFF2-40B4-BE49-F238E27FC236}">
                <a16:creationId xmlns:a16="http://schemas.microsoft.com/office/drawing/2014/main" id="{138E114C-3BC8-B237-833C-51DB7B9C92E7}"/>
              </a:ext>
            </a:extLst>
          </p:cNvPr>
          <p:cNvSpPr/>
          <p:nvPr/>
        </p:nvSpPr>
        <p:spPr>
          <a:xfrm>
            <a:off x="176167" y="3421498"/>
            <a:ext cx="5760720" cy="2270622"/>
          </a:xfrm>
          <a:prstGeom prst="rect">
            <a:avLst/>
          </a:prstGeom>
        </p:spPr>
        <p:txBody>
          <a:bodyPr wrap="square">
            <a:spAutoFit/>
          </a:bodyPr>
          <a:lstStyle/>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The names for some unbranched alkanes are listed in </a:t>
            </a:r>
            <a:r>
              <a:rPr lang="en-US" sz="1600" b="1" dirty="0">
                <a:solidFill>
                  <a:srgbClr val="0070C0"/>
                </a:solidFill>
                <a:latin typeface="Palatino Linotype" panose="02040502050505030304" pitchFamily="18" charset="0"/>
              </a:rPr>
              <a:t>Table 3.1</a:t>
            </a:r>
            <a:r>
              <a:rPr lang="en-US" sz="1600" b="1" dirty="0">
                <a:latin typeface="Palatino Linotype" panose="02040502050505030304" pitchFamily="18" charset="0"/>
              </a:rPr>
              <a:t>. </a:t>
            </a:r>
          </a:p>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The ending for all of the names of alkanes is </a:t>
            </a:r>
            <a:r>
              <a:rPr lang="en-US" sz="1600" b="1" i="1" dirty="0">
                <a:solidFill>
                  <a:srgbClr val="0070C0"/>
                </a:solidFill>
                <a:latin typeface="Palatino Linotype" panose="02040502050505030304" pitchFamily="18" charset="0"/>
              </a:rPr>
              <a:t>-ane</a:t>
            </a:r>
            <a:r>
              <a:rPr lang="en-US" sz="1600" b="1" dirty="0">
                <a:latin typeface="Palatino Linotype" panose="02040502050505030304" pitchFamily="18" charset="0"/>
              </a:rPr>
              <a:t>.</a:t>
            </a:r>
          </a:p>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 The stems of the names of most of the alkanes (above C4) are of Greek and Latin origin. Thus, </a:t>
            </a:r>
            <a:r>
              <a:rPr lang="en-US" sz="1600" b="1" dirty="0">
                <a:solidFill>
                  <a:srgbClr val="0070C0"/>
                </a:solidFill>
                <a:latin typeface="Palatino Linotype" panose="02040502050505030304" pitchFamily="18" charset="0"/>
              </a:rPr>
              <a:t>one, two, three, four, </a:t>
            </a:r>
            <a:r>
              <a:rPr lang="en-US" sz="1600" b="1" dirty="0">
                <a:latin typeface="Palatino Linotype" panose="02040502050505030304" pitchFamily="18" charset="0"/>
              </a:rPr>
              <a:t>and </a:t>
            </a:r>
            <a:r>
              <a:rPr lang="en-US" sz="1600" b="1" dirty="0">
                <a:solidFill>
                  <a:srgbClr val="0070C0"/>
                </a:solidFill>
                <a:latin typeface="Palatino Linotype" panose="02040502050505030304" pitchFamily="18" charset="0"/>
              </a:rPr>
              <a:t>five</a:t>
            </a:r>
            <a:r>
              <a:rPr lang="en-US" sz="1600" b="1" dirty="0">
                <a:latin typeface="Palatino Linotype" panose="02040502050505030304" pitchFamily="18" charset="0"/>
              </a:rPr>
              <a:t> become </a:t>
            </a:r>
            <a:r>
              <a:rPr lang="en-US" sz="1600" b="1" dirty="0">
                <a:solidFill>
                  <a:srgbClr val="0070C0"/>
                </a:solidFill>
                <a:latin typeface="Palatino Linotype" panose="02040502050505030304" pitchFamily="18" charset="0"/>
              </a:rPr>
              <a:t>meth-, eth-, prop-, but-,</a:t>
            </a:r>
            <a:r>
              <a:rPr lang="en-US" sz="1600" b="1" dirty="0">
                <a:latin typeface="Palatino Linotype" panose="02040502050505030304" pitchFamily="18" charset="0"/>
              </a:rPr>
              <a:t> and </a:t>
            </a:r>
            <a:r>
              <a:rPr lang="en-US" sz="1600" b="1" dirty="0">
                <a:solidFill>
                  <a:srgbClr val="0070C0"/>
                </a:solidFill>
                <a:latin typeface="Palatino Linotype" panose="02040502050505030304" pitchFamily="18" charset="0"/>
              </a:rPr>
              <a:t>pent-</a:t>
            </a:r>
            <a:r>
              <a:rPr lang="en-US" sz="1600" b="1" dirty="0">
                <a:latin typeface="Palatino Linotype" panose="02040502050505030304" pitchFamily="18" charset="0"/>
              </a:rPr>
              <a:t>. </a:t>
            </a:r>
          </a:p>
        </p:txBody>
      </p:sp>
      <p:graphicFrame>
        <p:nvGraphicFramePr>
          <p:cNvPr id="12" name="Table 16">
            <a:extLst>
              <a:ext uri="{FF2B5EF4-FFF2-40B4-BE49-F238E27FC236}">
                <a16:creationId xmlns:a16="http://schemas.microsoft.com/office/drawing/2014/main" id="{022CD60E-A5B3-C89A-D2AF-EEB4E77F7C56}"/>
              </a:ext>
            </a:extLst>
          </p:cNvPr>
          <p:cNvGraphicFramePr>
            <a:graphicFrameLocks noGrp="1"/>
          </p:cNvGraphicFramePr>
          <p:nvPr>
            <p:extLst>
              <p:ext uri="{D42A27DB-BD31-4B8C-83A1-F6EECF244321}">
                <p14:modId xmlns:p14="http://schemas.microsoft.com/office/powerpoint/2010/main" val="3410449151"/>
              </p:ext>
            </p:extLst>
          </p:nvPr>
        </p:nvGraphicFramePr>
        <p:xfrm>
          <a:off x="6130053" y="3460911"/>
          <a:ext cx="5760720" cy="2497029"/>
        </p:xfrm>
        <a:graphic>
          <a:graphicData uri="http://schemas.openxmlformats.org/drawingml/2006/table">
            <a:tbl>
              <a:tblPr firstRow="1" bandRow="1">
                <a:tableStyleId>{2D5ABB26-0587-4C30-8999-92F81FD0307C}</a:tableStyleId>
              </a:tblPr>
              <a:tblGrid>
                <a:gridCol w="822960">
                  <a:extLst>
                    <a:ext uri="{9D8B030D-6E8A-4147-A177-3AD203B41FA5}">
                      <a16:colId xmlns:a16="http://schemas.microsoft.com/office/drawing/2014/main" val="20000"/>
                    </a:ext>
                  </a:extLst>
                </a:gridCol>
                <a:gridCol w="73152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1097280">
                  <a:extLst>
                    <a:ext uri="{9D8B030D-6E8A-4147-A177-3AD203B41FA5}">
                      <a16:colId xmlns:a16="http://schemas.microsoft.com/office/drawing/2014/main" val="20003"/>
                    </a:ext>
                  </a:extLst>
                </a:gridCol>
                <a:gridCol w="731520">
                  <a:extLst>
                    <a:ext uri="{9D8B030D-6E8A-4147-A177-3AD203B41FA5}">
                      <a16:colId xmlns:a16="http://schemas.microsoft.com/office/drawing/2014/main" val="20004"/>
                    </a:ext>
                  </a:extLst>
                </a:gridCol>
                <a:gridCol w="1188720">
                  <a:extLst>
                    <a:ext uri="{9D8B030D-6E8A-4147-A177-3AD203B41FA5}">
                      <a16:colId xmlns:a16="http://schemas.microsoft.com/office/drawing/2014/main" val="20005"/>
                    </a:ext>
                  </a:extLst>
                </a:gridCol>
              </a:tblGrid>
              <a:tr h="254497">
                <a:tc gridSpan="6">
                  <a:txBody>
                    <a:bodyPr/>
                    <a:lstStyle/>
                    <a:p>
                      <a:r>
                        <a:rPr lang="en-US" sz="1200" b="1" dirty="0">
                          <a:solidFill>
                            <a:srgbClr val="0070C0"/>
                          </a:solidFill>
                          <a:latin typeface="Palatino Linotype" panose="02040502050505030304" pitchFamily="18" charset="0"/>
                        </a:rPr>
                        <a:t>Table 3-1</a:t>
                      </a:r>
                      <a:r>
                        <a:rPr lang="en-US" sz="1200" b="1" baseline="0" dirty="0">
                          <a:solidFill>
                            <a:srgbClr val="0070C0"/>
                          </a:solidFill>
                          <a:latin typeface="Palatino Linotype" panose="02040502050505030304" pitchFamily="18" charset="0"/>
                        </a:rPr>
                        <a:t>  The Unbranched alkanes</a:t>
                      </a:r>
                      <a:endParaRPr lang="en-US" sz="1200" b="1" dirty="0">
                        <a:solidFill>
                          <a:srgbClr val="0070C0"/>
                        </a:solidFill>
                        <a:latin typeface="Palatino Linotype" panose="0204050205050503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06937">
                <a:tc>
                  <a:txBody>
                    <a:bodyPr/>
                    <a:lstStyle/>
                    <a:p>
                      <a:pPr algn="ctr"/>
                      <a:r>
                        <a:rPr lang="en-US" sz="1100" b="1" dirty="0">
                          <a:latin typeface="Palatino Linotype" panose="02040502050505030304" pitchFamily="18" charset="0"/>
                        </a:rPr>
                        <a:t>Name</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100" b="1" dirty="0">
                          <a:latin typeface="Palatino Linotype" panose="02040502050505030304" pitchFamily="18" charset="0"/>
                        </a:rPr>
                        <a:t>Number of Carbon Atoms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100" b="1" dirty="0">
                          <a:latin typeface="Palatino Linotype" panose="02040502050505030304" pitchFamily="18" charset="0"/>
                        </a:rPr>
                        <a:t>Structure</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100" b="1" dirty="0">
                          <a:latin typeface="Palatino Linotype" panose="02040502050505030304" pitchFamily="18" charset="0"/>
                        </a:rPr>
                        <a:t>Name</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100" b="1">
                          <a:latin typeface="Palatino Linotype" panose="02040502050505030304" pitchFamily="18" charset="0"/>
                        </a:rPr>
                        <a:t>Number of Carbon Atoms</a:t>
                      </a:r>
                      <a:endParaRPr lang="en-US" sz="1100" b="1" dirty="0">
                        <a:latin typeface="Palatino Linotype" panose="02040502050505030304" pitchFamily="18" charset="0"/>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en-US" sz="1100" b="1">
                          <a:latin typeface="Palatino Linotype" panose="02040502050505030304" pitchFamily="18" charset="0"/>
                        </a:rPr>
                        <a:t>Structure</a:t>
                      </a:r>
                      <a:endParaRPr lang="en-US" sz="1100" b="1" dirty="0">
                        <a:latin typeface="Palatino Linotype" panose="02040502050505030304" pitchFamily="18" charset="0"/>
                      </a:endParaRP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1460709">
                <a:tc>
                  <a:txBody>
                    <a:bodyPr/>
                    <a:lstStyle/>
                    <a:p>
                      <a:pPr algn="ctr">
                        <a:lnSpc>
                          <a:spcPct val="150000"/>
                        </a:lnSpc>
                      </a:pPr>
                      <a:r>
                        <a:rPr lang="en-US" sz="1100" b="1" dirty="0">
                          <a:latin typeface="Palatino Linotype" panose="02040502050505030304" pitchFamily="18" charset="0"/>
                        </a:rPr>
                        <a:t>Methane</a:t>
                      </a:r>
                    </a:p>
                    <a:p>
                      <a:pPr algn="ctr">
                        <a:lnSpc>
                          <a:spcPct val="150000"/>
                        </a:lnSpc>
                      </a:pPr>
                      <a:r>
                        <a:rPr lang="en-US" sz="1100" b="1" dirty="0">
                          <a:latin typeface="Palatino Linotype" panose="02040502050505030304" pitchFamily="18" charset="0"/>
                        </a:rPr>
                        <a:t>Ethane</a:t>
                      </a:r>
                    </a:p>
                    <a:p>
                      <a:pPr algn="ctr">
                        <a:lnSpc>
                          <a:spcPct val="150000"/>
                        </a:lnSpc>
                      </a:pPr>
                      <a:r>
                        <a:rPr lang="en-US" sz="1100" b="1" dirty="0">
                          <a:latin typeface="Palatino Linotype" panose="02040502050505030304" pitchFamily="18" charset="0"/>
                        </a:rPr>
                        <a:t>Propane</a:t>
                      </a:r>
                      <a:r>
                        <a:rPr lang="en-US" sz="1100" b="1" baseline="0" dirty="0">
                          <a:latin typeface="Palatino Linotype" panose="02040502050505030304" pitchFamily="18" charset="0"/>
                        </a:rPr>
                        <a:t> </a:t>
                      </a:r>
                    </a:p>
                    <a:p>
                      <a:pPr algn="ctr">
                        <a:lnSpc>
                          <a:spcPct val="150000"/>
                        </a:lnSpc>
                      </a:pPr>
                      <a:r>
                        <a:rPr lang="en-US" sz="1100" b="1" baseline="0" dirty="0">
                          <a:latin typeface="Palatino Linotype" panose="02040502050505030304" pitchFamily="18" charset="0"/>
                        </a:rPr>
                        <a:t>Butane</a:t>
                      </a:r>
                    </a:p>
                    <a:p>
                      <a:pPr algn="ctr">
                        <a:lnSpc>
                          <a:spcPct val="150000"/>
                        </a:lnSpc>
                      </a:pPr>
                      <a:r>
                        <a:rPr lang="en-US" sz="1100" b="1" baseline="0" dirty="0">
                          <a:latin typeface="Palatino Linotype" panose="02040502050505030304" pitchFamily="18" charset="0"/>
                        </a:rPr>
                        <a:t>Pentane</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100" b="1" dirty="0">
                          <a:latin typeface="Palatino Linotype" panose="02040502050505030304" pitchFamily="18" charset="0"/>
                        </a:rPr>
                        <a:t>1</a:t>
                      </a:r>
                    </a:p>
                    <a:p>
                      <a:pPr algn="ctr">
                        <a:lnSpc>
                          <a:spcPct val="150000"/>
                        </a:lnSpc>
                      </a:pPr>
                      <a:r>
                        <a:rPr lang="en-US" sz="1100" b="1" dirty="0">
                          <a:latin typeface="Palatino Linotype" panose="02040502050505030304" pitchFamily="18" charset="0"/>
                        </a:rPr>
                        <a:t>2</a:t>
                      </a:r>
                    </a:p>
                    <a:p>
                      <a:pPr algn="ctr">
                        <a:lnSpc>
                          <a:spcPct val="150000"/>
                        </a:lnSpc>
                      </a:pPr>
                      <a:r>
                        <a:rPr lang="en-US" sz="1100" b="1" dirty="0">
                          <a:latin typeface="Palatino Linotype" panose="02040502050505030304" pitchFamily="18" charset="0"/>
                        </a:rPr>
                        <a:t>3</a:t>
                      </a:r>
                    </a:p>
                    <a:p>
                      <a:pPr algn="ctr">
                        <a:lnSpc>
                          <a:spcPct val="150000"/>
                        </a:lnSpc>
                      </a:pPr>
                      <a:r>
                        <a:rPr lang="en-US" sz="1100" b="1" dirty="0">
                          <a:latin typeface="Palatino Linotype" panose="02040502050505030304" pitchFamily="18" charset="0"/>
                        </a:rPr>
                        <a:t>4</a:t>
                      </a:r>
                    </a:p>
                    <a:p>
                      <a:pPr algn="ctr">
                        <a:lnSpc>
                          <a:spcPct val="150000"/>
                        </a:lnSpc>
                      </a:pPr>
                      <a:r>
                        <a:rPr lang="en-US" sz="1100" b="1" dirty="0">
                          <a:latin typeface="Palatino Linotype" panose="02040502050505030304" pitchFamily="18" charset="0"/>
                        </a:rPr>
                        <a:t>5</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50000"/>
                        </a:lnSpc>
                      </a:pPr>
                      <a:r>
                        <a:rPr lang="en-US" sz="1100" b="1" dirty="0">
                          <a:latin typeface="Palatino Linotype" panose="02040502050505030304" pitchFamily="18" charset="0"/>
                        </a:rPr>
                        <a:t>CH</a:t>
                      </a:r>
                      <a:r>
                        <a:rPr lang="en-US" sz="1100" b="1" baseline="-25000" dirty="0">
                          <a:latin typeface="Palatino Linotype" panose="02040502050505030304" pitchFamily="18" charset="0"/>
                        </a:rPr>
                        <a:t>4</a:t>
                      </a:r>
                    </a:p>
                    <a:p>
                      <a:pPr algn="l">
                        <a:lnSpc>
                          <a:spcPct val="150000"/>
                        </a:lnSpc>
                      </a:pP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p>
                    <a:p>
                      <a:pPr algn="l">
                        <a:lnSpc>
                          <a:spcPct val="150000"/>
                        </a:lnSpc>
                      </a:pP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2</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p>
                    <a:p>
                      <a:pPr marL="0" marR="0" indent="0" algn="l" defTabSz="914400" rtl="0" eaLnBrk="1" fontAlgn="auto" latinLnBrk="0" hangingPunct="1">
                        <a:lnSpc>
                          <a:spcPct val="150000"/>
                        </a:lnSpc>
                        <a:spcBef>
                          <a:spcPts val="0"/>
                        </a:spcBef>
                        <a:spcAft>
                          <a:spcPts val="0"/>
                        </a:spcAft>
                        <a:buClrTx/>
                        <a:buSzTx/>
                        <a:buFontTx/>
                        <a:buNone/>
                        <a:tabLst/>
                        <a:defRPr/>
                      </a:pP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2</a:t>
                      </a:r>
                      <a:r>
                        <a:rPr lang="en-US" sz="1100" b="1" baseline="0" dirty="0">
                          <a:latin typeface="Palatino Linotype" panose="02040502050505030304" pitchFamily="18" charset="0"/>
                        </a:rPr>
                        <a:t>)</a:t>
                      </a:r>
                      <a:r>
                        <a:rPr lang="en-US" sz="1100" b="1" baseline="-25000" dirty="0">
                          <a:latin typeface="Palatino Linotype" panose="02040502050505030304" pitchFamily="18" charset="0"/>
                        </a:rPr>
                        <a:t>2</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p>
                    <a:p>
                      <a:pPr marL="0" marR="0" indent="0" algn="l" defTabSz="914400" rtl="0" eaLnBrk="1" fontAlgn="auto" latinLnBrk="0" hangingPunct="1">
                        <a:lnSpc>
                          <a:spcPct val="150000"/>
                        </a:lnSpc>
                        <a:spcBef>
                          <a:spcPts val="0"/>
                        </a:spcBef>
                        <a:spcAft>
                          <a:spcPts val="0"/>
                        </a:spcAft>
                        <a:buClrTx/>
                        <a:buSzTx/>
                        <a:buFontTx/>
                        <a:buNone/>
                        <a:tabLst/>
                        <a:defRPr/>
                      </a:pP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2</a:t>
                      </a:r>
                      <a:r>
                        <a:rPr lang="en-US" sz="1100" b="1" baseline="0" dirty="0">
                          <a:latin typeface="Palatino Linotype" panose="02040502050505030304" pitchFamily="18" charset="0"/>
                        </a:rPr>
                        <a:t>)</a:t>
                      </a:r>
                      <a:r>
                        <a:rPr lang="en-US" sz="1100" b="1" baseline="-25000" dirty="0">
                          <a:latin typeface="Palatino Linotype" panose="02040502050505030304" pitchFamily="18" charset="0"/>
                        </a:rPr>
                        <a:t>3</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p>
                    <a:p>
                      <a:pPr algn="ctr"/>
                      <a:endParaRPr lang="en-US" sz="1100" b="1" baseline="-25000" dirty="0">
                        <a:latin typeface="Palatino Linotype" panose="02040502050505030304" pitchFamily="18" charset="0"/>
                      </a:endParaRP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100" b="1" baseline="0" dirty="0">
                          <a:latin typeface="Palatino Linotype" panose="02040502050505030304" pitchFamily="18" charset="0"/>
                        </a:rPr>
                        <a:t>Hexane</a:t>
                      </a:r>
                    </a:p>
                    <a:p>
                      <a:pPr algn="ctr">
                        <a:lnSpc>
                          <a:spcPct val="150000"/>
                        </a:lnSpc>
                      </a:pPr>
                      <a:r>
                        <a:rPr lang="en-US" sz="1100" b="1" baseline="0" dirty="0">
                          <a:latin typeface="Palatino Linotype" panose="02040502050505030304" pitchFamily="18" charset="0"/>
                        </a:rPr>
                        <a:t>Heptane</a:t>
                      </a:r>
                    </a:p>
                    <a:p>
                      <a:pPr algn="ctr">
                        <a:lnSpc>
                          <a:spcPct val="150000"/>
                        </a:lnSpc>
                      </a:pPr>
                      <a:r>
                        <a:rPr lang="en-US" sz="1100" b="1" baseline="0" dirty="0">
                          <a:latin typeface="Palatino Linotype" panose="02040502050505030304" pitchFamily="18" charset="0"/>
                        </a:rPr>
                        <a:t>Octane</a:t>
                      </a:r>
                    </a:p>
                    <a:p>
                      <a:pPr algn="ctr">
                        <a:lnSpc>
                          <a:spcPct val="150000"/>
                        </a:lnSpc>
                      </a:pPr>
                      <a:r>
                        <a:rPr lang="en-US" sz="1100" b="1" baseline="0" dirty="0">
                          <a:latin typeface="Palatino Linotype" panose="02040502050505030304" pitchFamily="18" charset="0"/>
                        </a:rPr>
                        <a:t>Nonane</a:t>
                      </a:r>
                    </a:p>
                    <a:p>
                      <a:pPr algn="ctr">
                        <a:lnSpc>
                          <a:spcPct val="150000"/>
                        </a:lnSpc>
                      </a:pPr>
                      <a:r>
                        <a:rPr lang="en-US" sz="1100" b="1" baseline="0" dirty="0">
                          <a:latin typeface="Palatino Linotype" panose="02040502050505030304" pitchFamily="18" charset="0"/>
                        </a:rPr>
                        <a:t>Decane</a:t>
                      </a:r>
                    </a:p>
                  </a:txBody>
                  <a:tcP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50000"/>
                        </a:lnSpc>
                      </a:pPr>
                      <a:r>
                        <a:rPr lang="en-US" sz="1100" b="1" dirty="0">
                          <a:latin typeface="Palatino Linotype" panose="02040502050505030304" pitchFamily="18" charset="0"/>
                        </a:rPr>
                        <a:t>6</a:t>
                      </a:r>
                    </a:p>
                    <a:p>
                      <a:pPr algn="ctr">
                        <a:lnSpc>
                          <a:spcPct val="150000"/>
                        </a:lnSpc>
                      </a:pPr>
                      <a:r>
                        <a:rPr lang="en-US" sz="1100" b="1" dirty="0">
                          <a:latin typeface="Palatino Linotype" panose="02040502050505030304" pitchFamily="18" charset="0"/>
                        </a:rPr>
                        <a:t>7</a:t>
                      </a:r>
                    </a:p>
                    <a:p>
                      <a:pPr algn="ctr">
                        <a:lnSpc>
                          <a:spcPct val="150000"/>
                        </a:lnSpc>
                      </a:pPr>
                      <a:r>
                        <a:rPr lang="en-US" sz="1100" b="1" dirty="0">
                          <a:latin typeface="Palatino Linotype" panose="02040502050505030304" pitchFamily="18" charset="0"/>
                        </a:rPr>
                        <a:t>8</a:t>
                      </a:r>
                    </a:p>
                    <a:p>
                      <a:pPr algn="ctr">
                        <a:lnSpc>
                          <a:spcPct val="150000"/>
                        </a:lnSpc>
                      </a:pPr>
                      <a:r>
                        <a:rPr lang="en-US" sz="1100" b="1" dirty="0">
                          <a:latin typeface="Palatino Linotype" panose="02040502050505030304" pitchFamily="18" charset="0"/>
                        </a:rPr>
                        <a:t>9</a:t>
                      </a:r>
                    </a:p>
                    <a:p>
                      <a:pPr algn="ctr">
                        <a:lnSpc>
                          <a:spcPct val="150000"/>
                        </a:lnSpc>
                      </a:pPr>
                      <a:r>
                        <a:rPr lang="en-US" sz="1100" b="1" dirty="0">
                          <a:latin typeface="Palatino Linotype" panose="02040502050505030304" pitchFamily="18" charset="0"/>
                        </a:rPr>
                        <a:t>10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2</a:t>
                      </a:r>
                      <a:r>
                        <a:rPr lang="en-US" sz="1100" b="1" baseline="0" dirty="0">
                          <a:latin typeface="Palatino Linotype" panose="02040502050505030304" pitchFamily="18" charset="0"/>
                        </a:rPr>
                        <a:t>)</a:t>
                      </a:r>
                      <a:r>
                        <a:rPr lang="en-US" sz="1100" b="1" baseline="-25000" dirty="0">
                          <a:latin typeface="Palatino Linotype" panose="02040502050505030304" pitchFamily="18" charset="0"/>
                        </a:rPr>
                        <a:t>4</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p>
                    <a:p>
                      <a:pPr marL="0" marR="0" indent="0" algn="l" defTabSz="914400" rtl="0" eaLnBrk="1" fontAlgn="auto" latinLnBrk="0" hangingPunct="1">
                        <a:lnSpc>
                          <a:spcPct val="150000"/>
                        </a:lnSpc>
                        <a:spcBef>
                          <a:spcPts val="0"/>
                        </a:spcBef>
                        <a:spcAft>
                          <a:spcPts val="0"/>
                        </a:spcAft>
                        <a:buClrTx/>
                        <a:buSzTx/>
                        <a:buFontTx/>
                        <a:buNone/>
                        <a:tabLst/>
                        <a:defRPr/>
                      </a:pP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2</a:t>
                      </a:r>
                      <a:r>
                        <a:rPr lang="en-US" sz="1100" b="1" baseline="0" dirty="0">
                          <a:latin typeface="Palatino Linotype" panose="02040502050505030304" pitchFamily="18" charset="0"/>
                        </a:rPr>
                        <a:t>)</a:t>
                      </a:r>
                      <a:r>
                        <a:rPr lang="en-US" sz="1100" b="1" baseline="-25000" dirty="0">
                          <a:latin typeface="Palatino Linotype" panose="02040502050505030304" pitchFamily="18" charset="0"/>
                        </a:rPr>
                        <a:t>5</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p>
                    <a:p>
                      <a:pPr marL="0" marR="0" indent="0" algn="l" defTabSz="914400" rtl="0" eaLnBrk="1" fontAlgn="auto" latinLnBrk="0" hangingPunct="1">
                        <a:lnSpc>
                          <a:spcPct val="150000"/>
                        </a:lnSpc>
                        <a:spcBef>
                          <a:spcPts val="0"/>
                        </a:spcBef>
                        <a:spcAft>
                          <a:spcPts val="0"/>
                        </a:spcAft>
                        <a:buClrTx/>
                        <a:buSzTx/>
                        <a:buFontTx/>
                        <a:buNone/>
                        <a:tabLst/>
                        <a:defRPr/>
                      </a:pP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2</a:t>
                      </a:r>
                      <a:r>
                        <a:rPr lang="en-US" sz="1100" b="1" baseline="0" dirty="0">
                          <a:latin typeface="Palatino Linotype" panose="02040502050505030304" pitchFamily="18" charset="0"/>
                        </a:rPr>
                        <a:t>)</a:t>
                      </a:r>
                      <a:r>
                        <a:rPr lang="en-US" sz="1100" b="1" baseline="-25000" dirty="0">
                          <a:latin typeface="Palatino Linotype" panose="02040502050505030304" pitchFamily="18" charset="0"/>
                        </a:rPr>
                        <a:t>6</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p>
                    <a:p>
                      <a:pPr marL="0" marR="0" indent="0" algn="l" defTabSz="914400" rtl="0" eaLnBrk="1" fontAlgn="auto" latinLnBrk="0" hangingPunct="1">
                        <a:lnSpc>
                          <a:spcPct val="150000"/>
                        </a:lnSpc>
                        <a:spcBef>
                          <a:spcPts val="0"/>
                        </a:spcBef>
                        <a:spcAft>
                          <a:spcPts val="0"/>
                        </a:spcAft>
                        <a:buClrTx/>
                        <a:buSzTx/>
                        <a:buFontTx/>
                        <a:buNone/>
                        <a:tabLst/>
                        <a:defRPr/>
                      </a:pP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2</a:t>
                      </a:r>
                      <a:r>
                        <a:rPr lang="en-US" sz="1100" b="1" baseline="0" dirty="0">
                          <a:latin typeface="Palatino Linotype" panose="02040502050505030304" pitchFamily="18" charset="0"/>
                        </a:rPr>
                        <a:t>)</a:t>
                      </a:r>
                      <a:r>
                        <a:rPr lang="en-US" sz="1100" b="1" baseline="-25000" dirty="0">
                          <a:latin typeface="Palatino Linotype" panose="02040502050505030304" pitchFamily="18" charset="0"/>
                        </a:rPr>
                        <a:t>7</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p>
                    <a:p>
                      <a:pPr marL="0" marR="0" indent="0" algn="l" defTabSz="914400" rtl="0" eaLnBrk="1" fontAlgn="auto" latinLnBrk="0" hangingPunct="1">
                        <a:lnSpc>
                          <a:spcPct val="150000"/>
                        </a:lnSpc>
                        <a:spcBef>
                          <a:spcPts val="0"/>
                        </a:spcBef>
                        <a:spcAft>
                          <a:spcPts val="0"/>
                        </a:spcAft>
                        <a:buClrTx/>
                        <a:buSzTx/>
                        <a:buFontTx/>
                        <a:buNone/>
                        <a:tabLst/>
                        <a:defRPr/>
                      </a:pP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2</a:t>
                      </a:r>
                      <a:r>
                        <a:rPr lang="en-US" sz="1100" b="1" baseline="0" dirty="0">
                          <a:latin typeface="Palatino Linotype" panose="02040502050505030304" pitchFamily="18" charset="0"/>
                        </a:rPr>
                        <a:t>)</a:t>
                      </a:r>
                      <a:r>
                        <a:rPr lang="en-US" sz="1100" b="1" baseline="-25000" dirty="0">
                          <a:latin typeface="Palatino Linotype" panose="02040502050505030304" pitchFamily="18" charset="0"/>
                        </a:rPr>
                        <a:t>8</a:t>
                      </a:r>
                      <a:r>
                        <a:rPr lang="en-US" sz="1100" b="1" baseline="0" dirty="0">
                          <a:latin typeface="Palatino Linotype" panose="02040502050505030304" pitchFamily="18" charset="0"/>
                        </a:rPr>
                        <a:t>CH</a:t>
                      </a:r>
                      <a:r>
                        <a:rPr lang="en-US" sz="1100" b="1" baseline="-25000" dirty="0">
                          <a:latin typeface="Palatino Linotype" panose="02040502050505030304" pitchFamily="18" charset="0"/>
                        </a:rPr>
                        <a:t>3</a:t>
                      </a:r>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3" name="TextBox 1">
            <a:extLst>
              <a:ext uri="{FF2B5EF4-FFF2-40B4-BE49-F238E27FC236}">
                <a16:creationId xmlns:a16="http://schemas.microsoft.com/office/drawing/2014/main" id="{32626616-10EE-2463-1833-6CD2B687F0E6}"/>
              </a:ext>
            </a:extLst>
          </p:cNvPr>
          <p:cNvSpPr txBox="1"/>
          <p:nvPr/>
        </p:nvSpPr>
        <p:spPr>
          <a:xfrm>
            <a:off x="176167" y="1073083"/>
            <a:ext cx="8439150" cy="338554"/>
          </a:xfrm>
          <a:prstGeom prst="rect">
            <a:avLst/>
          </a:prstGeom>
          <a:noFill/>
        </p:spPr>
        <p:txBody>
          <a:bodyPr>
            <a:spAutoFit/>
          </a:bodyPr>
          <a:lstStyle/>
          <a:p>
            <a:pPr marL="342900" indent="-342900" algn="just">
              <a:buFont typeface="Wingdings" panose="05000000000000000000" pitchFamily="2" charset="2"/>
              <a:buChar char="§"/>
              <a:defRPr/>
            </a:pPr>
            <a:r>
              <a:rPr lang="en-US" sz="1600" b="1" dirty="0">
                <a:latin typeface="Palatino Linotype" panose="02040502050505030304" pitchFamily="18" charset="0"/>
              </a:rPr>
              <a:t>The</a:t>
            </a:r>
            <a:r>
              <a:rPr lang="en-US" sz="1600" dirty="0">
                <a:latin typeface="Palatino Linotype" panose="02040502050505030304" pitchFamily="18" charset="0"/>
                <a:cs typeface="Arial" panose="020B0604020202020204" pitchFamily="34" charset="0"/>
              </a:rPr>
              <a:t> </a:t>
            </a:r>
            <a:r>
              <a:rPr lang="en-US" sz="1600" b="1" dirty="0">
                <a:latin typeface="Palatino Linotype" panose="02040502050505030304" pitchFamily="18" charset="0"/>
              </a:rPr>
              <a:t>older unsystematic names,  (</a:t>
            </a:r>
            <a:r>
              <a:rPr lang="en-US" sz="1600" b="1" i="1" dirty="0">
                <a:solidFill>
                  <a:srgbClr val="0070C0"/>
                </a:solidFill>
                <a:latin typeface="Palatino Linotype" panose="02040502050505030304" pitchFamily="18" charset="0"/>
              </a:rPr>
              <a:t>Common names</a:t>
            </a:r>
            <a:r>
              <a:rPr lang="en-US" sz="1600" b="1" dirty="0">
                <a:latin typeface="Palatino Linotype" panose="02040502050505030304" pitchFamily="18" charset="0"/>
              </a:rPr>
              <a:t>).</a:t>
            </a:r>
          </a:p>
        </p:txBody>
      </p:sp>
      <p:sp>
        <p:nvSpPr>
          <p:cNvPr id="16" name="TextBox 2">
            <a:extLst>
              <a:ext uri="{FF2B5EF4-FFF2-40B4-BE49-F238E27FC236}">
                <a16:creationId xmlns:a16="http://schemas.microsoft.com/office/drawing/2014/main" id="{1623F731-964E-6037-DD2C-75367B8E8BB5}"/>
              </a:ext>
            </a:extLst>
          </p:cNvPr>
          <p:cNvSpPr txBox="1"/>
          <p:nvPr/>
        </p:nvSpPr>
        <p:spPr>
          <a:xfrm>
            <a:off x="176167" y="1463020"/>
            <a:ext cx="11642714" cy="338554"/>
          </a:xfrm>
          <a:prstGeom prst="rect">
            <a:avLst/>
          </a:prstGeom>
          <a:noFill/>
        </p:spPr>
        <p:txBody>
          <a:bodyPr wrap="square">
            <a:spAutoFit/>
          </a:bodyPr>
          <a:lstStyle/>
          <a:p>
            <a:pPr marL="342900" indent="-342900" algn="just">
              <a:buFont typeface="Wingdings" panose="05000000000000000000" pitchFamily="2" charset="2"/>
              <a:buChar char="§"/>
              <a:defRPr/>
            </a:pPr>
            <a:r>
              <a:rPr lang="en-US" sz="1600" b="1" dirty="0">
                <a:latin typeface="Palatino Linotype" panose="02040502050505030304" pitchFamily="18" charset="0"/>
              </a:rPr>
              <a:t>Systematic</a:t>
            </a:r>
            <a:r>
              <a:rPr lang="en-US" sz="1600" dirty="0">
                <a:latin typeface="Palatino Linotype" panose="02040502050505030304" pitchFamily="18" charset="0"/>
              </a:rPr>
              <a:t> </a:t>
            </a:r>
            <a:r>
              <a:rPr lang="en-US" sz="1600" b="1" dirty="0">
                <a:latin typeface="Palatino Linotype" panose="02040502050505030304" pitchFamily="18" charset="0"/>
              </a:rPr>
              <a:t>nomenclature developed and updated by the </a:t>
            </a:r>
            <a:r>
              <a:rPr lang="en-US" sz="1600" b="1" i="1" dirty="0">
                <a:solidFill>
                  <a:srgbClr val="0070C0"/>
                </a:solidFill>
                <a:latin typeface="Palatino Linotype" panose="02040502050505030304" pitchFamily="18" charset="0"/>
              </a:rPr>
              <a:t>International Union of Pure and Applied Chemistry (IUPAC)</a:t>
            </a:r>
            <a:r>
              <a:rPr lang="en-US" sz="1600" b="1" dirty="0">
                <a:latin typeface="Palatino Linotype" panose="02040502050505030304" pitchFamily="18" charset="0"/>
              </a:rPr>
              <a:t>.</a:t>
            </a:r>
          </a:p>
        </p:txBody>
      </p:sp>
      <p:sp>
        <p:nvSpPr>
          <p:cNvPr id="19" name="TextBox 9">
            <a:extLst>
              <a:ext uri="{FF2B5EF4-FFF2-40B4-BE49-F238E27FC236}">
                <a16:creationId xmlns:a16="http://schemas.microsoft.com/office/drawing/2014/main" id="{F3EEA875-65A0-C53E-5CBD-52CB14D93D54}"/>
              </a:ext>
            </a:extLst>
          </p:cNvPr>
          <p:cNvSpPr txBox="1"/>
          <p:nvPr/>
        </p:nvSpPr>
        <p:spPr>
          <a:xfrm>
            <a:off x="176167" y="3026934"/>
            <a:ext cx="9871056" cy="400110"/>
          </a:xfrm>
          <a:prstGeom prst="rect">
            <a:avLst/>
          </a:prstGeom>
          <a:noFill/>
        </p:spPr>
        <p:txBody>
          <a:bodyPr wrap="square" rtlCol="0">
            <a:spAutoFit/>
          </a:bodyPr>
          <a:lstStyle/>
          <a:p>
            <a:r>
              <a:rPr lang="en-US" sz="2000" b="1" u="sng" dirty="0">
                <a:solidFill>
                  <a:schemeClr val="accent2">
                    <a:lumMod val="75000"/>
                  </a:schemeClr>
                </a:solidFill>
                <a:latin typeface="Palatino Linotype" panose="02040502050505030304" pitchFamily="18" charset="0"/>
              </a:rPr>
              <a:t>1. Nomenclature of Alkanes and Cycloalkanes</a:t>
            </a:r>
            <a:endParaRPr lang="en-US" sz="2000" b="1" u="sng" strike="sngStrike" dirty="0">
              <a:solidFill>
                <a:schemeClr val="accent2">
                  <a:lumMod val="75000"/>
                </a:schemeClr>
              </a:solidFill>
              <a:latin typeface="Palatino Linotype" panose="02040502050505030304" pitchFamily="18" charset="0"/>
            </a:endParaRPr>
          </a:p>
        </p:txBody>
      </p:sp>
      <p:graphicFrame>
        <p:nvGraphicFramePr>
          <p:cNvPr id="28" name="Object 23">
            <a:extLst>
              <a:ext uri="{FF2B5EF4-FFF2-40B4-BE49-F238E27FC236}">
                <a16:creationId xmlns:a16="http://schemas.microsoft.com/office/drawing/2014/main" id="{00BFA20A-B047-96FE-2F3D-23B61954A36C}"/>
              </a:ext>
            </a:extLst>
          </p:cNvPr>
          <p:cNvGraphicFramePr>
            <a:graphicFrameLocks noChangeAspect="1"/>
          </p:cNvGraphicFramePr>
          <p:nvPr>
            <p:extLst>
              <p:ext uri="{D42A27DB-BD31-4B8C-83A1-F6EECF244321}">
                <p14:modId xmlns:p14="http://schemas.microsoft.com/office/powerpoint/2010/main" val="3658234433"/>
              </p:ext>
            </p:extLst>
          </p:nvPr>
        </p:nvGraphicFramePr>
        <p:xfrm>
          <a:off x="4179684" y="2000977"/>
          <a:ext cx="1255713" cy="819150"/>
        </p:xfrm>
        <a:graphic>
          <a:graphicData uri="http://schemas.openxmlformats.org/presentationml/2006/ole">
            <mc:AlternateContent xmlns:mc="http://schemas.openxmlformats.org/markup-compatibility/2006">
              <mc:Choice xmlns:v="urn:schemas-microsoft-com:vml" Requires="v">
                <p:oleObj spid="_x0000_s1077" name="CS ChemDraw Drawing" r:id="rId6" imgW="1255366" imgH="819386" progId="ChemDraw.Document.6.0">
                  <p:embed/>
                </p:oleObj>
              </mc:Choice>
              <mc:Fallback>
                <p:oleObj name="CS ChemDraw Drawing" r:id="rId6" imgW="1255366" imgH="819386" progId="ChemDraw.Document.6.0">
                  <p:embed/>
                  <p:pic>
                    <p:nvPicPr>
                      <p:cNvPr id="20" name="Object 23">
                        <a:extLst>
                          <a:ext uri="{FF2B5EF4-FFF2-40B4-BE49-F238E27FC236}">
                            <a16:creationId xmlns:a16="http://schemas.microsoft.com/office/drawing/2014/main" id="{14BF8070-01DF-BA86-830F-1EBF24785B80}"/>
                          </a:ext>
                        </a:extLst>
                      </p:cNvPr>
                      <p:cNvPicPr/>
                      <p:nvPr/>
                    </p:nvPicPr>
                    <p:blipFill>
                      <a:blip r:embed="rId7"/>
                      <a:stretch>
                        <a:fillRect/>
                      </a:stretch>
                    </p:blipFill>
                    <p:spPr>
                      <a:xfrm>
                        <a:off x="4179684" y="2000977"/>
                        <a:ext cx="1255713" cy="819150"/>
                      </a:xfrm>
                      <a:prstGeom prst="rect">
                        <a:avLst/>
                      </a:prstGeom>
                    </p:spPr>
                  </p:pic>
                </p:oleObj>
              </mc:Fallback>
            </mc:AlternateContent>
          </a:graphicData>
        </a:graphic>
      </p:graphicFrame>
      <p:graphicFrame>
        <p:nvGraphicFramePr>
          <p:cNvPr id="30" name="Object 23">
            <a:extLst>
              <a:ext uri="{FF2B5EF4-FFF2-40B4-BE49-F238E27FC236}">
                <a16:creationId xmlns:a16="http://schemas.microsoft.com/office/drawing/2014/main" id="{CD9F39FE-D0E1-940E-D508-C57C517572F8}"/>
              </a:ext>
            </a:extLst>
          </p:cNvPr>
          <p:cNvGraphicFramePr>
            <a:graphicFrameLocks noChangeAspect="1"/>
          </p:cNvGraphicFramePr>
          <p:nvPr>
            <p:extLst>
              <p:ext uri="{D42A27DB-BD31-4B8C-83A1-F6EECF244321}">
                <p14:modId xmlns:p14="http://schemas.microsoft.com/office/powerpoint/2010/main" val="1750759610"/>
              </p:ext>
            </p:extLst>
          </p:nvPr>
        </p:nvGraphicFramePr>
        <p:xfrm>
          <a:off x="5916568" y="1999389"/>
          <a:ext cx="1160462" cy="820738"/>
        </p:xfrm>
        <a:graphic>
          <a:graphicData uri="http://schemas.openxmlformats.org/presentationml/2006/ole">
            <mc:AlternateContent xmlns:mc="http://schemas.openxmlformats.org/markup-compatibility/2006">
              <mc:Choice xmlns:v="urn:schemas-microsoft-com:vml" Requires="v">
                <p:oleObj spid="_x0000_s1078" name="CS ChemDraw Drawing" r:id="rId8" imgW="1160930" imgH="821068" progId="ChemDraw.Document.6.0">
                  <p:embed/>
                </p:oleObj>
              </mc:Choice>
              <mc:Fallback>
                <p:oleObj name="CS ChemDraw Drawing" r:id="rId8" imgW="1160930" imgH="821068" progId="ChemDraw.Document.6.0">
                  <p:embed/>
                  <p:pic>
                    <p:nvPicPr>
                      <p:cNvPr id="28" name="Object 23">
                        <a:extLst>
                          <a:ext uri="{FF2B5EF4-FFF2-40B4-BE49-F238E27FC236}">
                            <a16:creationId xmlns:a16="http://schemas.microsoft.com/office/drawing/2014/main" id="{00BFA20A-B047-96FE-2F3D-23B61954A36C}"/>
                          </a:ext>
                        </a:extLst>
                      </p:cNvPr>
                      <p:cNvPicPr/>
                      <p:nvPr/>
                    </p:nvPicPr>
                    <p:blipFill>
                      <a:blip r:embed="rId9"/>
                      <a:stretch>
                        <a:fillRect/>
                      </a:stretch>
                    </p:blipFill>
                    <p:spPr>
                      <a:xfrm>
                        <a:off x="5916568" y="1999389"/>
                        <a:ext cx="1160462" cy="820738"/>
                      </a:xfrm>
                      <a:prstGeom prst="rect">
                        <a:avLst/>
                      </a:prstGeom>
                    </p:spPr>
                  </p:pic>
                </p:oleObj>
              </mc:Fallback>
            </mc:AlternateContent>
          </a:graphicData>
        </a:graphic>
      </p:graphicFrame>
      <p:graphicFrame>
        <p:nvGraphicFramePr>
          <p:cNvPr id="32" name="Object 23">
            <a:extLst>
              <a:ext uri="{FF2B5EF4-FFF2-40B4-BE49-F238E27FC236}">
                <a16:creationId xmlns:a16="http://schemas.microsoft.com/office/drawing/2014/main" id="{4B28E325-7A09-2BEE-C153-5FBDF1516ACA}"/>
              </a:ext>
            </a:extLst>
          </p:cNvPr>
          <p:cNvGraphicFramePr>
            <a:graphicFrameLocks noChangeAspect="1"/>
          </p:cNvGraphicFramePr>
          <p:nvPr>
            <p:extLst>
              <p:ext uri="{D42A27DB-BD31-4B8C-83A1-F6EECF244321}">
                <p14:modId xmlns:p14="http://schemas.microsoft.com/office/powerpoint/2010/main" val="1967206465"/>
              </p:ext>
            </p:extLst>
          </p:nvPr>
        </p:nvGraphicFramePr>
        <p:xfrm>
          <a:off x="7456442" y="1981927"/>
          <a:ext cx="1158875" cy="838200"/>
        </p:xfrm>
        <a:graphic>
          <a:graphicData uri="http://schemas.openxmlformats.org/presentationml/2006/ole">
            <mc:AlternateContent xmlns:mc="http://schemas.openxmlformats.org/markup-compatibility/2006">
              <mc:Choice xmlns:v="urn:schemas-microsoft-com:vml" Requires="v">
                <p:oleObj spid="_x0000_s1079" name="CS ChemDraw Drawing" r:id="rId10" imgW="1160930" imgH="837885" progId="ChemDraw.Document.6.0">
                  <p:embed/>
                </p:oleObj>
              </mc:Choice>
              <mc:Fallback>
                <p:oleObj name="CS ChemDraw Drawing" r:id="rId10" imgW="1160930" imgH="837885" progId="ChemDraw.Document.6.0">
                  <p:embed/>
                  <p:pic>
                    <p:nvPicPr>
                      <p:cNvPr id="30" name="Object 23">
                        <a:extLst>
                          <a:ext uri="{FF2B5EF4-FFF2-40B4-BE49-F238E27FC236}">
                            <a16:creationId xmlns:a16="http://schemas.microsoft.com/office/drawing/2014/main" id="{CD9F39FE-D0E1-940E-D508-C57C517572F8}"/>
                          </a:ext>
                        </a:extLst>
                      </p:cNvPr>
                      <p:cNvPicPr/>
                      <p:nvPr/>
                    </p:nvPicPr>
                    <p:blipFill>
                      <a:blip r:embed="rId11"/>
                      <a:stretch>
                        <a:fillRect/>
                      </a:stretch>
                    </p:blipFill>
                    <p:spPr>
                      <a:xfrm>
                        <a:off x="7456442" y="1981927"/>
                        <a:ext cx="1158875" cy="838200"/>
                      </a:xfrm>
                      <a:prstGeom prst="rect">
                        <a:avLst/>
                      </a:prstGeom>
                    </p:spPr>
                  </p:pic>
                </p:oleObj>
              </mc:Fallback>
            </mc:AlternateContent>
          </a:graphicData>
        </a:graphic>
      </p:graphicFrame>
      <p:sp>
        <p:nvSpPr>
          <p:cNvPr id="34" name="TextBox 31">
            <a:extLst>
              <a:ext uri="{FF2B5EF4-FFF2-40B4-BE49-F238E27FC236}">
                <a16:creationId xmlns:a16="http://schemas.microsoft.com/office/drawing/2014/main" id="{A5DE4C73-3762-CDAC-A404-B0240B14F9D9}"/>
              </a:ext>
            </a:extLst>
          </p:cNvPr>
          <p:cNvSpPr txBox="1"/>
          <p:nvPr/>
        </p:nvSpPr>
        <p:spPr>
          <a:xfrm>
            <a:off x="2825072" y="2358462"/>
            <a:ext cx="1255472" cy="461665"/>
          </a:xfrm>
          <a:prstGeom prst="rect">
            <a:avLst/>
          </a:prstGeom>
          <a:noFill/>
        </p:spPr>
        <p:txBody>
          <a:bodyPr wrap="none" rtlCol="0">
            <a:spAutoFit/>
          </a:bodyPr>
          <a:lstStyle/>
          <a:p>
            <a:r>
              <a:rPr lang="en-US" sz="1200" b="1" dirty="0">
                <a:solidFill>
                  <a:srgbClr val="0070C0"/>
                </a:solidFill>
                <a:latin typeface="Palatino Linotype" panose="02040502050505030304" pitchFamily="18" charset="0"/>
              </a:rPr>
              <a:t>Common name</a:t>
            </a:r>
          </a:p>
          <a:p>
            <a:r>
              <a:rPr lang="en-US" sz="1200" b="1" dirty="0">
                <a:solidFill>
                  <a:srgbClr val="0070C0"/>
                </a:solidFill>
                <a:latin typeface="Palatino Linotype" panose="02040502050505030304" pitchFamily="18" charset="0"/>
              </a:rPr>
              <a:t>IUPAC name</a:t>
            </a:r>
          </a:p>
        </p:txBody>
      </p:sp>
    </p:spTree>
    <p:extLst>
      <p:ext uri="{BB962C8B-B14F-4D97-AF65-F5344CB8AC3E}">
        <p14:creationId xmlns:p14="http://schemas.microsoft.com/office/powerpoint/2010/main" val="2333014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circle(in)">
                                      <p:cBhvr>
                                        <p:cTn id="1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2</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1. Nomenclature of Alkanes and Cycloalkanes</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1.1. How to Name Alkyl Groups</a:t>
            </a:r>
          </a:p>
        </p:txBody>
      </p:sp>
      <p:sp>
        <p:nvSpPr>
          <p:cNvPr id="12" name="Rectangle 11">
            <a:extLst>
              <a:ext uri="{FF2B5EF4-FFF2-40B4-BE49-F238E27FC236}">
                <a16:creationId xmlns:a16="http://schemas.microsoft.com/office/drawing/2014/main" id="{981BD68F-05B2-EECC-0DE3-1B2D46314E1B}"/>
              </a:ext>
            </a:extLst>
          </p:cNvPr>
          <p:cNvSpPr/>
          <p:nvPr/>
        </p:nvSpPr>
        <p:spPr>
          <a:xfrm>
            <a:off x="176167" y="1394708"/>
            <a:ext cx="11854732" cy="793294"/>
          </a:xfrm>
          <a:prstGeom prst="rect">
            <a:avLst/>
          </a:prstGeom>
        </p:spPr>
        <p:txBody>
          <a:bodyPr wrap="square">
            <a:spAutoFit/>
          </a:bodyPr>
          <a:lstStyle/>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If we remove </a:t>
            </a:r>
            <a:r>
              <a:rPr lang="en-US" sz="1600" b="1" dirty="0">
                <a:solidFill>
                  <a:srgbClr val="0070C0"/>
                </a:solidFill>
                <a:latin typeface="Palatino Linotype" panose="02040502050505030304" pitchFamily="18" charset="0"/>
              </a:rPr>
              <a:t>one terminal hydrogen </a:t>
            </a:r>
            <a:r>
              <a:rPr lang="en-US" sz="1600" b="1" dirty="0">
                <a:latin typeface="Palatino Linotype" panose="02040502050505030304" pitchFamily="18" charset="0"/>
              </a:rPr>
              <a:t>atom from an alkane, we obtain what is called an </a:t>
            </a:r>
            <a:r>
              <a:rPr lang="en-US" sz="1600" b="1" dirty="0">
                <a:solidFill>
                  <a:srgbClr val="0070C0"/>
                </a:solidFill>
                <a:latin typeface="Palatino Linotype" panose="02040502050505030304" pitchFamily="18" charset="0"/>
              </a:rPr>
              <a:t>alkyl</a:t>
            </a:r>
            <a:r>
              <a:rPr lang="en-US" sz="1600" b="1" dirty="0">
                <a:latin typeface="Palatino Linotype" panose="02040502050505030304" pitchFamily="18" charset="0"/>
              </a:rPr>
              <a:t> group. </a:t>
            </a:r>
          </a:p>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These alkyl groups have names that end in </a:t>
            </a:r>
            <a:r>
              <a:rPr lang="en-US" sz="1600" b="1" i="1" dirty="0">
                <a:solidFill>
                  <a:srgbClr val="0070C0"/>
                </a:solidFill>
                <a:latin typeface="Palatino Linotype" panose="02040502050505030304" pitchFamily="18" charset="0"/>
              </a:rPr>
              <a:t>-yl</a:t>
            </a:r>
            <a:r>
              <a:rPr lang="en-US" sz="1600" b="1" dirty="0">
                <a:latin typeface="Palatino Linotype" panose="02040502050505030304" pitchFamily="18" charset="0"/>
              </a:rPr>
              <a:t>. </a:t>
            </a:r>
          </a:p>
        </p:txBody>
      </p:sp>
      <p:sp>
        <p:nvSpPr>
          <p:cNvPr id="13" name="TextBox 12">
            <a:extLst>
              <a:ext uri="{FF2B5EF4-FFF2-40B4-BE49-F238E27FC236}">
                <a16:creationId xmlns:a16="http://schemas.microsoft.com/office/drawing/2014/main" id="{46B24B0D-8CCD-7880-7DAB-70339FB9CE6C}"/>
              </a:ext>
            </a:extLst>
          </p:cNvPr>
          <p:cNvSpPr txBox="1"/>
          <p:nvPr/>
        </p:nvSpPr>
        <p:spPr>
          <a:xfrm>
            <a:off x="4157375" y="2230851"/>
            <a:ext cx="2780267" cy="369332"/>
          </a:xfrm>
          <a:prstGeom prst="rect">
            <a:avLst/>
          </a:prstGeom>
          <a:noFill/>
        </p:spPr>
        <p:txBody>
          <a:bodyPr wrap="square" rtlCol="0">
            <a:spAutoFit/>
          </a:bodyPr>
          <a:lstStyle/>
          <a:p>
            <a:pPr algn="ctr"/>
            <a:r>
              <a:rPr lang="en-AU" b="1" dirty="0">
                <a:latin typeface="Palatino Linotype" panose="02040502050505030304" pitchFamily="18" charset="0"/>
              </a:rPr>
              <a:t>Alk</a:t>
            </a:r>
            <a:r>
              <a:rPr lang="en-AU" b="1" dirty="0">
                <a:solidFill>
                  <a:srgbClr val="0070C0"/>
                </a:solidFill>
                <a:latin typeface="Palatino Linotype" panose="02040502050505030304" pitchFamily="18" charset="0"/>
              </a:rPr>
              <a:t>ane</a:t>
            </a:r>
            <a:r>
              <a:rPr lang="en-AU" b="1" dirty="0">
                <a:latin typeface="Palatino Linotype" panose="02040502050505030304" pitchFamily="18" charset="0"/>
              </a:rPr>
              <a:t>            Alk</a:t>
            </a:r>
            <a:r>
              <a:rPr lang="en-AU" b="1" dirty="0">
                <a:solidFill>
                  <a:srgbClr val="0070C0"/>
                </a:solidFill>
                <a:latin typeface="Palatino Linotype" panose="02040502050505030304" pitchFamily="18" charset="0"/>
              </a:rPr>
              <a:t>yl</a:t>
            </a:r>
          </a:p>
        </p:txBody>
      </p:sp>
      <p:sp>
        <p:nvSpPr>
          <p:cNvPr id="16" name="Arrow: Right 15">
            <a:extLst>
              <a:ext uri="{FF2B5EF4-FFF2-40B4-BE49-F238E27FC236}">
                <a16:creationId xmlns:a16="http://schemas.microsoft.com/office/drawing/2014/main" id="{0A755B36-69CD-103E-31E1-CF5B962942B1}"/>
              </a:ext>
            </a:extLst>
          </p:cNvPr>
          <p:cNvSpPr/>
          <p:nvPr/>
        </p:nvSpPr>
        <p:spPr>
          <a:xfrm>
            <a:off x="5403301" y="2355903"/>
            <a:ext cx="443692" cy="145044"/>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AU"/>
          </a:p>
        </p:txBody>
      </p:sp>
      <p:sp>
        <p:nvSpPr>
          <p:cNvPr id="18" name="TextBox 17">
            <a:extLst>
              <a:ext uri="{FF2B5EF4-FFF2-40B4-BE49-F238E27FC236}">
                <a16:creationId xmlns:a16="http://schemas.microsoft.com/office/drawing/2014/main" id="{B0F8C2D3-B3C0-89AB-9250-0A87AB58A9DD}"/>
              </a:ext>
            </a:extLst>
          </p:cNvPr>
          <p:cNvSpPr txBox="1"/>
          <p:nvPr/>
        </p:nvSpPr>
        <p:spPr>
          <a:xfrm>
            <a:off x="176167" y="2879891"/>
            <a:ext cx="11854732" cy="423962"/>
          </a:xfrm>
          <a:prstGeom prst="rect">
            <a:avLst/>
          </a:prstGeom>
          <a:noFill/>
        </p:spPr>
        <p:txBody>
          <a:bodyPr wrap="square">
            <a:spAutoFit/>
          </a:bodyPr>
          <a:lstStyle/>
          <a:p>
            <a:pPr marL="342900" indent="-342900" algn="just">
              <a:lnSpc>
                <a:spcPct val="150000"/>
              </a:lnSpc>
              <a:buFont typeface="Wingdings" panose="05000000000000000000" pitchFamily="2" charset="2"/>
              <a:buChar char="§"/>
            </a:pPr>
            <a:r>
              <a:rPr lang="en-US" sz="1600" b="1" dirty="0">
                <a:solidFill>
                  <a:srgbClr val="0070C0"/>
                </a:solidFill>
                <a:latin typeface="Palatino Linotype" panose="02040502050505030304" pitchFamily="18" charset="0"/>
              </a:rPr>
              <a:t>Example</a:t>
            </a:r>
            <a:r>
              <a:rPr lang="en-US" sz="1600" b="1" dirty="0">
                <a:latin typeface="Palatino Linotype" panose="02040502050505030304" pitchFamily="18" charset="0"/>
              </a:rPr>
              <a:t>; </a:t>
            </a:r>
          </a:p>
        </p:txBody>
      </p:sp>
      <p:grpSp>
        <p:nvGrpSpPr>
          <p:cNvPr id="60" name="Group 59">
            <a:extLst>
              <a:ext uri="{FF2B5EF4-FFF2-40B4-BE49-F238E27FC236}">
                <a16:creationId xmlns:a16="http://schemas.microsoft.com/office/drawing/2014/main" id="{9D93D401-F935-AC05-91A5-792CF70A3CFE}"/>
              </a:ext>
            </a:extLst>
          </p:cNvPr>
          <p:cNvGrpSpPr/>
          <p:nvPr/>
        </p:nvGrpSpPr>
        <p:grpSpPr>
          <a:xfrm>
            <a:off x="3856038" y="3381375"/>
            <a:ext cx="1408103" cy="1493838"/>
            <a:chOff x="1546293" y="4974532"/>
            <a:chExt cx="1408103" cy="1493838"/>
          </a:xfrm>
        </p:grpSpPr>
        <p:pic>
          <p:nvPicPr>
            <p:cNvPr id="48" name="Picture 47" descr="Screen Clipping">
              <a:extLst>
                <a:ext uri="{FF2B5EF4-FFF2-40B4-BE49-F238E27FC236}">
                  <a16:creationId xmlns:a16="http://schemas.microsoft.com/office/drawing/2014/main" id="{CCB54DD5-BDF3-36BE-1EB4-101E44F519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25733" y="5316195"/>
              <a:ext cx="728663" cy="683822"/>
            </a:xfrm>
            <a:prstGeom prst="rect">
              <a:avLst/>
            </a:prstGeom>
          </p:spPr>
        </p:pic>
        <p:graphicFrame>
          <p:nvGraphicFramePr>
            <p:cNvPr id="49" name="Object 48">
              <a:extLst>
                <a:ext uri="{FF2B5EF4-FFF2-40B4-BE49-F238E27FC236}">
                  <a16:creationId xmlns:a16="http://schemas.microsoft.com/office/drawing/2014/main" id="{134483D8-6774-65A6-B235-8B60A77D384A}"/>
                </a:ext>
              </a:extLst>
            </p:cNvPr>
            <p:cNvGraphicFramePr>
              <a:graphicFrameLocks noChangeAspect="1"/>
            </p:cNvGraphicFramePr>
            <p:nvPr>
              <p:extLst>
                <p:ext uri="{D42A27DB-BD31-4B8C-83A1-F6EECF244321}">
                  <p14:modId xmlns:p14="http://schemas.microsoft.com/office/powerpoint/2010/main" val="1396476488"/>
                </p:ext>
              </p:extLst>
            </p:nvPr>
          </p:nvGraphicFramePr>
          <p:xfrm>
            <a:off x="1546293" y="4974532"/>
            <a:ext cx="698500" cy="1493838"/>
          </p:xfrm>
          <a:graphic>
            <a:graphicData uri="http://schemas.openxmlformats.org/presentationml/2006/ole">
              <mc:AlternateContent xmlns:mc="http://schemas.openxmlformats.org/markup-compatibility/2006">
                <mc:Choice xmlns:v="urn:schemas-microsoft-com:vml" Requires="v">
                  <p:oleObj spid="_x0000_s2084" name="CS ChemDraw Drawing" r:id="rId7" imgW="772275" imgH="1650124" progId="ChemDraw.Document.6.0">
                    <p:embed/>
                  </p:oleObj>
                </mc:Choice>
                <mc:Fallback>
                  <p:oleObj name="CS ChemDraw Drawing" r:id="rId7" imgW="772275" imgH="1650124" progId="ChemDraw.Document.6.0">
                    <p:embed/>
                    <p:pic>
                      <p:nvPicPr>
                        <p:cNvPr id="36" name="Object 35"/>
                        <p:cNvPicPr/>
                        <p:nvPr/>
                      </p:nvPicPr>
                      <p:blipFill>
                        <a:blip r:embed="rId8"/>
                        <a:stretch>
                          <a:fillRect/>
                        </a:stretch>
                      </p:blipFill>
                      <p:spPr>
                        <a:xfrm>
                          <a:off x="1546293" y="4974532"/>
                          <a:ext cx="698500" cy="1493838"/>
                        </a:xfrm>
                        <a:prstGeom prst="rect">
                          <a:avLst/>
                        </a:prstGeom>
                      </p:spPr>
                    </p:pic>
                  </p:oleObj>
                </mc:Fallback>
              </mc:AlternateContent>
            </a:graphicData>
          </a:graphic>
        </p:graphicFrame>
      </p:grpSp>
      <p:grpSp>
        <p:nvGrpSpPr>
          <p:cNvPr id="61" name="Group 60">
            <a:extLst>
              <a:ext uri="{FF2B5EF4-FFF2-40B4-BE49-F238E27FC236}">
                <a16:creationId xmlns:a16="http://schemas.microsoft.com/office/drawing/2014/main" id="{60042B92-D671-A692-FC08-F79229BC1177}"/>
              </a:ext>
            </a:extLst>
          </p:cNvPr>
          <p:cNvGrpSpPr/>
          <p:nvPr/>
        </p:nvGrpSpPr>
        <p:grpSpPr>
          <a:xfrm>
            <a:off x="6418263" y="3379788"/>
            <a:ext cx="2024410" cy="1512887"/>
            <a:chOff x="4520451" y="4888721"/>
            <a:chExt cx="2024410" cy="1512887"/>
          </a:xfrm>
        </p:grpSpPr>
        <p:pic>
          <p:nvPicPr>
            <p:cNvPr id="51" name="Picture 50" descr="Screen Clipping">
              <a:extLst>
                <a:ext uri="{FF2B5EF4-FFF2-40B4-BE49-F238E27FC236}">
                  <a16:creationId xmlns:a16="http://schemas.microsoft.com/office/drawing/2014/main" id="{43DEDB97-C170-8505-B4BF-0C02AC90997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86671" y="5323153"/>
              <a:ext cx="758190" cy="481553"/>
            </a:xfrm>
            <a:prstGeom prst="rect">
              <a:avLst/>
            </a:prstGeom>
          </p:spPr>
        </p:pic>
        <p:graphicFrame>
          <p:nvGraphicFramePr>
            <p:cNvPr id="54" name="Object 53">
              <a:extLst>
                <a:ext uri="{FF2B5EF4-FFF2-40B4-BE49-F238E27FC236}">
                  <a16:creationId xmlns:a16="http://schemas.microsoft.com/office/drawing/2014/main" id="{166EC78A-E3E5-5B71-1261-602AA2A7354C}"/>
                </a:ext>
              </a:extLst>
            </p:cNvPr>
            <p:cNvGraphicFramePr>
              <a:graphicFrameLocks noChangeAspect="1"/>
            </p:cNvGraphicFramePr>
            <p:nvPr>
              <p:extLst>
                <p:ext uri="{D42A27DB-BD31-4B8C-83A1-F6EECF244321}">
                  <p14:modId xmlns:p14="http://schemas.microsoft.com/office/powerpoint/2010/main" val="3257753837"/>
                </p:ext>
              </p:extLst>
            </p:nvPr>
          </p:nvGraphicFramePr>
          <p:xfrm>
            <a:off x="4520451" y="4888721"/>
            <a:ext cx="1011237" cy="1512887"/>
          </p:xfrm>
          <a:graphic>
            <a:graphicData uri="http://schemas.openxmlformats.org/presentationml/2006/ole">
              <mc:AlternateContent xmlns:mc="http://schemas.openxmlformats.org/markup-compatibility/2006">
                <mc:Choice xmlns:v="urn:schemas-microsoft-com:vml" Requires="v">
                  <p:oleObj spid="_x0000_s2085" name="CS ChemDraw Drawing" r:id="rId10" imgW="1092097" imgH="1633308" progId="ChemDraw.Document.6.0">
                    <p:embed/>
                  </p:oleObj>
                </mc:Choice>
                <mc:Fallback>
                  <p:oleObj name="CS ChemDraw Drawing" r:id="rId10" imgW="1092097" imgH="1633308" progId="ChemDraw.Document.6.0">
                    <p:embed/>
                    <p:pic>
                      <p:nvPicPr>
                        <p:cNvPr id="52" name="Object 51"/>
                        <p:cNvPicPr/>
                        <p:nvPr/>
                      </p:nvPicPr>
                      <p:blipFill>
                        <a:blip r:embed="rId11"/>
                        <a:stretch>
                          <a:fillRect/>
                        </a:stretch>
                      </p:blipFill>
                      <p:spPr>
                        <a:xfrm>
                          <a:off x="4520451" y="4888721"/>
                          <a:ext cx="1011237" cy="1512887"/>
                        </a:xfrm>
                        <a:prstGeom prst="rect">
                          <a:avLst/>
                        </a:prstGeom>
                      </p:spPr>
                    </p:pic>
                  </p:oleObj>
                </mc:Fallback>
              </mc:AlternateContent>
            </a:graphicData>
          </a:graphic>
        </p:graphicFrame>
      </p:grpSp>
    </p:spTree>
    <p:extLst>
      <p:ext uri="{BB962C8B-B14F-4D97-AF65-F5344CB8AC3E}">
        <p14:creationId xmlns:p14="http://schemas.microsoft.com/office/powerpoint/2010/main" val="1589535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3</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1. Nomenclature of Alkanes and Cycloalkanes</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1.1. How to Name Alkyl Groups</a:t>
            </a:r>
          </a:p>
        </p:txBody>
      </p:sp>
      <p:sp>
        <p:nvSpPr>
          <p:cNvPr id="2" name="Rectangle 1">
            <a:extLst>
              <a:ext uri="{FF2B5EF4-FFF2-40B4-BE49-F238E27FC236}">
                <a16:creationId xmlns:a16="http://schemas.microsoft.com/office/drawing/2014/main" id="{779DC3E6-00E7-23FF-0939-A3DD5F2E1455}"/>
              </a:ext>
            </a:extLst>
          </p:cNvPr>
          <p:cNvSpPr/>
          <p:nvPr/>
        </p:nvSpPr>
        <p:spPr>
          <a:xfrm>
            <a:off x="176165" y="1383442"/>
            <a:ext cx="11854733" cy="423962"/>
          </a:xfrm>
          <a:prstGeom prst="rect">
            <a:avLst/>
          </a:prstGeom>
        </p:spPr>
        <p:txBody>
          <a:bodyPr wrap="square">
            <a:spAutoFit/>
          </a:bodyPr>
          <a:lstStyle/>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For </a:t>
            </a:r>
            <a:r>
              <a:rPr lang="en-US" sz="1600" b="1" dirty="0">
                <a:solidFill>
                  <a:srgbClr val="0070C0"/>
                </a:solidFill>
                <a:latin typeface="Palatino Linotype" panose="02040502050505030304" pitchFamily="18" charset="0"/>
              </a:rPr>
              <a:t>alkanes</a:t>
            </a:r>
            <a:r>
              <a:rPr lang="en-US" sz="1600" b="1" dirty="0">
                <a:latin typeface="Palatino Linotype" panose="02040502050505030304" pitchFamily="18" charset="0"/>
              </a:rPr>
              <a:t> with </a:t>
            </a:r>
            <a:r>
              <a:rPr lang="en-US" sz="1600" b="1" dirty="0">
                <a:solidFill>
                  <a:srgbClr val="0070C0"/>
                </a:solidFill>
                <a:latin typeface="Palatino Linotype" panose="02040502050505030304" pitchFamily="18" charset="0"/>
              </a:rPr>
              <a:t>more than two carbon atoms</a:t>
            </a:r>
            <a:r>
              <a:rPr lang="en-US" sz="1600" b="1" dirty="0">
                <a:latin typeface="Palatino Linotype" panose="02040502050505030304" pitchFamily="18" charset="0"/>
              </a:rPr>
              <a:t>, more than one derived group is possible.</a:t>
            </a:r>
          </a:p>
        </p:txBody>
      </p:sp>
      <p:sp>
        <p:nvSpPr>
          <p:cNvPr id="3" name="Rectangle 2">
            <a:extLst>
              <a:ext uri="{FF2B5EF4-FFF2-40B4-BE49-F238E27FC236}">
                <a16:creationId xmlns:a16="http://schemas.microsoft.com/office/drawing/2014/main" id="{C71B012D-6E98-678F-5FB4-5D46F962F441}"/>
              </a:ext>
            </a:extLst>
          </p:cNvPr>
          <p:cNvSpPr/>
          <p:nvPr/>
        </p:nvSpPr>
        <p:spPr>
          <a:xfrm>
            <a:off x="5674595" y="3491374"/>
            <a:ext cx="1891865" cy="307777"/>
          </a:xfrm>
          <a:prstGeom prst="rect">
            <a:avLst/>
          </a:prstGeom>
        </p:spPr>
        <p:txBody>
          <a:bodyPr wrap="none">
            <a:spAutoFit/>
          </a:bodyPr>
          <a:lstStyle/>
          <a:p>
            <a:r>
              <a:rPr lang="en-US" sz="1400" b="1" u="sng" dirty="0">
                <a:solidFill>
                  <a:srgbClr val="0070C0"/>
                </a:solidFill>
                <a:latin typeface="Palatino Linotype" panose="02040502050505030304" pitchFamily="18" charset="0"/>
              </a:rPr>
              <a:t>Four-Carbon Groups</a:t>
            </a:r>
          </a:p>
        </p:txBody>
      </p:sp>
      <p:grpSp>
        <p:nvGrpSpPr>
          <p:cNvPr id="21" name="Group 20">
            <a:extLst>
              <a:ext uri="{FF2B5EF4-FFF2-40B4-BE49-F238E27FC236}">
                <a16:creationId xmlns:a16="http://schemas.microsoft.com/office/drawing/2014/main" id="{35FD433E-47D3-46FF-AF28-509B28DB3E55}"/>
              </a:ext>
            </a:extLst>
          </p:cNvPr>
          <p:cNvGrpSpPr/>
          <p:nvPr/>
        </p:nvGrpSpPr>
        <p:grpSpPr>
          <a:xfrm>
            <a:off x="6051448" y="4081805"/>
            <a:ext cx="5791332" cy="1605502"/>
            <a:chOff x="3191642" y="4070002"/>
            <a:chExt cx="5791332" cy="1605502"/>
          </a:xfrm>
        </p:grpSpPr>
        <p:pic>
          <p:nvPicPr>
            <p:cNvPr id="4" name="Picture 3" descr="Screen Clipping">
              <a:extLst>
                <a:ext uri="{FF2B5EF4-FFF2-40B4-BE49-F238E27FC236}">
                  <a16:creationId xmlns:a16="http://schemas.microsoft.com/office/drawing/2014/main" id="{D29A596E-5E14-5C6C-5F28-2787DBA5FA86}"/>
                </a:ext>
              </a:extLst>
            </p:cNvPr>
            <p:cNvPicPr>
              <a:picLocks noChangeAspect="1"/>
            </p:cNvPicPr>
            <p:nvPr/>
          </p:nvPicPr>
          <p:blipFill rotWithShape="1">
            <a:blip r:embed="rId6">
              <a:extLst>
                <a:ext uri="{28A0092B-C50C-407E-A947-70E740481C1C}">
                  <a14:useLocalDpi xmlns:a14="http://schemas.microsoft.com/office/drawing/2010/main" val="0"/>
                </a:ext>
              </a:extLst>
            </a:blip>
            <a:srcRect t="8277"/>
            <a:stretch/>
          </p:blipFill>
          <p:spPr>
            <a:xfrm>
              <a:off x="4817872" y="5010656"/>
              <a:ext cx="783693" cy="490106"/>
            </a:xfrm>
            <a:prstGeom prst="rect">
              <a:avLst/>
            </a:prstGeom>
          </p:spPr>
        </p:pic>
        <p:pic>
          <p:nvPicPr>
            <p:cNvPr id="10" name="Picture 9" descr="Screen Clipping">
              <a:extLst>
                <a:ext uri="{FF2B5EF4-FFF2-40B4-BE49-F238E27FC236}">
                  <a16:creationId xmlns:a16="http://schemas.microsoft.com/office/drawing/2014/main" id="{45D7AFAE-CCBE-76BC-2BB1-C76C939CB346}"/>
                </a:ext>
              </a:extLst>
            </p:cNvPr>
            <p:cNvPicPr>
              <a:picLocks noChangeAspect="1"/>
            </p:cNvPicPr>
            <p:nvPr/>
          </p:nvPicPr>
          <p:blipFill rotWithShape="1">
            <a:blip r:embed="rId7">
              <a:extLst>
                <a:ext uri="{28A0092B-C50C-407E-A947-70E740481C1C}">
                  <a14:useLocalDpi xmlns:a14="http://schemas.microsoft.com/office/drawing/2010/main" val="0"/>
                </a:ext>
              </a:extLst>
            </a:blip>
            <a:srcRect t="21164"/>
            <a:stretch/>
          </p:blipFill>
          <p:spPr>
            <a:xfrm>
              <a:off x="3249731" y="5057345"/>
              <a:ext cx="1021982" cy="342240"/>
            </a:xfrm>
            <a:prstGeom prst="rect">
              <a:avLst/>
            </a:prstGeom>
          </p:spPr>
        </p:pic>
        <p:pic>
          <p:nvPicPr>
            <p:cNvPr id="12" name="Picture 11" descr="Screen Clipping">
              <a:extLst>
                <a:ext uri="{FF2B5EF4-FFF2-40B4-BE49-F238E27FC236}">
                  <a16:creationId xmlns:a16="http://schemas.microsoft.com/office/drawing/2014/main" id="{0878A330-AA12-1854-B7D4-F06895B6CC3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54116" y="5255668"/>
              <a:ext cx="783693" cy="419836"/>
            </a:xfrm>
            <a:prstGeom prst="rect">
              <a:avLst/>
            </a:prstGeom>
          </p:spPr>
        </p:pic>
        <p:pic>
          <p:nvPicPr>
            <p:cNvPr id="13" name="Picture 12" descr="Screen Clipping">
              <a:extLst>
                <a:ext uri="{FF2B5EF4-FFF2-40B4-BE49-F238E27FC236}">
                  <a16:creationId xmlns:a16="http://schemas.microsoft.com/office/drawing/2014/main" id="{49AF57E9-E8FA-27F5-AE79-AFED23991A2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25668" y="5166343"/>
              <a:ext cx="783693" cy="466484"/>
            </a:xfrm>
            <a:prstGeom prst="rect">
              <a:avLst/>
            </a:prstGeom>
          </p:spPr>
        </p:pic>
        <p:pic>
          <p:nvPicPr>
            <p:cNvPr id="17" name="Picture 16">
              <a:extLst>
                <a:ext uri="{FF2B5EF4-FFF2-40B4-BE49-F238E27FC236}">
                  <a16:creationId xmlns:a16="http://schemas.microsoft.com/office/drawing/2014/main" id="{8CF5E4BF-1D95-5AA6-3C47-95841C2679B4}"/>
                </a:ext>
              </a:extLst>
            </p:cNvPr>
            <p:cNvPicPr>
              <a:picLocks noChangeAspect="1"/>
            </p:cNvPicPr>
            <p:nvPr/>
          </p:nvPicPr>
          <p:blipFill>
            <a:blip r:embed="rId10"/>
            <a:stretch>
              <a:fillRect/>
            </a:stretch>
          </p:blipFill>
          <p:spPr>
            <a:xfrm>
              <a:off x="7435135" y="4458656"/>
              <a:ext cx="1547839" cy="574198"/>
            </a:xfrm>
            <a:prstGeom prst="rect">
              <a:avLst/>
            </a:prstGeom>
          </p:spPr>
        </p:pic>
        <p:pic>
          <p:nvPicPr>
            <p:cNvPr id="18" name="Picture 17">
              <a:extLst>
                <a:ext uri="{FF2B5EF4-FFF2-40B4-BE49-F238E27FC236}">
                  <a16:creationId xmlns:a16="http://schemas.microsoft.com/office/drawing/2014/main" id="{537BB777-1BCA-1F9E-B053-E26D873A2E99}"/>
                </a:ext>
              </a:extLst>
            </p:cNvPr>
            <p:cNvPicPr>
              <a:picLocks noChangeAspect="1"/>
            </p:cNvPicPr>
            <p:nvPr/>
          </p:nvPicPr>
          <p:blipFill>
            <a:blip r:embed="rId11"/>
            <a:stretch>
              <a:fillRect/>
            </a:stretch>
          </p:blipFill>
          <p:spPr>
            <a:xfrm>
              <a:off x="6134972" y="4365729"/>
              <a:ext cx="1021982" cy="821873"/>
            </a:xfrm>
            <a:prstGeom prst="rect">
              <a:avLst/>
            </a:prstGeom>
          </p:spPr>
        </p:pic>
        <p:pic>
          <p:nvPicPr>
            <p:cNvPr id="19" name="Picture 18">
              <a:extLst>
                <a:ext uri="{FF2B5EF4-FFF2-40B4-BE49-F238E27FC236}">
                  <a16:creationId xmlns:a16="http://schemas.microsoft.com/office/drawing/2014/main" id="{15966750-467F-9FE5-4B6B-79BA24594858}"/>
                </a:ext>
              </a:extLst>
            </p:cNvPr>
            <p:cNvPicPr>
              <a:picLocks noChangeAspect="1"/>
            </p:cNvPicPr>
            <p:nvPr/>
          </p:nvPicPr>
          <p:blipFill>
            <a:blip r:embed="rId12"/>
            <a:srcRect l="65561" t="47438"/>
            <a:stretch/>
          </p:blipFill>
          <p:spPr>
            <a:xfrm>
              <a:off x="4817872" y="4180643"/>
              <a:ext cx="1049340" cy="782726"/>
            </a:xfrm>
            <a:prstGeom prst="rect">
              <a:avLst/>
            </a:prstGeom>
          </p:spPr>
        </p:pic>
        <p:pic>
          <p:nvPicPr>
            <p:cNvPr id="20" name="Picture 19">
              <a:extLst>
                <a:ext uri="{FF2B5EF4-FFF2-40B4-BE49-F238E27FC236}">
                  <a16:creationId xmlns:a16="http://schemas.microsoft.com/office/drawing/2014/main" id="{10CDE5FC-0F8B-6D09-62DD-90D56ED06BB5}"/>
                </a:ext>
              </a:extLst>
            </p:cNvPr>
            <p:cNvPicPr>
              <a:picLocks noChangeAspect="1"/>
            </p:cNvPicPr>
            <p:nvPr/>
          </p:nvPicPr>
          <p:blipFill>
            <a:blip r:embed="rId12"/>
            <a:srcRect t="43162" r="58230"/>
            <a:stretch/>
          </p:blipFill>
          <p:spPr>
            <a:xfrm>
              <a:off x="3191642" y="4070002"/>
              <a:ext cx="1272716" cy="846392"/>
            </a:xfrm>
            <a:prstGeom prst="rect">
              <a:avLst/>
            </a:prstGeom>
          </p:spPr>
        </p:pic>
      </p:grpSp>
      <p:sp>
        <p:nvSpPr>
          <p:cNvPr id="22" name="Rectangle 21">
            <a:extLst>
              <a:ext uri="{FF2B5EF4-FFF2-40B4-BE49-F238E27FC236}">
                <a16:creationId xmlns:a16="http://schemas.microsoft.com/office/drawing/2014/main" id="{2BD2B3C2-98FF-D907-8AF0-E48736C826FE}"/>
              </a:ext>
            </a:extLst>
          </p:cNvPr>
          <p:cNvSpPr/>
          <p:nvPr/>
        </p:nvSpPr>
        <p:spPr>
          <a:xfrm>
            <a:off x="814458" y="3491374"/>
            <a:ext cx="1992853" cy="307777"/>
          </a:xfrm>
          <a:prstGeom prst="rect">
            <a:avLst/>
          </a:prstGeom>
        </p:spPr>
        <p:txBody>
          <a:bodyPr wrap="none">
            <a:spAutoFit/>
          </a:bodyPr>
          <a:lstStyle/>
          <a:p>
            <a:r>
              <a:rPr lang="en-US" sz="1400" b="1" u="sng" dirty="0">
                <a:solidFill>
                  <a:srgbClr val="0070C0"/>
                </a:solidFill>
                <a:latin typeface="Palatino Linotype" panose="02040502050505030304" pitchFamily="18" charset="0"/>
              </a:rPr>
              <a:t>Three-Carbon Groups</a:t>
            </a:r>
          </a:p>
        </p:txBody>
      </p:sp>
      <p:grpSp>
        <p:nvGrpSpPr>
          <p:cNvPr id="23" name="Group 22">
            <a:extLst>
              <a:ext uri="{FF2B5EF4-FFF2-40B4-BE49-F238E27FC236}">
                <a16:creationId xmlns:a16="http://schemas.microsoft.com/office/drawing/2014/main" id="{4A63D932-A0EB-B4B2-3EEC-BF461C8CC903}"/>
              </a:ext>
            </a:extLst>
          </p:cNvPr>
          <p:cNvGrpSpPr/>
          <p:nvPr/>
        </p:nvGrpSpPr>
        <p:grpSpPr>
          <a:xfrm>
            <a:off x="1162050" y="4427656"/>
            <a:ext cx="3565525" cy="1259651"/>
            <a:chOff x="7656059" y="4992730"/>
            <a:chExt cx="3565525" cy="1259651"/>
          </a:xfrm>
        </p:grpSpPr>
        <p:pic>
          <p:nvPicPr>
            <p:cNvPr id="24" name="Picture 23" descr="Screen Clipping">
              <a:extLst>
                <a:ext uri="{FF2B5EF4-FFF2-40B4-BE49-F238E27FC236}">
                  <a16:creationId xmlns:a16="http://schemas.microsoft.com/office/drawing/2014/main" id="{3B8B2D4C-F53D-318B-CF2C-30CBDE9040B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877008" y="5773379"/>
              <a:ext cx="819126" cy="400462"/>
            </a:xfrm>
            <a:prstGeom prst="rect">
              <a:avLst/>
            </a:prstGeom>
          </p:spPr>
        </p:pic>
        <p:pic>
          <p:nvPicPr>
            <p:cNvPr id="25" name="Picture 24" descr="Screen Clipping">
              <a:extLst>
                <a:ext uri="{FF2B5EF4-FFF2-40B4-BE49-F238E27FC236}">
                  <a16:creationId xmlns:a16="http://schemas.microsoft.com/office/drawing/2014/main" id="{F5F60D4B-D3E4-DF25-F594-9C80E6AA7C9C}"/>
                </a:ext>
              </a:extLst>
            </p:cNvPr>
            <p:cNvPicPr>
              <a:picLocks noChangeAspect="1"/>
            </p:cNvPicPr>
            <p:nvPr/>
          </p:nvPicPr>
          <p:blipFill rotWithShape="1">
            <a:blip r:embed="rId14">
              <a:extLst>
                <a:ext uri="{28A0092B-C50C-407E-A947-70E740481C1C}">
                  <a14:useLocalDpi xmlns:a14="http://schemas.microsoft.com/office/drawing/2010/main" val="0"/>
                </a:ext>
              </a:extLst>
            </a:blip>
            <a:srcRect t="12928"/>
            <a:stretch/>
          </p:blipFill>
          <p:spPr>
            <a:xfrm>
              <a:off x="10028281" y="5791395"/>
              <a:ext cx="819121" cy="460986"/>
            </a:xfrm>
            <a:prstGeom prst="rect">
              <a:avLst/>
            </a:prstGeom>
          </p:spPr>
        </p:pic>
        <p:graphicFrame>
          <p:nvGraphicFramePr>
            <p:cNvPr id="26" name="Object 25">
              <a:extLst>
                <a:ext uri="{FF2B5EF4-FFF2-40B4-BE49-F238E27FC236}">
                  <a16:creationId xmlns:a16="http://schemas.microsoft.com/office/drawing/2014/main" id="{58EDA28F-18F1-1A2E-01E1-7D38489E9445}"/>
                </a:ext>
              </a:extLst>
            </p:cNvPr>
            <p:cNvGraphicFramePr>
              <a:graphicFrameLocks noChangeAspect="1"/>
            </p:cNvGraphicFramePr>
            <p:nvPr>
              <p:extLst>
                <p:ext uri="{D42A27DB-BD31-4B8C-83A1-F6EECF244321}">
                  <p14:modId xmlns:p14="http://schemas.microsoft.com/office/powerpoint/2010/main" val="2160913768"/>
                </p:ext>
              </p:extLst>
            </p:nvPr>
          </p:nvGraphicFramePr>
          <p:xfrm>
            <a:off x="7656059" y="4992730"/>
            <a:ext cx="3565525" cy="660400"/>
          </p:xfrm>
          <a:graphic>
            <a:graphicData uri="http://schemas.openxmlformats.org/presentationml/2006/ole">
              <mc:AlternateContent xmlns:mc="http://schemas.openxmlformats.org/markup-compatibility/2006">
                <mc:Choice xmlns:v="urn:schemas-microsoft-com:vml" Requires="v">
                  <p:oleObj spid="_x0000_s3125" name="CS ChemDraw Drawing" r:id="rId15" imgW="3753087" imgH="697466" progId="ChemDraw.Document.6.0">
                    <p:embed/>
                  </p:oleObj>
                </mc:Choice>
                <mc:Fallback>
                  <p:oleObj name="CS ChemDraw Drawing" r:id="rId15" imgW="3753087" imgH="697466" progId="ChemDraw.Document.6.0">
                    <p:embed/>
                    <p:pic>
                      <p:nvPicPr>
                        <p:cNvPr id="58" name="Object 57">
                          <a:extLst>
                            <a:ext uri="{FF2B5EF4-FFF2-40B4-BE49-F238E27FC236}">
                              <a16:creationId xmlns:a16="http://schemas.microsoft.com/office/drawing/2014/main" id="{79384BB0-3E59-7E42-429F-9B4AE1D2048F}"/>
                            </a:ext>
                          </a:extLst>
                        </p:cNvPr>
                        <p:cNvPicPr/>
                        <p:nvPr/>
                      </p:nvPicPr>
                      <p:blipFill>
                        <a:blip r:embed="rId16"/>
                        <a:stretch>
                          <a:fillRect/>
                        </a:stretch>
                      </p:blipFill>
                      <p:spPr>
                        <a:xfrm>
                          <a:off x="7656059" y="4992730"/>
                          <a:ext cx="3565525" cy="660400"/>
                        </a:xfrm>
                        <a:prstGeom prst="rect">
                          <a:avLst/>
                        </a:prstGeom>
                      </p:spPr>
                    </p:pic>
                  </p:oleObj>
                </mc:Fallback>
              </mc:AlternateContent>
            </a:graphicData>
          </a:graphic>
        </p:graphicFrame>
      </p:grpSp>
      <p:sp>
        <p:nvSpPr>
          <p:cNvPr id="27" name="Rectangle 26">
            <a:extLst>
              <a:ext uri="{FF2B5EF4-FFF2-40B4-BE49-F238E27FC236}">
                <a16:creationId xmlns:a16="http://schemas.microsoft.com/office/drawing/2014/main" id="{661762A1-2622-0EC6-4116-1D31F33CFAD0}"/>
              </a:ext>
            </a:extLst>
          </p:cNvPr>
          <p:cNvSpPr/>
          <p:nvPr/>
        </p:nvSpPr>
        <p:spPr>
          <a:xfrm>
            <a:off x="176166" y="5723701"/>
            <a:ext cx="10728396" cy="793294"/>
          </a:xfrm>
          <a:prstGeom prst="rect">
            <a:avLst/>
          </a:prstGeom>
        </p:spPr>
        <p:txBody>
          <a:bodyPr wrap="square">
            <a:spAutoFit/>
          </a:bodyPr>
          <a:lstStyle/>
          <a:p>
            <a:pPr marL="344488" lvl="1" indent="-285750" algn="just">
              <a:lnSpc>
                <a:spcPct val="150000"/>
              </a:lnSpc>
              <a:buFont typeface="Wingdings" panose="05000000000000000000" pitchFamily="2" charset="2"/>
              <a:buChar char="§"/>
            </a:pPr>
            <a:r>
              <a:rPr lang="en-US" sz="1600" b="1" dirty="0">
                <a:latin typeface="Palatino Linotype" panose="02040502050505030304" pitchFamily="18" charset="0"/>
              </a:rPr>
              <a:t>The </a:t>
            </a:r>
            <a:r>
              <a:rPr lang="en-US" sz="1600" b="1" dirty="0">
                <a:solidFill>
                  <a:srgbClr val="0070C0"/>
                </a:solidFill>
                <a:latin typeface="Palatino Linotype" panose="02040502050505030304" pitchFamily="18" charset="0"/>
              </a:rPr>
              <a:t>common names isopropyl</a:t>
            </a:r>
            <a:r>
              <a:rPr lang="en-US" sz="1600" b="1" dirty="0">
                <a:latin typeface="Palatino Linotype" panose="02040502050505030304" pitchFamily="18" charset="0"/>
              </a:rPr>
              <a:t>, </a:t>
            </a:r>
            <a:r>
              <a:rPr lang="en-US" sz="1600" b="1" dirty="0">
                <a:solidFill>
                  <a:srgbClr val="0070C0"/>
                </a:solidFill>
                <a:latin typeface="Palatino Linotype" panose="02040502050505030304" pitchFamily="18" charset="0"/>
              </a:rPr>
              <a:t>isobutyl</a:t>
            </a:r>
            <a:r>
              <a:rPr lang="en-US" sz="1600" b="1" dirty="0">
                <a:latin typeface="Palatino Linotype" panose="02040502050505030304" pitchFamily="18" charset="0"/>
              </a:rPr>
              <a:t>, </a:t>
            </a:r>
            <a:r>
              <a:rPr lang="en-US" sz="1600" b="1" i="1" dirty="0">
                <a:solidFill>
                  <a:srgbClr val="0070C0"/>
                </a:solidFill>
                <a:latin typeface="Palatino Linotype" panose="02040502050505030304" pitchFamily="18" charset="0"/>
              </a:rPr>
              <a:t>sec</a:t>
            </a:r>
            <a:r>
              <a:rPr lang="en-US" sz="1600" b="1" dirty="0">
                <a:solidFill>
                  <a:srgbClr val="0070C0"/>
                </a:solidFill>
                <a:latin typeface="Palatino Linotype" panose="02040502050505030304" pitchFamily="18" charset="0"/>
              </a:rPr>
              <a:t>-butyl</a:t>
            </a:r>
            <a:r>
              <a:rPr lang="en-US" sz="1600" b="1" dirty="0">
                <a:latin typeface="Palatino Linotype" panose="02040502050505030304" pitchFamily="18" charset="0"/>
              </a:rPr>
              <a:t>, and </a:t>
            </a:r>
            <a:r>
              <a:rPr lang="en-US" sz="1600" b="1" i="1" dirty="0">
                <a:solidFill>
                  <a:srgbClr val="0070C0"/>
                </a:solidFill>
                <a:latin typeface="Palatino Linotype" panose="02040502050505030304" pitchFamily="18" charset="0"/>
              </a:rPr>
              <a:t>tert-</a:t>
            </a:r>
            <a:r>
              <a:rPr lang="en-US" sz="1600" b="1" dirty="0">
                <a:solidFill>
                  <a:srgbClr val="0070C0"/>
                </a:solidFill>
                <a:latin typeface="Palatino Linotype" panose="02040502050505030304" pitchFamily="18" charset="0"/>
              </a:rPr>
              <a:t>butyl</a:t>
            </a:r>
            <a:r>
              <a:rPr lang="en-US" sz="1600" b="1" dirty="0">
                <a:latin typeface="Palatino Linotype" panose="02040502050505030304" pitchFamily="18" charset="0"/>
              </a:rPr>
              <a:t> are approved by IUPAC for the unsubstituted groups, and they are still very frequently used.</a:t>
            </a:r>
          </a:p>
        </p:txBody>
      </p:sp>
      <p:sp>
        <p:nvSpPr>
          <p:cNvPr id="28" name="TextBox 27">
            <a:extLst>
              <a:ext uri="{FF2B5EF4-FFF2-40B4-BE49-F238E27FC236}">
                <a16:creationId xmlns:a16="http://schemas.microsoft.com/office/drawing/2014/main" id="{287CEF52-A17C-8869-8789-F2B8F4986F4F}"/>
              </a:ext>
            </a:extLst>
          </p:cNvPr>
          <p:cNvSpPr txBox="1"/>
          <p:nvPr/>
        </p:nvSpPr>
        <p:spPr>
          <a:xfrm>
            <a:off x="176166" y="1764664"/>
            <a:ext cx="11854732" cy="1531958"/>
          </a:xfrm>
          <a:prstGeom prst="rect">
            <a:avLst/>
          </a:prstGeom>
          <a:noFill/>
        </p:spPr>
        <p:txBody>
          <a:bodyPr wrap="square">
            <a:spAutoFit/>
          </a:bodyPr>
          <a:lstStyle/>
          <a:p>
            <a:pPr marL="342900" indent="-342900" algn="just">
              <a:lnSpc>
                <a:spcPct val="150000"/>
              </a:lnSpc>
              <a:buFont typeface="Wingdings" panose="05000000000000000000" pitchFamily="2" charset="2"/>
              <a:buChar char="§"/>
            </a:pPr>
            <a:r>
              <a:rPr lang="en-US" sz="1600" b="1" dirty="0">
                <a:solidFill>
                  <a:srgbClr val="0070C0"/>
                </a:solidFill>
                <a:latin typeface="Palatino Linotype" panose="02040502050505030304" pitchFamily="18" charset="0"/>
              </a:rPr>
              <a:t>For example</a:t>
            </a:r>
            <a:r>
              <a:rPr lang="en-US" sz="1600" b="1" dirty="0">
                <a:latin typeface="Palatino Linotype" panose="02040502050505030304" pitchFamily="18" charset="0"/>
              </a:rPr>
              <a:t>; </a:t>
            </a:r>
          </a:p>
          <a:p>
            <a:pPr marL="457200" algn="just">
              <a:lnSpc>
                <a:spcPct val="150000"/>
              </a:lnSpc>
            </a:pPr>
            <a:r>
              <a:rPr lang="en-US" sz="1600" b="1" dirty="0">
                <a:latin typeface="Palatino Linotype" panose="02040502050505030304" pitchFamily="18" charset="0"/>
              </a:rPr>
              <a:t>Two groups can be derived from propane, </a:t>
            </a:r>
          </a:p>
          <a:p>
            <a:pPr lvl="1" algn="just">
              <a:lnSpc>
                <a:spcPct val="150000"/>
              </a:lnSpc>
            </a:pPr>
            <a:r>
              <a:rPr lang="en-US" sz="1600" b="1" dirty="0">
                <a:latin typeface="Palatino Linotype" panose="02040502050505030304" pitchFamily="18" charset="0"/>
              </a:rPr>
              <a:t>the </a:t>
            </a:r>
            <a:r>
              <a:rPr lang="en-US" sz="1600" b="1" dirty="0">
                <a:solidFill>
                  <a:srgbClr val="0070C0"/>
                </a:solidFill>
                <a:latin typeface="Palatino Linotype" panose="02040502050505030304" pitchFamily="18" charset="0"/>
              </a:rPr>
              <a:t>propyl group </a:t>
            </a:r>
            <a:r>
              <a:rPr lang="en-US" sz="1600" b="1" dirty="0">
                <a:latin typeface="Palatino Linotype" panose="02040502050505030304" pitchFamily="18" charset="0"/>
              </a:rPr>
              <a:t>is derived by removal of a terminal hydrogen, and </a:t>
            </a:r>
          </a:p>
          <a:p>
            <a:pPr lvl="1" algn="just">
              <a:lnSpc>
                <a:spcPct val="150000"/>
              </a:lnSpc>
            </a:pPr>
            <a:r>
              <a:rPr lang="en-US" sz="1600" b="1" dirty="0">
                <a:latin typeface="Palatino Linotype" panose="02040502050505030304" pitchFamily="18" charset="0"/>
              </a:rPr>
              <a:t>the </a:t>
            </a:r>
            <a:r>
              <a:rPr lang="en-US" sz="1600" b="1" dirty="0">
                <a:solidFill>
                  <a:srgbClr val="0070C0"/>
                </a:solidFill>
                <a:latin typeface="Palatino Linotype" panose="02040502050505030304" pitchFamily="18" charset="0"/>
              </a:rPr>
              <a:t>isopropyl </a:t>
            </a:r>
            <a:r>
              <a:rPr lang="en-US" sz="1600" b="1" dirty="0">
                <a:latin typeface="Palatino Linotype" panose="02040502050505030304" pitchFamily="18" charset="0"/>
              </a:rPr>
              <a:t>(common name) is derived by removal of a hydrogen from the central carbon.</a:t>
            </a:r>
          </a:p>
        </p:txBody>
      </p:sp>
      <p:graphicFrame>
        <p:nvGraphicFramePr>
          <p:cNvPr id="29" name="عنصر 28">
            <a:extLst>
              <a:ext uri="{FF2B5EF4-FFF2-40B4-BE49-F238E27FC236}">
                <a16:creationId xmlns:a16="http://schemas.microsoft.com/office/drawing/2014/main" id="{2F211B8D-90FE-2B1D-618F-B7739CA0EBD2}"/>
              </a:ext>
            </a:extLst>
          </p:cNvPr>
          <p:cNvGraphicFramePr>
            <a:graphicFrameLocks noChangeAspect="1"/>
          </p:cNvGraphicFramePr>
          <p:nvPr>
            <p:extLst>
              <p:ext uri="{D42A27DB-BD31-4B8C-83A1-F6EECF244321}">
                <p14:modId xmlns:p14="http://schemas.microsoft.com/office/powerpoint/2010/main" val="824365750"/>
              </p:ext>
            </p:extLst>
          </p:nvPr>
        </p:nvGraphicFramePr>
        <p:xfrm>
          <a:off x="2944813" y="3567574"/>
          <a:ext cx="1066800" cy="554038"/>
        </p:xfrm>
        <a:graphic>
          <a:graphicData uri="http://schemas.openxmlformats.org/presentationml/2006/ole">
            <mc:AlternateContent xmlns:mc="http://schemas.openxmlformats.org/markup-compatibility/2006">
              <mc:Choice xmlns:v="urn:schemas-microsoft-com:vml" Requires="v">
                <p:oleObj spid="_x0000_s3126" name="CS ChemDraw Drawing" r:id="rId17" imgW="1066495" imgH="554526" progId="ChemDraw.Document.6.0">
                  <p:embed/>
                </p:oleObj>
              </mc:Choice>
              <mc:Fallback>
                <p:oleObj name="CS ChemDraw Drawing" r:id="rId17" imgW="1066495" imgH="554526" progId="ChemDraw.Document.6.0">
                  <p:embed/>
                  <p:pic>
                    <p:nvPicPr>
                      <p:cNvPr id="0" name=""/>
                      <p:cNvPicPr/>
                      <p:nvPr/>
                    </p:nvPicPr>
                    <p:blipFill>
                      <a:blip r:embed="rId18"/>
                      <a:stretch>
                        <a:fillRect/>
                      </a:stretch>
                    </p:blipFill>
                    <p:spPr>
                      <a:xfrm>
                        <a:off x="2944813" y="3567574"/>
                        <a:ext cx="1066800" cy="554038"/>
                      </a:xfrm>
                      <a:prstGeom prst="rect">
                        <a:avLst/>
                      </a:prstGeom>
                    </p:spPr>
                  </p:pic>
                </p:oleObj>
              </mc:Fallback>
            </mc:AlternateContent>
          </a:graphicData>
        </a:graphic>
      </p:graphicFrame>
      <p:graphicFrame>
        <p:nvGraphicFramePr>
          <p:cNvPr id="31" name="عنصر 30">
            <a:extLst>
              <a:ext uri="{FF2B5EF4-FFF2-40B4-BE49-F238E27FC236}">
                <a16:creationId xmlns:a16="http://schemas.microsoft.com/office/drawing/2014/main" id="{396B1BDE-C11A-1281-CCCE-5C41B9E06DF2}"/>
              </a:ext>
            </a:extLst>
          </p:cNvPr>
          <p:cNvGraphicFramePr>
            <a:graphicFrameLocks noChangeAspect="1"/>
          </p:cNvGraphicFramePr>
          <p:nvPr>
            <p:extLst>
              <p:ext uri="{D42A27DB-BD31-4B8C-83A1-F6EECF244321}">
                <p14:modId xmlns:p14="http://schemas.microsoft.com/office/powerpoint/2010/main" val="3653365797"/>
              </p:ext>
            </p:extLst>
          </p:nvPr>
        </p:nvGraphicFramePr>
        <p:xfrm>
          <a:off x="7729086" y="3567574"/>
          <a:ext cx="1406525" cy="554037"/>
        </p:xfrm>
        <a:graphic>
          <a:graphicData uri="http://schemas.openxmlformats.org/presentationml/2006/ole">
            <mc:AlternateContent xmlns:mc="http://schemas.openxmlformats.org/markup-compatibility/2006">
              <mc:Choice xmlns:v="urn:schemas-microsoft-com:vml" Requires="v">
                <p:oleObj spid="_x0000_s3127" name="CS ChemDraw Drawing" r:id="rId19" imgW="1406044" imgH="554526" progId="ChemDraw.Document.6.0">
                  <p:embed/>
                </p:oleObj>
              </mc:Choice>
              <mc:Fallback>
                <p:oleObj name="CS ChemDraw Drawing" r:id="rId19" imgW="1406044" imgH="554526" progId="ChemDraw.Document.6.0">
                  <p:embed/>
                  <p:pic>
                    <p:nvPicPr>
                      <p:cNvPr id="29" name="عنصر 28">
                        <a:extLst>
                          <a:ext uri="{FF2B5EF4-FFF2-40B4-BE49-F238E27FC236}">
                            <a16:creationId xmlns:a16="http://schemas.microsoft.com/office/drawing/2014/main" id="{2F211B8D-90FE-2B1D-618F-B7739CA0EBD2}"/>
                          </a:ext>
                        </a:extLst>
                      </p:cNvPr>
                      <p:cNvPicPr/>
                      <p:nvPr/>
                    </p:nvPicPr>
                    <p:blipFill>
                      <a:blip r:embed="rId20"/>
                      <a:stretch>
                        <a:fillRect/>
                      </a:stretch>
                    </p:blipFill>
                    <p:spPr>
                      <a:xfrm>
                        <a:off x="7729086" y="3567574"/>
                        <a:ext cx="1406525" cy="554037"/>
                      </a:xfrm>
                      <a:prstGeom prst="rect">
                        <a:avLst/>
                      </a:prstGeom>
                    </p:spPr>
                  </p:pic>
                </p:oleObj>
              </mc:Fallback>
            </mc:AlternateContent>
          </a:graphicData>
        </a:graphic>
      </p:graphicFrame>
    </p:spTree>
    <p:extLst>
      <p:ext uri="{BB962C8B-B14F-4D97-AF65-F5344CB8AC3E}">
        <p14:creationId xmlns:p14="http://schemas.microsoft.com/office/powerpoint/2010/main" val="2605687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4</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1. Nomenclature of Alkanes and Cycloalkanes</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1.2. How to Name Alkanes</a:t>
            </a:r>
          </a:p>
        </p:txBody>
      </p:sp>
      <p:sp>
        <p:nvSpPr>
          <p:cNvPr id="29" name="Rectangle 28">
            <a:extLst>
              <a:ext uri="{FF2B5EF4-FFF2-40B4-BE49-F238E27FC236}">
                <a16:creationId xmlns:a16="http://schemas.microsoft.com/office/drawing/2014/main" id="{3C72F381-2A0B-41F4-17DE-167FAD23F8F9}"/>
              </a:ext>
            </a:extLst>
          </p:cNvPr>
          <p:cNvSpPr/>
          <p:nvPr/>
        </p:nvSpPr>
        <p:spPr>
          <a:xfrm>
            <a:off x="888521" y="4620257"/>
            <a:ext cx="11142378" cy="423962"/>
          </a:xfrm>
          <a:prstGeom prst="rect">
            <a:avLst/>
          </a:prstGeom>
        </p:spPr>
        <p:txBody>
          <a:bodyPr wrap="square">
            <a:spAutoFit/>
          </a:bodyPr>
          <a:lstStyle/>
          <a:p>
            <a:pPr marL="0" lvl="1" algn="just">
              <a:lnSpc>
                <a:spcPct val="150000"/>
              </a:lnSpc>
            </a:pPr>
            <a:r>
              <a:rPr lang="en-US" sz="1600" b="1" dirty="0">
                <a:latin typeface="Palatino Linotype" panose="02040502050505030304" pitchFamily="18" charset="0"/>
              </a:rPr>
              <a:t>2. Number the longest chain beginning with the end of the chain nearer the substituent. </a:t>
            </a:r>
          </a:p>
        </p:txBody>
      </p:sp>
      <p:sp>
        <p:nvSpPr>
          <p:cNvPr id="30" name="Rectangle 29">
            <a:extLst>
              <a:ext uri="{FF2B5EF4-FFF2-40B4-BE49-F238E27FC236}">
                <a16:creationId xmlns:a16="http://schemas.microsoft.com/office/drawing/2014/main" id="{1F9A891B-BC80-C1B6-B3A1-EF6578E2482C}"/>
              </a:ext>
            </a:extLst>
          </p:cNvPr>
          <p:cNvSpPr/>
          <p:nvPr/>
        </p:nvSpPr>
        <p:spPr>
          <a:xfrm>
            <a:off x="176167" y="1387756"/>
            <a:ext cx="11854732" cy="1162626"/>
          </a:xfrm>
          <a:prstGeom prst="rect">
            <a:avLst/>
          </a:prstGeom>
        </p:spPr>
        <p:txBody>
          <a:bodyPr wrap="square">
            <a:spAutoFit/>
          </a:bodyPr>
          <a:lstStyle/>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Branched-chain alkanes are named according to the following</a:t>
            </a:r>
            <a:r>
              <a:rPr lang="en-US" sz="1600" b="1" dirty="0">
                <a:solidFill>
                  <a:srgbClr val="0070C0"/>
                </a:solidFill>
                <a:latin typeface="Palatino Linotype" panose="02040502050505030304" pitchFamily="18" charset="0"/>
              </a:rPr>
              <a:t> </a:t>
            </a:r>
            <a:r>
              <a:rPr lang="en-US" sz="1600" b="1" dirty="0">
                <a:latin typeface="Palatino Linotype" panose="02040502050505030304" pitchFamily="18" charset="0"/>
              </a:rPr>
              <a:t>rules:</a:t>
            </a:r>
          </a:p>
          <a:p>
            <a:pPr lvl="1" algn="just">
              <a:lnSpc>
                <a:spcPct val="150000"/>
              </a:lnSpc>
            </a:pPr>
            <a:r>
              <a:rPr lang="en-US" sz="1600" b="1" dirty="0">
                <a:latin typeface="Palatino Linotype" panose="02040502050505030304" pitchFamily="18" charset="0"/>
              </a:rPr>
              <a:t>1. Locate the </a:t>
            </a:r>
            <a:r>
              <a:rPr lang="en-US" sz="1600" b="1" dirty="0">
                <a:solidFill>
                  <a:srgbClr val="0070C0"/>
                </a:solidFill>
                <a:latin typeface="Palatino Linotype" panose="02040502050505030304" pitchFamily="18" charset="0"/>
              </a:rPr>
              <a:t>longest continuous chain of carbon atoms</a:t>
            </a:r>
            <a:r>
              <a:rPr lang="en-US" sz="1600" b="1" dirty="0">
                <a:latin typeface="Palatino Linotype" panose="02040502050505030304" pitchFamily="18" charset="0"/>
              </a:rPr>
              <a:t>; this chain determines the parent's name for the alkane. </a:t>
            </a:r>
          </a:p>
          <a:p>
            <a:pPr marL="690563" lvl="1" indent="111125" algn="just">
              <a:lnSpc>
                <a:spcPct val="150000"/>
              </a:lnSpc>
            </a:pPr>
            <a:r>
              <a:rPr lang="en-US" sz="1600" i="1" dirty="0">
                <a:latin typeface="Palatino Linotype" panose="02040502050505030304" pitchFamily="18" charset="0"/>
              </a:rPr>
              <a:t>The longest continuous chain may not always be obvious from the way the formula is written.</a:t>
            </a:r>
          </a:p>
        </p:txBody>
      </p:sp>
      <p:sp>
        <p:nvSpPr>
          <p:cNvPr id="31" name="TextBox 30">
            <a:extLst>
              <a:ext uri="{FF2B5EF4-FFF2-40B4-BE49-F238E27FC236}">
                <a16:creationId xmlns:a16="http://schemas.microsoft.com/office/drawing/2014/main" id="{2AAF000D-9818-6E34-2D59-69E2003C07D5}"/>
              </a:ext>
            </a:extLst>
          </p:cNvPr>
          <p:cNvSpPr txBox="1"/>
          <p:nvPr/>
        </p:nvSpPr>
        <p:spPr>
          <a:xfrm>
            <a:off x="1157726" y="3859823"/>
            <a:ext cx="5374806" cy="523220"/>
          </a:xfrm>
          <a:prstGeom prst="rect">
            <a:avLst/>
          </a:prstGeom>
          <a:noFill/>
        </p:spPr>
        <p:txBody>
          <a:bodyPr wrap="square" rtlCol="0">
            <a:spAutoFit/>
          </a:bodyPr>
          <a:lstStyle/>
          <a:p>
            <a:pPr algn="ctr"/>
            <a:r>
              <a:rPr lang="en-US" sz="1400" b="1" dirty="0">
                <a:latin typeface="Palatino Linotype" panose="02040502050505030304" pitchFamily="18" charset="0"/>
              </a:rPr>
              <a:t>Hexane</a:t>
            </a:r>
          </a:p>
          <a:p>
            <a:pPr algn="ctr"/>
            <a:r>
              <a:rPr lang="en-US" sz="1400" dirty="0">
                <a:latin typeface="Palatino Linotype" panose="02040502050505030304" pitchFamily="18" charset="0"/>
              </a:rPr>
              <a:t> Because the longest continuous chain contains six carbon atoms</a:t>
            </a:r>
          </a:p>
        </p:txBody>
      </p:sp>
      <p:sp>
        <p:nvSpPr>
          <p:cNvPr id="32" name="Rectangle 31">
            <a:extLst>
              <a:ext uri="{FF2B5EF4-FFF2-40B4-BE49-F238E27FC236}">
                <a16:creationId xmlns:a16="http://schemas.microsoft.com/office/drawing/2014/main" id="{0790601F-AE2F-395F-C65F-4C56901D1312}"/>
              </a:ext>
            </a:extLst>
          </p:cNvPr>
          <p:cNvSpPr/>
          <p:nvPr/>
        </p:nvSpPr>
        <p:spPr>
          <a:xfrm>
            <a:off x="7016445" y="3817746"/>
            <a:ext cx="4701942" cy="523220"/>
          </a:xfrm>
          <a:prstGeom prst="rect">
            <a:avLst/>
          </a:prstGeom>
        </p:spPr>
        <p:txBody>
          <a:bodyPr wrap="square">
            <a:spAutoFit/>
          </a:bodyPr>
          <a:lstStyle/>
          <a:p>
            <a:pPr algn="ctr"/>
            <a:r>
              <a:rPr lang="en-US" sz="1400" b="1" dirty="0">
                <a:latin typeface="Palatino Linotype" panose="02040502050505030304" pitchFamily="18" charset="0"/>
              </a:rPr>
              <a:t>Heptane</a:t>
            </a:r>
            <a:r>
              <a:rPr lang="en-US" sz="1400" dirty="0">
                <a:latin typeface="Palatino Linotype" panose="02040502050505030304" pitchFamily="18" charset="0"/>
              </a:rPr>
              <a:t> </a:t>
            </a:r>
          </a:p>
          <a:p>
            <a:pPr algn="ctr"/>
            <a:r>
              <a:rPr lang="en-US" sz="1400" dirty="0">
                <a:latin typeface="Palatino Linotype" panose="02040502050505030304" pitchFamily="18" charset="0"/>
              </a:rPr>
              <a:t>Because the longest chain contains seven carbon atoms</a:t>
            </a:r>
          </a:p>
        </p:txBody>
      </p:sp>
      <p:grpSp>
        <p:nvGrpSpPr>
          <p:cNvPr id="33" name="Group 32">
            <a:extLst>
              <a:ext uri="{FF2B5EF4-FFF2-40B4-BE49-F238E27FC236}">
                <a16:creationId xmlns:a16="http://schemas.microsoft.com/office/drawing/2014/main" id="{1F312466-FB30-B801-7F4D-022DF91FDEE6}"/>
              </a:ext>
            </a:extLst>
          </p:cNvPr>
          <p:cNvGrpSpPr/>
          <p:nvPr/>
        </p:nvGrpSpPr>
        <p:grpSpPr>
          <a:xfrm>
            <a:off x="1157726" y="2732037"/>
            <a:ext cx="5456951" cy="890572"/>
            <a:chOff x="6115456" y="1550658"/>
            <a:chExt cx="5456951" cy="890572"/>
          </a:xfrm>
        </p:grpSpPr>
        <p:sp>
          <p:nvSpPr>
            <p:cNvPr id="34" name="TextBox 33">
              <a:extLst>
                <a:ext uri="{FF2B5EF4-FFF2-40B4-BE49-F238E27FC236}">
                  <a16:creationId xmlns:a16="http://schemas.microsoft.com/office/drawing/2014/main" id="{1D94852D-B297-CE75-274C-24A60399E3A6}"/>
                </a:ext>
              </a:extLst>
            </p:cNvPr>
            <p:cNvSpPr txBox="1"/>
            <p:nvPr/>
          </p:nvSpPr>
          <p:spPr>
            <a:xfrm>
              <a:off x="6115456" y="2080077"/>
              <a:ext cx="1164101" cy="276999"/>
            </a:xfrm>
            <a:prstGeom prst="rect">
              <a:avLst/>
            </a:prstGeom>
            <a:noFill/>
          </p:spPr>
          <p:txBody>
            <a:bodyPr wrap="none" rtlCol="0">
              <a:spAutoFit/>
            </a:bodyPr>
            <a:lstStyle/>
            <a:p>
              <a:r>
                <a:rPr lang="en-US" sz="1200" b="1" dirty="0">
                  <a:latin typeface="Palatino Linotype" panose="02040502050505030304" pitchFamily="18" charset="0"/>
                </a:rPr>
                <a:t>Longest chain</a:t>
              </a:r>
            </a:p>
          </p:txBody>
        </p:sp>
        <p:sp>
          <p:nvSpPr>
            <p:cNvPr id="35" name="TextBox 34">
              <a:extLst>
                <a:ext uri="{FF2B5EF4-FFF2-40B4-BE49-F238E27FC236}">
                  <a16:creationId xmlns:a16="http://schemas.microsoft.com/office/drawing/2014/main" id="{5CBF222F-620F-9BC4-87AE-4F72E14B6CDA}"/>
                </a:ext>
              </a:extLst>
            </p:cNvPr>
            <p:cNvSpPr txBox="1"/>
            <p:nvPr/>
          </p:nvSpPr>
          <p:spPr>
            <a:xfrm>
              <a:off x="6933262" y="1680364"/>
              <a:ext cx="2452159" cy="338554"/>
            </a:xfrm>
            <a:prstGeom prst="rect">
              <a:avLst/>
            </a:prstGeom>
            <a:noFill/>
          </p:spPr>
          <p:txBody>
            <a:bodyPr wrap="square" rtlCol="0">
              <a:spAutoFit/>
            </a:bodyPr>
            <a:lstStyle/>
            <a:p>
              <a:r>
                <a:rPr lang="en-GB" sz="1600" b="1" dirty="0">
                  <a:solidFill>
                    <a:srgbClr val="3FC1F3"/>
                  </a:solidFill>
                  <a:latin typeface="Palatino Linotype" panose="02040502050505030304" pitchFamily="18" charset="0"/>
                </a:rPr>
                <a:t>CH</a:t>
              </a:r>
              <a:r>
                <a:rPr lang="en-GB" sz="1600" b="1" baseline="-25000" dirty="0">
                  <a:solidFill>
                    <a:srgbClr val="3FC1F3"/>
                  </a:solidFill>
                  <a:latin typeface="Palatino Linotype" panose="02040502050505030304" pitchFamily="18" charset="0"/>
                </a:rPr>
                <a:t>3</a:t>
              </a:r>
              <a:r>
                <a:rPr lang="en-GB" sz="1600" b="1" dirty="0">
                  <a:solidFill>
                    <a:srgbClr val="3FC1F3"/>
                  </a:solidFill>
                  <a:latin typeface="Palatino Linotype" panose="02040502050505030304" pitchFamily="18" charset="0"/>
                </a:rPr>
                <a:t>CH</a:t>
              </a:r>
              <a:r>
                <a:rPr lang="en-GB" sz="1600" b="1" baseline="-25000" dirty="0">
                  <a:solidFill>
                    <a:srgbClr val="3FC1F3"/>
                  </a:solidFill>
                  <a:latin typeface="Palatino Linotype" panose="02040502050505030304" pitchFamily="18" charset="0"/>
                </a:rPr>
                <a:t>2</a:t>
              </a:r>
              <a:r>
                <a:rPr lang="en-GB" sz="1600" b="1" dirty="0">
                  <a:solidFill>
                    <a:srgbClr val="3FC1F3"/>
                  </a:solidFill>
                  <a:latin typeface="Palatino Linotype" panose="02040502050505030304" pitchFamily="18" charset="0"/>
                </a:rPr>
                <a:t>CH</a:t>
              </a:r>
              <a:r>
                <a:rPr lang="en-GB" sz="1600" b="1" baseline="-25000" dirty="0">
                  <a:solidFill>
                    <a:srgbClr val="3FC1F3"/>
                  </a:solidFill>
                  <a:latin typeface="Palatino Linotype" panose="02040502050505030304" pitchFamily="18" charset="0"/>
                </a:rPr>
                <a:t>2</a:t>
              </a:r>
              <a:r>
                <a:rPr lang="en-GB" sz="1600" b="1" dirty="0">
                  <a:solidFill>
                    <a:srgbClr val="3FC1F3"/>
                  </a:solidFill>
                  <a:latin typeface="Palatino Linotype" panose="02040502050505030304" pitchFamily="18" charset="0"/>
                </a:rPr>
                <a:t>CH</a:t>
              </a:r>
              <a:r>
                <a:rPr lang="en-GB" sz="1600" b="1" baseline="-25000" dirty="0">
                  <a:solidFill>
                    <a:srgbClr val="3FC1F3"/>
                  </a:solidFill>
                  <a:latin typeface="Palatino Linotype" panose="02040502050505030304" pitchFamily="18" charset="0"/>
                </a:rPr>
                <a:t>2</a:t>
              </a:r>
              <a:r>
                <a:rPr lang="en-GB" sz="1600" b="1" dirty="0">
                  <a:solidFill>
                    <a:srgbClr val="3FC1F3"/>
                  </a:solidFill>
                  <a:latin typeface="Palatino Linotype" panose="02040502050505030304" pitchFamily="18" charset="0"/>
                </a:rPr>
                <a:t>CHCH</a:t>
              </a:r>
              <a:r>
                <a:rPr lang="en-GB" sz="1600" b="1" baseline="-25000" dirty="0">
                  <a:solidFill>
                    <a:srgbClr val="3FC1F3"/>
                  </a:solidFill>
                  <a:latin typeface="Palatino Linotype" panose="02040502050505030304" pitchFamily="18" charset="0"/>
                </a:rPr>
                <a:t>3</a:t>
              </a:r>
              <a:endParaRPr lang="en-US" sz="1600" b="1" baseline="-25000" dirty="0">
                <a:solidFill>
                  <a:srgbClr val="3FC1F3"/>
                </a:solidFill>
                <a:latin typeface="Palatino Linotype" panose="02040502050505030304" pitchFamily="18" charset="0"/>
              </a:endParaRPr>
            </a:p>
          </p:txBody>
        </p:sp>
        <p:pic>
          <p:nvPicPr>
            <p:cNvPr id="36" name="Picture 35" descr="Screen Clipping">
              <a:extLst>
                <a:ext uri="{FF2B5EF4-FFF2-40B4-BE49-F238E27FC236}">
                  <a16:creationId xmlns:a16="http://schemas.microsoft.com/office/drawing/2014/main" id="{7403DBCE-1124-6305-3F0E-06DB711DE3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63516" y="1550658"/>
              <a:ext cx="1508891" cy="762066"/>
            </a:xfrm>
            <a:prstGeom prst="rect">
              <a:avLst/>
            </a:prstGeom>
          </p:spPr>
        </p:pic>
        <p:sp>
          <p:nvSpPr>
            <p:cNvPr id="37" name="TextBox 36">
              <a:extLst>
                <a:ext uri="{FF2B5EF4-FFF2-40B4-BE49-F238E27FC236}">
                  <a16:creationId xmlns:a16="http://schemas.microsoft.com/office/drawing/2014/main" id="{9E8B6C89-D428-11E3-4E38-509D842C234C}"/>
                </a:ext>
              </a:extLst>
            </p:cNvPr>
            <p:cNvSpPr txBox="1"/>
            <p:nvPr/>
          </p:nvSpPr>
          <p:spPr>
            <a:xfrm>
              <a:off x="9471969" y="1660348"/>
              <a:ext cx="378630" cy="338554"/>
            </a:xfrm>
            <a:prstGeom prst="rect">
              <a:avLst/>
            </a:prstGeom>
            <a:noFill/>
          </p:spPr>
          <p:txBody>
            <a:bodyPr wrap="none" rtlCol="0">
              <a:spAutoFit/>
            </a:bodyPr>
            <a:lstStyle/>
            <a:p>
              <a:r>
                <a:rPr lang="en-GB" sz="1600" b="1" dirty="0">
                  <a:latin typeface="Palatino Linotype" panose="02040502050505030304" pitchFamily="18" charset="0"/>
                </a:rPr>
                <a:t>or</a:t>
              </a:r>
              <a:endParaRPr lang="en-US" sz="1600" b="1" dirty="0">
                <a:latin typeface="Palatino Linotype" panose="02040502050505030304" pitchFamily="18" charset="0"/>
              </a:endParaRPr>
            </a:p>
          </p:txBody>
        </p:sp>
        <p:cxnSp>
          <p:nvCxnSpPr>
            <p:cNvPr id="38" name="Elbow Connector 29">
              <a:extLst>
                <a:ext uri="{FF2B5EF4-FFF2-40B4-BE49-F238E27FC236}">
                  <a16:creationId xmlns:a16="http://schemas.microsoft.com/office/drawing/2014/main" id="{02C60A31-C94E-5191-D4D9-6A64DD5A6085}"/>
                </a:ext>
              </a:extLst>
            </p:cNvPr>
            <p:cNvCxnSpPr/>
            <p:nvPr/>
          </p:nvCxnSpPr>
          <p:spPr>
            <a:xfrm flipV="1">
              <a:off x="6552118" y="1863946"/>
              <a:ext cx="446586" cy="223559"/>
            </a:xfrm>
            <a:prstGeom prst="bentConnector3">
              <a:avLst>
                <a:gd name="adj1" fmla="val -99"/>
              </a:avLst>
            </a:prstGeom>
            <a:ln>
              <a:tailEnd type="triangle"/>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7AD498D3-F7FC-4918-EAD7-5CDF91BCE94D}"/>
                </a:ext>
              </a:extLst>
            </p:cNvPr>
            <p:cNvCxnSpPr/>
            <p:nvPr/>
          </p:nvCxnSpPr>
          <p:spPr>
            <a:xfrm>
              <a:off x="8654795" y="1931691"/>
              <a:ext cx="0" cy="228345"/>
            </a:xfrm>
            <a:prstGeom prst="line">
              <a:avLst/>
            </a:prstGeom>
            <a:ln/>
          </p:spPr>
          <p:style>
            <a:lnRef idx="2">
              <a:schemeClr val="dk1"/>
            </a:lnRef>
            <a:fillRef idx="0">
              <a:schemeClr val="dk1"/>
            </a:fillRef>
            <a:effectRef idx="1">
              <a:schemeClr val="dk1"/>
            </a:effectRef>
            <a:fontRef idx="minor">
              <a:schemeClr val="tx1"/>
            </a:fontRef>
          </p:style>
        </p:cxnSp>
        <p:sp>
          <p:nvSpPr>
            <p:cNvPr id="40" name="TextBox 39">
              <a:extLst>
                <a:ext uri="{FF2B5EF4-FFF2-40B4-BE49-F238E27FC236}">
                  <a16:creationId xmlns:a16="http://schemas.microsoft.com/office/drawing/2014/main" id="{802FBA18-BFDA-991B-535A-BE45EB5E80D1}"/>
                </a:ext>
              </a:extLst>
            </p:cNvPr>
            <p:cNvSpPr txBox="1"/>
            <p:nvPr/>
          </p:nvSpPr>
          <p:spPr>
            <a:xfrm>
              <a:off x="8502671" y="2102676"/>
              <a:ext cx="570990" cy="338554"/>
            </a:xfrm>
            <a:prstGeom prst="rect">
              <a:avLst/>
            </a:prstGeom>
            <a:noFill/>
          </p:spPr>
          <p:txBody>
            <a:bodyPr wrap="none" rtlCol="0">
              <a:spAutoFit/>
            </a:bodyPr>
            <a:lstStyle/>
            <a:p>
              <a:r>
                <a:rPr lang="en-GB" sz="1600" dirty="0">
                  <a:latin typeface="Palatino Linotype" panose="02040502050505030304" pitchFamily="18" charset="0"/>
                </a:rPr>
                <a:t>CH</a:t>
              </a:r>
              <a:r>
                <a:rPr lang="en-GB" sz="1600" baseline="-25000" dirty="0">
                  <a:latin typeface="Palatino Linotype" panose="02040502050505030304" pitchFamily="18" charset="0"/>
                </a:rPr>
                <a:t>3</a:t>
              </a:r>
              <a:endParaRPr lang="en-US" sz="1600" baseline="-25000" dirty="0">
                <a:latin typeface="Palatino Linotype" panose="02040502050505030304" pitchFamily="18" charset="0"/>
              </a:endParaRPr>
            </a:p>
          </p:txBody>
        </p:sp>
      </p:grpSp>
      <p:pic>
        <p:nvPicPr>
          <p:cNvPr id="41" name="Picture 40" descr="Screen Clipping">
            <a:extLst>
              <a:ext uri="{FF2B5EF4-FFF2-40B4-BE49-F238E27FC236}">
                <a16:creationId xmlns:a16="http://schemas.microsoft.com/office/drawing/2014/main" id="{F0C29EB4-266E-102E-B1A7-A1F271F18C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46872" y="2699363"/>
            <a:ext cx="1577477" cy="967824"/>
          </a:xfrm>
          <a:prstGeom prst="rect">
            <a:avLst/>
          </a:prstGeom>
        </p:spPr>
      </p:pic>
      <p:grpSp>
        <p:nvGrpSpPr>
          <p:cNvPr id="42" name="Group 41">
            <a:extLst>
              <a:ext uri="{FF2B5EF4-FFF2-40B4-BE49-F238E27FC236}">
                <a16:creationId xmlns:a16="http://schemas.microsoft.com/office/drawing/2014/main" id="{00F5BBA1-5C94-CE92-A0D5-FA1C612AC5F2}"/>
              </a:ext>
            </a:extLst>
          </p:cNvPr>
          <p:cNvGrpSpPr/>
          <p:nvPr/>
        </p:nvGrpSpPr>
        <p:grpSpPr>
          <a:xfrm>
            <a:off x="4003903" y="5233374"/>
            <a:ext cx="4743281" cy="1305266"/>
            <a:chOff x="7114556" y="4769751"/>
            <a:chExt cx="4575270" cy="1136445"/>
          </a:xfrm>
        </p:grpSpPr>
        <p:pic>
          <p:nvPicPr>
            <p:cNvPr id="43" name="Picture 42">
              <a:extLst>
                <a:ext uri="{FF2B5EF4-FFF2-40B4-BE49-F238E27FC236}">
                  <a16:creationId xmlns:a16="http://schemas.microsoft.com/office/drawing/2014/main" id="{2C9B0C18-F6EA-F301-9CD7-C3E953BFC819}"/>
                </a:ext>
              </a:extLst>
            </p:cNvPr>
            <p:cNvPicPr>
              <a:picLocks noChangeAspect="1"/>
            </p:cNvPicPr>
            <p:nvPr/>
          </p:nvPicPr>
          <p:blipFill>
            <a:blip r:embed="rId7">
              <a:extLst>
                <a:ext uri="{28A0092B-C50C-407E-A947-70E740481C1C}">
                  <a14:useLocalDpi xmlns:a14="http://schemas.microsoft.com/office/drawing/2010/main" val="0"/>
                </a:ext>
              </a:extLst>
            </a:blip>
            <a:srcRect l="4814" t="13509" r="18154" b="7660"/>
            <a:stretch/>
          </p:blipFill>
          <p:spPr>
            <a:xfrm>
              <a:off x="7183451" y="4879621"/>
              <a:ext cx="3621963" cy="949175"/>
            </a:xfrm>
            <a:prstGeom prst="rect">
              <a:avLst/>
            </a:prstGeom>
          </p:spPr>
        </p:pic>
        <p:sp>
          <p:nvSpPr>
            <p:cNvPr id="44" name="TextBox 43">
              <a:extLst>
                <a:ext uri="{FF2B5EF4-FFF2-40B4-BE49-F238E27FC236}">
                  <a16:creationId xmlns:a16="http://schemas.microsoft.com/office/drawing/2014/main" id="{DCD57722-A6B6-BBE8-2A29-519925FDAD94}"/>
                </a:ext>
              </a:extLst>
            </p:cNvPr>
            <p:cNvSpPr txBox="1"/>
            <p:nvPr/>
          </p:nvSpPr>
          <p:spPr>
            <a:xfrm>
              <a:off x="7114556" y="5629197"/>
              <a:ext cx="1008609" cy="276999"/>
            </a:xfrm>
            <a:prstGeom prst="rect">
              <a:avLst/>
            </a:prstGeom>
            <a:noFill/>
          </p:spPr>
          <p:txBody>
            <a:bodyPr wrap="none" rtlCol="0">
              <a:spAutoFit/>
            </a:bodyPr>
            <a:lstStyle/>
            <a:p>
              <a:r>
                <a:rPr lang="en-US" sz="1200" b="1" dirty="0">
                  <a:latin typeface="Palatino Linotype" panose="02040502050505030304" pitchFamily="18" charset="0"/>
                </a:rPr>
                <a:t>Substituent</a:t>
              </a:r>
            </a:p>
          </p:txBody>
        </p:sp>
        <p:sp>
          <p:nvSpPr>
            <p:cNvPr id="45" name="TextBox 44">
              <a:extLst>
                <a:ext uri="{FF2B5EF4-FFF2-40B4-BE49-F238E27FC236}">
                  <a16:creationId xmlns:a16="http://schemas.microsoft.com/office/drawing/2014/main" id="{6CB9A63A-1847-B6B6-1467-442F6A3FD657}"/>
                </a:ext>
              </a:extLst>
            </p:cNvPr>
            <p:cNvSpPr txBox="1"/>
            <p:nvPr/>
          </p:nvSpPr>
          <p:spPr>
            <a:xfrm>
              <a:off x="10681217" y="4769751"/>
              <a:ext cx="1008609" cy="276999"/>
            </a:xfrm>
            <a:prstGeom prst="rect">
              <a:avLst/>
            </a:prstGeom>
            <a:noFill/>
          </p:spPr>
          <p:txBody>
            <a:bodyPr wrap="none" rtlCol="0">
              <a:spAutoFit/>
            </a:bodyPr>
            <a:lstStyle/>
            <a:p>
              <a:r>
                <a:rPr lang="en-US" sz="1200" b="1" dirty="0">
                  <a:latin typeface="Palatino Linotype" panose="02040502050505030304" pitchFamily="18" charset="0"/>
                </a:rPr>
                <a:t>Substituent</a:t>
              </a:r>
            </a:p>
          </p:txBody>
        </p:sp>
      </p:grpSp>
    </p:spTree>
    <p:extLst>
      <p:ext uri="{BB962C8B-B14F-4D97-AF65-F5344CB8AC3E}">
        <p14:creationId xmlns:p14="http://schemas.microsoft.com/office/powerpoint/2010/main" val="4195927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5</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1. Nomenclature of Alkanes and Cycloalkanes</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1.2. How to Name Alkanes</a:t>
            </a:r>
          </a:p>
        </p:txBody>
      </p:sp>
      <p:sp>
        <p:nvSpPr>
          <p:cNvPr id="30" name="Rectangle 29">
            <a:extLst>
              <a:ext uri="{FF2B5EF4-FFF2-40B4-BE49-F238E27FC236}">
                <a16:creationId xmlns:a16="http://schemas.microsoft.com/office/drawing/2014/main" id="{1F9A891B-BC80-C1B6-B3A1-EF6578E2482C}"/>
              </a:ext>
            </a:extLst>
          </p:cNvPr>
          <p:cNvSpPr/>
          <p:nvPr/>
        </p:nvSpPr>
        <p:spPr>
          <a:xfrm>
            <a:off x="888521" y="1375540"/>
            <a:ext cx="11142378" cy="1162626"/>
          </a:xfrm>
          <a:prstGeom prst="rect">
            <a:avLst/>
          </a:prstGeom>
        </p:spPr>
        <p:txBody>
          <a:bodyPr wrap="square">
            <a:spAutoFit/>
          </a:bodyPr>
          <a:lstStyle/>
          <a:p>
            <a:pPr marL="0" lvl="1" algn="just">
              <a:lnSpc>
                <a:spcPct val="150000"/>
              </a:lnSpc>
            </a:pPr>
            <a:r>
              <a:rPr lang="en-US" sz="1600" b="1" dirty="0">
                <a:latin typeface="Palatino Linotype" panose="02040502050505030304" pitchFamily="18" charset="0"/>
              </a:rPr>
              <a:t>3. Use the numbers obtained by application of rule 2 to designate the location of the substituent group. </a:t>
            </a:r>
          </a:p>
          <a:p>
            <a:pPr marL="173038" algn="just">
              <a:lnSpc>
                <a:spcPct val="150000"/>
              </a:lnSpc>
            </a:pPr>
            <a:r>
              <a:rPr lang="en-US" sz="1600" i="1" dirty="0">
                <a:solidFill>
                  <a:srgbClr val="0070C0"/>
                </a:solidFill>
                <a:latin typeface="Palatino Linotype" panose="02040502050505030304" pitchFamily="18" charset="0"/>
              </a:rPr>
              <a:t>The parent's </a:t>
            </a:r>
            <a:r>
              <a:rPr lang="en-US" sz="1600" i="1" dirty="0">
                <a:latin typeface="Palatino Linotype" panose="02040502050505030304" pitchFamily="18" charset="0"/>
              </a:rPr>
              <a:t>name is </a:t>
            </a:r>
            <a:r>
              <a:rPr lang="en-US" sz="1600" i="1" dirty="0">
                <a:solidFill>
                  <a:srgbClr val="0070C0"/>
                </a:solidFill>
                <a:latin typeface="Palatino Linotype" panose="02040502050505030304" pitchFamily="18" charset="0"/>
              </a:rPr>
              <a:t>placed last</a:t>
            </a:r>
            <a:r>
              <a:rPr lang="en-US" sz="1600" i="1" dirty="0">
                <a:latin typeface="Palatino Linotype" panose="02040502050505030304" pitchFamily="18" charset="0"/>
              </a:rPr>
              <a:t>, and the </a:t>
            </a:r>
            <a:r>
              <a:rPr lang="en-US" sz="1600" i="1" dirty="0">
                <a:solidFill>
                  <a:srgbClr val="0070C0"/>
                </a:solidFill>
                <a:latin typeface="Palatino Linotype" panose="02040502050505030304" pitchFamily="18" charset="0"/>
              </a:rPr>
              <a:t>substituent group</a:t>
            </a:r>
            <a:r>
              <a:rPr lang="en-US" sz="1600" i="1" dirty="0">
                <a:latin typeface="Palatino Linotype" panose="02040502050505030304" pitchFamily="18" charset="0"/>
              </a:rPr>
              <a:t>, preceded by the number designating its location on the chain, is placed first. Numbers are separated from words by a </a:t>
            </a:r>
            <a:r>
              <a:rPr lang="en-US" sz="1600" i="1" dirty="0">
                <a:solidFill>
                  <a:srgbClr val="0070C0"/>
                </a:solidFill>
                <a:latin typeface="Palatino Linotype" panose="02040502050505030304" pitchFamily="18" charset="0"/>
              </a:rPr>
              <a:t>hyphen (-)</a:t>
            </a:r>
            <a:r>
              <a:rPr lang="en-US" sz="1600" i="1" dirty="0">
                <a:latin typeface="Palatino Linotype" panose="02040502050505030304" pitchFamily="18" charset="0"/>
              </a:rPr>
              <a:t>. </a:t>
            </a:r>
          </a:p>
        </p:txBody>
      </p:sp>
      <p:grpSp>
        <p:nvGrpSpPr>
          <p:cNvPr id="2" name="Group 1">
            <a:extLst>
              <a:ext uri="{FF2B5EF4-FFF2-40B4-BE49-F238E27FC236}">
                <a16:creationId xmlns:a16="http://schemas.microsoft.com/office/drawing/2014/main" id="{029A6879-77B2-8471-A09D-C62E4B503C09}"/>
              </a:ext>
            </a:extLst>
          </p:cNvPr>
          <p:cNvGrpSpPr/>
          <p:nvPr/>
        </p:nvGrpSpPr>
        <p:grpSpPr>
          <a:xfrm>
            <a:off x="2688945" y="2619136"/>
            <a:ext cx="3938315" cy="1317751"/>
            <a:chOff x="6096000" y="2102048"/>
            <a:chExt cx="3659394" cy="1197661"/>
          </a:xfrm>
        </p:grpSpPr>
        <p:pic>
          <p:nvPicPr>
            <p:cNvPr id="3" name="Picture 2" descr="Screen Clipping">
              <a:extLst>
                <a:ext uri="{FF2B5EF4-FFF2-40B4-BE49-F238E27FC236}">
                  <a16:creationId xmlns:a16="http://schemas.microsoft.com/office/drawing/2014/main" id="{26139374-D470-1F44-ED7B-ED2CD93324FE}"/>
                </a:ext>
              </a:extLst>
            </p:cNvPr>
            <p:cNvPicPr>
              <a:picLocks noChangeAspect="1"/>
            </p:cNvPicPr>
            <p:nvPr/>
          </p:nvPicPr>
          <p:blipFill>
            <a:blip r:embed="rId5">
              <a:extLst>
                <a:ext uri="{28A0092B-C50C-407E-A947-70E740481C1C}">
                  <a14:useLocalDpi xmlns:a14="http://schemas.microsoft.com/office/drawing/2010/main" val="0"/>
                </a:ext>
              </a:extLst>
            </a:blip>
            <a:srcRect t="14154"/>
            <a:stretch/>
          </p:blipFill>
          <p:spPr>
            <a:xfrm>
              <a:off x="6951846" y="2102048"/>
              <a:ext cx="1585097" cy="647661"/>
            </a:xfrm>
            <a:prstGeom prst="rect">
              <a:avLst/>
            </a:prstGeom>
          </p:spPr>
        </p:pic>
        <p:sp>
          <p:nvSpPr>
            <p:cNvPr id="4" name="TextBox 3">
              <a:extLst>
                <a:ext uri="{FF2B5EF4-FFF2-40B4-BE49-F238E27FC236}">
                  <a16:creationId xmlns:a16="http://schemas.microsoft.com/office/drawing/2014/main" id="{24D5807F-8514-F50F-CDD2-414B079E8F54}"/>
                </a:ext>
              </a:extLst>
            </p:cNvPr>
            <p:cNvSpPr txBox="1"/>
            <p:nvPr/>
          </p:nvSpPr>
          <p:spPr>
            <a:xfrm>
              <a:off x="8591293" y="2684500"/>
              <a:ext cx="1164101" cy="276999"/>
            </a:xfrm>
            <a:prstGeom prst="rect">
              <a:avLst/>
            </a:prstGeom>
            <a:noFill/>
          </p:spPr>
          <p:txBody>
            <a:bodyPr wrap="none" rtlCol="0">
              <a:spAutoFit/>
            </a:bodyPr>
            <a:lstStyle/>
            <a:p>
              <a:r>
                <a:rPr lang="en-US" sz="1200" b="1" dirty="0">
                  <a:latin typeface="Palatino Linotype" panose="02040502050505030304" pitchFamily="18" charset="0"/>
                </a:rPr>
                <a:t>Longest chain</a:t>
              </a:r>
            </a:p>
          </p:txBody>
        </p:sp>
        <p:sp>
          <p:nvSpPr>
            <p:cNvPr id="10" name="TextBox 9">
              <a:extLst>
                <a:ext uri="{FF2B5EF4-FFF2-40B4-BE49-F238E27FC236}">
                  <a16:creationId xmlns:a16="http://schemas.microsoft.com/office/drawing/2014/main" id="{DAF0D0AE-FE1D-E7EF-4672-749526837C64}"/>
                </a:ext>
              </a:extLst>
            </p:cNvPr>
            <p:cNvSpPr txBox="1"/>
            <p:nvPr/>
          </p:nvSpPr>
          <p:spPr>
            <a:xfrm>
              <a:off x="6096000" y="2674772"/>
              <a:ext cx="1008609" cy="276999"/>
            </a:xfrm>
            <a:prstGeom prst="rect">
              <a:avLst/>
            </a:prstGeom>
            <a:noFill/>
          </p:spPr>
          <p:txBody>
            <a:bodyPr wrap="none" rtlCol="0">
              <a:spAutoFit/>
            </a:bodyPr>
            <a:lstStyle/>
            <a:p>
              <a:r>
                <a:rPr lang="en-US" sz="1200" b="1" dirty="0">
                  <a:latin typeface="Palatino Linotype" panose="02040502050505030304" pitchFamily="18" charset="0"/>
                </a:rPr>
                <a:t>Substituent</a:t>
              </a:r>
            </a:p>
          </p:txBody>
        </p:sp>
        <p:sp>
          <p:nvSpPr>
            <p:cNvPr id="12" name="TextBox 11">
              <a:extLst>
                <a:ext uri="{FF2B5EF4-FFF2-40B4-BE49-F238E27FC236}">
                  <a16:creationId xmlns:a16="http://schemas.microsoft.com/office/drawing/2014/main" id="{2BAF5DAE-B3E3-3E7D-3C42-C913B2223BE9}"/>
                </a:ext>
              </a:extLst>
            </p:cNvPr>
            <p:cNvSpPr txBox="1"/>
            <p:nvPr/>
          </p:nvSpPr>
          <p:spPr>
            <a:xfrm>
              <a:off x="7084149" y="2991932"/>
              <a:ext cx="1507144" cy="307777"/>
            </a:xfrm>
            <a:prstGeom prst="rect">
              <a:avLst/>
            </a:prstGeom>
            <a:noFill/>
          </p:spPr>
          <p:txBody>
            <a:bodyPr wrap="none" rtlCol="0">
              <a:spAutoFit/>
            </a:bodyPr>
            <a:lstStyle/>
            <a:p>
              <a:r>
                <a:rPr lang="en-GB" sz="1400" b="1" dirty="0">
                  <a:latin typeface="Palatino Linotype" panose="02040502050505030304" pitchFamily="18" charset="0"/>
                </a:rPr>
                <a:t>2-</a:t>
              </a:r>
              <a:r>
                <a:rPr lang="en-GB" sz="1400" b="1" dirty="0">
                  <a:solidFill>
                    <a:srgbClr val="F031A1"/>
                  </a:solidFill>
                  <a:latin typeface="Palatino Linotype" panose="02040502050505030304" pitchFamily="18" charset="0"/>
                </a:rPr>
                <a:t>Methyl</a:t>
              </a:r>
              <a:r>
                <a:rPr lang="en-GB" sz="1400" b="1" dirty="0">
                  <a:solidFill>
                    <a:srgbClr val="00B0F0"/>
                  </a:solidFill>
                  <a:latin typeface="Palatino Linotype" panose="02040502050505030304" pitchFamily="18" charset="0"/>
                </a:rPr>
                <a:t>hexane</a:t>
              </a:r>
              <a:endParaRPr lang="en-US" sz="1400" b="1" dirty="0">
                <a:solidFill>
                  <a:srgbClr val="00B0F0"/>
                </a:solidFill>
                <a:latin typeface="Palatino Linotype" panose="02040502050505030304" pitchFamily="18" charset="0"/>
              </a:endParaRPr>
            </a:p>
          </p:txBody>
        </p:sp>
        <p:cxnSp>
          <p:nvCxnSpPr>
            <p:cNvPr id="13" name="Straight Arrow Connector 12">
              <a:extLst>
                <a:ext uri="{FF2B5EF4-FFF2-40B4-BE49-F238E27FC236}">
                  <a16:creationId xmlns:a16="http://schemas.microsoft.com/office/drawing/2014/main" id="{5E7C8FE2-9A2D-3121-D890-A63F18C186FB}"/>
                </a:ext>
              </a:extLst>
            </p:cNvPr>
            <p:cNvCxnSpPr/>
            <p:nvPr/>
          </p:nvCxnSpPr>
          <p:spPr>
            <a:xfrm>
              <a:off x="6761440" y="3145820"/>
              <a:ext cx="36309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82685E98-131A-B657-5E96-5C006706D417}"/>
                </a:ext>
              </a:extLst>
            </p:cNvPr>
            <p:cNvSpPr txBox="1"/>
            <p:nvPr/>
          </p:nvSpPr>
          <p:spPr>
            <a:xfrm>
              <a:off x="6174819" y="2993526"/>
              <a:ext cx="654346" cy="276999"/>
            </a:xfrm>
            <a:prstGeom prst="rect">
              <a:avLst/>
            </a:prstGeom>
            <a:noFill/>
          </p:spPr>
          <p:txBody>
            <a:bodyPr wrap="none" rtlCol="0">
              <a:spAutoFit/>
            </a:bodyPr>
            <a:lstStyle/>
            <a:p>
              <a:r>
                <a:rPr lang="en-US" sz="1200" b="1" dirty="0">
                  <a:latin typeface="Palatino Linotype" panose="02040502050505030304" pitchFamily="18" charset="0"/>
                </a:rPr>
                <a:t>Locant</a:t>
              </a:r>
            </a:p>
          </p:txBody>
        </p:sp>
        <p:cxnSp>
          <p:nvCxnSpPr>
            <p:cNvPr id="17" name="Elbow Connector 40">
              <a:extLst>
                <a:ext uri="{FF2B5EF4-FFF2-40B4-BE49-F238E27FC236}">
                  <a16:creationId xmlns:a16="http://schemas.microsoft.com/office/drawing/2014/main" id="{FD50908A-B2ED-2B24-C0D3-7617ACFEBE3E}"/>
                </a:ext>
              </a:extLst>
            </p:cNvPr>
            <p:cNvCxnSpPr/>
            <p:nvPr/>
          </p:nvCxnSpPr>
          <p:spPr>
            <a:xfrm>
              <a:off x="7054806" y="2828660"/>
              <a:ext cx="503273" cy="197552"/>
            </a:xfrm>
            <a:prstGeom prst="bentConnector3">
              <a:avLst>
                <a:gd name="adj1" fmla="val 100255"/>
              </a:avLst>
            </a:prstGeom>
            <a:ln>
              <a:tailEnd type="triangle"/>
            </a:ln>
          </p:spPr>
          <p:style>
            <a:lnRef idx="1">
              <a:schemeClr val="dk1"/>
            </a:lnRef>
            <a:fillRef idx="0">
              <a:schemeClr val="dk1"/>
            </a:fillRef>
            <a:effectRef idx="0">
              <a:schemeClr val="dk1"/>
            </a:effectRef>
            <a:fontRef idx="minor">
              <a:schemeClr val="tx1"/>
            </a:fontRef>
          </p:style>
        </p:cxnSp>
        <p:cxnSp>
          <p:nvCxnSpPr>
            <p:cNvPr id="18" name="Elbow Connector 120">
              <a:extLst>
                <a:ext uri="{FF2B5EF4-FFF2-40B4-BE49-F238E27FC236}">
                  <a16:creationId xmlns:a16="http://schemas.microsoft.com/office/drawing/2014/main" id="{775F9195-B4FE-6544-385C-5E8A474F5C94}"/>
                </a:ext>
              </a:extLst>
            </p:cNvPr>
            <p:cNvCxnSpPr/>
            <p:nvPr/>
          </p:nvCxnSpPr>
          <p:spPr>
            <a:xfrm rot="10800000" flipV="1">
              <a:off x="8146472" y="2840133"/>
              <a:ext cx="504302" cy="194061"/>
            </a:xfrm>
            <a:prstGeom prst="bentConnector3">
              <a:avLst>
                <a:gd name="adj1" fmla="val 100152"/>
              </a:avLst>
            </a:prstGeom>
            <a:ln>
              <a:tailEnd type="triangle"/>
            </a:ln>
          </p:spPr>
          <p:style>
            <a:lnRef idx="1">
              <a:schemeClr val="dk1"/>
            </a:lnRef>
            <a:fillRef idx="0">
              <a:schemeClr val="dk1"/>
            </a:fillRef>
            <a:effectRef idx="0">
              <a:schemeClr val="dk1"/>
            </a:effectRef>
            <a:fontRef idx="minor">
              <a:schemeClr val="tx1"/>
            </a:fontRef>
          </p:style>
        </p:cxnSp>
      </p:grpSp>
      <p:grpSp>
        <p:nvGrpSpPr>
          <p:cNvPr id="19" name="Group 18">
            <a:extLst>
              <a:ext uri="{FF2B5EF4-FFF2-40B4-BE49-F238E27FC236}">
                <a16:creationId xmlns:a16="http://schemas.microsoft.com/office/drawing/2014/main" id="{E92AE524-183A-DF8C-84B3-5305FAA32147}"/>
              </a:ext>
            </a:extLst>
          </p:cNvPr>
          <p:cNvGrpSpPr/>
          <p:nvPr/>
        </p:nvGrpSpPr>
        <p:grpSpPr>
          <a:xfrm>
            <a:off x="7408588" y="2705383"/>
            <a:ext cx="2009640" cy="1199394"/>
            <a:chOff x="9077076" y="3282697"/>
            <a:chExt cx="1604258" cy="1199394"/>
          </a:xfrm>
        </p:grpSpPr>
        <p:pic>
          <p:nvPicPr>
            <p:cNvPr id="20" name="Picture 19" descr="Screen Clipping">
              <a:extLst>
                <a:ext uri="{FF2B5EF4-FFF2-40B4-BE49-F238E27FC236}">
                  <a16:creationId xmlns:a16="http://schemas.microsoft.com/office/drawing/2014/main" id="{D098B069-F72E-B7C4-82B9-B9AE77AFF8B0}"/>
                </a:ext>
              </a:extLst>
            </p:cNvPr>
            <p:cNvPicPr>
              <a:picLocks noChangeAspect="1"/>
            </p:cNvPicPr>
            <p:nvPr/>
          </p:nvPicPr>
          <p:blipFill rotWithShape="1">
            <a:blip r:embed="rId6">
              <a:extLst>
                <a:ext uri="{28A0092B-C50C-407E-A947-70E740481C1C}">
                  <a14:useLocalDpi xmlns:a14="http://schemas.microsoft.com/office/drawing/2010/main" val="0"/>
                </a:ext>
              </a:extLst>
            </a:blip>
            <a:srcRect r="8472"/>
            <a:stretch/>
          </p:blipFill>
          <p:spPr>
            <a:xfrm>
              <a:off x="9077076" y="3282697"/>
              <a:ext cx="1604258" cy="891617"/>
            </a:xfrm>
            <a:prstGeom prst="rect">
              <a:avLst/>
            </a:prstGeom>
          </p:spPr>
        </p:pic>
        <p:sp>
          <p:nvSpPr>
            <p:cNvPr id="21" name="TextBox 20">
              <a:extLst>
                <a:ext uri="{FF2B5EF4-FFF2-40B4-BE49-F238E27FC236}">
                  <a16:creationId xmlns:a16="http://schemas.microsoft.com/office/drawing/2014/main" id="{CBA94ED5-8409-EA4E-DC7E-3A585364498A}"/>
                </a:ext>
              </a:extLst>
            </p:cNvPr>
            <p:cNvSpPr txBox="1"/>
            <p:nvPr/>
          </p:nvSpPr>
          <p:spPr>
            <a:xfrm>
              <a:off x="9160607" y="4174314"/>
              <a:ext cx="1257302" cy="307777"/>
            </a:xfrm>
            <a:prstGeom prst="rect">
              <a:avLst/>
            </a:prstGeom>
            <a:noFill/>
          </p:spPr>
          <p:txBody>
            <a:bodyPr wrap="square" rtlCol="0">
              <a:spAutoFit/>
            </a:bodyPr>
            <a:lstStyle/>
            <a:p>
              <a:r>
                <a:rPr lang="en-GB" sz="1400" b="1" dirty="0">
                  <a:latin typeface="Palatino Linotype" panose="02040502050505030304" pitchFamily="18" charset="0"/>
                </a:rPr>
                <a:t>3-</a:t>
              </a:r>
              <a:r>
                <a:rPr lang="en-GB" sz="1400" b="1" dirty="0">
                  <a:solidFill>
                    <a:srgbClr val="F031A1"/>
                  </a:solidFill>
                  <a:latin typeface="Palatino Linotype" panose="02040502050505030304" pitchFamily="18" charset="0"/>
                </a:rPr>
                <a:t>Methyl</a:t>
              </a:r>
              <a:r>
                <a:rPr lang="en-GB" sz="1400" b="1" dirty="0">
                  <a:solidFill>
                    <a:srgbClr val="00B0F0"/>
                  </a:solidFill>
                  <a:latin typeface="Palatino Linotype" panose="02040502050505030304" pitchFamily="18" charset="0"/>
                </a:rPr>
                <a:t>heptane</a:t>
              </a:r>
              <a:endParaRPr lang="en-US" sz="1400" b="1" dirty="0">
                <a:solidFill>
                  <a:srgbClr val="00B0F0"/>
                </a:solidFill>
                <a:latin typeface="Palatino Linotype" panose="02040502050505030304" pitchFamily="18" charset="0"/>
              </a:endParaRPr>
            </a:p>
          </p:txBody>
        </p:sp>
      </p:grpSp>
      <p:sp>
        <p:nvSpPr>
          <p:cNvPr id="22" name="Rectangle 21">
            <a:extLst>
              <a:ext uri="{FF2B5EF4-FFF2-40B4-BE49-F238E27FC236}">
                <a16:creationId xmlns:a16="http://schemas.microsoft.com/office/drawing/2014/main" id="{D47BB811-AA8D-1637-264F-65A1DA4FE3F5}"/>
              </a:ext>
            </a:extLst>
          </p:cNvPr>
          <p:cNvSpPr/>
          <p:nvPr/>
        </p:nvSpPr>
        <p:spPr>
          <a:xfrm>
            <a:off x="930015" y="4045980"/>
            <a:ext cx="11142378" cy="1531958"/>
          </a:xfrm>
          <a:prstGeom prst="rect">
            <a:avLst/>
          </a:prstGeom>
        </p:spPr>
        <p:txBody>
          <a:bodyPr wrap="square">
            <a:spAutoFit/>
          </a:bodyPr>
          <a:lstStyle/>
          <a:p>
            <a:pPr marL="233363" indent="-233363" algn="just">
              <a:lnSpc>
                <a:spcPct val="150000"/>
              </a:lnSpc>
            </a:pPr>
            <a:r>
              <a:rPr lang="en-US" sz="1600" b="1" dirty="0">
                <a:latin typeface="Palatino Linotype" panose="02040502050505030304" pitchFamily="18" charset="0"/>
              </a:rPr>
              <a:t>4. When two or more substituents are present, give each substituent a number corresponding to its location on the longest chain.</a:t>
            </a:r>
          </a:p>
          <a:p>
            <a:pPr marL="233362" lvl="1" algn="just">
              <a:lnSpc>
                <a:spcPct val="150000"/>
              </a:lnSpc>
            </a:pPr>
            <a:r>
              <a:rPr lang="en-US" sz="1600" i="1" dirty="0">
                <a:latin typeface="Palatino Linotype" panose="02040502050505030304" pitchFamily="18" charset="0"/>
              </a:rPr>
              <a:t>The substituent groups should be listed alphabetically (i.e., ethyl before methyl). </a:t>
            </a:r>
          </a:p>
          <a:p>
            <a:pPr marL="233362" lvl="1" algn="just">
              <a:lnSpc>
                <a:spcPct val="150000"/>
              </a:lnSpc>
            </a:pPr>
            <a:r>
              <a:rPr lang="en-US" sz="1600" i="1" dirty="0">
                <a:latin typeface="Palatino Linotype" panose="02040502050505030304" pitchFamily="18" charset="0"/>
              </a:rPr>
              <a:t>In deciding on alphabetical order, disregard multiplying prefixes such as “di” and “tri”.</a:t>
            </a:r>
          </a:p>
        </p:txBody>
      </p:sp>
      <p:grpSp>
        <p:nvGrpSpPr>
          <p:cNvPr id="23" name="Group 22">
            <a:extLst>
              <a:ext uri="{FF2B5EF4-FFF2-40B4-BE49-F238E27FC236}">
                <a16:creationId xmlns:a16="http://schemas.microsoft.com/office/drawing/2014/main" id="{CE6280E4-A7D5-3985-F0D5-C04B86464D76}"/>
              </a:ext>
            </a:extLst>
          </p:cNvPr>
          <p:cNvGrpSpPr/>
          <p:nvPr/>
        </p:nvGrpSpPr>
        <p:grpSpPr>
          <a:xfrm>
            <a:off x="5146947" y="5600771"/>
            <a:ext cx="2132315" cy="1127529"/>
            <a:chOff x="7943121" y="3867819"/>
            <a:chExt cx="2132315" cy="1127529"/>
          </a:xfrm>
        </p:grpSpPr>
        <p:pic>
          <p:nvPicPr>
            <p:cNvPr id="24" name="Picture 23" descr="Screen Clipping">
              <a:extLst>
                <a:ext uri="{FF2B5EF4-FFF2-40B4-BE49-F238E27FC236}">
                  <a16:creationId xmlns:a16="http://schemas.microsoft.com/office/drawing/2014/main" id="{882CCDAD-BABE-2106-28FB-9EC0F4DBE58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82020" y="3867819"/>
              <a:ext cx="1691787" cy="670618"/>
            </a:xfrm>
            <a:prstGeom prst="rect">
              <a:avLst/>
            </a:prstGeom>
          </p:spPr>
        </p:pic>
        <p:sp>
          <p:nvSpPr>
            <p:cNvPr id="25" name="TextBox 24">
              <a:extLst>
                <a:ext uri="{FF2B5EF4-FFF2-40B4-BE49-F238E27FC236}">
                  <a16:creationId xmlns:a16="http://schemas.microsoft.com/office/drawing/2014/main" id="{6A896351-8511-46E0-8E53-CA54AC3DEC77}"/>
                </a:ext>
              </a:extLst>
            </p:cNvPr>
            <p:cNvSpPr txBox="1"/>
            <p:nvPr/>
          </p:nvSpPr>
          <p:spPr>
            <a:xfrm>
              <a:off x="7943121" y="4687571"/>
              <a:ext cx="2132315" cy="307777"/>
            </a:xfrm>
            <a:prstGeom prst="rect">
              <a:avLst/>
            </a:prstGeom>
            <a:noFill/>
          </p:spPr>
          <p:txBody>
            <a:bodyPr wrap="none" rtlCol="0">
              <a:spAutoFit/>
            </a:bodyPr>
            <a:lstStyle/>
            <a:p>
              <a:r>
                <a:rPr lang="en-GB" sz="1400" b="1" dirty="0">
                  <a:latin typeface="Palatino Linotype" panose="02040502050505030304" pitchFamily="18" charset="0"/>
                </a:rPr>
                <a:t>4-</a:t>
              </a:r>
              <a:r>
                <a:rPr lang="en-GB" sz="1400" b="1" dirty="0">
                  <a:solidFill>
                    <a:srgbClr val="00B050"/>
                  </a:solidFill>
                  <a:latin typeface="Palatino Linotype" panose="02040502050505030304" pitchFamily="18" charset="0"/>
                </a:rPr>
                <a:t>Ethyl</a:t>
              </a:r>
              <a:r>
                <a:rPr lang="en-GB" sz="1400" b="1" dirty="0">
                  <a:latin typeface="Palatino Linotype" panose="02040502050505030304" pitchFamily="18" charset="0"/>
                </a:rPr>
                <a:t>-2-</a:t>
              </a:r>
              <a:r>
                <a:rPr lang="en-GB" sz="1400" b="1" dirty="0">
                  <a:solidFill>
                    <a:srgbClr val="F031A1"/>
                  </a:solidFill>
                  <a:latin typeface="Palatino Linotype" panose="02040502050505030304" pitchFamily="18" charset="0"/>
                </a:rPr>
                <a:t>methyl</a:t>
              </a:r>
              <a:r>
                <a:rPr lang="en-GB" sz="1400" b="1" dirty="0">
                  <a:solidFill>
                    <a:srgbClr val="00B0F0"/>
                  </a:solidFill>
                  <a:latin typeface="Palatino Linotype" panose="02040502050505030304" pitchFamily="18" charset="0"/>
                </a:rPr>
                <a:t>hexane</a:t>
              </a:r>
              <a:endParaRPr lang="en-US" sz="1400" b="1" dirty="0">
                <a:solidFill>
                  <a:srgbClr val="00B0F0"/>
                </a:solidFill>
                <a:latin typeface="Palatino Linotype" panose="02040502050505030304" pitchFamily="18" charset="0"/>
              </a:endParaRPr>
            </a:p>
          </p:txBody>
        </p:sp>
      </p:grpSp>
    </p:spTree>
    <p:extLst>
      <p:ext uri="{BB962C8B-B14F-4D97-AF65-F5344CB8AC3E}">
        <p14:creationId xmlns:p14="http://schemas.microsoft.com/office/powerpoint/2010/main" val="1406122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6</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1. Nomenclature of Alkanes and Cycloalkanes</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1.2. How to Name Alkanes</a:t>
            </a:r>
          </a:p>
        </p:txBody>
      </p:sp>
      <p:sp>
        <p:nvSpPr>
          <p:cNvPr id="30" name="Rectangle 29">
            <a:extLst>
              <a:ext uri="{FF2B5EF4-FFF2-40B4-BE49-F238E27FC236}">
                <a16:creationId xmlns:a16="http://schemas.microsoft.com/office/drawing/2014/main" id="{1F9A891B-BC80-C1B6-B3A1-EF6578E2482C}"/>
              </a:ext>
            </a:extLst>
          </p:cNvPr>
          <p:cNvSpPr/>
          <p:nvPr/>
        </p:nvSpPr>
        <p:spPr>
          <a:xfrm>
            <a:off x="930015" y="1375540"/>
            <a:ext cx="11100884" cy="423962"/>
          </a:xfrm>
          <a:prstGeom prst="rect">
            <a:avLst/>
          </a:prstGeom>
        </p:spPr>
        <p:txBody>
          <a:bodyPr wrap="square">
            <a:spAutoFit/>
          </a:bodyPr>
          <a:lstStyle/>
          <a:p>
            <a:pPr marL="0" lvl="1" algn="just">
              <a:lnSpc>
                <a:spcPct val="150000"/>
              </a:lnSpc>
            </a:pPr>
            <a:r>
              <a:rPr lang="en-US" sz="1600" b="1" dirty="0">
                <a:latin typeface="Palatino Linotype" panose="02040502050505030304" pitchFamily="18" charset="0"/>
              </a:rPr>
              <a:t>5. When two substituents are present on the same carbon atom, use that </a:t>
            </a:r>
            <a:r>
              <a:rPr lang="en-US" sz="1600" b="1" dirty="0">
                <a:solidFill>
                  <a:srgbClr val="0070C0"/>
                </a:solidFill>
                <a:latin typeface="Palatino Linotype" panose="02040502050505030304" pitchFamily="18" charset="0"/>
              </a:rPr>
              <a:t>number repeated twice</a:t>
            </a:r>
            <a:r>
              <a:rPr lang="en-US" sz="1600" b="1" dirty="0">
                <a:latin typeface="Palatino Linotype" panose="02040502050505030304" pitchFamily="18" charset="0"/>
              </a:rPr>
              <a:t>.</a:t>
            </a:r>
          </a:p>
        </p:txBody>
      </p:sp>
      <p:sp>
        <p:nvSpPr>
          <p:cNvPr id="22" name="Rectangle 21">
            <a:extLst>
              <a:ext uri="{FF2B5EF4-FFF2-40B4-BE49-F238E27FC236}">
                <a16:creationId xmlns:a16="http://schemas.microsoft.com/office/drawing/2014/main" id="{D47BB811-AA8D-1637-264F-65A1DA4FE3F5}"/>
              </a:ext>
            </a:extLst>
          </p:cNvPr>
          <p:cNvSpPr/>
          <p:nvPr/>
        </p:nvSpPr>
        <p:spPr>
          <a:xfrm>
            <a:off x="930015" y="3062574"/>
            <a:ext cx="11142378" cy="707886"/>
          </a:xfrm>
          <a:prstGeom prst="rect">
            <a:avLst/>
          </a:prstGeom>
        </p:spPr>
        <p:txBody>
          <a:bodyPr wrap="square">
            <a:spAutoFit/>
          </a:bodyPr>
          <a:lstStyle/>
          <a:p>
            <a:pPr marL="233363" indent="-233363" algn="just">
              <a:lnSpc>
                <a:spcPct val="150000"/>
              </a:lnSpc>
            </a:pPr>
            <a:r>
              <a:rPr lang="en-US" sz="1600" b="1" dirty="0">
                <a:latin typeface="Palatino Linotype" panose="02040502050505030304" pitchFamily="18" charset="0"/>
              </a:rPr>
              <a:t>6. When two or more substituents are identical, indicate this by the use of the prefixes </a:t>
            </a:r>
            <a:r>
              <a:rPr lang="en-US" sz="1600" b="1" dirty="0">
                <a:solidFill>
                  <a:srgbClr val="0070C0"/>
                </a:solidFill>
                <a:latin typeface="Palatino Linotype" panose="02040502050505030304" pitchFamily="18" charset="0"/>
              </a:rPr>
              <a:t>di-</a:t>
            </a:r>
            <a:r>
              <a:rPr lang="en-US" sz="1600" b="1" dirty="0">
                <a:latin typeface="Palatino Linotype" panose="02040502050505030304" pitchFamily="18" charset="0"/>
              </a:rPr>
              <a:t>, </a:t>
            </a:r>
            <a:r>
              <a:rPr lang="en-US" sz="1600" b="1" dirty="0">
                <a:solidFill>
                  <a:srgbClr val="0070C0"/>
                </a:solidFill>
                <a:latin typeface="Palatino Linotype" panose="02040502050505030304" pitchFamily="18" charset="0"/>
              </a:rPr>
              <a:t>tri-</a:t>
            </a:r>
            <a:r>
              <a:rPr lang="en-US" sz="1600" b="1" dirty="0">
                <a:latin typeface="Palatino Linotype" panose="02040502050505030304" pitchFamily="18" charset="0"/>
              </a:rPr>
              <a:t>, </a:t>
            </a:r>
            <a:r>
              <a:rPr lang="en-US" sz="1600" b="1" dirty="0">
                <a:solidFill>
                  <a:srgbClr val="0070C0"/>
                </a:solidFill>
                <a:latin typeface="Palatino Linotype" panose="02040502050505030304" pitchFamily="18" charset="0"/>
              </a:rPr>
              <a:t>tetra-</a:t>
            </a:r>
            <a:r>
              <a:rPr lang="en-US" sz="1600" b="1" dirty="0">
                <a:latin typeface="Palatino Linotype" panose="02040502050505030304" pitchFamily="18" charset="0"/>
              </a:rPr>
              <a:t>, and so on. </a:t>
            </a:r>
          </a:p>
          <a:p>
            <a:pPr marL="342900" algn="just">
              <a:lnSpc>
                <a:spcPct val="100000"/>
              </a:lnSpc>
            </a:pPr>
            <a:r>
              <a:rPr lang="en-US" sz="1600" i="1" dirty="0">
                <a:latin typeface="Palatino Linotype" panose="02040502050505030304" pitchFamily="18" charset="0"/>
              </a:rPr>
              <a:t>Then, make sure that each substituent is assigned a number. </a:t>
            </a:r>
            <a:r>
              <a:rPr lang="en-US" sz="1600" i="1" dirty="0">
                <a:solidFill>
                  <a:srgbClr val="0070C0"/>
                </a:solidFill>
                <a:latin typeface="Palatino Linotype" panose="02040502050505030304" pitchFamily="18" charset="0"/>
              </a:rPr>
              <a:t>Commas (,)</a:t>
            </a:r>
            <a:r>
              <a:rPr lang="en-US" sz="1600" i="1" dirty="0">
                <a:latin typeface="Palatino Linotype" panose="02040502050505030304" pitchFamily="18" charset="0"/>
              </a:rPr>
              <a:t> are used to separate numbers from each other.</a:t>
            </a:r>
          </a:p>
        </p:txBody>
      </p:sp>
      <p:grpSp>
        <p:nvGrpSpPr>
          <p:cNvPr id="26" name="Group 25">
            <a:extLst>
              <a:ext uri="{FF2B5EF4-FFF2-40B4-BE49-F238E27FC236}">
                <a16:creationId xmlns:a16="http://schemas.microsoft.com/office/drawing/2014/main" id="{2A08FDB3-4556-193C-DCCC-59A0CD23E5B7}"/>
              </a:ext>
            </a:extLst>
          </p:cNvPr>
          <p:cNvGrpSpPr/>
          <p:nvPr/>
        </p:nvGrpSpPr>
        <p:grpSpPr>
          <a:xfrm>
            <a:off x="5127123" y="1861742"/>
            <a:ext cx="2132315" cy="993408"/>
            <a:chOff x="7690202" y="1287817"/>
            <a:chExt cx="2132315" cy="993408"/>
          </a:xfrm>
        </p:grpSpPr>
        <p:sp>
          <p:nvSpPr>
            <p:cNvPr id="27" name="TextBox 26">
              <a:extLst>
                <a:ext uri="{FF2B5EF4-FFF2-40B4-BE49-F238E27FC236}">
                  <a16:creationId xmlns:a16="http://schemas.microsoft.com/office/drawing/2014/main" id="{D16EFE3A-05D2-7795-801B-1455AADAC126}"/>
                </a:ext>
              </a:extLst>
            </p:cNvPr>
            <p:cNvSpPr txBox="1"/>
            <p:nvPr/>
          </p:nvSpPr>
          <p:spPr>
            <a:xfrm>
              <a:off x="7690202" y="1973448"/>
              <a:ext cx="2132315" cy="307777"/>
            </a:xfrm>
            <a:prstGeom prst="rect">
              <a:avLst/>
            </a:prstGeom>
            <a:noFill/>
          </p:spPr>
          <p:txBody>
            <a:bodyPr wrap="none" rtlCol="0">
              <a:spAutoFit/>
            </a:bodyPr>
            <a:lstStyle/>
            <a:p>
              <a:r>
                <a:rPr lang="en-GB" sz="1400" b="1" dirty="0">
                  <a:latin typeface="Palatino Linotype" panose="02040502050505030304" pitchFamily="18" charset="0"/>
                </a:rPr>
                <a:t>3-</a:t>
              </a:r>
              <a:r>
                <a:rPr lang="en-GB" sz="1400" b="1" dirty="0">
                  <a:solidFill>
                    <a:srgbClr val="00B050"/>
                  </a:solidFill>
                  <a:latin typeface="Palatino Linotype" panose="02040502050505030304" pitchFamily="18" charset="0"/>
                </a:rPr>
                <a:t>Ethyl</a:t>
              </a:r>
              <a:r>
                <a:rPr lang="en-GB" sz="1400" b="1" dirty="0">
                  <a:latin typeface="Palatino Linotype" panose="02040502050505030304" pitchFamily="18" charset="0"/>
                </a:rPr>
                <a:t>-3-</a:t>
              </a:r>
              <a:r>
                <a:rPr lang="en-GB" sz="1400" b="1" dirty="0">
                  <a:solidFill>
                    <a:srgbClr val="F031A1"/>
                  </a:solidFill>
                  <a:latin typeface="Palatino Linotype" panose="02040502050505030304" pitchFamily="18" charset="0"/>
                </a:rPr>
                <a:t>methyl</a:t>
              </a:r>
              <a:r>
                <a:rPr lang="en-GB" sz="1400" b="1" dirty="0">
                  <a:solidFill>
                    <a:srgbClr val="00B0F0"/>
                  </a:solidFill>
                  <a:latin typeface="Palatino Linotype" panose="02040502050505030304" pitchFamily="18" charset="0"/>
                </a:rPr>
                <a:t>hexane</a:t>
              </a:r>
              <a:endParaRPr lang="en-US" sz="1400" b="1" dirty="0">
                <a:solidFill>
                  <a:srgbClr val="00B0F0"/>
                </a:solidFill>
                <a:latin typeface="Palatino Linotype" panose="02040502050505030304" pitchFamily="18" charset="0"/>
              </a:endParaRPr>
            </a:p>
          </p:txBody>
        </p:sp>
        <p:pic>
          <p:nvPicPr>
            <p:cNvPr id="28" name="Picture 27" descr="Screen Clipping">
              <a:extLst>
                <a:ext uri="{FF2B5EF4-FFF2-40B4-BE49-F238E27FC236}">
                  <a16:creationId xmlns:a16="http://schemas.microsoft.com/office/drawing/2014/main" id="{FE14682F-F4CA-9F06-C7C0-779DAAA4ED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61422" y="1287817"/>
              <a:ext cx="1546994" cy="594412"/>
            </a:xfrm>
            <a:prstGeom prst="rect">
              <a:avLst/>
            </a:prstGeom>
          </p:spPr>
        </p:pic>
      </p:grpSp>
      <p:grpSp>
        <p:nvGrpSpPr>
          <p:cNvPr id="29" name="Group 28"/>
          <p:cNvGrpSpPr/>
          <p:nvPr/>
        </p:nvGrpSpPr>
        <p:grpSpPr>
          <a:xfrm>
            <a:off x="2546247" y="3822079"/>
            <a:ext cx="1729961" cy="1278221"/>
            <a:chOff x="6241995" y="3100605"/>
            <a:chExt cx="1729961" cy="1278221"/>
          </a:xfrm>
        </p:grpSpPr>
        <p:pic>
          <p:nvPicPr>
            <p:cNvPr id="31" name="Picture 30" descr="Screen Clipp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52531" y="3100605"/>
              <a:ext cx="1508891" cy="929721"/>
            </a:xfrm>
            <a:prstGeom prst="rect">
              <a:avLst/>
            </a:prstGeom>
          </p:spPr>
        </p:pic>
        <p:sp>
          <p:nvSpPr>
            <p:cNvPr id="32" name="TextBox 31"/>
            <p:cNvSpPr txBox="1"/>
            <p:nvPr/>
          </p:nvSpPr>
          <p:spPr>
            <a:xfrm>
              <a:off x="6241995" y="4071049"/>
              <a:ext cx="1729961" cy="307777"/>
            </a:xfrm>
            <a:prstGeom prst="rect">
              <a:avLst/>
            </a:prstGeom>
            <a:noFill/>
          </p:spPr>
          <p:txBody>
            <a:bodyPr wrap="none" rtlCol="0">
              <a:spAutoFit/>
            </a:bodyPr>
            <a:lstStyle/>
            <a:p>
              <a:r>
                <a:rPr lang="en-GB" sz="1400" b="1" dirty="0">
                  <a:latin typeface="Palatino Linotype" panose="02040502050505030304" pitchFamily="18" charset="0"/>
                </a:rPr>
                <a:t>2,3-</a:t>
              </a:r>
              <a:r>
                <a:rPr lang="en-GB" sz="1400" b="1" dirty="0">
                  <a:solidFill>
                    <a:srgbClr val="F031A1"/>
                  </a:solidFill>
                  <a:latin typeface="Palatino Linotype" panose="02040502050505030304" pitchFamily="18" charset="0"/>
                </a:rPr>
                <a:t>Dimthyl</a:t>
              </a:r>
              <a:r>
                <a:rPr lang="en-GB" sz="1400" b="1" dirty="0">
                  <a:solidFill>
                    <a:srgbClr val="00B0F0"/>
                  </a:solidFill>
                  <a:latin typeface="Palatino Linotype" panose="02040502050505030304" pitchFamily="18" charset="0"/>
                </a:rPr>
                <a:t>butane</a:t>
              </a:r>
              <a:endParaRPr lang="en-US" sz="1400" b="1" dirty="0">
                <a:solidFill>
                  <a:srgbClr val="00B0F0"/>
                </a:solidFill>
                <a:latin typeface="Palatino Linotype" panose="02040502050505030304" pitchFamily="18" charset="0"/>
              </a:endParaRPr>
            </a:p>
          </p:txBody>
        </p:sp>
      </p:grpSp>
      <p:grpSp>
        <p:nvGrpSpPr>
          <p:cNvPr id="33" name="Group 32"/>
          <p:cNvGrpSpPr/>
          <p:nvPr/>
        </p:nvGrpSpPr>
        <p:grpSpPr>
          <a:xfrm>
            <a:off x="5004340" y="3891408"/>
            <a:ext cx="1982722" cy="1208892"/>
            <a:chOff x="8970091" y="2698169"/>
            <a:chExt cx="1982722" cy="1208892"/>
          </a:xfrm>
        </p:grpSpPr>
        <p:pic>
          <p:nvPicPr>
            <p:cNvPr id="34" name="Picture 33" descr="Screen Clippi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93923" y="2698169"/>
              <a:ext cx="1318374" cy="876376"/>
            </a:xfrm>
            <a:prstGeom prst="rect">
              <a:avLst/>
            </a:prstGeom>
          </p:spPr>
        </p:pic>
        <p:sp>
          <p:nvSpPr>
            <p:cNvPr id="35" name="TextBox 34"/>
            <p:cNvSpPr txBox="1"/>
            <p:nvPr/>
          </p:nvSpPr>
          <p:spPr>
            <a:xfrm>
              <a:off x="8970091" y="3599284"/>
              <a:ext cx="1982722" cy="307777"/>
            </a:xfrm>
            <a:prstGeom prst="rect">
              <a:avLst/>
            </a:prstGeom>
            <a:noFill/>
          </p:spPr>
          <p:txBody>
            <a:bodyPr wrap="none" rtlCol="0">
              <a:spAutoFit/>
            </a:bodyPr>
            <a:lstStyle/>
            <a:p>
              <a:r>
                <a:rPr lang="en-GB" sz="1400" b="1" dirty="0">
                  <a:latin typeface="Palatino Linotype" panose="02040502050505030304" pitchFamily="18" charset="0"/>
                </a:rPr>
                <a:t>2,3,4-</a:t>
              </a:r>
              <a:r>
                <a:rPr lang="en-GB" sz="1400" b="1" dirty="0">
                  <a:solidFill>
                    <a:srgbClr val="F031A1"/>
                  </a:solidFill>
                  <a:latin typeface="Palatino Linotype" panose="02040502050505030304" pitchFamily="18" charset="0"/>
                </a:rPr>
                <a:t>Trimthyl</a:t>
              </a:r>
              <a:r>
                <a:rPr lang="en-GB" sz="1400" b="1" dirty="0">
                  <a:solidFill>
                    <a:srgbClr val="00B0F0"/>
                  </a:solidFill>
                  <a:latin typeface="Palatino Linotype" panose="02040502050505030304" pitchFamily="18" charset="0"/>
                </a:rPr>
                <a:t>pentane</a:t>
              </a:r>
              <a:endParaRPr lang="en-US" sz="1400" b="1" dirty="0">
                <a:solidFill>
                  <a:srgbClr val="00B0F0"/>
                </a:solidFill>
                <a:latin typeface="Palatino Linotype" panose="02040502050505030304" pitchFamily="18" charset="0"/>
              </a:endParaRPr>
            </a:p>
          </p:txBody>
        </p:sp>
      </p:grpSp>
      <p:grpSp>
        <p:nvGrpSpPr>
          <p:cNvPr id="36" name="Group 35"/>
          <p:cNvGrpSpPr/>
          <p:nvPr/>
        </p:nvGrpSpPr>
        <p:grpSpPr>
          <a:xfrm>
            <a:off x="7778089" y="4010979"/>
            <a:ext cx="2293769" cy="1089321"/>
            <a:chOff x="7488034" y="4398871"/>
            <a:chExt cx="2293769" cy="1089321"/>
          </a:xfrm>
        </p:grpSpPr>
        <p:pic>
          <p:nvPicPr>
            <p:cNvPr id="37" name="Picture 36"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79998" y="4398871"/>
              <a:ext cx="1173582" cy="731583"/>
            </a:xfrm>
            <a:prstGeom prst="rect">
              <a:avLst/>
            </a:prstGeom>
          </p:spPr>
        </p:pic>
        <p:sp>
          <p:nvSpPr>
            <p:cNvPr id="38" name="TextBox 37"/>
            <p:cNvSpPr txBox="1"/>
            <p:nvPr/>
          </p:nvSpPr>
          <p:spPr>
            <a:xfrm>
              <a:off x="7488034" y="5180415"/>
              <a:ext cx="2293769" cy="307777"/>
            </a:xfrm>
            <a:prstGeom prst="rect">
              <a:avLst/>
            </a:prstGeom>
            <a:noFill/>
          </p:spPr>
          <p:txBody>
            <a:bodyPr wrap="none" rtlCol="0">
              <a:spAutoFit/>
            </a:bodyPr>
            <a:lstStyle/>
            <a:p>
              <a:r>
                <a:rPr lang="en-GB" sz="1400" b="1" dirty="0">
                  <a:latin typeface="Palatino Linotype" panose="02040502050505030304" pitchFamily="18" charset="0"/>
                </a:rPr>
                <a:t>2,2,4,4-</a:t>
              </a:r>
              <a:r>
                <a:rPr lang="en-GB" sz="1400" b="1" dirty="0">
                  <a:solidFill>
                    <a:srgbClr val="F031A1"/>
                  </a:solidFill>
                  <a:latin typeface="Palatino Linotype" panose="02040502050505030304" pitchFamily="18" charset="0"/>
                </a:rPr>
                <a:t>Tetramthyl</a:t>
              </a:r>
              <a:r>
                <a:rPr lang="en-GB" sz="1400" b="1" dirty="0">
                  <a:solidFill>
                    <a:srgbClr val="00B0F0"/>
                  </a:solidFill>
                  <a:latin typeface="Palatino Linotype" panose="02040502050505030304" pitchFamily="18" charset="0"/>
                </a:rPr>
                <a:t>pentane</a:t>
              </a:r>
              <a:endParaRPr lang="en-US" sz="1400" b="1" dirty="0">
                <a:solidFill>
                  <a:srgbClr val="00B0F0"/>
                </a:solidFill>
                <a:latin typeface="Palatino Linotype" panose="02040502050505030304" pitchFamily="18" charset="0"/>
              </a:endParaRPr>
            </a:p>
          </p:txBody>
        </p:sp>
      </p:grpSp>
    </p:spTree>
    <p:extLst>
      <p:ext uri="{BB962C8B-B14F-4D97-AF65-F5344CB8AC3E}">
        <p14:creationId xmlns:p14="http://schemas.microsoft.com/office/powerpoint/2010/main" val="4261546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7</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1. Nomenclature of Alkanes and Cycloalkanes</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1.2. How to Name Alkanes</a:t>
            </a:r>
          </a:p>
        </p:txBody>
      </p:sp>
      <p:sp>
        <p:nvSpPr>
          <p:cNvPr id="30" name="Rectangle 29">
            <a:extLst>
              <a:ext uri="{FF2B5EF4-FFF2-40B4-BE49-F238E27FC236}">
                <a16:creationId xmlns:a16="http://schemas.microsoft.com/office/drawing/2014/main" id="{1F9A891B-BC80-C1B6-B3A1-EF6578E2482C}"/>
              </a:ext>
            </a:extLst>
          </p:cNvPr>
          <p:cNvSpPr/>
          <p:nvPr/>
        </p:nvSpPr>
        <p:spPr>
          <a:xfrm>
            <a:off x="930015" y="1375540"/>
            <a:ext cx="11100884" cy="793294"/>
          </a:xfrm>
          <a:prstGeom prst="rect">
            <a:avLst/>
          </a:prstGeom>
        </p:spPr>
        <p:txBody>
          <a:bodyPr wrap="square">
            <a:spAutoFit/>
          </a:bodyPr>
          <a:lstStyle/>
          <a:p>
            <a:pPr marL="233363" lvl="1" indent="-233363" algn="just">
              <a:lnSpc>
                <a:spcPct val="150000"/>
              </a:lnSpc>
            </a:pPr>
            <a:r>
              <a:rPr lang="en-US" sz="1600" b="1" dirty="0">
                <a:latin typeface="Palatino Linotype" panose="02040502050505030304" pitchFamily="18" charset="0"/>
              </a:rPr>
              <a:t>7. When two chains of equal length compete for selection as the parent chain, choose the chain with the greater number of substituents.</a:t>
            </a:r>
          </a:p>
        </p:txBody>
      </p:sp>
      <p:sp>
        <p:nvSpPr>
          <p:cNvPr id="22" name="Rectangle 21">
            <a:extLst>
              <a:ext uri="{FF2B5EF4-FFF2-40B4-BE49-F238E27FC236}">
                <a16:creationId xmlns:a16="http://schemas.microsoft.com/office/drawing/2014/main" id="{D47BB811-AA8D-1637-264F-65A1DA4FE3F5}"/>
              </a:ext>
            </a:extLst>
          </p:cNvPr>
          <p:cNvSpPr/>
          <p:nvPr/>
        </p:nvSpPr>
        <p:spPr>
          <a:xfrm>
            <a:off x="930015" y="4347899"/>
            <a:ext cx="11142378" cy="793294"/>
          </a:xfrm>
          <a:prstGeom prst="rect">
            <a:avLst/>
          </a:prstGeom>
        </p:spPr>
        <p:txBody>
          <a:bodyPr wrap="square">
            <a:spAutoFit/>
          </a:bodyPr>
          <a:lstStyle/>
          <a:p>
            <a:pPr marL="233363" indent="-233363" algn="just">
              <a:lnSpc>
                <a:spcPct val="150000"/>
              </a:lnSpc>
            </a:pPr>
            <a:r>
              <a:rPr lang="en-US" sz="1600" b="1" dirty="0">
                <a:latin typeface="Palatino Linotype" panose="02040502050505030304" pitchFamily="18" charset="0"/>
              </a:rPr>
              <a:t>8. When branching first occurs at an equal distance from either end of the longest chain, choose the name that gives the lower number at the first point of difference.</a:t>
            </a:r>
          </a:p>
        </p:txBody>
      </p:sp>
      <p:grpSp>
        <p:nvGrpSpPr>
          <p:cNvPr id="2" name="Group 1">
            <a:extLst>
              <a:ext uri="{FF2B5EF4-FFF2-40B4-BE49-F238E27FC236}">
                <a16:creationId xmlns:a16="http://schemas.microsoft.com/office/drawing/2014/main" id="{B295D662-A7CE-B202-4AB9-E7B474E77910}"/>
              </a:ext>
            </a:extLst>
          </p:cNvPr>
          <p:cNvGrpSpPr/>
          <p:nvPr/>
        </p:nvGrpSpPr>
        <p:grpSpPr>
          <a:xfrm>
            <a:off x="4972336" y="2213177"/>
            <a:ext cx="2737737" cy="1856836"/>
            <a:chOff x="6933262" y="4360347"/>
            <a:chExt cx="2737737" cy="1856836"/>
          </a:xfrm>
        </p:grpSpPr>
        <p:pic>
          <p:nvPicPr>
            <p:cNvPr id="3" name="Picture 2" descr="Screen Clipping">
              <a:extLst>
                <a:ext uri="{FF2B5EF4-FFF2-40B4-BE49-F238E27FC236}">
                  <a16:creationId xmlns:a16="http://schemas.microsoft.com/office/drawing/2014/main" id="{2107CF26-71F7-9F06-C3A0-DBF45140F2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1416" y="4360347"/>
              <a:ext cx="2057578" cy="1333616"/>
            </a:xfrm>
            <a:prstGeom prst="rect">
              <a:avLst/>
            </a:prstGeom>
          </p:spPr>
        </p:pic>
        <p:sp>
          <p:nvSpPr>
            <p:cNvPr id="4" name="TextBox 3">
              <a:extLst>
                <a:ext uri="{FF2B5EF4-FFF2-40B4-BE49-F238E27FC236}">
                  <a16:creationId xmlns:a16="http://schemas.microsoft.com/office/drawing/2014/main" id="{67CAA36F-9755-72B9-D014-E40F4CFE2664}"/>
                </a:ext>
              </a:extLst>
            </p:cNvPr>
            <p:cNvSpPr txBox="1"/>
            <p:nvPr/>
          </p:nvSpPr>
          <p:spPr>
            <a:xfrm>
              <a:off x="6933262" y="5693963"/>
              <a:ext cx="2737737" cy="523220"/>
            </a:xfrm>
            <a:prstGeom prst="rect">
              <a:avLst/>
            </a:prstGeom>
            <a:noFill/>
          </p:spPr>
          <p:txBody>
            <a:bodyPr wrap="none" rtlCol="0">
              <a:spAutoFit/>
            </a:bodyPr>
            <a:lstStyle/>
            <a:p>
              <a:pPr algn="ctr"/>
              <a:r>
                <a:rPr lang="en-GB" sz="1400" b="1" dirty="0">
                  <a:latin typeface="Palatino Linotype" panose="02040502050505030304" pitchFamily="18" charset="0"/>
                </a:rPr>
                <a:t>2,3,5-</a:t>
              </a:r>
              <a:r>
                <a:rPr lang="en-GB" sz="1400" b="1" dirty="0">
                  <a:solidFill>
                    <a:srgbClr val="F031A1"/>
                  </a:solidFill>
                  <a:latin typeface="Palatino Linotype" panose="02040502050505030304" pitchFamily="18" charset="0"/>
                </a:rPr>
                <a:t>Trimthyl</a:t>
              </a:r>
              <a:r>
                <a:rPr lang="en-GB" sz="1400" b="1" dirty="0">
                  <a:latin typeface="Palatino Linotype" panose="02040502050505030304" pitchFamily="18" charset="0"/>
                </a:rPr>
                <a:t>-4-</a:t>
              </a:r>
              <a:r>
                <a:rPr lang="en-GB" sz="1400" b="1" dirty="0">
                  <a:solidFill>
                    <a:srgbClr val="00B050"/>
                  </a:solidFill>
                  <a:latin typeface="Palatino Linotype" panose="02040502050505030304" pitchFamily="18" charset="0"/>
                </a:rPr>
                <a:t>propyl</a:t>
              </a:r>
              <a:r>
                <a:rPr lang="en-GB" sz="1400" b="1" dirty="0">
                  <a:solidFill>
                    <a:srgbClr val="00B0F0"/>
                  </a:solidFill>
                  <a:latin typeface="Palatino Linotype" panose="02040502050505030304" pitchFamily="18" charset="0"/>
                </a:rPr>
                <a:t>heptane</a:t>
              </a:r>
            </a:p>
            <a:p>
              <a:pPr algn="ctr"/>
              <a:r>
                <a:rPr lang="en-GB" sz="1400" b="1" dirty="0">
                  <a:latin typeface="Palatino Linotype" panose="02040502050505030304" pitchFamily="18" charset="0"/>
                </a:rPr>
                <a:t>(four substituent)</a:t>
              </a:r>
              <a:endParaRPr lang="en-US" sz="1400" b="1" dirty="0">
                <a:latin typeface="Palatino Linotype" panose="02040502050505030304" pitchFamily="18" charset="0"/>
              </a:endParaRPr>
            </a:p>
          </p:txBody>
        </p:sp>
      </p:grpSp>
      <p:grpSp>
        <p:nvGrpSpPr>
          <p:cNvPr id="10" name="Group 9">
            <a:extLst>
              <a:ext uri="{FF2B5EF4-FFF2-40B4-BE49-F238E27FC236}">
                <a16:creationId xmlns:a16="http://schemas.microsoft.com/office/drawing/2014/main" id="{17162316-65AB-0B30-A196-2080A12EB25A}"/>
              </a:ext>
            </a:extLst>
          </p:cNvPr>
          <p:cNvGrpSpPr/>
          <p:nvPr/>
        </p:nvGrpSpPr>
        <p:grpSpPr>
          <a:xfrm>
            <a:off x="5201724" y="5267612"/>
            <a:ext cx="2407085" cy="1413456"/>
            <a:chOff x="6470469" y="4247373"/>
            <a:chExt cx="2407085" cy="1413456"/>
          </a:xfrm>
        </p:grpSpPr>
        <p:pic>
          <p:nvPicPr>
            <p:cNvPr id="12" name="Picture 11" descr="Screen Clipping">
              <a:extLst>
                <a:ext uri="{FF2B5EF4-FFF2-40B4-BE49-F238E27FC236}">
                  <a16:creationId xmlns:a16="http://schemas.microsoft.com/office/drawing/2014/main" id="{F0A959C2-4133-39EB-3168-00D1C37E53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0515" y="4247373"/>
              <a:ext cx="1546994" cy="845893"/>
            </a:xfrm>
            <a:prstGeom prst="rect">
              <a:avLst/>
            </a:prstGeom>
          </p:spPr>
        </p:pic>
        <p:sp>
          <p:nvSpPr>
            <p:cNvPr id="13" name="TextBox 12">
              <a:extLst>
                <a:ext uri="{FF2B5EF4-FFF2-40B4-BE49-F238E27FC236}">
                  <a16:creationId xmlns:a16="http://schemas.microsoft.com/office/drawing/2014/main" id="{FE2B095B-0F72-FDD7-3898-817EFB92CB3A}"/>
                </a:ext>
              </a:extLst>
            </p:cNvPr>
            <p:cNvSpPr txBox="1"/>
            <p:nvPr/>
          </p:nvSpPr>
          <p:spPr>
            <a:xfrm>
              <a:off x="6470469" y="5137609"/>
              <a:ext cx="2407085" cy="523220"/>
            </a:xfrm>
            <a:prstGeom prst="rect">
              <a:avLst/>
            </a:prstGeom>
            <a:noFill/>
          </p:spPr>
          <p:txBody>
            <a:bodyPr wrap="square" rtlCol="0">
              <a:spAutoFit/>
            </a:bodyPr>
            <a:lstStyle/>
            <a:p>
              <a:pPr algn="ctr"/>
              <a:r>
                <a:rPr lang="en-GB" sz="1400" b="1" dirty="0">
                  <a:latin typeface="Palatino Linotype" panose="02040502050505030304" pitchFamily="18" charset="0"/>
                </a:rPr>
                <a:t>2,3,5-</a:t>
              </a:r>
              <a:r>
                <a:rPr lang="en-GB" sz="1400" b="1" dirty="0">
                  <a:solidFill>
                    <a:srgbClr val="F031A1"/>
                  </a:solidFill>
                  <a:latin typeface="Palatino Linotype" panose="02040502050505030304" pitchFamily="18" charset="0"/>
                </a:rPr>
                <a:t>Trimthyl</a:t>
              </a:r>
              <a:r>
                <a:rPr lang="en-GB" sz="1400" b="1" dirty="0">
                  <a:solidFill>
                    <a:srgbClr val="00B0F0"/>
                  </a:solidFill>
                  <a:latin typeface="Palatino Linotype" panose="02040502050505030304" pitchFamily="18" charset="0"/>
                </a:rPr>
                <a:t>hexane</a:t>
              </a:r>
            </a:p>
            <a:p>
              <a:pPr algn="ctr"/>
              <a:r>
                <a:rPr lang="en-GB" sz="1400" b="1" dirty="0">
                  <a:latin typeface="Palatino Linotype" panose="02040502050505030304" pitchFamily="18" charset="0"/>
                </a:rPr>
                <a:t>(</a:t>
              </a:r>
              <a:r>
                <a:rPr lang="en-GB" sz="1400" b="1" i="1" dirty="0">
                  <a:latin typeface="Palatino Linotype" panose="02040502050505030304" pitchFamily="18" charset="0"/>
                </a:rPr>
                <a:t>not</a:t>
              </a:r>
              <a:r>
                <a:rPr lang="en-GB" sz="1400" b="1" dirty="0">
                  <a:latin typeface="Palatino Linotype" panose="02040502050505030304" pitchFamily="18" charset="0"/>
                </a:rPr>
                <a:t> 2,4,5-</a:t>
              </a:r>
              <a:r>
                <a:rPr lang="en-GB" sz="1400" b="1" dirty="0">
                  <a:solidFill>
                    <a:srgbClr val="F031A1"/>
                  </a:solidFill>
                  <a:latin typeface="Palatino Linotype" panose="02040502050505030304" pitchFamily="18" charset="0"/>
                </a:rPr>
                <a:t>Trimthyl</a:t>
              </a:r>
              <a:r>
                <a:rPr lang="en-GB" sz="1400" b="1" dirty="0">
                  <a:solidFill>
                    <a:srgbClr val="00B0F0"/>
                  </a:solidFill>
                  <a:latin typeface="Palatino Linotype" panose="02040502050505030304" pitchFamily="18" charset="0"/>
                </a:rPr>
                <a:t>hexane</a:t>
              </a:r>
              <a:r>
                <a:rPr lang="en-GB" sz="1400" b="1" dirty="0">
                  <a:latin typeface="Palatino Linotype" panose="02040502050505030304" pitchFamily="18" charset="0"/>
                </a:rPr>
                <a:t>)</a:t>
              </a:r>
              <a:endParaRPr lang="en-US" sz="1400" b="1" dirty="0">
                <a:latin typeface="Palatino Linotype" panose="02040502050505030304" pitchFamily="18" charset="0"/>
              </a:endParaRPr>
            </a:p>
          </p:txBody>
        </p:sp>
      </p:grpSp>
    </p:spTree>
    <p:extLst>
      <p:ext uri="{BB962C8B-B14F-4D97-AF65-F5344CB8AC3E}">
        <p14:creationId xmlns:p14="http://schemas.microsoft.com/office/powerpoint/2010/main" val="3451287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ED7D31">
                    <a:lumMod val="75000"/>
                  </a:srgbClr>
                </a:solidFill>
                <a:effectLst>
                  <a:outerShdw blurRad="38100" dist="38100" dir="2700000" algn="tl">
                    <a:srgbClr val="000000">
                      <a:alpha val="43137"/>
                    </a:srgbClr>
                  </a:outerShdw>
                </a:effectLst>
                <a:uLnTx/>
                <a:uFillTx/>
                <a:latin typeface="Palatino Linotype" panose="02040502050505030304" pitchFamily="18" charset="0"/>
                <a:ea typeface="+mn-ea"/>
                <a:cs typeface="+mn-cs"/>
              </a:rPr>
              <a:t>Chapter 3: </a:t>
            </a:r>
            <a:r>
              <a:rPr kumimoji="0" lang="en-US" sz="2400" b="1" i="1" u="none" strike="noStrike" kern="1200" cap="none" spc="0" normalizeH="0" baseline="0" noProof="0" dirty="0">
                <a:ln>
                  <a:noFill/>
                </a:ln>
                <a:solidFill>
                  <a:srgbClr val="0083BC"/>
                </a:solidFill>
                <a:effectLst>
                  <a:outerShdw blurRad="38100" dist="38100" dir="2700000" algn="tl">
                    <a:srgbClr val="000000">
                      <a:alpha val="43137"/>
                    </a:srgbClr>
                  </a:outerShdw>
                </a:effectLst>
                <a:uLnTx/>
                <a:uFillTx/>
                <a:latin typeface="Palatino Linotype" panose="02040502050505030304" pitchFamily="18" charset="0"/>
                <a:ea typeface="+mn-ea"/>
                <a:cs typeface="+mn-cs"/>
              </a:rPr>
              <a:t>Nomenclature of Organic Compounds</a:t>
            </a:r>
            <a:endParaRPr kumimoji="0" lang="en-US" sz="2400" b="0" i="1" u="none" strike="noStrike" kern="1200" cap="none" spc="0" normalizeH="0" baseline="0" noProof="0" dirty="0">
              <a:ln>
                <a:noFill/>
              </a:ln>
              <a:solidFill>
                <a:srgbClr val="0083BC"/>
              </a:solidFill>
              <a:effectLst>
                <a:outerShdw blurRad="38100" dist="38100" dir="2700000" algn="tl">
                  <a:srgbClr val="000000">
                    <a:alpha val="43137"/>
                  </a:srgbClr>
                </a:outerShdw>
              </a:effectLst>
              <a:uLnTx/>
              <a:uFillTx/>
              <a:latin typeface="Palatino Linotype" panose="02040502050505030304" pitchFamily="18" charset="0"/>
              <a:ea typeface="+mn-ea"/>
              <a:cs typeface="+mn-cs"/>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rPr>
                <a:t>9</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376937"/>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srgbClr val="ED7D31">
                    <a:lumMod val="75000"/>
                  </a:srgbClr>
                </a:solidFill>
                <a:effectLst/>
                <a:uLnTx/>
                <a:uFillTx/>
                <a:latin typeface="Palatino Linotype" panose="02040502050505030304" pitchFamily="18" charset="0"/>
                <a:ea typeface="+mn-ea"/>
                <a:cs typeface="+mn-cs"/>
              </a:rPr>
              <a:t>1. Nomenclature of Alkanes and Cycloalkanes</a:t>
            </a: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10058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lumMod val="75000"/>
                  </a:srgbClr>
                </a:solidFill>
                <a:effectLst/>
                <a:uLnTx/>
                <a:uFillTx/>
                <a:latin typeface="Palatino Linotype" panose="02040502050505030304" pitchFamily="18" charset="0"/>
                <a:ea typeface="+mn-ea"/>
                <a:cs typeface="+mn-cs"/>
              </a:rPr>
              <a:t>1.2. How to Name Alkanes</a:t>
            </a:r>
          </a:p>
        </p:txBody>
      </p:sp>
      <p:sp>
        <p:nvSpPr>
          <p:cNvPr id="18" name="Rectangle 2">
            <a:extLst>
              <a:ext uri="{FF2B5EF4-FFF2-40B4-BE49-F238E27FC236}">
                <a16:creationId xmlns:a16="http://schemas.microsoft.com/office/drawing/2014/main" id="{22999BCF-E5E7-4B41-A722-00B1C0C5F5D8}"/>
              </a:ext>
            </a:extLst>
          </p:cNvPr>
          <p:cNvSpPr/>
          <p:nvPr/>
        </p:nvSpPr>
        <p:spPr>
          <a:xfrm>
            <a:off x="453914" y="1555557"/>
            <a:ext cx="9363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11. Halogen substituents are named by changing the -</a:t>
            </a:r>
            <a:r>
              <a:rPr kumimoji="0" lang="en-US" sz="1600" b="1" i="0" u="none" strike="noStrike" kern="1200" cap="none" spc="0" normalizeH="0" baseline="0" noProof="0" dirty="0" err="1">
                <a:ln>
                  <a:noFill/>
                </a:ln>
                <a:solidFill>
                  <a:prstClr val="black"/>
                </a:solidFill>
                <a:effectLst/>
                <a:uLnTx/>
                <a:uFillTx/>
                <a:latin typeface="Palatino Linotype" panose="02040502050505030304" pitchFamily="18" charset="0"/>
                <a:ea typeface="+mn-ea"/>
                <a:cs typeface="+mn-cs"/>
              </a:rPr>
              <a:t>ine</a:t>
            </a:r>
            <a:r>
              <a:rPr kumimoji="0" lang="en-US" sz="1600" b="1"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 ending of the element to -o.</a:t>
            </a:r>
          </a:p>
        </p:txBody>
      </p:sp>
      <p:pic>
        <p:nvPicPr>
          <p:cNvPr id="19" name="Picture 13" descr="Screen Clipping">
            <a:extLst>
              <a:ext uri="{FF2B5EF4-FFF2-40B4-BE49-F238E27FC236}">
                <a16:creationId xmlns:a16="http://schemas.microsoft.com/office/drawing/2014/main" id="{50421A53-4E92-4506-A86A-F17E292B41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5542" y="2201267"/>
            <a:ext cx="3558848" cy="662997"/>
          </a:xfrm>
          <a:prstGeom prst="rect">
            <a:avLst/>
          </a:prstGeom>
        </p:spPr>
      </p:pic>
      <p:sp>
        <p:nvSpPr>
          <p:cNvPr id="20" name="Rectangle 3">
            <a:extLst>
              <a:ext uri="{FF2B5EF4-FFF2-40B4-BE49-F238E27FC236}">
                <a16:creationId xmlns:a16="http://schemas.microsoft.com/office/drawing/2014/main" id="{4FA2DD72-7AC8-49CA-875E-E19105676F29}"/>
              </a:ext>
            </a:extLst>
          </p:cNvPr>
          <p:cNvSpPr/>
          <p:nvPr/>
        </p:nvSpPr>
        <p:spPr>
          <a:xfrm>
            <a:off x="1462532" y="2948836"/>
            <a:ext cx="8772035" cy="786754"/>
          </a:xfrm>
          <a:prstGeom prst="rect">
            <a:avLst/>
          </a:prstGeom>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kumimoji="0" lang="en-US" sz="1600" b="1" i="0" u="none" strike="noStrike" kern="1200" cap="none" spc="0" normalizeH="0" baseline="0" noProof="0" dirty="0">
                <a:ln>
                  <a:noFill/>
                </a:ln>
                <a:solidFill>
                  <a:srgbClr val="C00000"/>
                </a:solidFill>
                <a:effectLst/>
                <a:uLnTx/>
                <a:uFillTx/>
                <a:latin typeface="Palatino Linotype" panose="02040502050505030304" pitchFamily="18" charset="0"/>
                <a:ea typeface="Segoe UI Symbol" panose="020B0502040204020203" pitchFamily="34" charset="0"/>
                <a:cs typeface="Times New Roman" panose="02020603050405020304" pitchFamily="18" charset="0"/>
              </a:rPr>
              <a:t>Common names </a:t>
            </a:r>
            <a:r>
              <a:rPr kumimoji="0" lang="en-US" sz="1600" b="1" i="0" u="none" strike="noStrike" kern="1200" cap="none" spc="0" normalizeH="0" baseline="0" noProof="0" dirty="0">
                <a:ln>
                  <a:noFill/>
                </a:ln>
                <a:solidFill>
                  <a:prstClr val="black"/>
                </a:solidFill>
                <a:effectLst/>
                <a:uLnTx/>
                <a:uFillTx/>
                <a:latin typeface="Palatino Linotype" panose="02040502050505030304" pitchFamily="18" charset="0"/>
                <a:ea typeface="Segoe UI Symbol" panose="020B0502040204020203" pitchFamily="34" charset="0"/>
                <a:cs typeface="Times New Roman" panose="02020603050405020304" pitchFamily="18" charset="0"/>
              </a:rPr>
              <a:t>for many simple </a:t>
            </a:r>
            <a:r>
              <a:rPr kumimoji="0" lang="en-US" sz="1600" b="1" i="0" u="none" strike="noStrike" kern="1200" cap="none" spc="0" normalizeH="0" baseline="0" noProof="0" dirty="0" err="1">
                <a:ln>
                  <a:noFill/>
                </a:ln>
                <a:solidFill>
                  <a:srgbClr val="C00000"/>
                </a:solidFill>
                <a:effectLst/>
                <a:uLnTx/>
                <a:uFillTx/>
                <a:latin typeface="Palatino Linotype" panose="02040502050505030304" pitchFamily="18" charset="0"/>
                <a:ea typeface="Segoe UI Symbol" panose="020B0502040204020203" pitchFamily="34" charset="0"/>
                <a:cs typeface="Times New Roman" panose="02020603050405020304" pitchFamily="18" charset="0"/>
              </a:rPr>
              <a:t>haloalkanes</a:t>
            </a:r>
            <a:r>
              <a:rPr kumimoji="0" lang="en-US" sz="1600" b="1" i="0" u="none" strike="noStrike" kern="1200" cap="none" spc="0" normalizeH="0" baseline="0" noProof="0" dirty="0">
                <a:ln>
                  <a:noFill/>
                </a:ln>
                <a:solidFill>
                  <a:prstClr val="black"/>
                </a:solidFill>
                <a:effectLst/>
                <a:uLnTx/>
                <a:uFillTx/>
                <a:latin typeface="Palatino Linotype" panose="02040502050505030304" pitchFamily="18" charset="0"/>
                <a:ea typeface="Segoe UI Symbol" panose="020B0502040204020203" pitchFamily="34" charset="0"/>
                <a:cs typeface="Times New Roman" panose="02020603050405020304" pitchFamily="18" charset="0"/>
              </a:rPr>
              <a:t> are still widely used. </a:t>
            </a:r>
          </a:p>
          <a:p>
            <a:pPr marL="457200" marR="0" lvl="1" indent="0" algn="l"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Palatino Linotype" panose="02040502050505030304" pitchFamily="18" charset="0"/>
                <a:ea typeface="Segoe UI Symbol" panose="020B0502040204020203" pitchFamily="34" charset="0"/>
                <a:cs typeface="Times New Roman" panose="02020603050405020304" pitchFamily="18" charset="0"/>
              </a:rPr>
              <a:t>In this common nomenclature system, </a:t>
            </a:r>
            <a:r>
              <a:rPr kumimoji="0" lang="en-US" sz="1600" b="1" i="0" u="none" strike="noStrike" kern="1200" cap="none" spc="0" normalizeH="0" baseline="0" noProof="0" dirty="0" err="1">
                <a:ln>
                  <a:noFill/>
                </a:ln>
                <a:solidFill>
                  <a:srgbClr val="C00000"/>
                </a:solidFill>
                <a:effectLst/>
                <a:uLnTx/>
                <a:uFillTx/>
                <a:latin typeface="Palatino Linotype" panose="02040502050505030304" pitchFamily="18" charset="0"/>
                <a:ea typeface="Segoe UI Symbol" panose="020B0502040204020203" pitchFamily="34" charset="0"/>
                <a:cs typeface="Times New Roman" panose="02020603050405020304" pitchFamily="18" charset="0"/>
              </a:rPr>
              <a:t>haloalkane</a:t>
            </a:r>
            <a:r>
              <a:rPr kumimoji="0" lang="en-US" sz="1600" b="1" i="0" u="none" strike="noStrike" kern="1200" cap="none" spc="0" normalizeH="0" baseline="0" noProof="0" dirty="0">
                <a:ln>
                  <a:noFill/>
                </a:ln>
                <a:solidFill>
                  <a:prstClr val="black"/>
                </a:solidFill>
                <a:effectLst/>
                <a:uLnTx/>
                <a:uFillTx/>
                <a:latin typeface="Palatino Linotype" panose="02040502050505030304" pitchFamily="18" charset="0"/>
                <a:ea typeface="Segoe UI Symbol" panose="020B0502040204020203" pitchFamily="34" charset="0"/>
                <a:cs typeface="Times New Roman" panose="02020603050405020304" pitchFamily="18" charset="0"/>
              </a:rPr>
              <a:t> are named as </a:t>
            </a:r>
            <a:r>
              <a:rPr kumimoji="0" lang="en-US" sz="1600" b="1" i="0" u="none" strike="noStrike" kern="1200" cap="none" spc="0" normalizeH="0" baseline="0" noProof="0" dirty="0">
                <a:ln>
                  <a:noFill/>
                </a:ln>
                <a:solidFill>
                  <a:srgbClr val="C00000"/>
                </a:solidFill>
                <a:effectLst/>
                <a:uLnTx/>
                <a:uFillTx/>
                <a:latin typeface="Palatino Linotype" panose="02040502050505030304" pitchFamily="18" charset="0"/>
                <a:ea typeface="Segoe UI Symbol" panose="020B0502040204020203" pitchFamily="34" charset="0"/>
                <a:cs typeface="Times New Roman" panose="02020603050405020304" pitchFamily="18" charset="0"/>
              </a:rPr>
              <a:t>alkyl halide</a:t>
            </a:r>
            <a:r>
              <a:rPr kumimoji="0" lang="en-US" sz="1600" b="1" i="0" u="none" strike="noStrike" kern="1200" cap="none" spc="0" normalizeH="0" baseline="0" noProof="0" dirty="0">
                <a:ln>
                  <a:noFill/>
                </a:ln>
                <a:solidFill>
                  <a:prstClr val="black"/>
                </a:solidFill>
                <a:effectLst/>
                <a:uLnTx/>
                <a:uFillTx/>
                <a:latin typeface="Palatino Linotype" panose="02040502050505030304" pitchFamily="18" charset="0"/>
                <a:ea typeface="Segoe UI Symbol" panose="020B0502040204020203" pitchFamily="34" charset="0"/>
                <a:cs typeface="Times New Roman" panose="02020603050405020304" pitchFamily="18" charset="0"/>
              </a:rPr>
              <a:t>.</a:t>
            </a:r>
          </a:p>
        </p:txBody>
      </p:sp>
      <p:sp>
        <p:nvSpPr>
          <p:cNvPr id="21" name="Rectangle 7">
            <a:extLst>
              <a:ext uri="{FF2B5EF4-FFF2-40B4-BE49-F238E27FC236}">
                <a16:creationId xmlns:a16="http://schemas.microsoft.com/office/drawing/2014/main" id="{63B97315-B696-4D2A-83E2-4F8D5BB8636B}"/>
              </a:ext>
            </a:extLst>
          </p:cNvPr>
          <p:cNvSpPr/>
          <p:nvPr/>
        </p:nvSpPr>
        <p:spPr>
          <a:xfrm>
            <a:off x="1603500" y="4421194"/>
            <a:ext cx="1431802"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Palatino Linotype" panose="02040502050505030304" pitchFamily="18" charset="0"/>
                <a:cs typeface="Times New Roman" panose="02020603050405020304" pitchFamily="18" charset="0"/>
              </a:rPr>
              <a:t>IUPAC name: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rPr>
              <a:t>common name:</a:t>
            </a:r>
            <a:endParaRPr kumimoji="0" lang="en-US" sz="1400" b="1" i="0" u="none" strike="noStrike" kern="1200" cap="none" spc="0" normalizeH="0" baseline="0" noProof="0" dirty="0">
              <a:ln>
                <a:noFill/>
              </a:ln>
              <a:solidFill>
                <a:prstClr val="black"/>
              </a:solidFill>
              <a:effectLst/>
              <a:uLnTx/>
              <a:uFillTx/>
              <a:latin typeface="Palatino Linotype" panose="02040502050505030304" pitchFamily="18" charset="0"/>
            </a:endParaRPr>
          </a:p>
        </p:txBody>
      </p:sp>
      <p:grpSp>
        <p:nvGrpSpPr>
          <p:cNvPr id="22" name="Group 18">
            <a:extLst>
              <a:ext uri="{FF2B5EF4-FFF2-40B4-BE49-F238E27FC236}">
                <a16:creationId xmlns:a16="http://schemas.microsoft.com/office/drawing/2014/main" id="{4C0CA5B5-E66E-4DBE-A8F9-021A9D3AD03A}"/>
              </a:ext>
            </a:extLst>
          </p:cNvPr>
          <p:cNvGrpSpPr/>
          <p:nvPr/>
        </p:nvGrpSpPr>
        <p:grpSpPr>
          <a:xfrm>
            <a:off x="3485636" y="4028704"/>
            <a:ext cx="1342034" cy="915710"/>
            <a:chOff x="1986157" y="3565908"/>
            <a:chExt cx="1342034" cy="915710"/>
          </a:xfrm>
        </p:grpSpPr>
        <p:pic>
          <p:nvPicPr>
            <p:cNvPr id="23" name="Picture 5" descr="Screen Clipping">
              <a:extLst>
                <a:ext uri="{FF2B5EF4-FFF2-40B4-BE49-F238E27FC236}">
                  <a16:creationId xmlns:a16="http://schemas.microsoft.com/office/drawing/2014/main" id="{E55DB71B-2998-4F3B-B455-5B28757B0E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3728" y="3565908"/>
              <a:ext cx="1066892" cy="342930"/>
            </a:xfrm>
            <a:prstGeom prst="rect">
              <a:avLst/>
            </a:prstGeom>
          </p:spPr>
        </p:pic>
        <p:sp>
          <p:nvSpPr>
            <p:cNvPr id="24" name="TextBox 15">
              <a:extLst>
                <a:ext uri="{FF2B5EF4-FFF2-40B4-BE49-F238E27FC236}">
                  <a16:creationId xmlns:a16="http://schemas.microsoft.com/office/drawing/2014/main" id="{3909D6D6-E6E6-4A8B-A381-EC98BBB48C0A}"/>
                </a:ext>
              </a:extLst>
            </p:cNvPr>
            <p:cNvSpPr txBox="1"/>
            <p:nvPr/>
          </p:nvSpPr>
          <p:spPr>
            <a:xfrm>
              <a:off x="1986157" y="3958398"/>
              <a:ext cx="134203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0070C0"/>
                  </a:solidFill>
                  <a:effectLst/>
                  <a:uLnTx/>
                  <a:uFillTx/>
                  <a:latin typeface="Palatino Linotype" panose="02040502050505030304" pitchFamily="18" charset="0"/>
                  <a:ea typeface="Segoe UI Symbol" panose="020B0502040204020203" pitchFamily="34" charset="0"/>
                  <a:cs typeface="Times New Roman" panose="02020603050405020304" pitchFamily="18" charset="0"/>
                </a:rPr>
                <a:t>Chloroethane</a:t>
              </a:r>
              <a:endParaRPr kumimoji="0" lang="en-US" sz="1400" b="1" i="0" u="none" strike="noStrike" kern="1200" cap="none" spc="0" normalizeH="0" baseline="0" noProof="0" dirty="0">
                <a:ln>
                  <a:noFill/>
                </a:ln>
                <a:solidFill>
                  <a:srgbClr val="0070C0"/>
                </a:solidFill>
                <a:effectLst/>
                <a:uLnTx/>
                <a:uFillTx/>
                <a:latin typeface="Palatino Linotype" panose="02040502050505030304" pitchFamily="18" charset="0"/>
                <a:ea typeface="Segoe UI Symbol" panose="020B0502040204020203"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Palatino Linotype" panose="02040502050505030304" pitchFamily="18" charset="0"/>
                  <a:ea typeface="Segoe UI Symbol" panose="020B0502040204020203" pitchFamily="34" charset="0"/>
                  <a:cs typeface="Times New Roman" panose="02020603050405020304" pitchFamily="18" charset="0"/>
                </a:rPr>
                <a:t>Ethyl chloride</a:t>
              </a:r>
              <a:endParaRPr kumimoji="0" lang="en-US" sz="1400" b="1" i="0" u="none" strike="noStrike" kern="1200" cap="none" spc="0" normalizeH="0" baseline="0" noProof="0" dirty="0">
                <a:ln>
                  <a:noFill/>
                </a:ln>
                <a:solidFill>
                  <a:prstClr val="black"/>
                </a:solidFill>
                <a:effectLst/>
                <a:uLnTx/>
                <a:uFillTx/>
                <a:latin typeface="Palatino Linotype" panose="02040502050505030304" pitchFamily="18" charset="0"/>
                <a:ea typeface="Segoe UI Symbol" panose="020B0502040204020203" pitchFamily="34" charset="0"/>
                <a:cs typeface="Times New Roman" panose="02020603050405020304" pitchFamily="18" charset="0"/>
              </a:endParaRPr>
            </a:p>
          </p:txBody>
        </p:sp>
      </p:grpSp>
      <p:grpSp>
        <p:nvGrpSpPr>
          <p:cNvPr id="25" name="Group 19">
            <a:extLst>
              <a:ext uri="{FF2B5EF4-FFF2-40B4-BE49-F238E27FC236}">
                <a16:creationId xmlns:a16="http://schemas.microsoft.com/office/drawing/2014/main" id="{0DEA93A4-7CDF-4014-8B6D-4A47B2102BE0}"/>
              </a:ext>
            </a:extLst>
          </p:cNvPr>
          <p:cNvGrpSpPr/>
          <p:nvPr/>
        </p:nvGrpSpPr>
        <p:grpSpPr>
          <a:xfrm>
            <a:off x="5363343" y="4016099"/>
            <a:ext cx="1547218" cy="955681"/>
            <a:chOff x="4043803" y="3551720"/>
            <a:chExt cx="1547218" cy="955681"/>
          </a:xfrm>
        </p:grpSpPr>
        <p:pic>
          <p:nvPicPr>
            <p:cNvPr id="26" name="Picture 6" descr="Screen Clipping">
              <a:extLst>
                <a:ext uri="{FF2B5EF4-FFF2-40B4-BE49-F238E27FC236}">
                  <a16:creationId xmlns:a16="http://schemas.microsoft.com/office/drawing/2014/main" id="{6C8E9A3D-3E58-45C1-BDDC-572D0E7A71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20122" y="3551720"/>
              <a:ext cx="1394581" cy="342930"/>
            </a:xfrm>
            <a:prstGeom prst="rect">
              <a:avLst/>
            </a:prstGeom>
          </p:spPr>
        </p:pic>
        <p:sp>
          <p:nvSpPr>
            <p:cNvPr id="27" name="TextBox 17">
              <a:extLst>
                <a:ext uri="{FF2B5EF4-FFF2-40B4-BE49-F238E27FC236}">
                  <a16:creationId xmlns:a16="http://schemas.microsoft.com/office/drawing/2014/main" id="{76A25BD8-4009-43F8-9096-EFEDF3045EA2}"/>
                </a:ext>
              </a:extLst>
            </p:cNvPr>
            <p:cNvSpPr txBox="1"/>
            <p:nvPr/>
          </p:nvSpPr>
          <p:spPr>
            <a:xfrm>
              <a:off x="4043803" y="3984181"/>
              <a:ext cx="1547218"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Palatino Linotype" panose="02040502050505030304" pitchFamily="18" charset="0"/>
                  <a:cs typeface="Times New Roman" panose="02020603050405020304" pitchFamily="18" charset="0"/>
                </a:rPr>
                <a:t>1-Fluoropropane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rPr>
                <a:t>Propyl fluoride</a:t>
              </a:r>
              <a:endParaRPr kumimoji="0" lang="en-US" sz="14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grpSp>
      <p:grpSp>
        <p:nvGrpSpPr>
          <p:cNvPr id="28" name="Group 21">
            <a:extLst>
              <a:ext uri="{FF2B5EF4-FFF2-40B4-BE49-F238E27FC236}">
                <a16:creationId xmlns:a16="http://schemas.microsoft.com/office/drawing/2014/main" id="{F8697503-638B-490D-A030-4079123ECAFE}"/>
              </a:ext>
            </a:extLst>
          </p:cNvPr>
          <p:cNvGrpSpPr/>
          <p:nvPr/>
        </p:nvGrpSpPr>
        <p:grpSpPr>
          <a:xfrm>
            <a:off x="7716937" y="4034977"/>
            <a:ext cx="1723549" cy="946081"/>
            <a:chOff x="6353120" y="3582203"/>
            <a:chExt cx="1723549" cy="946081"/>
          </a:xfrm>
        </p:grpSpPr>
        <p:pic>
          <p:nvPicPr>
            <p:cNvPr id="29" name="Picture 12" descr="Screen Clipping">
              <a:extLst>
                <a:ext uri="{FF2B5EF4-FFF2-40B4-BE49-F238E27FC236}">
                  <a16:creationId xmlns:a16="http://schemas.microsoft.com/office/drawing/2014/main" id="{24A7FE44-2049-4F21-851B-51A685366D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3794" y="3582203"/>
              <a:ext cx="1402202" cy="312447"/>
            </a:xfrm>
            <a:prstGeom prst="rect">
              <a:avLst/>
            </a:prstGeom>
          </p:spPr>
        </p:pic>
        <p:sp>
          <p:nvSpPr>
            <p:cNvPr id="30" name="TextBox 20">
              <a:extLst>
                <a:ext uri="{FF2B5EF4-FFF2-40B4-BE49-F238E27FC236}">
                  <a16:creationId xmlns:a16="http://schemas.microsoft.com/office/drawing/2014/main" id="{BAC7090E-123B-438B-ABA1-8E79E301D4F2}"/>
                </a:ext>
              </a:extLst>
            </p:cNvPr>
            <p:cNvSpPr txBox="1"/>
            <p:nvPr/>
          </p:nvSpPr>
          <p:spPr>
            <a:xfrm>
              <a:off x="6353120" y="4005064"/>
              <a:ext cx="172354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Palatino Linotype" panose="02040502050505030304" pitchFamily="18" charset="0"/>
                  <a:cs typeface="Times New Roman" panose="02020603050405020304" pitchFamily="18" charset="0"/>
                </a:rPr>
                <a:t>2-Bromopropane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rPr>
                <a:t>Isopropyl bromide</a:t>
              </a:r>
              <a:endParaRPr kumimoji="0" lang="en-US" sz="1400" b="1" i="0" u="none" strike="noStrike" kern="1200" cap="none" spc="0" normalizeH="0" baseline="0" noProof="0" dirty="0">
                <a:ln>
                  <a:noFill/>
                </a:ln>
                <a:solidFill>
                  <a:prstClr val="black"/>
                </a:solidFill>
                <a:effectLst/>
                <a:uLnTx/>
                <a:uFillTx/>
                <a:latin typeface="Palatino Linotype" panose="02040502050505030304" pitchFamily="18" charset="0"/>
                <a:cs typeface="Times New Roman" panose="02020603050405020304" pitchFamily="18" charset="0"/>
              </a:endParaRPr>
            </a:p>
          </p:txBody>
        </p:sp>
      </p:grpSp>
      <p:sp>
        <p:nvSpPr>
          <p:cNvPr id="31" name="Rectangle 30">
            <a:extLst>
              <a:ext uri="{FF2B5EF4-FFF2-40B4-BE49-F238E27FC236}">
                <a16:creationId xmlns:a16="http://schemas.microsoft.com/office/drawing/2014/main" id="{54BDA647-52A0-4501-A9AA-E9BBA88295D5}"/>
              </a:ext>
            </a:extLst>
          </p:cNvPr>
          <p:cNvSpPr/>
          <p:nvPr/>
        </p:nvSpPr>
        <p:spPr>
          <a:xfrm>
            <a:off x="1647838" y="6099394"/>
            <a:ext cx="1343125"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Palatino Linotype" panose="02040502050505030304" pitchFamily="18" charset="0"/>
                <a:cs typeface="Times New Roman" panose="02020603050405020304" pitchFamily="18" charset="0"/>
              </a:rPr>
              <a:t>IUPAC name: </a:t>
            </a:r>
          </a:p>
        </p:txBody>
      </p:sp>
      <p:grpSp>
        <p:nvGrpSpPr>
          <p:cNvPr id="32" name="Group 28">
            <a:extLst>
              <a:ext uri="{FF2B5EF4-FFF2-40B4-BE49-F238E27FC236}">
                <a16:creationId xmlns:a16="http://schemas.microsoft.com/office/drawing/2014/main" id="{1EB00694-0FBF-4ECA-A15A-4024C7E207DA}"/>
              </a:ext>
            </a:extLst>
          </p:cNvPr>
          <p:cNvGrpSpPr/>
          <p:nvPr/>
        </p:nvGrpSpPr>
        <p:grpSpPr>
          <a:xfrm>
            <a:off x="3536375" y="5039391"/>
            <a:ext cx="2342309" cy="1405152"/>
            <a:chOff x="1766831" y="4688230"/>
            <a:chExt cx="2342309" cy="1405152"/>
          </a:xfrm>
        </p:grpSpPr>
        <p:sp>
          <p:nvSpPr>
            <p:cNvPr id="33" name="Rectangle 24">
              <a:extLst>
                <a:ext uri="{FF2B5EF4-FFF2-40B4-BE49-F238E27FC236}">
                  <a16:creationId xmlns:a16="http://schemas.microsoft.com/office/drawing/2014/main" id="{40D01B4C-1CA2-4B29-8C80-81DCE199B0DA}"/>
                </a:ext>
              </a:extLst>
            </p:cNvPr>
            <p:cNvSpPr/>
            <p:nvPr/>
          </p:nvSpPr>
          <p:spPr>
            <a:xfrm>
              <a:off x="1766831" y="5785605"/>
              <a:ext cx="2342309"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Palatino Linotype" panose="02040502050505030304" pitchFamily="18" charset="0"/>
                  <a:cs typeface="Segoe UI Semibold" panose="020B0702040204020203" pitchFamily="34" charset="0"/>
                </a:rPr>
                <a:t>2-Chloro-3-methylpentane</a:t>
              </a:r>
            </a:p>
          </p:txBody>
        </p:sp>
        <p:pic>
          <p:nvPicPr>
            <p:cNvPr id="34" name="Picture 26" descr="Screen Clipping">
              <a:extLst>
                <a:ext uri="{FF2B5EF4-FFF2-40B4-BE49-F238E27FC236}">
                  <a16:creationId xmlns:a16="http://schemas.microsoft.com/office/drawing/2014/main" id="{13F8D79D-B126-4F09-80C8-57B42B2DBC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60676" y="4688230"/>
              <a:ext cx="1554615" cy="1097375"/>
            </a:xfrm>
            <a:prstGeom prst="rect">
              <a:avLst/>
            </a:prstGeom>
          </p:spPr>
        </p:pic>
      </p:grpSp>
      <p:grpSp>
        <p:nvGrpSpPr>
          <p:cNvPr id="35" name="Group 29">
            <a:extLst>
              <a:ext uri="{FF2B5EF4-FFF2-40B4-BE49-F238E27FC236}">
                <a16:creationId xmlns:a16="http://schemas.microsoft.com/office/drawing/2014/main" id="{15055909-DFC5-4F6F-B0CD-1D44D004B33B}"/>
              </a:ext>
            </a:extLst>
          </p:cNvPr>
          <p:cNvGrpSpPr/>
          <p:nvPr/>
        </p:nvGrpSpPr>
        <p:grpSpPr>
          <a:xfrm>
            <a:off x="6535407" y="5237528"/>
            <a:ext cx="2342309" cy="1207015"/>
            <a:chOff x="4969697" y="5251564"/>
            <a:chExt cx="2342309" cy="1207015"/>
          </a:xfrm>
        </p:grpSpPr>
        <p:sp>
          <p:nvSpPr>
            <p:cNvPr id="36" name="Rectangle 25">
              <a:extLst>
                <a:ext uri="{FF2B5EF4-FFF2-40B4-BE49-F238E27FC236}">
                  <a16:creationId xmlns:a16="http://schemas.microsoft.com/office/drawing/2014/main" id="{4A416F2D-D9AF-4E1E-9800-E6D996537A61}"/>
                </a:ext>
              </a:extLst>
            </p:cNvPr>
            <p:cNvSpPr/>
            <p:nvPr/>
          </p:nvSpPr>
          <p:spPr>
            <a:xfrm>
              <a:off x="4969697" y="6150802"/>
              <a:ext cx="2342309"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0C0"/>
                  </a:solidFill>
                  <a:effectLst/>
                  <a:uLnTx/>
                  <a:uFillTx/>
                  <a:latin typeface="Palatino Linotype" panose="02040502050505030304" pitchFamily="18" charset="0"/>
                  <a:cs typeface="Times New Roman" panose="02020603050405020304" pitchFamily="18" charset="0"/>
                </a:rPr>
                <a:t>2-Chloro-4-methylpentane</a:t>
              </a:r>
            </a:p>
          </p:txBody>
        </p:sp>
        <p:pic>
          <p:nvPicPr>
            <p:cNvPr id="37" name="Picture 27" descr="Screen Clipping">
              <a:extLst>
                <a:ext uri="{FF2B5EF4-FFF2-40B4-BE49-F238E27FC236}">
                  <a16:creationId xmlns:a16="http://schemas.microsoft.com/office/drawing/2014/main" id="{FE7B8FBF-7F21-40D0-B55C-E7C35A3CC3F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36871" y="5251564"/>
              <a:ext cx="1607959" cy="899238"/>
            </a:xfrm>
            <a:prstGeom prst="rect">
              <a:avLst/>
            </a:prstGeom>
          </p:spPr>
        </p:pic>
      </p:grpSp>
    </p:spTree>
    <p:extLst>
      <p:ext uri="{BB962C8B-B14F-4D97-AF65-F5344CB8AC3E}">
        <p14:creationId xmlns:p14="http://schemas.microsoft.com/office/powerpoint/2010/main" val="3358709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05034" y="1779085"/>
            <a:ext cx="1136850" cy="338554"/>
          </a:xfrm>
          <a:prstGeom prst="rect">
            <a:avLst/>
          </a:prstGeom>
        </p:spPr>
        <p:txBody>
          <a:bodyPr wrap="none">
            <a:spAutoFit/>
          </a:bodyPr>
          <a:lstStyle/>
          <a:p>
            <a:pPr algn="r" rtl="1"/>
            <a:r>
              <a:rPr lang="en-US" sz="1600" b="1" dirty="0">
                <a:solidFill>
                  <a:srgbClr val="00B050"/>
                </a:solidFill>
                <a:latin typeface="Palatino Linotype" panose="02040502050505030304" pitchFamily="18" charset="0"/>
                <a:cs typeface="Times New Roman" panose="02020603050405020304" pitchFamily="18" charset="0"/>
              </a:rPr>
              <a:t>Examples:</a:t>
            </a:r>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02497" y="1231549"/>
            <a:ext cx="2191874" cy="1130967"/>
          </a:xfrm>
          <a:prstGeom prst="rect">
            <a:avLst/>
          </a:prstGeom>
        </p:spPr>
      </p:pic>
      <p:pic>
        <p:nvPicPr>
          <p:cNvPr id="10" name="Picture 9"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9664" y="1423096"/>
            <a:ext cx="1794823" cy="842691"/>
          </a:xfrm>
          <a:prstGeom prst="rect">
            <a:avLst/>
          </a:prstGeom>
        </p:spPr>
      </p:pic>
      <p:pic>
        <p:nvPicPr>
          <p:cNvPr id="11" name="Picture 10"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79875" y="1246354"/>
            <a:ext cx="1571844" cy="1185463"/>
          </a:xfrm>
          <a:prstGeom prst="rect">
            <a:avLst/>
          </a:prstGeom>
        </p:spPr>
      </p:pic>
      <p:sp>
        <p:nvSpPr>
          <p:cNvPr id="8" name="TextBox 7"/>
          <p:cNvSpPr txBox="1"/>
          <p:nvPr/>
        </p:nvSpPr>
        <p:spPr>
          <a:xfrm>
            <a:off x="3672666" y="2430532"/>
            <a:ext cx="1495923" cy="523220"/>
          </a:xfrm>
          <a:prstGeom prst="rect">
            <a:avLst/>
          </a:prstGeom>
          <a:noFill/>
        </p:spPr>
        <p:txBody>
          <a:bodyPr wrap="none" rtlCol="0">
            <a:spAutoFit/>
          </a:bodyPr>
          <a:lstStyle/>
          <a:p>
            <a:pPr algn="ctr" rtl="1"/>
            <a:r>
              <a:rPr lang="en-US" sz="1400" b="1" dirty="0">
                <a:solidFill>
                  <a:srgbClr val="0070C0"/>
                </a:solidFill>
                <a:latin typeface="Palatino Linotype" panose="02040502050505030304" pitchFamily="18" charset="0"/>
                <a:cs typeface="Times New Roman" panose="02020603050405020304" pitchFamily="18" charset="0"/>
              </a:rPr>
              <a:t>2-Methylbutane</a:t>
            </a:r>
          </a:p>
          <a:p>
            <a:pPr algn="ctr" rtl="1"/>
            <a:r>
              <a:rPr lang="en-GB" sz="1400" b="1" dirty="0" err="1">
                <a:solidFill>
                  <a:prstClr val="black"/>
                </a:solidFill>
                <a:latin typeface="Palatino Linotype" panose="02040502050505030304" pitchFamily="18" charset="0"/>
                <a:cs typeface="Times New Roman" panose="02020603050405020304" pitchFamily="18" charset="0"/>
              </a:rPr>
              <a:t>Isobutane</a:t>
            </a:r>
            <a:endParaRPr lang="en-US" sz="1400" b="1" dirty="0">
              <a:solidFill>
                <a:prstClr val="black"/>
              </a:solidFill>
              <a:latin typeface="Palatino Linotype" panose="02040502050505030304" pitchFamily="18" charset="0"/>
              <a:cs typeface="Times New Roman" panose="02020603050405020304" pitchFamily="18" charset="0"/>
            </a:endParaRPr>
          </a:p>
        </p:txBody>
      </p:sp>
      <p:sp>
        <p:nvSpPr>
          <p:cNvPr id="9" name="Rectangle 8"/>
          <p:cNvSpPr/>
          <p:nvPr/>
        </p:nvSpPr>
        <p:spPr>
          <a:xfrm>
            <a:off x="1565570" y="2437413"/>
            <a:ext cx="1431803" cy="523220"/>
          </a:xfrm>
          <a:prstGeom prst="rect">
            <a:avLst/>
          </a:prstGeom>
        </p:spPr>
        <p:txBody>
          <a:bodyPr wrap="none">
            <a:spAutoFit/>
          </a:bodyPr>
          <a:lstStyle/>
          <a:p>
            <a:pPr algn="ctr" rtl="1"/>
            <a:r>
              <a:rPr lang="en-US" sz="1400" b="1" dirty="0">
                <a:solidFill>
                  <a:srgbClr val="0070C0"/>
                </a:solidFill>
                <a:latin typeface="Palatino Linotype" panose="02040502050505030304" pitchFamily="18" charset="0"/>
                <a:cs typeface="Times New Roman" panose="02020603050405020304" pitchFamily="18" charset="0"/>
              </a:rPr>
              <a:t>IUPAC name: </a:t>
            </a:r>
          </a:p>
          <a:p>
            <a:pPr algn="ctr" rtl="1"/>
            <a:r>
              <a:rPr lang="en-GB" sz="1400" b="1" dirty="0">
                <a:solidFill>
                  <a:prstClr val="black"/>
                </a:solidFill>
                <a:latin typeface="Palatino Linotype" panose="02040502050505030304" pitchFamily="18" charset="0"/>
                <a:cs typeface="Times New Roman" panose="02020603050405020304" pitchFamily="18" charset="0"/>
              </a:rPr>
              <a:t>common name:</a:t>
            </a:r>
            <a:endParaRPr lang="en-US" sz="1400" b="1" dirty="0">
              <a:solidFill>
                <a:prstClr val="black"/>
              </a:solidFill>
              <a:latin typeface="Palatino Linotype" panose="02040502050505030304" pitchFamily="18" charset="0"/>
            </a:endParaRPr>
          </a:p>
        </p:txBody>
      </p:sp>
      <p:sp>
        <p:nvSpPr>
          <p:cNvPr id="24" name="Rectangle 23"/>
          <p:cNvSpPr/>
          <p:nvPr/>
        </p:nvSpPr>
        <p:spPr>
          <a:xfrm>
            <a:off x="1587923" y="4188627"/>
            <a:ext cx="1431803" cy="523220"/>
          </a:xfrm>
          <a:prstGeom prst="rect">
            <a:avLst/>
          </a:prstGeom>
        </p:spPr>
        <p:txBody>
          <a:bodyPr wrap="none">
            <a:spAutoFit/>
          </a:bodyPr>
          <a:lstStyle/>
          <a:p>
            <a:pPr algn="ctr" rtl="1"/>
            <a:r>
              <a:rPr lang="en-US" sz="1400" b="1" dirty="0">
                <a:solidFill>
                  <a:srgbClr val="0070C0"/>
                </a:solidFill>
                <a:latin typeface="Palatino Linotype" panose="02040502050505030304" pitchFamily="18" charset="0"/>
                <a:cs typeface="Times New Roman" panose="02020603050405020304" pitchFamily="18" charset="0"/>
              </a:rPr>
              <a:t>IUPAC name: </a:t>
            </a:r>
          </a:p>
          <a:p>
            <a:pPr algn="ctr" rtl="1"/>
            <a:r>
              <a:rPr lang="en-GB" sz="1400" b="1" dirty="0">
                <a:solidFill>
                  <a:prstClr val="black"/>
                </a:solidFill>
                <a:latin typeface="Palatino Linotype" panose="02040502050505030304" pitchFamily="18" charset="0"/>
                <a:cs typeface="Times New Roman" panose="02020603050405020304" pitchFamily="18" charset="0"/>
              </a:rPr>
              <a:t>common name:</a:t>
            </a:r>
            <a:endParaRPr lang="en-US" sz="1400" b="1" dirty="0">
              <a:solidFill>
                <a:prstClr val="black"/>
              </a:solidFill>
              <a:latin typeface="Palatino Linotype" panose="02040502050505030304" pitchFamily="18" charset="0"/>
            </a:endParaRPr>
          </a:p>
        </p:txBody>
      </p:sp>
      <p:sp>
        <p:nvSpPr>
          <p:cNvPr id="26" name="Rectangle 25"/>
          <p:cNvSpPr/>
          <p:nvPr/>
        </p:nvSpPr>
        <p:spPr>
          <a:xfrm>
            <a:off x="1632264" y="5924255"/>
            <a:ext cx="1343125" cy="307777"/>
          </a:xfrm>
          <a:prstGeom prst="rect">
            <a:avLst/>
          </a:prstGeom>
        </p:spPr>
        <p:txBody>
          <a:bodyPr wrap="none">
            <a:spAutoFit/>
          </a:bodyPr>
          <a:lstStyle/>
          <a:p>
            <a:pPr algn="ctr" rtl="1"/>
            <a:r>
              <a:rPr lang="en-US" sz="1400" b="1" dirty="0">
                <a:solidFill>
                  <a:srgbClr val="0070C0"/>
                </a:solidFill>
                <a:latin typeface="Palatino Linotype" panose="02040502050505030304" pitchFamily="18" charset="0"/>
                <a:cs typeface="Times New Roman" panose="02020603050405020304" pitchFamily="18" charset="0"/>
              </a:rPr>
              <a:t>IUPAC name: </a:t>
            </a:r>
          </a:p>
        </p:txBody>
      </p:sp>
      <p:sp>
        <p:nvSpPr>
          <p:cNvPr id="27" name="TextBox 26"/>
          <p:cNvSpPr txBox="1"/>
          <p:nvPr/>
        </p:nvSpPr>
        <p:spPr>
          <a:xfrm>
            <a:off x="5921843" y="2479833"/>
            <a:ext cx="1930337" cy="523220"/>
          </a:xfrm>
          <a:prstGeom prst="rect">
            <a:avLst/>
          </a:prstGeom>
          <a:noFill/>
        </p:spPr>
        <p:txBody>
          <a:bodyPr wrap="none" rtlCol="0">
            <a:spAutoFit/>
          </a:bodyPr>
          <a:lstStyle/>
          <a:p>
            <a:pPr algn="ctr" rtl="1"/>
            <a:r>
              <a:rPr lang="en-US" sz="1400" b="1" dirty="0">
                <a:solidFill>
                  <a:srgbClr val="0070C0"/>
                </a:solidFill>
                <a:latin typeface="Palatino Linotype" panose="02040502050505030304" pitchFamily="18" charset="0"/>
                <a:cs typeface="Times New Roman" panose="02020603050405020304" pitchFamily="18" charset="0"/>
              </a:rPr>
              <a:t>2,2-Dimethylpropane</a:t>
            </a:r>
          </a:p>
          <a:p>
            <a:pPr algn="ctr" rtl="1"/>
            <a:r>
              <a:rPr lang="en-GB" sz="1400" b="1" dirty="0" err="1">
                <a:solidFill>
                  <a:prstClr val="black"/>
                </a:solidFill>
                <a:latin typeface="Palatino Linotype" panose="02040502050505030304" pitchFamily="18" charset="0"/>
                <a:cs typeface="Times New Roman" panose="02020603050405020304" pitchFamily="18" charset="0"/>
              </a:rPr>
              <a:t>Neopentane</a:t>
            </a:r>
            <a:endParaRPr lang="en-US" sz="1400" b="1" dirty="0">
              <a:solidFill>
                <a:prstClr val="black"/>
              </a:solidFill>
              <a:latin typeface="Palatino Linotype" panose="02040502050505030304" pitchFamily="18" charset="0"/>
              <a:cs typeface="Times New Roman" panose="02020603050405020304" pitchFamily="18" charset="0"/>
            </a:endParaRPr>
          </a:p>
        </p:txBody>
      </p:sp>
      <p:sp>
        <p:nvSpPr>
          <p:cNvPr id="28" name="TextBox 27"/>
          <p:cNvSpPr txBox="1"/>
          <p:nvPr/>
        </p:nvSpPr>
        <p:spPr>
          <a:xfrm>
            <a:off x="8527473" y="2498495"/>
            <a:ext cx="1909497" cy="523220"/>
          </a:xfrm>
          <a:prstGeom prst="rect">
            <a:avLst/>
          </a:prstGeom>
          <a:noFill/>
        </p:spPr>
        <p:txBody>
          <a:bodyPr wrap="none" rtlCol="0">
            <a:spAutoFit/>
          </a:bodyPr>
          <a:lstStyle/>
          <a:p>
            <a:pPr algn="ctr" rtl="1"/>
            <a:r>
              <a:rPr lang="en-US" sz="1400" b="1" dirty="0">
                <a:solidFill>
                  <a:srgbClr val="0070C0"/>
                </a:solidFill>
                <a:latin typeface="Palatino Linotype" panose="02040502050505030304" pitchFamily="18" charset="0"/>
                <a:cs typeface="Times New Roman" panose="02020603050405020304" pitchFamily="18" charset="0"/>
              </a:rPr>
              <a:t>2,2-Dimethylpentane</a:t>
            </a:r>
          </a:p>
          <a:p>
            <a:pPr algn="ctr" rtl="1"/>
            <a:r>
              <a:rPr lang="en-GB" sz="1400" b="1" dirty="0" err="1">
                <a:solidFill>
                  <a:prstClr val="black"/>
                </a:solidFill>
                <a:latin typeface="Palatino Linotype" panose="02040502050505030304" pitchFamily="18" charset="0"/>
                <a:cs typeface="Times New Roman" panose="02020603050405020304" pitchFamily="18" charset="0"/>
              </a:rPr>
              <a:t>Neoheptane</a:t>
            </a:r>
            <a:endParaRPr lang="en-US" sz="1400" b="1" dirty="0">
              <a:solidFill>
                <a:prstClr val="black"/>
              </a:solidFill>
              <a:latin typeface="Palatino Linotype" panose="02040502050505030304" pitchFamily="18" charset="0"/>
              <a:cs typeface="Times New Roman" panose="02020603050405020304" pitchFamily="18" charset="0"/>
            </a:endParaRPr>
          </a:p>
        </p:txBody>
      </p:sp>
      <p:grpSp>
        <p:nvGrpSpPr>
          <p:cNvPr id="15" name="Group 14"/>
          <p:cNvGrpSpPr/>
          <p:nvPr/>
        </p:nvGrpSpPr>
        <p:grpSpPr>
          <a:xfrm>
            <a:off x="3694587" y="3143476"/>
            <a:ext cx="2686953" cy="1660796"/>
            <a:chOff x="2162811" y="2500073"/>
            <a:chExt cx="2686953" cy="1660796"/>
          </a:xfrm>
        </p:grpSpPr>
        <p:grpSp>
          <p:nvGrpSpPr>
            <p:cNvPr id="7" name="Group 6"/>
            <p:cNvGrpSpPr/>
            <p:nvPr/>
          </p:nvGrpSpPr>
          <p:grpSpPr>
            <a:xfrm>
              <a:off x="2654300" y="2500073"/>
              <a:ext cx="1461111" cy="1136539"/>
              <a:chOff x="1094665" y="2276872"/>
              <a:chExt cx="1461111" cy="1136539"/>
            </a:xfrm>
          </p:grpSpPr>
          <p:pic>
            <p:nvPicPr>
              <p:cNvPr id="25" name="Picture 24" descr="Screen Clipping"/>
              <p:cNvPicPr>
                <a:picLocks noChangeAspect="1"/>
              </p:cNvPicPr>
              <p:nvPr/>
            </p:nvPicPr>
            <p:blipFill rotWithShape="1">
              <a:blip r:embed="rId6">
                <a:extLst>
                  <a:ext uri="{28A0092B-C50C-407E-A947-70E740481C1C}">
                    <a14:useLocalDpi xmlns:a14="http://schemas.microsoft.com/office/drawing/2010/main" val="0"/>
                  </a:ext>
                </a:extLst>
              </a:blip>
              <a:srcRect l="-1" r="24220"/>
              <a:stretch/>
            </p:blipFill>
            <p:spPr>
              <a:xfrm>
                <a:off x="1094665" y="2276872"/>
                <a:ext cx="1145101" cy="1136539"/>
              </a:xfrm>
              <a:prstGeom prst="rect">
                <a:avLst/>
              </a:prstGeom>
            </p:spPr>
          </p:pic>
          <p:sp>
            <p:nvSpPr>
              <p:cNvPr id="4" name="TextBox 3"/>
              <p:cNvSpPr txBox="1"/>
              <p:nvPr/>
            </p:nvSpPr>
            <p:spPr>
              <a:xfrm>
                <a:off x="2140278" y="2555612"/>
                <a:ext cx="415498" cy="369332"/>
              </a:xfrm>
              <a:prstGeom prst="rect">
                <a:avLst/>
              </a:prstGeom>
              <a:noFill/>
            </p:spPr>
            <p:txBody>
              <a:bodyPr wrap="none" rtlCol="0">
                <a:spAutoFit/>
              </a:bodyPr>
              <a:lstStyle/>
              <a:p>
                <a:pPr algn="r" rtl="1"/>
                <a:r>
                  <a:rPr lang="en-GB" dirty="0">
                    <a:solidFill>
                      <a:prstClr val="black">
                        <a:lumMod val="65000"/>
                        <a:lumOff val="35000"/>
                      </a:prstClr>
                    </a:solidFill>
                    <a:latin typeface="Times New Roman" panose="02020603050405020304" pitchFamily="18" charset="0"/>
                    <a:cs typeface="Times New Roman" panose="02020603050405020304" pitchFamily="18" charset="0"/>
                  </a:rPr>
                  <a:t>Br</a:t>
                </a:r>
                <a:endParaRPr lang="en-US" dirty="0">
                  <a:solidFill>
                    <a:prstClr val="black">
                      <a:lumMod val="65000"/>
                      <a:lumOff val="35000"/>
                    </a:prstClr>
                  </a:solidFill>
                  <a:latin typeface="Times New Roman" panose="02020603050405020304" pitchFamily="18" charset="0"/>
                  <a:cs typeface="Times New Roman" panose="02020603050405020304" pitchFamily="18" charset="0"/>
                </a:endParaRPr>
              </a:p>
            </p:txBody>
          </p:sp>
        </p:grpSp>
        <p:sp>
          <p:nvSpPr>
            <p:cNvPr id="29" name="TextBox 28"/>
            <p:cNvSpPr txBox="1"/>
            <p:nvPr/>
          </p:nvSpPr>
          <p:spPr>
            <a:xfrm>
              <a:off x="2162811" y="3637649"/>
              <a:ext cx="2686953" cy="523220"/>
            </a:xfrm>
            <a:prstGeom prst="rect">
              <a:avLst/>
            </a:prstGeom>
            <a:noFill/>
          </p:spPr>
          <p:txBody>
            <a:bodyPr wrap="none" rtlCol="0">
              <a:spAutoFit/>
            </a:bodyPr>
            <a:lstStyle/>
            <a:p>
              <a:pPr algn="ctr" rtl="1"/>
              <a:r>
                <a:rPr lang="en-US" sz="1400" b="1" dirty="0">
                  <a:solidFill>
                    <a:srgbClr val="0070C0"/>
                  </a:solidFill>
                  <a:latin typeface="Palatino Linotype" panose="02040502050505030304" pitchFamily="18" charset="0"/>
                  <a:cs typeface="Times New Roman" panose="02020603050405020304" pitchFamily="18" charset="0"/>
                </a:rPr>
                <a:t>1-Bromo-2,2-Dimethylpropane</a:t>
              </a:r>
            </a:p>
            <a:p>
              <a:pPr algn="ctr" rtl="1"/>
              <a:r>
                <a:rPr lang="en-GB" sz="1400" b="1" dirty="0">
                  <a:latin typeface="Palatino Linotype" panose="02040502050505030304" pitchFamily="18" charset="0"/>
                  <a:cs typeface="Times New Roman" panose="02020603050405020304" pitchFamily="18" charset="0"/>
                </a:rPr>
                <a:t>Neopentyl bromide</a:t>
              </a:r>
              <a:endParaRPr lang="en-US" sz="1400" b="1" dirty="0">
                <a:latin typeface="Palatino Linotype" panose="02040502050505030304" pitchFamily="18" charset="0"/>
                <a:cs typeface="Times New Roman" panose="02020603050405020304" pitchFamily="18" charset="0"/>
              </a:endParaRPr>
            </a:p>
          </p:txBody>
        </p:sp>
      </p:grpSp>
      <p:grpSp>
        <p:nvGrpSpPr>
          <p:cNvPr id="31" name="Group 30"/>
          <p:cNvGrpSpPr/>
          <p:nvPr/>
        </p:nvGrpSpPr>
        <p:grpSpPr>
          <a:xfrm>
            <a:off x="7056401" y="3262855"/>
            <a:ext cx="2343910" cy="1608024"/>
            <a:chOff x="5808197" y="2577732"/>
            <a:chExt cx="2343910" cy="1608024"/>
          </a:xfrm>
        </p:grpSpPr>
        <p:grpSp>
          <p:nvGrpSpPr>
            <p:cNvPr id="5" name="Group 4"/>
            <p:cNvGrpSpPr/>
            <p:nvPr/>
          </p:nvGrpSpPr>
          <p:grpSpPr>
            <a:xfrm>
              <a:off x="6381397" y="2577732"/>
              <a:ext cx="1197509" cy="1140826"/>
              <a:chOff x="3733837" y="2204864"/>
              <a:chExt cx="1197509" cy="1140826"/>
            </a:xfrm>
          </p:grpSpPr>
          <p:pic>
            <p:nvPicPr>
              <p:cNvPr id="16" name="Picture 15" descr="Screen Clipping"/>
              <p:cNvPicPr>
                <a:picLocks noChangeAspect="1"/>
              </p:cNvPicPr>
              <p:nvPr/>
            </p:nvPicPr>
            <p:blipFill rotWithShape="1">
              <a:blip r:embed="rId7">
                <a:grayscl/>
                <a:extLst>
                  <a:ext uri="{28A0092B-C50C-407E-A947-70E740481C1C}">
                    <a14:useLocalDpi xmlns:a14="http://schemas.microsoft.com/office/drawing/2010/main" val="0"/>
                  </a:ext>
                </a:extLst>
              </a:blip>
              <a:srcRect r="31733"/>
              <a:stretch/>
            </p:blipFill>
            <p:spPr>
              <a:xfrm>
                <a:off x="3733837" y="2204864"/>
                <a:ext cx="910171" cy="1140826"/>
              </a:xfrm>
              <a:prstGeom prst="rect">
                <a:avLst/>
              </a:prstGeom>
            </p:spPr>
          </p:pic>
          <p:sp>
            <p:nvSpPr>
              <p:cNvPr id="18" name="TextBox 17"/>
              <p:cNvSpPr txBox="1"/>
              <p:nvPr/>
            </p:nvSpPr>
            <p:spPr>
              <a:xfrm>
                <a:off x="4515848" y="2751807"/>
                <a:ext cx="415498" cy="369332"/>
              </a:xfrm>
              <a:prstGeom prst="rect">
                <a:avLst/>
              </a:prstGeom>
              <a:noFill/>
            </p:spPr>
            <p:txBody>
              <a:bodyPr wrap="none" rtlCol="0">
                <a:spAutoFit/>
              </a:bodyPr>
              <a:lstStyle/>
              <a:p>
                <a:pPr algn="r" rtl="1"/>
                <a:r>
                  <a:rPr lang="en-GB" dirty="0">
                    <a:solidFill>
                      <a:prstClr val="black">
                        <a:lumMod val="65000"/>
                        <a:lumOff val="35000"/>
                      </a:prstClr>
                    </a:solidFill>
                    <a:latin typeface="Times New Roman" panose="02020603050405020304" pitchFamily="18" charset="0"/>
                    <a:cs typeface="Times New Roman" panose="02020603050405020304" pitchFamily="18" charset="0"/>
                  </a:rPr>
                  <a:t>Br</a:t>
                </a:r>
                <a:endParaRPr lang="en-US" dirty="0">
                  <a:solidFill>
                    <a:prstClr val="black">
                      <a:lumMod val="65000"/>
                      <a:lumOff val="35000"/>
                    </a:prstClr>
                  </a:solidFill>
                  <a:latin typeface="Times New Roman" panose="02020603050405020304" pitchFamily="18" charset="0"/>
                  <a:cs typeface="Times New Roman" panose="02020603050405020304" pitchFamily="18" charset="0"/>
                </a:endParaRPr>
              </a:p>
            </p:txBody>
          </p:sp>
        </p:grpSp>
        <p:sp>
          <p:nvSpPr>
            <p:cNvPr id="30" name="TextBox 29"/>
            <p:cNvSpPr txBox="1"/>
            <p:nvPr/>
          </p:nvSpPr>
          <p:spPr>
            <a:xfrm>
              <a:off x="5808197" y="3662536"/>
              <a:ext cx="2343910" cy="523220"/>
            </a:xfrm>
            <a:prstGeom prst="rect">
              <a:avLst/>
            </a:prstGeom>
            <a:noFill/>
          </p:spPr>
          <p:txBody>
            <a:bodyPr wrap="none" rtlCol="0">
              <a:spAutoFit/>
            </a:bodyPr>
            <a:lstStyle/>
            <a:p>
              <a:pPr algn="ctr" rtl="1"/>
              <a:r>
                <a:rPr lang="en-US" sz="1400" b="1" dirty="0">
                  <a:solidFill>
                    <a:srgbClr val="0070C0"/>
                  </a:solidFill>
                  <a:latin typeface="Palatino Linotype" panose="02040502050505030304" pitchFamily="18" charset="0"/>
                  <a:cs typeface="Times New Roman" panose="02020603050405020304" pitchFamily="18" charset="0"/>
                </a:rPr>
                <a:t>2-Bromo-2-methylpropane</a:t>
              </a:r>
            </a:p>
            <a:p>
              <a:pPr algn="ctr" rtl="1"/>
              <a:r>
                <a:rPr lang="en-GB" sz="1400" b="1" i="1" dirty="0">
                  <a:latin typeface="Palatino Linotype" panose="02040502050505030304" pitchFamily="18" charset="0"/>
                  <a:cs typeface="Times New Roman" panose="02020603050405020304" pitchFamily="18" charset="0"/>
                </a:rPr>
                <a:t>tert</a:t>
              </a:r>
              <a:r>
                <a:rPr lang="en-GB" sz="1400" b="1" dirty="0">
                  <a:latin typeface="Palatino Linotype" panose="02040502050505030304" pitchFamily="18" charset="0"/>
                  <a:cs typeface="Times New Roman" panose="02020603050405020304" pitchFamily="18" charset="0"/>
                </a:rPr>
                <a:t>-Butyl bromide</a:t>
              </a:r>
              <a:endParaRPr lang="en-US" sz="1400" b="1" dirty="0">
                <a:latin typeface="Palatino Linotype" panose="02040502050505030304" pitchFamily="18" charset="0"/>
                <a:cs typeface="Times New Roman" panose="02020603050405020304" pitchFamily="18" charset="0"/>
              </a:endParaRPr>
            </a:p>
          </p:txBody>
        </p:sp>
      </p:grpSp>
      <p:grpSp>
        <p:nvGrpSpPr>
          <p:cNvPr id="35" name="Group 34"/>
          <p:cNvGrpSpPr/>
          <p:nvPr/>
        </p:nvGrpSpPr>
        <p:grpSpPr>
          <a:xfrm>
            <a:off x="3711685" y="5099662"/>
            <a:ext cx="2265914" cy="1458548"/>
            <a:chOff x="2253246" y="4773484"/>
            <a:chExt cx="2265914" cy="1458548"/>
          </a:xfrm>
        </p:grpSpPr>
        <p:pic>
          <p:nvPicPr>
            <p:cNvPr id="19" name="Picture 18" descr="Screen Clippi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53246" y="4773484"/>
              <a:ext cx="2265914" cy="1120905"/>
            </a:xfrm>
            <a:prstGeom prst="rect">
              <a:avLst/>
            </a:prstGeom>
          </p:spPr>
        </p:pic>
        <p:sp>
          <p:nvSpPr>
            <p:cNvPr id="32" name="Rectangle 31"/>
            <p:cNvSpPr/>
            <p:nvPr/>
          </p:nvSpPr>
          <p:spPr>
            <a:xfrm>
              <a:off x="2496363" y="5924255"/>
              <a:ext cx="2022797" cy="307777"/>
            </a:xfrm>
            <a:prstGeom prst="rect">
              <a:avLst/>
            </a:prstGeom>
          </p:spPr>
          <p:txBody>
            <a:bodyPr wrap="none">
              <a:spAutoFit/>
            </a:bodyPr>
            <a:lstStyle/>
            <a:p>
              <a:pPr algn="r" rtl="1"/>
              <a:r>
                <a:rPr lang="en-US" sz="1400" b="1" dirty="0">
                  <a:solidFill>
                    <a:srgbClr val="0070C0"/>
                  </a:solidFill>
                  <a:latin typeface="Palatino Linotype" panose="02040502050505030304" pitchFamily="18" charset="0"/>
                  <a:cs typeface="Times New Roman" panose="02020603050405020304" pitchFamily="18" charset="0"/>
                </a:rPr>
                <a:t>3,5,7-Trimethylnonane</a:t>
              </a:r>
            </a:p>
          </p:txBody>
        </p:sp>
      </p:grpSp>
      <p:grpSp>
        <p:nvGrpSpPr>
          <p:cNvPr id="36" name="Group 35"/>
          <p:cNvGrpSpPr/>
          <p:nvPr/>
        </p:nvGrpSpPr>
        <p:grpSpPr>
          <a:xfrm>
            <a:off x="7347359" y="4958438"/>
            <a:ext cx="2072802" cy="1641154"/>
            <a:chOff x="5921218" y="4547761"/>
            <a:chExt cx="2072802" cy="1641154"/>
          </a:xfrm>
        </p:grpSpPr>
        <p:pic>
          <p:nvPicPr>
            <p:cNvPr id="23" name="Picture 22" descr="Screen Clippi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21218" y="4547761"/>
              <a:ext cx="1830527" cy="1290587"/>
            </a:xfrm>
            <a:prstGeom prst="rect">
              <a:avLst/>
            </a:prstGeom>
          </p:spPr>
        </p:pic>
        <p:sp>
          <p:nvSpPr>
            <p:cNvPr id="33" name="Rectangle 32"/>
            <p:cNvSpPr/>
            <p:nvPr/>
          </p:nvSpPr>
          <p:spPr>
            <a:xfrm>
              <a:off x="6000076" y="5881138"/>
              <a:ext cx="1993944" cy="307777"/>
            </a:xfrm>
            <a:prstGeom prst="rect">
              <a:avLst/>
            </a:prstGeom>
          </p:spPr>
          <p:txBody>
            <a:bodyPr wrap="none">
              <a:spAutoFit/>
            </a:bodyPr>
            <a:lstStyle/>
            <a:p>
              <a:pPr algn="r" rtl="1"/>
              <a:r>
                <a:rPr lang="en-US" sz="1400" b="1" dirty="0">
                  <a:solidFill>
                    <a:srgbClr val="0070C0"/>
                  </a:solidFill>
                  <a:latin typeface="Palatino Linotype" panose="02040502050505030304" pitchFamily="18" charset="0"/>
                  <a:cs typeface="Times New Roman" panose="02020603050405020304" pitchFamily="18" charset="0"/>
                </a:rPr>
                <a:t>3,3,4-Trimethylhexane</a:t>
              </a:r>
            </a:p>
          </p:txBody>
        </p:sp>
      </p:grpSp>
      <p:sp>
        <p:nvSpPr>
          <p:cNvPr id="34" name="TextBox 7">
            <a:extLst>
              <a:ext uri="{FF2B5EF4-FFF2-40B4-BE49-F238E27FC236}">
                <a16:creationId xmlns:a16="http://schemas.microsoft.com/office/drawing/2014/main" id="{E5DB41B8-3570-4898-9915-2157BE4B443D}"/>
              </a:ext>
            </a:extLst>
          </p:cNvPr>
          <p:cNvSpPr txBox="1"/>
          <p:nvPr/>
        </p:nvSpPr>
        <p:spPr>
          <a:xfrm>
            <a:off x="176168" y="102066"/>
            <a:ext cx="77773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ED7D31">
                    <a:lumMod val="75000"/>
                  </a:srgbClr>
                </a:solidFill>
                <a:effectLst>
                  <a:outerShdw blurRad="38100" dist="38100" dir="2700000" algn="tl">
                    <a:srgbClr val="000000">
                      <a:alpha val="43137"/>
                    </a:srgbClr>
                  </a:outerShdw>
                </a:effectLst>
                <a:uLnTx/>
                <a:uFillTx/>
                <a:latin typeface="Palatino Linotype" panose="02040502050505030304" pitchFamily="18" charset="0"/>
                <a:ea typeface="+mn-ea"/>
                <a:cs typeface="+mn-cs"/>
              </a:rPr>
              <a:t>Chapter 3: </a:t>
            </a:r>
            <a:r>
              <a:rPr kumimoji="0" lang="en-US" sz="2400" b="1" i="1" u="none" strike="noStrike" kern="1200" cap="none" spc="0" normalizeH="0" baseline="0" noProof="0" dirty="0">
                <a:ln>
                  <a:noFill/>
                </a:ln>
                <a:solidFill>
                  <a:srgbClr val="0083BC"/>
                </a:solidFill>
                <a:effectLst>
                  <a:outerShdw blurRad="38100" dist="38100" dir="2700000" algn="tl">
                    <a:srgbClr val="000000">
                      <a:alpha val="43137"/>
                    </a:srgbClr>
                  </a:outerShdw>
                </a:effectLst>
                <a:uLnTx/>
                <a:uFillTx/>
                <a:latin typeface="Palatino Linotype" panose="02040502050505030304" pitchFamily="18" charset="0"/>
                <a:ea typeface="+mn-ea"/>
                <a:cs typeface="+mn-cs"/>
              </a:rPr>
              <a:t>Nomenclature of Organic Compounds</a:t>
            </a:r>
            <a:endParaRPr kumimoji="0" lang="en-US" sz="2400" b="0" i="1" u="none" strike="noStrike" kern="1200" cap="none" spc="0" normalizeH="0" baseline="0" noProof="0" dirty="0">
              <a:ln>
                <a:noFill/>
              </a:ln>
              <a:solidFill>
                <a:srgbClr val="0083BC"/>
              </a:solidFill>
              <a:effectLst>
                <a:outerShdw blurRad="38100" dist="38100" dir="2700000" algn="tl">
                  <a:srgbClr val="000000">
                    <a:alpha val="43137"/>
                  </a:srgbClr>
                </a:outerShdw>
              </a:effectLst>
              <a:uLnTx/>
              <a:uFillTx/>
              <a:latin typeface="Palatino Linotype" panose="02040502050505030304" pitchFamily="18" charset="0"/>
              <a:ea typeface="+mn-ea"/>
              <a:cs typeface="+mn-cs"/>
            </a:endParaRPr>
          </a:p>
        </p:txBody>
      </p:sp>
      <p:sp>
        <p:nvSpPr>
          <p:cNvPr id="37" name="Title 7">
            <a:extLst>
              <a:ext uri="{FF2B5EF4-FFF2-40B4-BE49-F238E27FC236}">
                <a16:creationId xmlns:a16="http://schemas.microsoft.com/office/drawing/2014/main" id="{3BA9C7A0-EF02-4AEC-8A2C-CB1857F5B62E}"/>
              </a:ext>
            </a:extLst>
          </p:cNvPr>
          <p:cNvSpPr txBox="1">
            <a:spLocks/>
          </p:cNvSpPr>
          <p:nvPr/>
        </p:nvSpPr>
        <p:spPr bwMode="auto">
          <a:xfrm>
            <a:off x="176168" y="376937"/>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rgbClr val="ED7D31">
                    <a:lumMod val="75000"/>
                  </a:srgbClr>
                </a:solidFill>
                <a:latin typeface="Palatino Linotype" panose="02040502050505030304" pitchFamily="18" charset="0"/>
              </a:rPr>
              <a:t>1. Nomenclature of Alkanes and Cycloalkanes</a:t>
            </a:r>
          </a:p>
        </p:txBody>
      </p:sp>
      <p:pic>
        <p:nvPicPr>
          <p:cNvPr id="39" name="Picture 4">
            <a:extLst>
              <a:ext uri="{FF2B5EF4-FFF2-40B4-BE49-F238E27FC236}">
                <a16:creationId xmlns:a16="http://schemas.microsoft.com/office/drawing/2014/main" id="{345DE319-9847-45A0-B2B4-D0190B7C502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40" name="Straight Connector 5">
            <a:extLst>
              <a:ext uri="{FF2B5EF4-FFF2-40B4-BE49-F238E27FC236}">
                <a16:creationId xmlns:a16="http://schemas.microsoft.com/office/drawing/2014/main" id="{0E765823-BBB4-4E9C-BFF9-63E28900C337}"/>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38" name="TextBox 10">
            <a:extLst>
              <a:ext uri="{FF2B5EF4-FFF2-40B4-BE49-F238E27FC236}">
                <a16:creationId xmlns:a16="http://schemas.microsoft.com/office/drawing/2014/main" id="{88C3FFB5-0977-449B-A679-504B496EE294}"/>
              </a:ext>
            </a:extLst>
          </p:cNvPr>
          <p:cNvSpPr txBox="1"/>
          <p:nvPr/>
        </p:nvSpPr>
        <p:spPr>
          <a:xfrm>
            <a:off x="176167" y="1072088"/>
            <a:ext cx="10058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ED7D31">
                    <a:lumMod val="75000"/>
                  </a:srgbClr>
                </a:solidFill>
                <a:effectLst/>
                <a:uLnTx/>
                <a:uFillTx/>
                <a:latin typeface="Palatino Linotype" panose="02040502050505030304" pitchFamily="18" charset="0"/>
                <a:ea typeface="+mn-ea"/>
                <a:cs typeface="+mn-cs"/>
              </a:rPr>
              <a:t>1.2. How to Name Alkanes</a:t>
            </a:r>
          </a:p>
        </p:txBody>
      </p:sp>
      <p:grpSp>
        <p:nvGrpSpPr>
          <p:cNvPr id="41" name="Group 8">
            <a:extLst>
              <a:ext uri="{FF2B5EF4-FFF2-40B4-BE49-F238E27FC236}">
                <a16:creationId xmlns:a16="http://schemas.microsoft.com/office/drawing/2014/main" id="{45F866C4-B8F2-4F18-A01B-832FCECB37BC}"/>
              </a:ext>
            </a:extLst>
          </p:cNvPr>
          <p:cNvGrpSpPr/>
          <p:nvPr/>
        </p:nvGrpSpPr>
        <p:grpSpPr>
          <a:xfrm>
            <a:off x="11589545" y="6201269"/>
            <a:ext cx="602456" cy="656731"/>
            <a:chOff x="11589545" y="6201269"/>
            <a:chExt cx="602456" cy="656731"/>
          </a:xfrm>
        </p:grpSpPr>
        <p:pic>
          <p:nvPicPr>
            <p:cNvPr id="42" name="Picture 13">
              <a:extLst>
                <a:ext uri="{FF2B5EF4-FFF2-40B4-BE49-F238E27FC236}">
                  <a16:creationId xmlns:a16="http://schemas.microsoft.com/office/drawing/2014/main" id="{61F96F41-1219-4147-B13C-8B689729E3B8}"/>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43" name="TextBox 14">
              <a:extLst>
                <a:ext uri="{FF2B5EF4-FFF2-40B4-BE49-F238E27FC236}">
                  <a16:creationId xmlns:a16="http://schemas.microsoft.com/office/drawing/2014/main" id="{11E9546F-6313-40DA-8609-344CE41D8180}"/>
                </a:ext>
              </a:extLst>
            </p:cNvPr>
            <p:cNvSpPr txBox="1"/>
            <p:nvPr/>
          </p:nvSpPr>
          <p:spPr>
            <a:xfrm>
              <a:off x="11686327" y="6357937"/>
              <a:ext cx="312907"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70C0"/>
                  </a:solidFill>
                  <a:effectLst/>
                  <a:uLnTx/>
                  <a:uFillTx/>
                  <a:latin typeface="Palatino Linotype" panose="02040502050505030304" pitchFamily="18" charset="0"/>
                  <a:ea typeface="+mn-ea"/>
                  <a:cs typeface="+mn-cs"/>
                </a:rPr>
                <a:t>10</a:t>
              </a:r>
            </a:p>
          </p:txBody>
        </p:sp>
      </p:grpSp>
    </p:spTree>
    <p:extLst>
      <p:ext uri="{BB962C8B-B14F-4D97-AF65-F5344CB8AC3E}">
        <p14:creationId xmlns:p14="http://schemas.microsoft.com/office/powerpoint/2010/main" val="3095693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11</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1. Nomenclature of Alkanes and Cycloalkanes</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1.3. How to Name Monocyclic Cycloalkanes</a:t>
            </a:r>
          </a:p>
        </p:txBody>
      </p:sp>
      <p:sp>
        <p:nvSpPr>
          <p:cNvPr id="2" name="Rectangle 1">
            <a:extLst>
              <a:ext uri="{FF2B5EF4-FFF2-40B4-BE49-F238E27FC236}">
                <a16:creationId xmlns:a16="http://schemas.microsoft.com/office/drawing/2014/main" id="{8202B464-4FC0-7423-6B23-A1F37896F4DA}"/>
              </a:ext>
            </a:extLst>
          </p:cNvPr>
          <p:cNvSpPr/>
          <p:nvPr/>
        </p:nvSpPr>
        <p:spPr>
          <a:xfrm>
            <a:off x="176166" y="1383181"/>
            <a:ext cx="11854733" cy="1531958"/>
          </a:xfrm>
          <a:prstGeom prst="rect">
            <a:avLst/>
          </a:prstGeom>
        </p:spPr>
        <p:txBody>
          <a:bodyPr wrap="square">
            <a:spAutoFit/>
          </a:bodyPr>
          <a:lstStyle/>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  </a:t>
            </a:r>
            <a:r>
              <a:rPr lang="en-US" sz="1600" b="1" dirty="0">
                <a:solidFill>
                  <a:srgbClr val="0070C0"/>
                </a:solidFill>
                <a:latin typeface="Palatino Linotype" panose="02040502050505030304" pitchFamily="18" charset="0"/>
              </a:rPr>
              <a:t>Cycloalkanes</a:t>
            </a:r>
            <a:r>
              <a:rPr lang="en-US" sz="1600" b="1" dirty="0">
                <a:latin typeface="Palatino Linotype" panose="02040502050505030304" pitchFamily="18" charset="0"/>
              </a:rPr>
              <a:t> are named by adding “</a:t>
            </a:r>
            <a:r>
              <a:rPr lang="en-US" sz="1600" b="1" i="1" dirty="0">
                <a:solidFill>
                  <a:srgbClr val="0070C0"/>
                </a:solidFill>
                <a:latin typeface="Palatino Linotype" panose="02040502050505030304" pitchFamily="18" charset="0"/>
              </a:rPr>
              <a:t>cyclo</a:t>
            </a:r>
            <a:r>
              <a:rPr lang="en-US" sz="1600" b="1" dirty="0">
                <a:latin typeface="Palatino Linotype" panose="02040502050505030304" pitchFamily="18" charset="0"/>
              </a:rPr>
              <a:t>” before the parent's name.</a:t>
            </a:r>
          </a:p>
          <a:p>
            <a:pPr marL="800100" lvl="1" indent="-342900" algn="just">
              <a:lnSpc>
                <a:spcPct val="150000"/>
              </a:lnSpc>
              <a:buFont typeface="+mj-lt"/>
              <a:buAutoNum type="arabicPeriod"/>
            </a:pPr>
            <a:r>
              <a:rPr lang="en-US" sz="1600" b="1" dirty="0">
                <a:solidFill>
                  <a:srgbClr val="0070C0"/>
                </a:solidFill>
                <a:latin typeface="Palatino Linotype" panose="02040502050505030304" pitchFamily="18" charset="0"/>
              </a:rPr>
              <a:t>Cycloalkanes with one ring and no substituents: </a:t>
            </a:r>
          </a:p>
          <a:p>
            <a:pPr marL="800100" lvl="1" algn="just">
              <a:lnSpc>
                <a:spcPct val="150000"/>
              </a:lnSpc>
            </a:pPr>
            <a:r>
              <a:rPr lang="en-US" sz="1400" dirty="0">
                <a:latin typeface="Palatino Linotype" panose="02040502050505030304" pitchFamily="18" charset="0"/>
              </a:rPr>
              <a:t>Count the number of carbon atoms in the ring, then add “</a:t>
            </a:r>
            <a:r>
              <a:rPr lang="en-US" sz="1400" b="1" i="1" dirty="0">
                <a:solidFill>
                  <a:srgbClr val="0070C0"/>
                </a:solidFill>
                <a:latin typeface="Palatino Linotype" panose="02040502050505030304" pitchFamily="18" charset="0"/>
              </a:rPr>
              <a:t>cyclo</a:t>
            </a:r>
            <a:r>
              <a:rPr lang="en-US" sz="1400" dirty="0">
                <a:latin typeface="Palatino Linotype" panose="02040502050505030304" pitchFamily="18" charset="0"/>
              </a:rPr>
              <a:t>” to the beginning of the name of the alkane with that number of carbons.</a:t>
            </a:r>
          </a:p>
          <a:p>
            <a:pPr marL="800100" lvl="1" algn="just">
              <a:lnSpc>
                <a:spcPct val="150000"/>
              </a:lnSpc>
            </a:pPr>
            <a:r>
              <a:rPr lang="en-US" sz="1600" b="1" dirty="0">
                <a:latin typeface="Palatino Linotype" panose="02040502050505030304" pitchFamily="18" charset="0"/>
              </a:rPr>
              <a:t>Example; </a:t>
            </a:r>
            <a:r>
              <a:rPr lang="en-US" sz="1600" b="1" dirty="0">
                <a:solidFill>
                  <a:srgbClr val="0070C0"/>
                </a:solidFill>
                <a:latin typeface="Palatino Linotype" panose="02040502050505030304" pitchFamily="18" charset="0"/>
              </a:rPr>
              <a:t>cyclopropane</a:t>
            </a:r>
            <a:r>
              <a:rPr lang="en-US" sz="1600" b="1" dirty="0">
                <a:latin typeface="Palatino Linotype" panose="02040502050505030304" pitchFamily="18" charset="0"/>
              </a:rPr>
              <a:t> has three carbons and </a:t>
            </a:r>
            <a:r>
              <a:rPr lang="en-US" sz="1600" b="1" dirty="0">
                <a:solidFill>
                  <a:srgbClr val="0070C0"/>
                </a:solidFill>
                <a:latin typeface="Palatino Linotype" panose="02040502050505030304" pitchFamily="18" charset="0"/>
              </a:rPr>
              <a:t>cyclopentane </a:t>
            </a:r>
            <a:r>
              <a:rPr lang="en-US" sz="1600" b="1" dirty="0">
                <a:latin typeface="Palatino Linotype" panose="02040502050505030304" pitchFamily="18" charset="0"/>
              </a:rPr>
              <a:t>has five carbons.</a:t>
            </a:r>
          </a:p>
        </p:txBody>
      </p:sp>
      <p:sp>
        <p:nvSpPr>
          <p:cNvPr id="3" name="Rectangle 2">
            <a:extLst>
              <a:ext uri="{FF2B5EF4-FFF2-40B4-BE49-F238E27FC236}">
                <a16:creationId xmlns:a16="http://schemas.microsoft.com/office/drawing/2014/main" id="{76DF4B0D-B55F-3885-5709-63F96FAA6BD7}"/>
              </a:ext>
            </a:extLst>
          </p:cNvPr>
          <p:cNvSpPr/>
          <p:nvPr/>
        </p:nvSpPr>
        <p:spPr>
          <a:xfrm>
            <a:off x="324939" y="3950929"/>
            <a:ext cx="11854733" cy="1121141"/>
          </a:xfrm>
          <a:prstGeom prst="rect">
            <a:avLst/>
          </a:prstGeom>
        </p:spPr>
        <p:txBody>
          <a:bodyPr wrap="square">
            <a:spAutoFit/>
          </a:bodyPr>
          <a:lstStyle/>
          <a:p>
            <a:pPr marL="800100" lvl="1" indent="-342900" algn="just">
              <a:lnSpc>
                <a:spcPct val="150000"/>
              </a:lnSpc>
              <a:buFont typeface="+mj-lt"/>
              <a:buAutoNum type="arabicPeriod" startAt="2"/>
            </a:pPr>
            <a:r>
              <a:rPr lang="en-US" sz="1600" b="1" dirty="0">
                <a:solidFill>
                  <a:srgbClr val="0070C0"/>
                </a:solidFill>
                <a:latin typeface="Palatino Linotype" panose="02040502050505030304" pitchFamily="18" charset="0"/>
              </a:rPr>
              <a:t>Cycloalkanes with one ring and one substituent:</a:t>
            </a:r>
          </a:p>
          <a:p>
            <a:pPr lvl="1" algn="just">
              <a:lnSpc>
                <a:spcPct val="150000"/>
              </a:lnSpc>
            </a:pPr>
            <a:r>
              <a:rPr lang="en-US" sz="1600" b="1" dirty="0">
                <a:latin typeface="Palatino Linotype" panose="02040502050505030304" pitchFamily="18" charset="0"/>
              </a:rPr>
              <a:t>	</a:t>
            </a:r>
            <a:r>
              <a:rPr lang="en-US" sz="1400" dirty="0">
                <a:latin typeface="Palatino Linotype" panose="02040502050505030304" pitchFamily="18" charset="0"/>
              </a:rPr>
              <a:t>Add the name of the substituent to the beginning of the parent's name. </a:t>
            </a:r>
          </a:p>
          <a:p>
            <a:pPr lvl="1" algn="just">
              <a:lnSpc>
                <a:spcPct val="150000"/>
              </a:lnSpc>
            </a:pPr>
            <a:r>
              <a:rPr lang="en-US" sz="1400" dirty="0">
                <a:latin typeface="Palatino Linotype" panose="02040502050505030304" pitchFamily="18" charset="0"/>
              </a:rPr>
              <a:t>	For compounds with only one substituent, it is not necessary to specify a number (locant) for the carbon 	bearing the substituent.</a:t>
            </a:r>
          </a:p>
        </p:txBody>
      </p:sp>
      <p:graphicFrame>
        <p:nvGraphicFramePr>
          <p:cNvPr id="16" name="عنصر 15">
            <a:extLst>
              <a:ext uri="{FF2B5EF4-FFF2-40B4-BE49-F238E27FC236}">
                <a16:creationId xmlns:a16="http://schemas.microsoft.com/office/drawing/2014/main" id="{6E192083-C786-5A9B-94A5-6AD46F91E6E5}"/>
              </a:ext>
            </a:extLst>
          </p:cNvPr>
          <p:cNvGraphicFramePr>
            <a:graphicFrameLocks noChangeAspect="1"/>
          </p:cNvGraphicFramePr>
          <p:nvPr>
            <p:extLst>
              <p:ext uri="{D42A27DB-BD31-4B8C-83A1-F6EECF244321}">
                <p14:modId xmlns:p14="http://schemas.microsoft.com/office/powerpoint/2010/main" val="1767076292"/>
              </p:ext>
            </p:extLst>
          </p:nvPr>
        </p:nvGraphicFramePr>
        <p:xfrm>
          <a:off x="3803650" y="3022600"/>
          <a:ext cx="2019300" cy="666750"/>
        </p:xfrm>
        <a:graphic>
          <a:graphicData uri="http://schemas.openxmlformats.org/presentationml/2006/ole">
            <mc:AlternateContent xmlns:mc="http://schemas.openxmlformats.org/markup-compatibility/2006">
              <mc:Choice xmlns:v="urn:schemas-microsoft-com:vml" Requires="v">
                <p:oleObj spid="_x0000_s4174" name="CS ChemDraw Drawing" r:id="rId6" imgW="2018827" imgH="666776" progId="ChemDraw.Document.6.0">
                  <p:embed/>
                </p:oleObj>
              </mc:Choice>
              <mc:Fallback>
                <p:oleObj name="CS ChemDraw Drawing" r:id="rId6" imgW="2018827" imgH="666776" progId="ChemDraw.Document.6.0">
                  <p:embed/>
                  <p:pic>
                    <p:nvPicPr>
                      <p:cNvPr id="0" name=""/>
                      <p:cNvPicPr/>
                      <p:nvPr/>
                    </p:nvPicPr>
                    <p:blipFill>
                      <a:blip r:embed="rId7"/>
                      <a:stretch>
                        <a:fillRect/>
                      </a:stretch>
                    </p:blipFill>
                    <p:spPr>
                      <a:xfrm>
                        <a:off x="3803650" y="3022600"/>
                        <a:ext cx="2019300" cy="666750"/>
                      </a:xfrm>
                      <a:prstGeom prst="rect">
                        <a:avLst/>
                      </a:prstGeom>
                    </p:spPr>
                  </p:pic>
                </p:oleObj>
              </mc:Fallback>
            </mc:AlternateContent>
          </a:graphicData>
        </a:graphic>
      </p:graphicFrame>
      <p:graphicFrame>
        <p:nvGraphicFramePr>
          <p:cNvPr id="17" name="عنصر 16">
            <a:extLst>
              <a:ext uri="{FF2B5EF4-FFF2-40B4-BE49-F238E27FC236}">
                <a16:creationId xmlns:a16="http://schemas.microsoft.com/office/drawing/2014/main" id="{469FD7B0-FBA1-3387-469E-FDDEEA46C372}"/>
              </a:ext>
            </a:extLst>
          </p:cNvPr>
          <p:cNvGraphicFramePr>
            <a:graphicFrameLocks noChangeAspect="1"/>
          </p:cNvGraphicFramePr>
          <p:nvPr>
            <p:extLst>
              <p:ext uri="{D42A27DB-BD31-4B8C-83A1-F6EECF244321}">
                <p14:modId xmlns:p14="http://schemas.microsoft.com/office/powerpoint/2010/main" val="3912696616"/>
              </p:ext>
            </p:extLst>
          </p:nvPr>
        </p:nvGraphicFramePr>
        <p:xfrm>
          <a:off x="6180138" y="3022600"/>
          <a:ext cx="2228850" cy="822325"/>
        </p:xfrm>
        <a:graphic>
          <a:graphicData uri="http://schemas.openxmlformats.org/presentationml/2006/ole">
            <mc:AlternateContent xmlns:mc="http://schemas.openxmlformats.org/markup-compatibility/2006">
              <mc:Choice xmlns:v="urn:schemas-microsoft-com:vml" Requires="v">
                <p:oleObj spid="_x0000_s4175" name="CS ChemDraw Drawing" r:id="rId8" imgW="2229524" imgH="822329" progId="ChemDraw.Document.6.0">
                  <p:embed/>
                </p:oleObj>
              </mc:Choice>
              <mc:Fallback>
                <p:oleObj name="CS ChemDraw Drawing" r:id="rId8" imgW="2229524" imgH="822329" progId="ChemDraw.Document.6.0">
                  <p:embed/>
                  <p:pic>
                    <p:nvPicPr>
                      <p:cNvPr id="0" name=""/>
                      <p:cNvPicPr/>
                      <p:nvPr/>
                    </p:nvPicPr>
                    <p:blipFill>
                      <a:blip r:embed="rId9"/>
                      <a:stretch>
                        <a:fillRect/>
                      </a:stretch>
                    </p:blipFill>
                    <p:spPr>
                      <a:xfrm>
                        <a:off x="6180138" y="3022600"/>
                        <a:ext cx="2228850" cy="822325"/>
                      </a:xfrm>
                      <a:prstGeom prst="rect">
                        <a:avLst/>
                      </a:prstGeom>
                    </p:spPr>
                  </p:pic>
                </p:oleObj>
              </mc:Fallback>
            </mc:AlternateContent>
          </a:graphicData>
        </a:graphic>
      </p:graphicFrame>
      <p:graphicFrame>
        <p:nvGraphicFramePr>
          <p:cNvPr id="18" name="عنصر 17">
            <a:extLst>
              <a:ext uri="{FF2B5EF4-FFF2-40B4-BE49-F238E27FC236}">
                <a16:creationId xmlns:a16="http://schemas.microsoft.com/office/drawing/2014/main" id="{5CF88B8A-2B72-2DA9-1E09-102FF0AC2CFF}"/>
              </a:ext>
            </a:extLst>
          </p:cNvPr>
          <p:cNvGraphicFramePr>
            <a:graphicFrameLocks noChangeAspect="1"/>
          </p:cNvGraphicFramePr>
          <p:nvPr>
            <p:extLst>
              <p:ext uri="{D42A27DB-BD31-4B8C-83A1-F6EECF244321}">
                <p14:modId xmlns:p14="http://schemas.microsoft.com/office/powerpoint/2010/main" val="276851415"/>
              </p:ext>
            </p:extLst>
          </p:nvPr>
        </p:nvGraphicFramePr>
        <p:xfrm>
          <a:off x="4515298" y="5290380"/>
          <a:ext cx="1570037" cy="963613"/>
        </p:xfrm>
        <a:graphic>
          <a:graphicData uri="http://schemas.openxmlformats.org/presentationml/2006/ole">
            <mc:AlternateContent xmlns:mc="http://schemas.openxmlformats.org/markup-compatibility/2006">
              <mc:Choice xmlns:v="urn:schemas-microsoft-com:vml" Requires="v">
                <p:oleObj spid="_x0000_s4176" name="CS ChemDraw Drawing" r:id="rId10" imgW="1569313" imgH="964009" progId="ChemDraw.Document.6.0">
                  <p:embed/>
                </p:oleObj>
              </mc:Choice>
              <mc:Fallback>
                <p:oleObj name="CS ChemDraw Drawing" r:id="rId10" imgW="1569313" imgH="964009" progId="ChemDraw.Document.6.0">
                  <p:embed/>
                  <p:pic>
                    <p:nvPicPr>
                      <p:cNvPr id="0" name=""/>
                      <p:cNvPicPr/>
                      <p:nvPr/>
                    </p:nvPicPr>
                    <p:blipFill>
                      <a:blip r:embed="rId11"/>
                      <a:stretch>
                        <a:fillRect/>
                      </a:stretch>
                    </p:blipFill>
                    <p:spPr>
                      <a:xfrm>
                        <a:off x="4515298" y="5290380"/>
                        <a:ext cx="1570037" cy="963613"/>
                      </a:xfrm>
                      <a:prstGeom prst="rect">
                        <a:avLst/>
                      </a:prstGeom>
                    </p:spPr>
                  </p:pic>
                </p:oleObj>
              </mc:Fallback>
            </mc:AlternateContent>
          </a:graphicData>
        </a:graphic>
      </p:graphicFrame>
      <p:graphicFrame>
        <p:nvGraphicFramePr>
          <p:cNvPr id="19" name="عنصر 18">
            <a:extLst>
              <a:ext uri="{FF2B5EF4-FFF2-40B4-BE49-F238E27FC236}">
                <a16:creationId xmlns:a16="http://schemas.microsoft.com/office/drawing/2014/main" id="{9D9BDE92-4711-EAA3-EDFB-6F2666BF91FB}"/>
              </a:ext>
            </a:extLst>
          </p:cNvPr>
          <p:cNvGraphicFramePr>
            <a:graphicFrameLocks noChangeAspect="1"/>
          </p:cNvGraphicFramePr>
          <p:nvPr>
            <p:extLst>
              <p:ext uri="{D42A27DB-BD31-4B8C-83A1-F6EECF244321}">
                <p14:modId xmlns:p14="http://schemas.microsoft.com/office/powerpoint/2010/main" val="3662126973"/>
              </p:ext>
            </p:extLst>
          </p:nvPr>
        </p:nvGraphicFramePr>
        <p:xfrm>
          <a:off x="6675265" y="5364993"/>
          <a:ext cx="1441450" cy="889000"/>
        </p:xfrm>
        <a:graphic>
          <a:graphicData uri="http://schemas.openxmlformats.org/presentationml/2006/ole">
            <mc:AlternateContent xmlns:mc="http://schemas.openxmlformats.org/markup-compatibility/2006">
              <mc:Choice xmlns:v="urn:schemas-microsoft-com:vml" Requires="v">
                <p:oleObj spid="_x0000_s4177" name="CS ChemDraw Drawing" r:id="rId12" imgW="1441300" imgH="888334" progId="ChemDraw.Document.6.0">
                  <p:embed/>
                </p:oleObj>
              </mc:Choice>
              <mc:Fallback>
                <p:oleObj name="CS ChemDraw Drawing" r:id="rId12" imgW="1441300" imgH="888334" progId="ChemDraw.Document.6.0">
                  <p:embed/>
                  <p:pic>
                    <p:nvPicPr>
                      <p:cNvPr id="0" name=""/>
                      <p:cNvPicPr/>
                      <p:nvPr/>
                    </p:nvPicPr>
                    <p:blipFill>
                      <a:blip r:embed="rId13"/>
                      <a:stretch>
                        <a:fillRect/>
                      </a:stretch>
                    </p:blipFill>
                    <p:spPr>
                      <a:xfrm>
                        <a:off x="6675265" y="5364993"/>
                        <a:ext cx="1441450" cy="889000"/>
                      </a:xfrm>
                      <a:prstGeom prst="rect">
                        <a:avLst/>
                      </a:prstGeom>
                    </p:spPr>
                  </p:pic>
                </p:oleObj>
              </mc:Fallback>
            </mc:AlternateContent>
          </a:graphicData>
        </a:graphic>
      </p:graphicFrame>
    </p:spTree>
    <p:extLst>
      <p:ext uri="{BB962C8B-B14F-4D97-AF65-F5344CB8AC3E}">
        <p14:creationId xmlns:p14="http://schemas.microsoft.com/office/powerpoint/2010/main" val="3193535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12</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1. Nomenclature of Alkanes and Cycloalkanes</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1.3. How to Name Monocyclic Cycloalkanes</a:t>
            </a:r>
          </a:p>
        </p:txBody>
      </p:sp>
      <p:sp>
        <p:nvSpPr>
          <p:cNvPr id="2" name="Rectangle 1">
            <a:extLst>
              <a:ext uri="{FF2B5EF4-FFF2-40B4-BE49-F238E27FC236}">
                <a16:creationId xmlns:a16="http://schemas.microsoft.com/office/drawing/2014/main" id="{8B23E98F-E9CF-E00B-16FF-D36A9BB821E2}"/>
              </a:ext>
            </a:extLst>
          </p:cNvPr>
          <p:cNvSpPr/>
          <p:nvPr/>
        </p:nvSpPr>
        <p:spPr>
          <a:xfrm>
            <a:off x="716123" y="4676339"/>
            <a:ext cx="11475877" cy="793294"/>
          </a:xfrm>
          <a:prstGeom prst="rect">
            <a:avLst/>
          </a:prstGeom>
        </p:spPr>
        <p:txBody>
          <a:bodyPr wrap="square">
            <a:spAutoFit/>
          </a:bodyPr>
          <a:lstStyle/>
          <a:p>
            <a:pPr lvl="1" indent="-342900" algn="just">
              <a:lnSpc>
                <a:spcPct val="150000"/>
              </a:lnSpc>
              <a:buFont typeface="+mj-lt"/>
              <a:buAutoNum type="arabicPeriod" startAt="4"/>
            </a:pPr>
            <a:r>
              <a:rPr lang="en-US" sz="1600" b="1" dirty="0">
                <a:solidFill>
                  <a:srgbClr val="0070C0"/>
                </a:solidFill>
                <a:latin typeface="Palatino Linotype" panose="02040502050505030304" pitchFamily="18" charset="0"/>
              </a:rPr>
              <a:t>When a single ring system is attached to a single chain with a greater number of carbon atoms</a:t>
            </a:r>
            <a:r>
              <a:rPr lang="en-US" sz="1600" b="1" dirty="0">
                <a:latin typeface="Palatino Linotype" panose="02040502050505030304" pitchFamily="18" charset="0"/>
              </a:rPr>
              <a:t>, or </a:t>
            </a:r>
            <a:r>
              <a:rPr lang="en-US" sz="1600" b="1" dirty="0">
                <a:solidFill>
                  <a:srgbClr val="0070C0"/>
                </a:solidFill>
                <a:latin typeface="Palatino Linotype" panose="02040502050505030304" pitchFamily="18" charset="0"/>
              </a:rPr>
              <a:t>when more than one ring system is attached to a single chain</a:t>
            </a:r>
            <a:r>
              <a:rPr lang="en-US" sz="1600" b="1" dirty="0">
                <a:latin typeface="Palatino Linotype" panose="02040502050505030304" pitchFamily="18" charset="0"/>
              </a:rPr>
              <a:t>, then it is appropriate to name the compounds as </a:t>
            </a:r>
            <a:r>
              <a:rPr lang="en-US" sz="1600" b="1" dirty="0">
                <a:solidFill>
                  <a:srgbClr val="0070C0"/>
                </a:solidFill>
                <a:latin typeface="Palatino Linotype" panose="02040502050505030304" pitchFamily="18" charset="0"/>
              </a:rPr>
              <a:t>cycloalkylalkanes</a:t>
            </a:r>
            <a:r>
              <a:rPr lang="en-US" sz="1600" b="1" dirty="0">
                <a:latin typeface="Palatino Linotype" panose="02040502050505030304" pitchFamily="18" charset="0"/>
              </a:rPr>
              <a:t>. </a:t>
            </a:r>
          </a:p>
        </p:txBody>
      </p:sp>
      <p:sp>
        <p:nvSpPr>
          <p:cNvPr id="3" name="Rectangle 2">
            <a:extLst>
              <a:ext uri="{FF2B5EF4-FFF2-40B4-BE49-F238E27FC236}">
                <a16:creationId xmlns:a16="http://schemas.microsoft.com/office/drawing/2014/main" id="{D1C828F3-22F8-0CC9-A6F4-8A90E6814F41}"/>
              </a:ext>
            </a:extLst>
          </p:cNvPr>
          <p:cNvSpPr/>
          <p:nvPr/>
        </p:nvSpPr>
        <p:spPr>
          <a:xfrm>
            <a:off x="707422" y="1386788"/>
            <a:ext cx="11475877" cy="1721305"/>
          </a:xfrm>
          <a:prstGeom prst="rect">
            <a:avLst/>
          </a:prstGeom>
        </p:spPr>
        <p:txBody>
          <a:bodyPr wrap="square">
            <a:spAutoFit/>
          </a:bodyPr>
          <a:lstStyle/>
          <a:p>
            <a:pPr marL="342900" indent="-342900" algn="just">
              <a:lnSpc>
                <a:spcPct val="150000"/>
              </a:lnSpc>
              <a:buFont typeface="+mj-lt"/>
              <a:buAutoNum type="arabicPeriod" startAt="3"/>
            </a:pPr>
            <a:r>
              <a:rPr lang="en-US" sz="1600" b="1" dirty="0">
                <a:solidFill>
                  <a:srgbClr val="0070C0"/>
                </a:solidFill>
                <a:latin typeface="Palatino Linotype" panose="02040502050505030304" pitchFamily="18" charset="0"/>
              </a:rPr>
              <a:t>Cycloalkanes with one ring and two or more substituents: </a:t>
            </a:r>
          </a:p>
          <a:p>
            <a:pPr lvl="1" algn="just">
              <a:lnSpc>
                <a:spcPct val="150000"/>
              </a:lnSpc>
            </a:pPr>
            <a:r>
              <a:rPr lang="en-US" sz="1400" dirty="0">
                <a:latin typeface="Palatino Linotype" panose="02040502050505030304" pitchFamily="18" charset="0"/>
              </a:rPr>
              <a:t>For a ring with two substituents, begin by numbering the carbons in the ring, starting at the carbon with the substituent that is first in the alphabet and number in the direction that gives the next substituent the lower number possible. </a:t>
            </a:r>
          </a:p>
          <a:p>
            <a:pPr lvl="1" algn="just">
              <a:lnSpc>
                <a:spcPct val="150000"/>
              </a:lnSpc>
            </a:pPr>
            <a:r>
              <a:rPr lang="en-US" sz="1400" dirty="0">
                <a:latin typeface="Palatino Linotype" panose="02040502050505030304" pitchFamily="18" charset="0"/>
              </a:rPr>
              <a:t>When there are three or more substituents, begin at the substituent that leads to the lowest set of numbers (locants). </a:t>
            </a:r>
          </a:p>
          <a:p>
            <a:pPr lvl="1" algn="just">
              <a:lnSpc>
                <a:spcPct val="150000"/>
              </a:lnSpc>
            </a:pPr>
            <a:r>
              <a:rPr lang="en-US" sz="1400" dirty="0">
                <a:latin typeface="Palatino Linotype" panose="02040502050505030304" pitchFamily="18" charset="0"/>
              </a:rPr>
              <a:t>The substituents are listed in alphabetical order, not according to the number of their carbon atom.</a:t>
            </a:r>
          </a:p>
        </p:txBody>
      </p:sp>
      <p:graphicFrame>
        <p:nvGraphicFramePr>
          <p:cNvPr id="16" name="عنصر 15">
            <a:extLst>
              <a:ext uri="{FF2B5EF4-FFF2-40B4-BE49-F238E27FC236}">
                <a16:creationId xmlns:a16="http://schemas.microsoft.com/office/drawing/2014/main" id="{DB1492B5-6855-1087-374F-AF4C3DE2CCB2}"/>
              </a:ext>
            </a:extLst>
          </p:cNvPr>
          <p:cNvGraphicFramePr>
            <a:graphicFrameLocks noChangeAspect="1"/>
          </p:cNvGraphicFramePr>
          <p:nvPr>
            <p:extLst>
              <p:ext uri="{D42A27DB-BD31-4B8C-83A1-F6EECF244321}">
                <p14:modId xmlns:p14="http://schemas.microsoft.com/office/powerpoint/2010/main" val="1239346940"/>
              </p:ext>
            </p:extLst>
          </p:nvPr>
        </p:nvGraphicFramePr>
        <p:xfrm>
          <a:off x="6096000" y="3312878"/>
          <a:ext cx="3022600" cy="1263650"/>
        </p:xfrm>
        <a:graphic>
          <a:graphicData uri="http://schemas.openxmlformats.org/presentationml/2006/ole">
            <mc:AlternateContent xmlns:mc="http://schemas.openxmlformats.org/markup-compatibility/2006">
              <mc:Choice xmlns:v="urn:schemas-microsoft-com:vml" Requires="v">
                <p:oleObj spid="_x0000_s5198" name="CS ChemDraw Drawing" r:id="rId6" imgW="3021945" imgH="1262923" progId="ChemDraw.Document.6.0">
                  <p:embed/>
                </p:oleObj>
              </mc:Choice>
              <mc:Fallback>
                <p:oleObj name="CS ChemDraw Drawing" r:id="rId6" imgW="3021945" imgH="1262923" progId="ChemDraw.Document.6.0">
                  <p:embed/>
                  <p:pic>
                    <p:nvPicPr>
                      <p:cNvPr id="0" name=""/>
                      <p:cNvPicPr/>
                      <p:nvPr/>
                    </p:nvPicPr>
                    <p:blipFill>
                      <a:blip r:embed="rId7"/>
                      <a:stretch>
                        <a:fillRect/>
                      </a:stretch>
                    </p:blipFill>
                    <p:spPr>
                      <a:xfrm>
                        <a:off x="6096000" y="3312878"/>
                        <a:ext cx="3022600" cy="1263650"/>
                      </a:xfrm>
                      <a:prstGeom prst="rect">
                        <a:avLst/>
                      </a:prstGeom>
                    </p:spPr>
                  </p:pic>
                </p:oleObj>
              </mc:Fallback>
            </mc:AlternateContent>
          </a:graphicData>
        </a:graphic>
      </p:graphicFrame>
      <p:graphicFrame>
        <p:nvGraphicFramePr>
          <p:cNvPr id="17" name="عنصر 16">
            <a:extLst>
              <a:ext uri="{FF2B5EF4-FFF2-40B4-BE49-F238E27FC236}">
                <a16:creationId xmlns:a16="http://schemas.microsoft.com/office/drawing/2014/main" id="{A1DF6F1B-FFD8-F7A2-6BB7-3A38ABD73B1D}"/>
              </a:ext>
            </a:extLst>
          </p:cNvPr>
          <p:cNvGraphicFramePr>
            <a:graphicFrameLocks noChangeAspect="1"/>
          </p:cNvGraphicFramePr>
          <p:nvPr>
            <p:extLst>
              <p:ext uri="{D42A27DB-BD31-4B8C-83A1-F6EECF244321}">
                <p14:modId xmlns:p14="http://schemas.microsoft.com/office/powerpoint/2010/main" val="740626749"/>
              </p:ext>
            </p:extLst>
          </p:nvPr>
        </p:nvGraphicFramePr>
        <p:xfrm>
          <a:off x="3450183" y="3492265"/>
          <a:ext cx="2411413" cy="1084263"/>
        </p:xfrm>
        <a:graphic>
          <a:graphicData uri="http://schemas.openxmlformats.org/presentationml/2006/ole">
            <mc:AlternateContent xmlns:mc="http://schemas.openxmlformats.org/markup-compatibility/2006">
              <mc:Choice xmlns:v="urn:schemas-microsoft-com:vml" Requires="v">
                <p:oleObj spid="_x0000_s5199" name="CS ChemDraw Drawing" r:id="rId8" imgW="2412099" imgH="1084668" progId="ChemDraw.Document.6.0">
                  <p:embed/>
                </p:oleObj>
              </mc:Choice>
              <mc:Fallback>
                <p:oleObj name="CS ChemDraw Drawing" r:id="rId8" imgW="2412099" imgH="1084668" progId="ChemDraw.Document.6.0">
                  <p:embed/>
                  <p:pic>
                    <p:nvPicPr>
                      <p:cNvPr id="0" name=""/>
                      <p:cNvPicPr/>
                      <p:nvPr/>
                    </p:nvPicPr>
                    <p:blipFill>
                      <a:blip r:embed="rId9"/>
                      <a:stretch>
                        <a:fillRect/>
                      </a:stretch>
                    </p:blipFill>
                    <p:spPr>
                      <a:xfrm>
                        <a:off x="3450183" y="3492265"/>
                        <a:ext cx="2411413" cy="1084263"/>
                      </a:xfrm>
                      <a:prstGeom prst="rect">
                        <a:avLst/>
                      </a:prstGeom>
                    </p:spPr>
                  </p:pic>
                </p:oleObj>
              </mc:Fallback>
            </mc:AlternateContent>
          </a:graphicData>
        </a:graphic>
      </p:graphicFrame>
      <p:graphicFrame>
        <p:nvGraphicFramePr>
          <p:cNvPr id="18" name="عنصر 17">
            <a:extLst>
              <a:ext uri="{FF2B5EF4-FFF2-40B4-BE49-F238E27FC236}">
                <a16:creationId xmlns:a16="http://schemas.microsoft.com/office/drawing/2014/main" id="{24593D71-6175-FE08-FB8A-883C18C2DAF9}"/>
              </a:ext>
            </a:extLst>
          </p:cNvPr>
          <p:cNvGraphicFramePr>
            <a:graphicFrameLocks noChangeAspect="1"/>
          </p:cNvGraphicFramePr>
          <p:nvPr>
            <p:extLst>
              <p:ext uri="{D42A27DB-BD31-4B8C-83A1-F6EECF244321}">
                <p14:modId xmlns:p14="http://schemas.microsoft.com/office/powerpoint/2010/main" val="802022317"/>
              </p:ext>
            </p:extLst>
          </p:nvPr>
        </p:nvGraphicFramePr>
        <p:xfrm>
          <a:off x="6719093" y="5805049"/>
          <a:ext cx="1776413" cy="679450"/>
        </p:xfrm>
        <a:graphic>
          <a:graphicData uri="http://schemas.openxmlformats.org/presentationml/2006/ole">
            <mc:AlternateContent xmlns:mc="http://schemas.openxmlformats.org/markup-compatibility/2006">
              <mc:Choice xmlns:v="urn:schemas-microsoft-com:vml" Requires="v">
                <p:oleObj spid="_x0000_s5200" name="CS ChemDraw Drawing" r:id="rId10" imgW="1776652" imgH="679389" progId="ChemDraw.Document.6.0">
                  <p:embed/>
                </p:oleObj>
              </mc:Choice>
              <mc:Fallback>
                <p:oleObj name="CS ChemDraw Drawing" r:id="rId10" imgW="1776652" imgH="679389" progId="ChemDraw.Document.6.0">
                  <p:embed/>
                  <p:pic>
                    <p:nvPicPr>
                      <p:cNvPr id="0" name=""/>
                      <p:cNvPicPr/>
                      <p:nvPr/>
                    </p:nvPicPr>
                    <p:blipFill>
                      <a:blip r:embed="rId11"/>
                      <a:stretch>
                        <a:fillRect/>
                      </a:stretch>
                    </p:blipFill>
                    <p:spPr>
                      <a:xfrm>
                        <a:off x="6719093" y="5805049"/>
                        <a:ext cx="1776413" cy="679450"/>
                      </a:xfrm>
                      <a:prstGeom prst="rect">
                        <a:avLst/>
                      </a:prstGeom>
                    </p:spPr>
                  </p:pic>
                </p:oleObj>
              </mc:Fallback>
            </mc:AlternateContent>
          </a:graphicData>
        </a:graphic>
      </p:graphicFrame>
      <p:graphicFrame>
        <p:nvGraphicFramePr>
          <p:cNvPr id="19" name="عنصر 18">
            <a:extLst>
              <a:ext uri="{FF2B5EF4-FFF2-40B4-BE49-F238E27FC236}">
                <a16:creationId xmlns:a16="http://schemas.microsoft.com/office/drawing/2014/main" id="{7B999689-32F1-BC26-E606-F09B5972F353}"/>
              </a:ext>
            </a:extLst>
          </p:cNvPr>
          <p:cNvGraphicFramePr>
            <a:graphicFrameLocks noChangeAspect="1"/>
          </p:cNvGraphicFramePr>
          <p:nvPr>
            <p:extLst>
              <p:ext uri="{D42A27DB-BD31-4B8C-83A1-F6EECF244321}">
                <p14:modId xmlns:p14="http://schemas.microsoft.com/office/powerpoint/2010/main" val="2332048455"/>
              </p:ext>
            </p:extLst>
          </p:nvPr>
        </p:nvGraphicFramePr>
        <p:xfrm>
          <a:off x="3957435" y="5836799"/>
          <a:ext cx="1500187" cy="647700"/>
        </p:xfrm>
        <a:graphic>
          <a:graphicData uri="http://schemas.openxmlformats.org/presentationml/2006/ole">
            <mc:AlternateContent xmlns:mc="http://schemas.openxmlformats.org/markup-compatibility/2006">
              <mc:Choice xmlns:v="urn:schemas-microsoft-com:vml" Requires="v">
                <p:oleObj spid="_x0000_s5201" name="CS ChemDraw Drawing" r:id="rId12" imgW="1500479" imgH="647017" progId="ChemDraw.Document.6.0">
                  <p:embed/>
                </p:oleObj>
              </mc:Choice>
              <mc:Fallback>
                <p:oleObj name="CS ChemDraw Drawing" r:id="rId12" imgW="1500479" imgH="647017" progId="ChemDraw.Document.6.0">
                  <p:embed/>
                  <p:pic>
                    <p:nvPicPr>
                      <p:cNvPr id="0" name=""/>
                      <p:cNvPicPr/>
                      <p:nvPr/>
                    </p:nvPicPr>
                    <p:blipFill>
                      <a:blip r:embed="rId13"/>
                      <a:stretch>
                        <a:fillRect/>
                      </a:stretch>
                    </p:blipFill>
                    <p:spPr>
                      <a:xfrm>
                        <a:off x="3957435" y="5836799"/>
                        <a:ext cx="1500187" cy="647700"/>
                      </a:xfrm>
                      <a:prstGeom prst="rect">
                        <a:avLst/>
                      </a:prstGeom>
                    </p:spPr>
                  </p:pic>
                </p:oleObj>
              </mc:Fallback>
            </mc:AlternateContent>
          </a:graphicData>
        </a:graphic>
      </p:graphicFrame>
    </p:spTree>
    <p:extLst>
      <p:ext uri="{BB962C8B-B14F-4D97-AF65-F5344CB8AC3E}">
        <p14:creationId xmlns:p14="http://schemas.microsoft.com/office/powerpoint/2010/main" val="4184777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13</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1. Nomenclature of Alkanes and Cycloalkanes</a:t>
            </a: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10058400"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1.4. Cis–Trans Isomerism in Disubstituted Cycloalkanes</a:t>
            </a:r>
          </a:p>
        </p:txBody>
      </p:sp>
      <p:sp>
        <p:nvSpPr>
          <p:cNvPr id="101" name="TextBox 101"/>
          <p:cNvSpPr txBox="1"/>
          <p:nvPr/>
        </p:nvSpPr>
        <p:spPr>
          <a:xfrm>
            <a:off x="173736" y="1380744"/>
            <a:ext cx="11850624" cy="2377440"/>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Rotation about the C–C bonds of a ring is </a:t>
            </a:r>
            <a:r>
              <a:rPr lang="en-US" sz="1600" b="1" dirty="0">
                <a:solidFill>
                  <a:srgbClr val="0070C0"/>
                </a:solidFill>
                <a:latin typeface="Palatino Linotype" panose="02040502050505030304" pitchFamily="18" charset="0"/>
              </a:rPr>
              <a:t>restricted</a:t>
            </a:r>
            <a:r>
              <a:rPr lang="en-US" sz="1600" b="1" dirty="0">
                <a:latin typeface="Palatino Linotype" panose="02040502050505030304" pitchFamily="18" charset="0"/>
              </a:rPr>
              <a:t>. Two substituents on different ring carbons can therefore lie on the </a:t>
            </a:r>
            <a:r>
              <a:rPr lang="en-US" sz="1600" b="1" dirty="0">
                <a:solidFill>
                  <a:srgbClr val="0070C0"/>
                </a:solidFill>
                <a:latin typeface="Palatino Linotype" panose="02040502050505030304" pitchFamily="18" charset="0"/>
              </a:rPr>
              <a:t>same side</a:t>
            </a:r>
            <a:r>
              <a:rPr lang="en-US" sz="1600" b="1" dirty="0">
                <a:latin typeface="Palatino Linotype" panose="02040502050505030304" pitchFamily="18" charset="0"/>
              </a:rPr>
              <a:t> or on </a:t>
            </a:r>
            <a:r>
              <a:rPr lang="en-US" sz="1600" b="1" dirty="0">
                <a:solidFill>
                  <a:srgbClr val="0070C0"/>
                </a:solidFill>
                <a:latin typeface="Palatino Linotype" panose="02040502050505030304" pitchFamily="18" charset="0"/>
              </a:rPr>
              <a:t>opposite sides</a:t>
            </a:r>
            <a:r>
              <a:rPr lang="en-US" sz="1600" b="1" dirty="0">
                <a:latin typeface="Palatino Linotype" panose="02040502050505030304" pitchFamily="18" charset="0"/>
              </a:rPr>
              <a:t> of the ring plane.</a:t>
            </a:r>
          </a:p>
          <a:p>
            <a:pPr marL="342900" algn="just">
              <a:lnSpc>
                <a:spcPct val="150000"/>
              </a:lnSpc>
            </a:pPr>
            <a:r>
              <a:rPr lang="en-US" sz="1600" i="1" dirty="0">
                <a:latin typeface="Palatino Linotype" panose="02040502050505030304" pitchFamily="18" charset="0"/>
              </a:rPr>
              <a:t>A wedged bond points toward the viewer (above the ring plane); a hashed bond points away from the viewer (below the plane).</a:t>
            </a:r>
          </a:p>
          <a:p>
            <a:pPr marL="342900" indent="-342900" algn="just">
              <a:lnSpc>
                <a:spcPct val="150000"/>
              </a:lnSpc>
              <a:buFont typeface="Wingdings" panose="05000000000000000000" pitchFamily="2" charset="2"/>
              <a:buChar char="§"/>
            </a:pPr>
            <a:r>
              <a:rPr lang="en-US" sz="1600" b="1" i="1" dirty="0">
                <a:solidFill>
                  <a:srgbClr val="0070C0"/>
                </a:solidFill>
                <a:latin typeface="Palatino Linotype" panose="02040502050505030304" pitchFamily="18" charset="0"/>
              </a:rPr>
              <a:t>cis-</a:t>
            </a:r>
            <a:r>
              <a:rPr lang="en-US" sz="1600" b="1" dirty="0">
                <a:latin typeface="Palatino Linotype" panose="02040502050505030304" pitchFamily="18" charset="0"/>
              </a:rPr>
              <a:t> (Latin: “on this side”): both groups on the same side.     </a:t>
            </a:r>
            <a:r>
              <a:rPr lang="en-US" sz="1600" b="1" i="1" dirty="0">
                <a:solidFill>
                  <a:srgbClr val="0070C0"/>
                </a:solidFill>
                <a:latin typeface="Palatino Linotype" panose="02040502050505030304" pitchFamily="18" charset="0"/>
              </a:rPr>
              <a:t>trans-</a:t>
            </a:r>
            <a:r>
              <a:rPr lang="en-US" sz="1600" b="1" dirty="0">
                <a:latin typeface="Palatino Linotype" panose="02040502050505030304" pitchFamily="18" charset="0"/>
              </a:rPr>
              <a:t> (Latin: “across”): the groups on opposite sides.</a:t>
            </a:r>
          </a:p>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The prefix is written in italics before the name and joined by a hyphen. Cis and trans isomers are </a:t>
            </a:r>
            <a:r>
              <a:rPr lang="en-US" sz="1600" b="1" dirty="0">
                <a:solidFill>
                  <a:srgbClr val="0070C0"/>
                </a:solidFill>
                <a:latin typeface="Palatino Linotype" panose="02040502050505030304" pitchFamily="18" charset="0"/>
              </a:rPr>
              <a:t>stereoisomers</a:t>
            </a:r>
            <a:r>
              <a:rPr lang="en-US" sz="1600" b="1" dirty="0">
                <a:latin typeface="Palatino Linotype" panose="02040502050505030304" pitchFamily="18" charset="0"/>
              </a:rPr>
              <a:t>: same connectivity, different arrangement in space.</a:t>
            </a:r>
          </a:p>
        </p:txBody>
      </p:sp>
      <p:pic>
        <p:nvPicPr>
          <p:cNvPr id="102" name="Structure D1" descr="Chemical structure"/>
          <p:cNvPicPr>
            <a:picLocks noChangeAspect="1"/>
          </p:cNvPicPr>
          <p:nvPr/>
        </p:nvPicPr>
        <p:blipFill>
          <a:blip r:embed="rId4"/>
          <a:stretch>
            <a:fillRect/>
          </a:stretch>
        </p:blipFill>
        <p:spPr>
          <a:xfrm>
            <a:off x="1117357" y="4401909"/>
            <a:ext cx="1240005" cy="1267371"/>
          </a:xfrm>
          <a:prstGeom prst="rect">
            <a:avLst/>
          </a:prstGeom>
        </p:spPr>
      </p:pic>
      <p:sp>
        <p:nvSpPr>
          <p:cNvPr id="103" name="TextBox 103"/>
          <p:cNvSpPr txBox="1"/>
          <p:nvPr/>
        </p:nvSpPr>
        <p:spPr>
          <a:xfrm>
            <a:off x="320040" y="5760720"/>
            <a:ext cx="2834640" cy="274320"/>
          </a:xfrm>
          <a:prstGeom prst="rect">
            <a:avLst/>
          </a:prstGeom>
          <a:noFill/>
        </p:spPr>
        <p:txBody>
          <a:bodyPr wrap="square" rtlCol="0">
            <a:spAutoFit/>
          </a:bodyPr>
          <a:lstStyle/>
          <a:p>
            <a:pPr algn="ctr">
              <a:lnSpc>
                <a:spcPct val="100000"/>
              </a:lnSpc>
            </a:pPr>
            <a:r>
              <a:rPr lang="en-US" sz="1200" b="1" i="1" dirty="0">
                <a:solidFill>
                  <a:srgbClr val="0070C0"/>
                </a:solidFill>
                <a:latin typeface="Palatino Linotype" panose="02040502050505030304" pitchFamily="18" charset="0"/>
              </a:rPr>
              <a:t>cis</a:t>
            </a:r>
            <a:r>
              <a:rPr lang="en-US" sz="1200" b="1" dirty="0">
                <a:latin typeface="Palatino Linotype" panose="02040502050505030304" pitchFamily="18" charset="0"/>
              </a:rPr>
              <a:t>-1,2-Dimethylcyclopentane</a:t>
            </a:r>
          </a:p>
        </p:txBody>
      </p:sp>
      <p:pic>
        <p:nvPicPr>
          <p:cNvPr id="104" name="Structure D2" descr="Chemical structure"/>
          <p:cNvPicPr>
            <a:picLocks noChangeAspect="1"/>
          </p:cNvPicPr>
          <p:nvPr/>
        </p:nvPicPr>
        <p:blipFill>
          <a:blip r:embed="rId5"/>
          <a:stretch>
            <a:fillRect/>
          </a:stretch>
        </p:blipFill>
        <p:spPr>
          <a:xfrm>
            <a:off x="3951997" y="4401909"/>
            <a:ext cx="1240005" cy="1267371"/>
          </a:xfrm>
          <a:prstGeom prst="rect">
            <a:avLst/>
          </a:prstGeom>
        </p:spPr>
      </p:pic>
      <p:sp>
        <p:nvSpPr>
          <p:cNvPr id="105" name="TextBox 105"/>
          <p:cNvSpPr txBox="1"/>
          <p:nvPr/>
        </p:nvSpPr>
        <p:spPr>
          <a:xfrm>
            <a:off x="3154680" y="5760720"/>
            <a:ext cx="2834640" cy="274320"/>
          </a:xfrm>
          <a:prstGeom prst="rect">
            <a:avLst/>
          </a:prstGeom>
          <a:noFill/>
        </p:spPr>
        <p:txBody>
          <a:bodyPr wrap="square" rtlCol="0">
            <a:spAutoFit/>
          </a:bodyPr>
          <a:lstStyle/>
          <a:p>
            <a:pPr algn="ctr">
              <a:lnSpc>
                <a:spcPct val="100000"/>
              </a:lnSpc>
            </a:pPr>
            <a:r>
              <a:rPr lang="en-US" sz="1200" b="1" i="1" dirty="0">
                <a:solidFill>
                  <a:srgbClr val="0070C0"/>
                </a:solidFill>
                <a:latin typeface="Palatino Linotype" panose="02040502050505030304" pitchFamily="18" charset="0"/>
              </a:rPr>
              <a:t>trans</a:t>
            </a:r>
            <a:r>
              <a:rPr lang="en-US" sz="1200" b="1" dirty="0">
                <a:latin typeface="Palatino Linotype" panose="02040502050505030304" pitchFamily="18" charset="0"/>
              </a:rPr>
              <a:t>-1,2-Dimethylcyclopentane</a:t>
            </a:r>
          </a:p>
        </p:txBody>
      </p:sp>
      <p:pic>
        <p:nvPicPr>
          <p:cNvPr id="106" name="Structure D3" descr="Chemical structure"/>
          <p:cNvPicPr>
            <a:picLocks noChangeAspect="1"/>
          </p:cNvPicPr>
          <p:nvPr/>
        </p:nvPicPr>
        <p:blipFill>
          <a:blip r:embed="rId6"/>
          <a:stretch>
            <a:fillRect/>
          </a:stretch>
        </p:blipFill>
        <p:spPr>
          <a:xfrm>
            <a:off x="6798105" y="4155034"/>
            <a:ext cx="1399950" cy="1514246"/>
          </a:xfrm>
          <a:prstGeom prst="rect">
            <a:avLst/>
          </a:prstGeom>
        </p:spPr>
      </p:pic>
      <p:sp>
        <p:nvSpPr>
          <p:cNvPr id="107" name="TextBox 107"/>
          <p:cNvSpPr txBox="1"/>
          <p:nvPr/>
        </p:nvSpPr>
        <p:spPr>
          <a:xfrm>
            <a:off x="6080760" y="5760720"/>
            <a:ext cx="2834640" cy="274320"/>
          </a:xfrm>
          <a:prstGeom prst="rect">
            <a:avLst/>
          </a:prstGeom>
          <a:noFill/>
        </p:spPr>
        <p:txBody>
          <a:bodyPr wrap="square" rtlCol="0">
            <a:spAutoFit/>
          </a:bodyPr>
          <a:lstStyle/>
          <a:p>
            <a:pPr algn="ctr">
              <a:lnSpc>
                <a:spcPct val="100000"/>
              </a:lnSpc>
            </a:pPr>
            <a:r>
              <a:rPr lang="en-US" sz="1200" b="1" i="1" dirty="0">
                <a:solidFill>
                  <a:srgbClr val="0070C0"/>
                </a:solidFill>
                <a:latin typeface="Palatino Linotype" panose="02040502050505030304" pitchFamily="18" charset="0"/>
              </a:rPr>
              <a:t>cis</a:t>
            </a:r>
            <a:r>
              <a:rPr lang="en-US" sz="1200" b="1" dirty="0">
                <a:latin typeface="Palatino Linotype" panose="02040502050505030304" pitchFamily="18" charset="0"/>
              </a:rPr>
              <a:t>-1,3-Dimethylcyclohexane</a:t>
            </a:r>
          </a:p>
        </p:txBody>
      </p:sp>
      <p:pic>
        <p:nvPicPr>
          <p:cNvPr id="108" name="Structure D4" descr="Chemical structure"/>
          <p:cNvPicPr>
            <a:picLocks noChangeAspect="1"/>
          </p:cNvPicPr>
          <p:nvPr/>
        </p:nvPicPr>
        <p:blipFill>
          <a:blip r:embed="rId7"/>
          <a:stretch>
            <a:fillRect/>
          </a:stretch>
        </p:blipFill>
        <p:spPr>
          <a:xfrm>
            <a:off x="9796667" y="3795400"/>
            <a:ext cx="1072106" cy="1873880"/>
          </a:xfrm>
          <a:prstGeom prst="rect">
            <a:avLst/>
          </a:prstGeom>
        </p:spPr>
      </p:pic>
      <p:sp>
        <p:nvSpPr>
          <p:cNvPr id="109" name="TextBox 109"/>
          <p:cNvSpPr txBox="1"/>
          <p:nvPr/>
        </p:nvSpPr>
        <p:spPr>
          <a:xfrm>
            <a:off x="8915400" y="5760720"/>
            <a:ext cx="2834640" cy="274320"/>
          </a:xfrm>
          <a:prstGeom prst="rect">
            <a:avLst/>
          </a:prstGeom>
          <a:noFill/>
        </p:spPr>
        <p:txBody>
          <a:bodyPr wrap="square" rtlCol="0">
            <a:spAutoFit/>
          </a:bodyPr>
          <a:lstStyle/>
          <a:p>
            <a:pPr algn="ctr">
              <a:lnSpc>
                <a:spcPct val="100000"/>
              </a:lnSpc>
            </a:pPr>
            <a:r>
              <a:rPr lang="en-US" sz="1200" b="1" i="1" dirty="0">
                <a:solidFill>
                  <a:srgbClr val="0070C0"/>
                </a:solidFill>
                <a:latin typeface="Palatino Linotype" panose="02040502050505030304" pitchFamily="18" charset="0"/>
              </a:rPr>
              <a:t>trans</a:t>
            </a:r>
            <a:r>
              <a:rPr lang="en-US" sz="1200" b="1" dirty="0">
                <a:latin typeface="Palatino Linotype" panose="02040502050505030304" pitchFamily="18" charset="0"/>
              </a:rPr>
              <a:t>-1-Bromo-4-methylcyclohexane</a:t>
            </a:r>
          </a:p>
        </p:txBody>
      </p:sp>
    </p:spTree>
    <p:extLst>
      <p:ext uri="{BB962C8B-B14F-4D97-AF65-F5344CB8AC3E}">
        <p14:creationId xmlns:p14="http://schemas.microsoft.com/office/powerpoint/2010/main" val="610212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08_01-14U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2488" y="1546487"/>
            <a:ext cx="2754596" cy="297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08_01-15U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011" y="1953979"/>
            <a:ext cx="3962209" cy="215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72136" y="4711744"/>
            <a:ext cx="6140704" cy="1446550"/>
          </a:xfrm>
          <a:prstGeom prst="rect">
            <a:avLst/>
          </a:prstGeom>
        </p:spPr>
        <p:txBody>
          <a:bodyPr wrap="square">
            <a:spAutoFit/>
          </a:bodyPr>
          <a:lstStyle/>
          <a:p>
            <a:pPr eaLnBrk="1" hangingPunct="1"/>
            <a:r>
              <a:rPr lang="en-US" altLang="zh-TW" sz="1600" b="1" i="1" dirty="0">
                <a:solidFill>
                  <a:srgbClr val="0070C0"/>
                </a:solidFill>
                <a:latin typeface="Palatino Linotype" panose="02040502050505030304" pitchFamily="18" charset="0"/>
              </a:rPr>
              <a:t>R</a:t>
            </a:r>
            <a:r>
              <a:rPr lang="en-US" altLang="zh-TW" sz="1600" b="1" dirty="0">
                <a:solidFill>
                  <a:srgbClr val="0070C0"/>
                </a:solidFill>
                <a:latin typeface="Palatino Linotype" panose="02040502050505030304" pitchFamily="18" charset="0"/>
              </a:rPr>
              <a:t> and </a:t>
            </a:r>
            <a:r>
              <a:rPr lang="en-US" altLang="zh-TW" sz="1600" b="1" i="1" dirty="0">
                <a:solidFill>
                  <a:srgbClr val="0070C0"/>
                </a:solidFill>
                <a:latin typeface="Palatino Linotype" panose="02040502050505030304" pitchFamily="18" charset="0"/>
              </a:rPr>
              <a:t>S</a:t>
            </a:r>
          </a:p>
          <a:p>
            <a:pPr lvl="1" eaLnBrk="1" hangingPunct="1"/>
            <a:r>
              <a:rPr lang="en-US" altLang="zh-TW" sz="1600" b="1" dirty="0">
                <a:latin typeface="Palatino Linotype" panose="02040502050505030304" pitchFamily="18" charset="0"/>
              </a:rPr>
              <a:t>Assign priorities to the remaining groups based on atomic numbers.</a:t>
            </a:r>
          </a:p>
          <a:p>
            <a:pPr lvl="1" eaLnBrk="1" hangingPunct="1"/>
            <a:r>
              <a:rPr lang="en-US" altLang="zh-TW" sz="1600" b="1" dirty="0">
                <a:latin typeface="Palatino Linotype" panose="02040502050505030304" pitchFamily="18" charset="0"/>
              </a:rPr>
              <a:t>Clockwise (highest to lowest priority) </a:t>
            </a:r>
            <a:r>
              <a:rPr lang="en-US" altLang="zh-TW" sz="1600" b="1" dirty="0">
                <a:latin typeface="Palatino Linotype" panose="02040502050505030304" pitchFamily="18" charset="0"/>
                <a:sym typeface="Symbol" panose="05050102010706020507" pitchFamily="18" charset="2"/>
              </a:rPr>
              <a:t></a:t>
            </a:r>
            <a:r>
              <a:rPr lang="en-US" altLang="zh-TW" sz="1600" b="1" dirty="0">
                <a:latin typeface="Palatino Linotype" panose="02040502050505030304" pitchFamily="18" charset="0"/>
              </a:rPr>
              <a:t> R</a:t>
            </a:r>
          </a:p>
          <a:p>
            <a:pPr lvl="1" eaLnBrk="1" hangingPunct="1"/>
            <a:r>
              <a:rPr lang="en-US" altLang="zh-TW" sz="1600" b="1" dirty="0">
                <a:latin typeface="Palatino Linotype" panose="02040502050505030304" pitchFamily="18" charset="0"/>
              </a:rPr>
              <a:t>Counterclockwise </a:t>
            </a:r>
            <a:r>
              <a:rPr lang="en-US" altLang="zh-TW" sz="2400" dirty="0">
                <a:ea typeface="新細明體" charset="-120"/>
                <a:cs typeface="Times New Roman" panose="02020603050405020304" pitchFamily="18" charset="0"/>
                <a:sym typeface="Symbol" panose="05050102010706020507" pitchFamily="18" charset="2"/>
              </a:rPr>
              <a:t></a:t>
            </a:r>
            <a:r>
              <a:rPr lang="en-US" altLang="zh-TW" sz="2400" dirty="0">
                <a:ea typeface="新細明體" charset="-120"/>
                <a:cs typeface="Arial" panose="020B0604020202020204" pitchFamily="34" charset="0"/>
              </a:rPr>
              <a:t> </a:t>
            </a:r>
            <a:r>
              <a:rPr lang="en-US" altLang="zh-TW" sz="1600" b="1" i="1" dirty="0">
                <a:solidFill>
                  <a:srgbClr val="0070C0"/>
                </a:solidFill>
                <a:latin typeface="Palatino Linotype" panose="02040502050505030304" pitchFamily="18" charset="0"/>
              </a:rPr>
              <a:t>S</a:t>
            </a:r>
            <a:r>
              <a:rPr lang="en-US" altLang="zh-TW" sz="2400" i="1" dirty="0">
                <a:ea typeface="新細明體" charset="-120"/>
                <a:cs typeface="Arial" panose="020B0604020202020204" pitchFamily="34" charset="0"/>
              </a:rPr>
              <a:t> </a:t>
            </a:r>
            <a:r>
              <a:rPr lang="en-US" altLang="zh-TW" sz="2400" dirty="0">
                <a:ea typeface="新細明體" charset="-120"/>
              </a:rPr>
              <a:t> </a:t>
            </a:r>
          </a:p>
        </p:txBody>
      </p:sp>
      <p:graphicFrame>
        <p:nvGraphicFramePr>
          <p:cNvPr id="9" name="Object 8"/>
          <p:cNvGraphicFramePr>
            <a:graphicFrameLocks noChangeAspect="1"/>
          </p:cNvGraphicFramePr>
          <p:nvPr>
            <p:extLst>
              <p:ext uri="{D42A27DB-BD31-4B8C-83A1-F6EECF244321}">
                <p14:modId xmlns:p14="http://schemas.microsoft.com/office/powerpoint/2010/main" val="2734726897"/>
              </p:ext>
            </p:extLst>
          </p:nvPr>
        </p:nvGraphicFramePr>
        <p:xfrm>
          <a:off x="6605617" y="4080076"/>
          <a:ext cx="5237163" cy="2173917"/>
        </p:xfrm>
        <a:graphic>
          <a:graphicData uri="http://schemas.openxmlformats.org/presentationml/2006/ole">
            <mc:AlternateContent xmlns:mc="http://schemas.openxmlformats.org/markup-compatibility/2006">
              <mc:Choice xmlns:v="urn:schemas-microsoft-com:vml" Requires="v">
                <p:oleObj spid="_x0000_s25615" name="Document" r:id="rId5" imgW="6562725" imgH="2724150" progId="ChemWindow.Document">
                  <p:embed/>
                </p:oleObj>
              </mc:Choice>
              <mc:Fallback>
                <p:oleObj name="Document" r:id="rId5" imgW="6562725" imgH="2724150" progId="ChemWindow.Document">
                  <p:embed/>
                  <p:pic>
                    <p:nvPicPr>
                      <p:cNvPr id="9"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5617" y="4080076"/>
                        <a:ext cx="5237163" cy="2173917"/>
                      </a:xfrm>
                      <a:prstGeom prst="rect">
                        <a:avLst/>
                      </a:prstGeom>
                      <a:noFill/>
                      <a:ln>
                        <a:noFill/>
                      </a:ln>
                      <a:effectLst/>
                    </p:spPr>
                  </p:pic>
                </p:oleObj>
              </mc:Fallback>
            </mc:AlternateContent>
          </a:graphicData>
        </a:graphic>
      </p:graphicFrame>
      <p:sp>
        <p:nvSpPr>
          <p:cNvPr id="10" name="Text Box 9"/>
          <p:cNvSpPr txBox="1">
            <a:spLocks noChangeArrowheads="1"/>
          </p:cNvSpPr>
          <p:nvPr/>
        </p:nvSpPr>
        <p:spPr bwMode="auto">
          <a:xfrm>
            <a:off x="6481011" y="6053938"/>
            <a:ext cx="15846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Wingdings" panose="05000000000000000000" pitchFamily="2" charset="2"/>
              <a:buChar char="Ø"/>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zh-TW" sz="1600" b="1" dirty="0">
                <a:solidFill>
                  <a:srgbClr val="0070C0"/>
                </a:solidFill>
                <a:latin typeface="Palatino Linotype" panose="02040502050505030304" pitchFamily="18" charset="0"/>
              </a:rPr>
              <a:t>(</a:t>
            </a:r>
            <a:r>
              <a:rPr lang="en-US" altLang="zh-TW" sz="1600" b="1" i="1" dirty="0">
                <a:solidFill>
                  <a:srgbClr val="0070C0"/>
                </a:solidFill>
                <a:latin typeface="Palatino Linotype" panose="02040502050505030304" pitchFamily="18" charset="0"/>
              </a:rPr>
              <a:t>R</a:t>
            </a:r>
            <a:r>
              <a:rPr lang="en-US" altLang="zh-TW" sz="1600" b="1" dirty="0">
                <a:solidFill>
                  <a:srgbClr val="0070C0"/>
                </a:solidFill>
                <a:latin typeface="Palatino Linotype" panose="02040502050505030304" pitchFamily="18" charset="0"/>
              </a:rPr>
              <a:t>)-2-butanol</a:t>
            </a:r>
          </a:p>
        </p:txBody>
      </p:sp>
      <p:sp>
        <p:nvSpPr>
          <p:cNvPr id="11" name="TextBox 10">
            <a:extLst>
              <a:ext uri="{FF2B5EF4-FFF2-40B4-BE49-F238E27FC236}">
                <a16:creationId xmlns:a16="http://schemas.microsoft.com/office/drawing/2014/main" id="{921E48B8-C36B-4E19-9591-579B64D22B8D}"/>
              </a:ext>
            </a:extLst>
          </p:cNvPr>
          <p:cNvSpPr txBox="1"/>
          <p:nvPr/>
        </p:nvSpPr>
        <p:spPr>
          <a:xfrm>
            <a:off x="0" y="83236"/>
            <a:ext cx="9432771"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12" name="Title 7">
            <a:extLst>
              <a:ext uri="{FF2B5EF4-FFF2-40B4-BE49-F238E27FC236}">
                <a16:creationId xmlns:a16="http://schemas.microsoft.com/office/drawing/2014/main" id="{9D93A0D2-A045-4539-A193-A811646501B0}"/>
              </a:ext>
            </a:extLst>
          </p:cNvPr>
          <p:cNvSpPr txBox="1">
            <a:spLocks/>
          </p:cNvSpPr>
          <p:nvPr/>
        </p:nvSpPr>
        <p:spPr bwMode="auto">
          <a:xfrm>
            <a:off x="199830" y="735842"/>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2. Naming Enantiomers: The </a:t>
            </a:r>
            <a:r>
              <a:rPr lang="en-US" sz="2000" b="1" i="1" u="sng" dirty="0">
                <a:solidFill>
                  <a:schemeClr val="accent2">
                    <a:lumMod val="75000"/>
                  </a:schemeClr>
                </a:solidFill>
                <a:latin typeface="Palatino Linotype" panose="02040502050505030304" pitchFamily="18" charset="0"/>
              </a:rPr>
              <a:t>R,S</a:t>
            </a:r>
            <a:r>
              <a:rPr lang="en-US" sz="2000" b="1" u="sng" dirty="0">
                <a:solidFill>
                  <a:schemeClr val="accent2">
                    <a:lumMod val="75000"/>
                  </a:schemeClr>
                </a:solidFill>
                <a:latin typeface="Palatino Linotype" panose="02040502050505030304" pitchFamily="18" charset="0"/>
              </a:rPr>
              <a:t> System</a:t>
            </a:r>
          </a:p>
          <a:p>
            <a:endParaRPr lang="en-US" sz="2000" b="1" u="sng" dirty="0">
              <a:solidFill>
                <a:schemeClr val="accent2">
                  <a:lumMod val="75000"/>
                </a:schemeClr>
              </a:solidFill>
              <a:latin typeface="Palatino Linotype" panose="02040502050505030304" pitchFamily="18" charset="0"/>
            </a:endParaRPr>
          </a:p>
        </p:txBody>
      </p:sp>
      <p:cxnSp>
        <p:nvCxnSpPr>
          <p:cNvPr id="13" name="Straight Connector 5">
            <a:extLst>
              <a:ext uri="{FF2B5EF4-FFF2-40B4-BE49-F238E27FC236}">
                <a16:creationId xmlns:a16="http://schemas.microsoft.com/office/drawing/2014/main" id="{65F0E341-1372-40A3-8E54-2308F43630BA}"/>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pic>
        <p:nvPicPr>
          <p:cNvPr id="14" name="Picture 4">
            <a:extLst>
              <a:ext uri="{FF2B5EF4-FFF2-40B4-BE49-F238E27FC236}">
                <a16:creationId xmlns:a16="http://schemas.microsoft.com/office/drawing/2014/main" id="{3A0465F3-D811-41B9-AA9A-6A867E288AAD}"/>
              </a:ext>
            </a:extLst>
          </p:cNvPr>
          <p:cNvPicPr>
            <a:picLocks noChangeAspect="1"/>
          </p:cNvPicPr>
          <p:nvPr/>
        </p:nvPicPr>
        <p:blipFill rotWithShape="1">
          <a:blip r:embed="rId7">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sp>
        <p:nvSpPr>
          <p:cNvPr id="15" name="Rectangle 1">
            <a:extLst>
              <a:ext uri="{FF2B5EF4-FFF2-40B4-BE49-F238E27FC236}">
                <a16:creationId xmlns:a16="http://schemas.microsoft.com/office/drawing/2014/main" id="{89685B0A-13FF-48CD-A14E-B8CBB92F8853}"/>
              </a:ext>
            </a:extLst>
          </p:cNvPr>
          <p:cNvSpPr>
            <a:spLocks noChangeArrowheads="1"/>
          </p:cNvSpPr>
          <p:nvPr/>
        </p:nvSpPr>
        <p:spPr bwMode="auto">
          <a:xfrm>
            <a:off x="231775" y="1126271"/>
            <a:ext cx="5573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altLang="en-US" b="1" i="1" dirty="0">
                <a:solidFill>
                  <a:schemeClr val="accent2">
                    <a:lumMod val="75000"/>
                  </a:schemeClr>
                </a:solidFill>
                <a:latin typeface="Palatino Linotype" panose="02040502050505030304" pitchFamily="18" charset="0"/>
              </a:rPr>
              <a:t>Cahn, Ingold, Prelog sequence rules:</a:t>
            </a:r>
          </a:p>
        </p:txBody>
      </p:sp>
      <p:grpSp>
        <p:nvGrpSpPr>
          <p:cNvPr id="16" name="Group 8">
            <a:extLst>
              <a:ext uri="{FF2B5EF4-FFF2-40B4-BE49-F238E27FC236}">
                <a16:creationId xmlns:a16="http://schemas.microsoft.com/office/drawing/2014/main" id="{CDFE17BF-E195-4E87-B14B-A9150DE3ADA2}"/>
              </a:ext>
            </a:extLst>
          </p:cNvPr>
          <p:cNvGrpSpPr/>
          <p:nvPr/>
        </p:nvGrpSpPr>
        <p:grpSpPr>
          <a:xfrm>
            <a:off x="11589545" y="6201269"/>
            <a:ext cx="602456" cy="656731"/>
            <a:chOff x="11589545" y="6201269"/>
            <a:chExt cx="602456" cy="656731"/>
          </a:xfrm>
        </p:grpSpPr>
        <p:pic>
          <p:nvPicPr>
            <p:cNvPr id="17" name="Picture 13">
              <a:extLst>
                <a:ext uri="{FF2B5EF4-FFF2-40B4-BE49-F238E27FC236}">
                  <a16:creationId xmlns:a16="http://schemas.microsoft.com/office/drawing/2014/main" id="{AFAF1FF7-0207-44D3-A329-F6115FA0976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8" name="TextBox 14">
              <a:extLst>
                <a:ext uri="{FF2B5EF4-FFF2-40B4-BE49-F238E27FC236}">
                  <a16:creationId xmlns:a16="http://schemas.microsoft.com/office/drawing/2014/main" id="{1ABBDA6E-5B69-4CB1-B902-CED47ADC5573}"/>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14</a:t>
              </a:r>
            </a:p>
          </p:txBody>
        </p:sp>
      </p:grpSp>
    </p:spTree>
    <p:extLst>
      <p:ext uri="{BB962C8B-B14F-4D97-AF65-F5344CB8AC3E}">
        <p14:creationId xmlns:p14="http://schemas.microsoft.com/office/powerpoint/2010/main" val="1525435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7C9C92D-9C0B-4214-90AD-9D089A72EC9B}"/>
              </a:ext>
            </a:extLst>
          </p:cNvPr>
          <p:cNvSpPr txBox="1"/>
          <p:nvPr/>
        </p:nvSpPr>
        <p:spPr>
          <a:xfrm>
            <a:off x="0" y="83236"/>
            <a:ext cx="9432771"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9" name="Rectangle 1">
            <a:extLst>
              <a:ext uri="{FF2B5EF4-FFF2-40B4-BE49-F238E27FC236}">
                <a16:creationId xmlns:a16="http://schemas.microsoft.com/office/drawing/2014/main" id="{CC40410E-0EE3-4014-B95D-329F80FFC648}"/>
              </a:ext>
            </a:extLst>
          </p:cNvPr>
          <p:cNvSpPr>
            <a:spLocks noChangeArrowheads="1"/>
          </p:cNvSpPr>
          <p:nvPr/>
        </p:nvSpPr>
        <p:spPr bwMode="auto">
          <a:xfrm>
            <a:off x="231775" y="1126271"/>
            <a:ext cx="5573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altLang="en-US" b="1" i="1" dirty="0">
                <a:solidFill>
                  <a:schemeClr val="accent2">
                    <a:lumMod val="75000"/>
                  </a:schemeClr>
                </a:solidFill>
                <a:latin typeface="Palatino Linotype" panose="02040502050505030304" pitchFamily="18" charset="0"/>
              </a:rPr>
              <a:t>Cahn, Ingold, Prelog sequence rules:</a:t>
            </a:r>
          </a:p>
        </p:txBody>
      </p:sp>
      <p:grpSp>
        <p:nvGrpSpPr>
          <p:cNvPr id="14" name="Group 8">
            <a:extLst>
              <a:ext uri="{FF2B5EF4-FFF2-40B4-BE49-F238E27FC236}">
                <a16:creationId xmlns:a16="http://schemas.microsoft.com/office/drawing/2014/main" id="{CBC10B0D-A522-4DCE-ADD0-DF77C8221335}"/>
              </a:ext>
            </a:extLst>
          </p:cNvPr>
          <p:cNvGrpSpPr/>
          <p:nvPr/>
        </p:nvGrpSpPr>
        <p:grpSpPr>
          <a:xfrm>
            <a:off x="11589545" y="6201269"/>
            <a:ext cx="602456" cy="656731"/>
            <a:chOff x="11589545" y="6201269"/>
            <a:chExt cx="602456" cy="656731"/>
          </a:xfrm>
        </p:grpSpPr>
        <p:pic>
          <p:nvPicPr>
            <p:cNvPr id="15" name="Picture 13">
              <a:extLst>
                <a:ext uri="{FF2B5EF4-FFF2-40B4-BE49-F238E27FC236}">
                  <a16:creationId xmlns:a16="http://schemas.microsoft.com/office/drawing/2014/main" id="{FC75FA93-F9AF-489C-8526-1C1ECF77C5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6" name="TextBox 14">
              <a:extLst>
                <a:ext uri="{FF2B5EF4-FFF2-40B4-BE49-F238E27FC236}">
                  <a16:creationId xmlns:a16="http://schemas.microsoft.com/office/drawing/2014/main" id="{5CC9230A-C6D8-48F4-8922-C21EA0294E2F}"/>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15</a:t>
              </a:r>
            </a:p>
          </p:txBody>
        </p:sp>
      </p:grpSp>
      <p:sp>
        <p:nvSpPr>
          <p:cNvPr id="17" name="Title 7">
            <a:extLst>
              <a:ext uri="{FF2B5EF4-FFF2-40B4-BE49-F238E27FC236}">
                <a16:creationId xmlns:a16="http://schemas.microsoft.com/office/drawing/2014/main" id="{4A0CE79A-CDF8-487B-BE78-52EBCB5DB91E}"/>
              </a:ext>
            </a:extLst>
          </p:cNvPr>
          <p:cNvSpPr txBox="1">
            <a:spLocks/>
          </p:cNvSpPr>
          <p:nvPr/>
        </p:nvSpPr>
        <p:spPr bwMode="auto">
          <a:xfrm>
            <a:off x="199830" y="735842"/>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2. Naming Enantiomers: The </a:t>
            </a:r>
            <a:r>
              <a:rPr lang="en-US" sz="2000" b="1" i="1" u="sng" dirty="0">
                <a:solidFill>
                  <a:schemeClr val="accent2">
                    <a:lumMod val="75000"/>
                  </a:schemeClr>
                </a:solidFill>
                <a:latin typeface="Palatino Linotype" panose="02040502050505030304" pitchFamily="18" charset="0"/>
              </a:rPr>
              <a:t>R,S</a:t>
            </a:r>
            <a:r>
              <a:rPr lang="en-US" sz="2000" b="1" u="sng" dirty="0">
                <a:solidFill>
                  <a:schemeClr val="accent2">
                    <a:lumMod val="75000"/>
                  </a:schemeClr>
                </a:solidFill>
                <a:latin typeface="Palatino Linotype" panose="02040502050505030304" pitchFamily="18" charset="0"/>
              </a:rPr>
              <a:t> System</a:t>
            </a:r>
          </a:p>
          <a:p>
            <a:endParaRPr lang="en-US" sz="2000" b="1" u="sng" dirty="0">
              <a:solidFill>
                <a:schemeClr val="accent2">
                  <a:lumMod val="75000"/>
                </a:schemeClr>
              </a:solidFill>
              <a:latin typeface="Palatino Linotype" panose="02040502050505030304" pitchFamily="18" charset="0"/>
            </a:endParaRPr>
          </a:p>
        </p:txBody>
      </p:sp>
      <p:pic>
        <p:nvPicPr>
          <p:cNvPr id="3" name="صورة 2">
            <a:extLst>
              <a:ext uri="{FF2B5EF4-FFF2-40B4-BE49-F238E27FC236}">
                <a16:creationId xmlns:a16="http://schemas.microsoft.com/office/drawing/2014/main" id="{1E378A9A-C829-437D-AE9A-53E3C3C06234}"/>
              </a:ext>
            </a:extLst>
          </p:cNvPr>
          <p:cNvPicPr>
            <a:picLocks noChangeAspect="1"/>
          </p:cNvPicPr>
          <p:nvPr/>
        </p:nvPicPr>
        <p:blipFill>
          <a:blip r:embed="rId4"/>
          <a:stretch>
            <a:fillRect/>
          </a:stretch>
        </p:blipFill>
        <p:spPr>
          <a:xfrm>
            <a:off x="6526773" y="1145254"/>
            <a:ext cx="5364000" cy="3318454"/>
          </a:xfrm>
          <a:prstGeom prst="rect">
            <a:avLst/>
          </a:prstGeom>
        </p:spPr>
      </p:pic>
      <p:sp>
        <p:nvSpPr>
          <p:cNvPr id="18" name="Rectangle 3">
            <a:extLst>
              <a:ext uri="{FF2B5EF4-FFF2-40B4-BE49-F238E27FC236}">
                <a16:creationId xmlns:a16="http://schemas.microsoft.com/office/drawing/2014/main" id="{76788A73-6E83-4470-A914-08501926CEA0}"/>
              </a:ext>
            </a:extLst>
          </p:cNvPr>
          <p:cNvSpPr txBox="1">
            <a:spLocks noChangeArrowheads="1"/>
          </p:cNvSpPr>
          <p:nvPr/>
        </p:nvSpPr>
        <p:spPr>
          <a:xfrm>
            <a:off x="231775" y="4341176"/>
            <a:ext cx="11582400" cy="452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altLang="en-US" sz="1600" b="1" dirty="0">
                <a:latin typeface="Palatino Linotype" panose="02040502050505030304" pitchFamily="18" charset="0"/>
              </a:rPr>
              <a:t>Assign a numerical priority to each group bonded to the asymmetric carbon:</a:t>
            </a:r>
          </a:p>
          <a:p>
            <a:pPr lvl="1">
              <a:buFont typeface="Wingdings" panose="05000000000000000000" pitchFamily="2" charset="2"/>
              <a:buChar char="§"/>
            </a:pPr>
            <a:r>
              <a:rPr lang="en-US" altLang="en-US" sz="1600" b="1" dirty="0">
                <a:latin typeface="Palatino Linotype" panose="02040502050505030304" pitchFamily="18" charset="0"/>
              </a:rPr>
              <a:t>group 1 = highest priority</a:t>
            </a:r>
          </a:p>
          <a:p>
            <a:pPr lvl="1">
              <a:buFont typeface="Wingdings" panose="05000000000000000000" pitchFamily="2" charset="2"/>
              <a:buChar char="§"/>
            </a:pPr>
            <a:r>
              <a:rPr lang="en-US" altLang="en-US" sz="1600" b="1" dirty="0">
                <a:latin typeface="Palatino Linotype" panose="02040502050505030304" pitchFamily="18" charset="0"/>
              </a:rPr>
              <a:t>group 4 = lowest priority</a:t>
            </a:r>
          </a:p>
          <a:p>
            <a:pPr marL="457200" lvl="1" indent="0">
              <a:buNone/>
            </a:pPr>
            <a:endParaRPr lang="en-US" altLang="en-US" sz="1600" b="1" dirty="0">
              <a:latin typeface="Palatino Linotype" panose="02040502050505030304" pitchFamily="18" charset="0"/>
            </a:endParaRPr>
          </a:p>
          <a:p>
            <a:pPr>
              <a:buFont typeface="Wingdings" panose="05000000000000000000" pitchFamily="2" charset="2"/>
              <a:buChar char="§"/>
            </a:pPr>
            <a:r>
              <a:rPr lang="en-US" altLang="en-US" sz="1600" b="1" dirty="0">
                <a:latin typeface="Palatino Linotype" panose="02040502050505030304" pitchFamily="18" charset="0"/>
              </a:rPr>
              <a:t>Rules for assigning priorities:</a:t>
            </a:r>
          </a:p>
          <a:p>
            <a:pPr lvl="1">
              <a:buFont typeface="Wingdings" panose="05000000000000000000" pitchFamily="2" charset="2"/>
              <a:buChar char="§"/>
            </a:pPr>
            <a:r>
              <a:rPr lang="en-US" altLang="en-US" sz="1600" b="1" dirty="0">
                <a:latin typeface="Palatino Linotype" panose="02040502050505030304" pitchFamily="18" charset="0"/>
              </a:rPr>
              <a:t>Compare the first atom in each group (i.e. the atom directly bonded to the asymmetric carbon)</a:t>
            </a:r>
          </a:p>
          <a:p>
            <a:pPr lvl="1">
              <a:buFont typeface="Wingdings" panose="05000000000000000000" pitchFamily="2" charset="2"/>
              <a:buChar char="§"/>
            </a:pPr>
            <a:r>
              <a:rPr lang="en-US" altLang="en-US" sz="1600" b="1" dirty="0">
                <a:latin typeface="Palatino Linotype" panose="02040502050505030304" pitchFamily="18" charset="0"/>
              </a:rPr>
              <a:t>Atoms with higher atomic numbers have higher priority</a:t>
            </a:r>
          </a:p>
        </p:txBody>
      </p:sp>
    </p:spTree>
    <p:extLst>
      <p:ext uri="{BB962C8B-B14F-4D97-AF65-F5344CB8AC3E}">
        <p14:creationId xmlns:p14="http://schemas.microsoft.com/office/powerpoint/2010/main" val="2751861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7C9C92D-9C0B-4214-90AD-9D089A72EC9B}"/>
              </a:ext>
            </a:extLst>
          </p:cNvPr>
          <p:cNvSpPr txBox="1"/>
          <p:nvPr/>
        </p:nvSpPr>
        <p:spPr>
          <a:xfrm>
            <a:off x="0" y="83236"/>
            <a:ext cx="9432771"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21" name="Group 8">
            <a:extLst>
              <a:ext uri="{FF2B5EF4-FFF2-40B4-BE49-F238E27FC236}">
                <a16:creationId xmlns:a16="http://schemas.microsoft.com/office/drawing/2014/main" id="{FECB8AFD-6223-4DD9-862B-5CED86339BD8}"/>
              </a:ext>
            </a:extLst>
          </p:cNvPr>
          <p:cNvGrpSpPr/>
          <p:nvPr/>
        </p:nvGrpSpPr>
        <p:grpSpPr>
          <a:xfrm>
            <a:off x="11589545" y="6201269"/>
            <a:ext cx="602456" cy="656731"/>
            <a:chOff x="11589545" y="6201269"/>
            <a:chExt cx="602456" cy="656731"/>
          </a:xfrm>
        </p:grpSpPr>
        <p:pic>
          <p:nvPicPr>
            <p:cNvPr id="22" name="Picture 13">
              <a:extLst>
                <a:ext uri="{FF2B5EF4-FFF2-40B4-BE49-F238E27FC236}">
                  <a16:creationId xmlns:a16="http://schemas.microsoft.com/office/drawing/2014/main" id="{BEF1306B-92ED-42B3-B986-478CC288E90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23" name="TextBox 14">
              <a:extLst>
                <a:ext uri="{FF2B5EF4-FFF2-40B4-BE49-F238E27FC236}">
                  <a16:creationId xmlns:a16="http://schemas.microsoft.com/office/drawing/2014/main" id="{8663CEF9-51FC-471E-B34C-6C4356142095}"/>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16</a:t>
              </a:r>
            </a:p>
          </p:txBody>
        </p:sp>
      </p:grpSp>
      <p:sp>
        <p:nvSpPr>
          <p:cNvPr id="24" name="Rectangle 1">
            <a:extLst>
              <a:ext uri="{FF2B5EF4-FFF2-40B4-BE49-F238E27FC236}">
                <a16:creationId xmlns:a16="http://schemas.microsoft.com/office/drawing/2014/main" id="{293020FF-8842-4540-A0D8-8E15FF468B79}"/>
              </a:ext>
            </a:extLst>
          </p:cNvPr>
          <p:cNvSpPr>
            <a:spLocks noChangeArrowheads="1"/>
          </p:cNvSpPr>
          <p:nvPr/>
        </p:nvSpPr>
        <p:spPr bwMode="auto">
          <a:xfrm>
            <a:off x="231775" y="1126271"/>
            <a:ext cx="5573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altLang="en-US" b="1" i="1" dirty="0">
                <a:solidFill>
                  <a:schemeClr val="accent2">
                    <a:lumMod val="75000"/>
                  </a:schemeClr>
                </a:solidFill>
                <a:latin typeface="Palatino Linotype" panose="02040502050505030304" pitchFamily="18" charset="0"/>
              </a:rPr>
              <a:t>Cahn, Ingold, Prelog sequence rules:</a:t>
            </a:r>
          </a:p>
        </p:txBody>
      </p:sp>
      <p:sp>
        <p:nvSpPr>
          <p:cNvPr id="25" name="Title 7">
            <a:extLst>
              <a:ext uri="{FF2B5EF4-FFF2-40B4-BE49-F238E27FC236}">
                <a16:creationId xmlns:a16="http://schemas.microsoft.com/office/drawing/2014/main" id="{A5219E96-29EE-42C4-A509-244CFF832F94}"/>
              </a:ext>
            </a:extLst>
          </p:cNvPr>
          <p:cNvSpPr txBox="1">
            <a:spLocks/>
          </p:cNvSpPr>
          <p:nvPr/>
        </p:nvSpPr>
        <p:spPr bwMode="auto">
          <a:xfrm>
            <a:off x="199830" y="735842"/>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2. Naming Enantiomers: The </a:t>
            </a:r>
            <a:r>
              <a:rPr lang="en-US" sz="2000" b="1" i="1" u="sng" dirty="0">
                <a:solidFill>
                  <a:schemeClr val="accent2">
                    <a:lumMod val="75000"/>
                  </a:schemeClr>
                </a:solidFill>
                <a:latin typeface="Palatino Linotype" panose="02040502050505030304" pitchFamily="18" charset="0"/>
              </a:rPr>
              <a:t>R,S</a:t>
            </a:r>
            <a:r>
              <a:rPr lang="en-US" sz="2000" b="1" u="sng" dirty="0">
                <a:solidFill>
                  <a:schemeClr val="accent2">
                    <a:lumMod val="75000"/>
                  </a:schemeClr>
                </a:solidFill>
                <a:latin typeface="Palatino Linotype" panose="02040502050505030304" pitchFamily="18" charset="0"/>
              </a:rPr>
              <a:t> System</a:t>
            </a:r>
          </a:p>
          <a:p>
            <a:endParaRPr lang="en-US" sz="2000" b="1" u="sng" dirty="0">
              <a:solidFill>
                <a:schemeClr val="accent2">
                  <a:lumMod val="75000"/>
                </a:schemeClr>
              </a:solidFill>
              <a:latin typeface="Palatino Linotype" panose="02040502050505030304" pitchFamily="18" charset="0"/>
            </a:endParaRPr>
          </a:p>
        </p:txBody>
      </p:sp>
      <p:pic>
        <p:nvPicPr>
          <p:cNvPr id="26" name="Picture 17">
            <a:extLst>
              <a:ext uri="{FF2B5EF4-FFF2-40B4-BE49-F238E27FC236}">
                <a16:creationId xmlns:a16="http://schemas.microsoft.com/office/drawing/2014/main" id="{8D1598CB-0B76-476D-896F-60761B70771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6471" y="1337289"/>
            <a:ext cx="3352800" cy="207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 Box 5">
            <a:extLst>
              <a:ext uri="{FF2B5EF4-FFF2-40B4-BE49-F238E27FC236}">
                <a16:creationId xmlns:a16="http://schemas.microsoft.com/office/drawing/2014/main" id="{CD4D9DC5-F246-4700-B1F0-13764C625466}"/>
              </a:ext>
            </a:extLst>
          </p:cNvPr>
          <p:cNvSpPr txBox="1">
            <a:spLocks noChangeArrowheads="1"/>
          </p:cNvSpPr>
          <p:nvPr/>
        </p:nvSpPr>
        <p:spPr bwMode="auto">
          <a:xfrm>
            <a:off x="5881688" y="1204456"/>
            <a:ext cx="6096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eaLnBrk="1" hangingPunct="1">
              <a:spcBef>
                <a:spcPct val="50000"/>
              </a:spcBef>
            </a:pPr>
            <a:r>
              <a:rPr lang="en-US" altLang="en-US" sz="1600" dirty="0">
                <a:solidFill>
                  <a:srgbClr val="0083BC"/>
                </a:solidFill>
                <a:latin typeface="Palatino Linotype" panose="02040502050505030304" pitchFamily="18" charset="0"/>
              </a:rPr>
              <a:t>1</a:t>
            </a:r>
          </a:p>
        </p:txBody>
      </p:sp>
      <p:sp>
        <p:nvSpPr>
          <p:cNvPr id="28" name="Text Box 6">
            <a:extLst>
              <a:ext uri="{FF2B5EF4-FFF2-40B4-BE49-F238E27FC236}">
                <a16:creationId xmlns:a16="http://schemas.microsoft.com/office/drawing/2014/main" id="{EB1A7334-4FFD-4C71-B852-43A4E63D0D6A}"/>
              </a:ext>
            </a:extLst>
          </p:cNvPr>
          <p:cNvSpPr txBox="1">
            <a:spLocks noChangeArrowheads="1"/>
          </p:cNvSpPr>
          <p:nvPr/>
        </p:nvSpPr>
        <p:spPr bwMode="auto">
          <a:xfrm>
            <a:off x="6315740" y="2339361"/>
            <a:ext cx="6096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a:spcBef>
                <a:spcPct val="50000"/>
              </a:spcBef>
            </a:pPr>
            <a:r>
              <a:rPr lang="en-US" altLang="en-US" sz="1600" dirty="0">
                <a:solidFill>
                  <a:srgbClr val="0083BC"/>
                </a:solidFill>
                <a:latin typeface="Palatino Linotype" panose="02040502050505030304" pitchFamily="18" charset="0"/>
              </a:rPr>
              <a:t>2</a:t>
            </a:r>
          </a:p>
        </p:txBody>
      </p:sp>
      <p:sp>
        <p:nvSpPr>
          <p:cNvPr id="29" name="Text Box 7">
            <a:extLst>
              <a:ext uri="{FF2B5EF4-FFF2-40B4-BE49-F238E27FC236}">
                <a16:creationId xmlns:a16="http://schemas.microsoft.com/office/drawing/2014/main" id="{FDE738A0-AFE2-437B-919A-5B4C6DC000DB}"/>
              </a:ext>
            </a:extLst>
          </p:cNvPr>
          <p:cNvSpPr txBox="1">
            <a:spLocks noChangeArrowheads="1"/>
          </p:cNvSpPr>
          <p:nvPr/>
        </p:nvSpPr>
        <p:spPr bwMode="auto">
          <a:xfrm>
            <a:off x="5195888" y="2089968"/>
            <a:ext cx="609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eaLnBrk="1" hangingPunct="1">
              <a:spcBef>
                <a:spcPct val="50000"/>
              </a:spcBef>
            </a:pPr>
            <a:r>
              <a:rPr lang="en-US" altLang="en-US" sz="1800" dirty="0">
                <a:solidFill>
                  <a:srgbClr val="0083BC"/>
                </a:solidFill>
                <a:latin typeface="Palatino Linotype" panose="02040502050505030304" pitchFamily="18" charset="0"/>
              </a:rPr>
              <a:t>3</a:t>
            </a:r>
          </a:p>
        </p:txBody>
      </p:sp>
      <p:sp>
        <p:nvSpPr>
          <p:cNvPr id="30" name="Text Box 8">
            <a:extLst>
              <a:ext uri="{FF2B5EF4-FFF2-40B4-BE49-F238E27FC236}">
                <a16:creationId xmlns:a16="http://schemas.microsoft.com/office/drawing/2014/main" id="{4D7E9DB3-34F6-4132-B676-A5E928351421}"/>
              </a:ext>
            </a:extLst>
          </p:cNvPr>
          <p:cNvSpPr txBox="1">
            <a:spLocks noChangeArrowheads="1"/>
          </p:cNvSpPr>
          <p:nvPr/>
        </p:nvSpPr>
        <p:spPr bwMode="auto">
          <a:xfrm>
            <a:off x="5391903" y="3209097"/>
            <a:ext cx="6096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a:spcBef>
                <a:spcPct val="50000"/>
              </a:spcBef>
            </a:pPr>
            <a:r>
              <a:rPr lang="en-US" altLang="en-US" sz="1600" dirty="0">
                <a:solidFill>
                  <a:srgbClr val="0083BC"/>
                </a:solidFill>
                <a:latin typeface="Palatino Linotype" panose="02040502050505030304" pitchFamily="18" charset="0"/>
              </a:rPr>
              <a:t>4</a:t>
            </a:r>
          </a:p>
        </p:txBody>
      </p:sp>
      <p:pic>
        <p:nvPicPr>
          <p:cNvPr id="31" name="Picture 12">
            <a:extLst>
              <a:ext uri="{FF2B5EF4-FFF2-40B4-BE49-F238E27FC236}">
                <a16:creationId xmlns:a16="http://schemas.microsoft.com/office/drawing/2014/main" id="{999300D3-AFD4-4F5B-ACDF-6BD22700560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973054" y="1273349"/>
            <a:ext cx="2363788" cy="210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Text Box 13">
            <a:extLst>
              <a:ext uri="{FF2B5EF4-FFF2-40B4-BE49-F238E27FC236}">
                <a16:creationId xmlns:a16="http://schemas.microsoft.com/office/drawing/2014/main" id="{D1B46A0A-EEC9-4D74-A476-197592FF22DB}"/>
              </a:ext>
            </a:extLst>
          </p:cNvPr>
          <p:cNvSpPr txBox="1">
            <a:spLocks noChangeArrowheads="1"/>
          </p:cNvSpPr>
          <p:nvPr/>
        </p:nvSpPr>
        <p:spPr bwMode="auto">
          <a:xfrm>
            <a:off x="9348551" y="2459300"/>
            <a:ext cx="6096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a:spcBef>
                <a:spcPct val="50000"/>
              </a:spcBef>
            </a:pPr>
            <a:r>
              <a:rPr lang="en-US" altLang="en-US" sz="1600" dirty="0">
                <a:solidFill>
                  <a:srgbClr val="0083BC"/>
                </a:solidFill>
                <a:latin typeface="Palatino Linotype" panose="02040502050505030304" pitchFamily="18" charset="0"/>
              </a:rPr>
              <a:t>1</a:t>
            </a:r>
          </a:p>
        </p:txBody>
      </p:sp>
      <p:sp>
        <p:nvSpPr>
          <p:cNvPr id="33" name="Text Box 14">
            <a:extLst>
              <a:ext uri="{FF2B5EF4-FFF2-40B4-BE49-F238E27FC236}">
                <a16:creationId xmlns:a16="http://schemas.microsoft.com/office/drawing/2014/main" id="{05FD9A30-3892-41F4-B5F2-2F9B02A772AF}"/>
              </a:ext>
            </a:extLst>
          </p:cNvPr>
          <p:cNvSpPr txBox="1">
            <a:spLocks noChangeArrowheads="1"/>
          </p:cNvSpPr>
          <p:nvPr/>
        </p:nvSpPr>
        <p:spPr bwMode="auto">
          <a:xfrm>
            <a:off x="10196514" y="3042850"/>
            <a:ext cx="6096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a:spcBef>
                <a:spcPct val="50000"/>
              </a:spcBef>
            </a:pPr>
            <a:r>
              <a:rPr lang="en-US" altLang="en-US" sz="1600" dirty="0">
                <a:solidFill>
                  <a:srgbClr val="0083BC"/>
                </a:solidFill>
                <a:latin typeface="Palatino Linotype" panose="02040502050505030304" pitchFamily="18" charset="0"/>
              </a:rPr>
              <a:t>2</a:t>
            </a:r>
          </a:p>
        </p:txBody>
      </p:sp>
      <p:sp>
        <p:nvSpPr>
          <p:cNvPr id="34" name="Text Box 15">
            <a:extLst>
              <a:ext uri="{FF2B5EF4-FFF2-40B4-BE49-F238E27FC236}">
                <a16:creationId xmlns:a16="http://schemas.microsoft.com/office/drawing/2014/main" id="{D383F6F7-AC53-4209-92D7-A0EF97C7063D}"/>
              </a:ext>
            </a:extLst>
          </p:cNvPr>
          <p:cNvSpPr txBox="1">
            <a:spLocks noChangeArrowheads="1"/>
          </p:cNvSpPr>
          <p:nvPr/>
        </p:nvSpPr>
        <p:spPr bwMode="auto">
          <a:xfrm>
            <a:off x="9885592" y="1207961"/>
            <a:ext cx="6096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a:spcBef>
                <a:spcPct val="50000"/>
              </a:spcBef>
            </a:pPr>
            <a:r>
              <a:rPr lang="en-US" altLang="en-US" sz="1600" dirty="0">
                <a:solidFill>
                  <a:srgbClr val="0083BC"/>
                </a:solidFill>
                <a:latin typeface="Palatino Linotype" panose="02040502050505030304" pitchFamily="18" charset="0"/>
              </a:rPr>
              <a:t>3</a:t>
            </a:r>
          </a:p>
        </p:txBody>
      </p:sp>
      <p:sp>
        <p:nvSpPr>
          <p:cNvPr id="35" name="Text Box 16">
            <a:extLst>
              <a:ext uri="{FF2B5EF4-FFF2-40B4-BE49-F238E27FC236}">
                <a16:creationId xmlns:a16="http://schemas.microsoft.com/office/drawing/2014/main" id="{DF2A0746-3734-4766-ABAE-C58CCB95CC2B}"/>
              </a:ext>
            </a:extLst>
          </p:cNvPr>
          <p:cNvSpPr txBox="1">
            <a:spLocks noChangeArrowheads="1"/>
          </p:cNvSpPr>
          <p:nvPr/>
        </p:nvSpPr>
        <p:spPr bwMode="auto">
          <a:xfrm>
            <a:off x="10581037" y="2132987"/>
            <a:ext cx="6096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a:spcBef>
                <a:spcPct val="50000"/>
              </a:spcBef>
            </a:pPr>
            <a:r>
              <a:rPr lang="en-US" altLang="en-US" sz="1600" dirty="0">
                <a:solidFill>
                  <a:srgbClr val="0083BC"/>
                </a:solidFill>
                <a:latin typeface="Palatino Linotype" panose="02040502050505030304" pitchFamily="18" charset="0"/>
              </a:rPr>
              <a:t>4</a:t>
            </a:r>
          </a:p>
        </p:txBody>
      </p:sp>
      <p:sp>
        <p:nvSpPr>
          <p:cNvPr id="36" name="Rectangle 10">
            <a:extLst>
              <a:ext uri="{FF2B5EF4-FFF2-40B4-BE49-F238E27FC236}">
                <a16:creationId xmlns:a16="http://schemas.microsoft.com/office/drawing/2014/main" id="{E3688348-C84D-4DEC-86D8-4DF46AF7C943}"/>
              </a:ext>
            </a:extLst>
          </p:cNvPr>
          <p:cNvSpPr>
            <a:spLocks noChangeArrowheads="1"/>
          </p:cNvSpPr>
          <p:nvPr/>
        </p:nvSpPr>
        <p:spPr bwMode="auto">
          <a:xfrm>
            <a:off x="-320829" y="1625988"/>
            <a:ext cx="97536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buClr>
                <a:srgbClr val="0000FF"/>
              </a:buClr>
              <a:buSzPct val="85000"/>
              <a:buFont typeface="Wingdings" panose="05000000000000000000" pitchFamily="2" charset="2"/>
              <a:buChar char="n"/>
              <a:defRPr sz="2600" b="1">
                <a:solidFill>
                  <a:schemeClr val="tx1"/>
                </a:solidFill>
                <a:latin typeface="Comic Sans MS" panose="030F0702030302020204" pitchFamily="66" charset="0"/>
              </a:defRPr>
            </a:lvl1pPr>
            <a:lvl2pPr marL="742950" indent="-285750">
              <a:buClr>
                <a:srgbClr val="FF0000"/>
              </a:buClr>
              <a:buSzPct val="85000"/>
              <a:buFont typeface="Wingdings" panose="05000000000000000000" pitchFamily="2" charset="2"/>
              <a:buChar char="n"/>
              <a:defRPr sz="2600" b="1">
                <a:solidFill>
                  <a:schemeClr val="tx1"/>
                </a:solidFill>
                <a:latin typeface="Comic Sans MS" panose="030F0702030302020204" pitchFamily="66" charset="0"/>
              </a:defRPr>
            </a:lvl2pPr>
            <a:lvl3pPr marL="1143000" indent="-228600">
              <a:buClr>
                <a:srgbClr val="008000"/>
              </a:buClr>
              <a:buSzPct val="85000"/>
              <a:buFont typeface="Wingdings" panose="05000000000000000000" pitchFamily="2" charset="2"/>
              <a:buChar char="n"/>
              <a:defRPr sz="2600" b="1">
                <a:solidFill>
                  <a:schemeClr val="tx1"/>
                </a:solidFill>
                <a:latin typeface="Comic Sans MS" panose="030F0702030302020204" pitchFamily="66" charset="0"/>
              </a:defRPr>
            </a:lvl3pPr>
            <a:lvl4pPr marL="1600200" indent="-228600">
              <a:buClr>
                <a:srgbClr val="0000FF"/>
              </a:buClr>
              <a:buSzPct val="85000"/>
              <a:buFont typeface="Arial" panose="020B0604020202020204" pitchFamily="34" charset="0"/>
              <a:buChar char="–"/>
              <a:defRPr sz="2600" b="1">
                <a:solidFill>
                  <a:schemeClr val="tx1"/>
                </a:solidFill>
                <a:latin typeface="Comic Sans MS" panose="030F0702030302020204" pitchFamily="66" charset="0"/>
              </a:defRPr>
            </a:lvl4pPr>
            <a:lvl5pPr marL="2057400" indent="-228600">
              <a:buClr>
                <a:srgbClr val="FF0000"/>
              </a:buClr>
              <a:buSzPct val="85000"/>
              <a:buFont typeface="Times New Roman" panose="02020603050405020304" pitchFamily="18" charset="0"/>
              <a:buChar char="–"/>
              <a:defRPr sz="2600" b="1">
                <a:solidFill>
                  <a:schemeClr val="tx1"/>
                </a:solidFill>
                <a:latin typeface="Comic Sans MS" panose="030F0702030302020204" pitchFamily="66" charset="0"/>
              </a:defRPr>
            </a:lvl5pPr>
            <a:lvl6pPr marL="2514600" indent="-228600" eaLnBrk="0" fontAlgn="base" hangingPunct="0">
              <a:spcBef>
                <a:spcPct val="0"/>
              </a:spcBef>
              <a:spcAft>
                <a:spcPct val="0"/>
              </a:spcAft>
              <a:buClr>
                <a:srgbClr val="FF0000"/>
              </a:buClr>
              <a:buSzPct val="85000"/>
              <a:buFont typeface="Times New Roman" panose="02020603050405020304" pitchFamily="18" charset="0"/>
              <a:buChar char="–"/>
              <a:defRPr sz="2600" b="1">
                <a:solidFill>
                  <a:schemeClr val="tx1"/>
                </a:solidFill>
                <a:latin typeface="Comic Sans MS" panose="030F0702030302020204" pitchFamily="66" charset="0"/>
              </a:defRPr>
            </a:lvl6pPr>
            <a:lvl7pPr marL="2971800" indent="-228600" eaLnBrk="0" fontAlgn="base" hangingPunct="0">
              <a:spcBef>
                <a:spcPct val="0"/>
              </a:spcBef>
              <a:spcAft>
                <a:spcPct val="0"/>
              </a:spcAft>
              <a:buClr>
                <a:srgbClr val="FF0000"/>
              </a:buClr>
              <a:buSzPct val="85000"/>
              <a:buFont typeface="Times New Roman" panose="02020603050405020304" pitchFamily="18" charset="0"/>
              <a:buChar char="–"/>
              <a:defRPr sz="2600" b="1">
                <a:solidFill>
                  <a:schemeClr val="tx1"/>
                </a:solidFill>
                <a:latin typeface="Comic Sans MS" panose="030F0702030302020204" pitchFamily="66" charset="0"/>
              </a:defRPr>
            </a:lvl7pPr>
            <a:lvl8pPr marL="3429000" indent="-228600" eaLnBrk="0" fontAlgn="base" hangingPunct="0">
              <a:spcBef>
                <a:spcPct val="0"/>
              </a:spcBef>
              <a:spcAft>
                <a:spcPct val="0"/>
              </a:spcAft>
              <a:buClr>
                <a:srgbClr val="FF0000"/>
              </a:buClr>
              <a:buSzPct val="85000"/>
              <a:buFont typeface="Times New Roman" panose="02020603050405020304" pitchFamily="18" charset="0"/>
              <a:buChar char="–"/>
              <a:defRPr sz="2600" b="1">
                <a:solidFill>
                  <a:schemeClr val="tx1"/>
                </a:solidFill>
                <a:latin typeface="Comic Sans MS" panose="030F0702030302020204" pitchFamily="66" charset="0"/>
              </a:defRPr>
            </a:lvl8pPr>
            <a:lvl9pPr marL="3886200" indent="-228600" eaLnBrk="0" fontAlgn="base" hangingPunct="0">
              <a:spcBef>
                <a:spcPct val="0"/>
              </a:spcBef>
              <a:spcAft>
                <a:spcPct val="0"/>
              </a:spcAft>
              <a:buClr>
                <a:srgbClr val="FF0000"/>
              </a:buClr>
              <a:buSzPct val="85000"/>
              <a:buFont typeface="Times New Roman" panose="02020603050405020304" pitchFamily="18" charset="0"/>
              <a:buChar char="–"/>
              <a:defRPr sz="2600" b="1">
                <a:solidFill>
                  <a:schemeClr val="tx1"/>
                </a:solidFill>
                <a:latin typeface="Comic Sans MS" panose="030F0702030302020204" pitchFamily="66" charset="0"/>
              </a:defRPr>
            </a:lvl9pPr>
          </a:lstStyle>
          <a:p>
            <a:pPr lvl="1">
              <a:lnSpc>
                <a:spcPct val="90000"/>
              </a:lnSpc>
              <a:spcBef>
                <a:spcPts val="500"/>
              </a:spcBef>
              <a:buClrTx/>
              <a:buFont typeface="Wingdings" panose="05000000000000000000" pitchFamily="2" charset="2"/>
              <a:buChar char="§"/>
            </a:pPr>
            <a:r>
              <a:rPr lang="en-US" altLang="en-US" sz="1600" dirty="0">
                <a:latin typeface="Palatino Linotype" panose="02040502050505030304" pitchFamily="18" charset="0"/>
              </a:rPr>
              <a:t>Example priorities:</a:t>
            </a:r>
          </a:p>
          <a:p>
            <a:pPr marL="457200" lvl="1" indent="0">
              <a:lnSpc>
                <a:spcPct val="90000"/>
              </a:lnSpc>
              <a:spcBef>
                <a:spcPts val="500"/>
              </a:spcBef>
              <a:buClrTx/>
              <a:buNone/>
            </a:pPr>
            <a:r>
              <a:rPr lang="en-US" altLang="en-US" sz="1600" dirty="0">
                <a:solidFill>
                  <a:srgbClr val="0083BC"/>
                </a:solidFill>
                <a:latin typeface="Palatino Linotype" panose="02040502050505030304" pitchFamily="18" charset="0"/>
              </a:rPr>
              <a:t>      I &gt; Br &gt; Cl &gt; S &gt; F &gt; O &gt; N &gt; C &gt; H</a:t>
            </a:r>
          </a:p>
        </p:txBody>
      </p:sp>
      <p:sp>
        <p:nvSpPr>
          <p:cNvPr id="37" name="مربع نص 36">
            <a:extLst>
              <a:ext uri="{FF2B5EF4-FFF2-40B4-BE49-F238E27FC236}">
                <a16:creationId xmlns:a16="http://schemas.microsoft.com/office/drawing/2014/main" id="{E027AE7D-3A6B-42AD-BF6E-2F8E35A7D752}"/>
              </a:ext>
            </a:extLst>
          </p:cNvPr>
          <p:cNvSpPr txBox="1"/>
          <p:nvPr/>
        </p:nvSpPr>
        <p:spPr>
          <a:xfrm>
            <a:off x="131849" y="4290398"/>
            <a:ext cx="6898105" cy="338554"/>
          </a:xfrm>
          <a:prstGeom prst="rect">
            <a:avLst/>
          </a:prstGeom>
          <a:noFill/>
        </p:spPr>
        <p:txBody>
          <a:bodyPr wrap="square">
            <a:spAutoFit/>
          </a:bodyPr>
          <a:lstStyle/>
          <a:p>
            <a:pPr marL="285750" indent="-285750" eaLnBrk="1" hangingPunct="1">
              <a:buFont typeface="Wingdings" panose="05000000000000000000" pitchFamily="2" charset="2"/>
              <a:buChar char="§"/>
            </a:pPr>
            <a:r>
              <a:rPr lang="en-US" altLang="en-US" sz="1600" b="1" dirty="0">
                <a:solidFill>
                  <a:prstClr val="black"/>
                </a:solidFill>
                <a:latin typeface="Palatino Linotype" panose="02040502050505030304" pitchFamily="18" charset="0"/>
              </a:rPr>
              <a:t>In case of ties, use the next atoms along the chain as tiebreakers.</a:t>
            </a:r>
          </a:p>
        </p:txBody>
      </p:sp>
      <p:pic>
        <p:nvPicPr>
          <p:cNvPr id="38" name="Picture 4">
            <a:extLst>
              <a:ext uri="{FF2B5EF4-FFF2-40B4-BE49-F238E27FC236}">
                <a16:creationId xmlns:a16="http://schemas.microsoft.com/office/drawing/2014/main" id="{06F144DC-D322-44C5-867E-73113DE2ED2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29954" y="3949683"/>
            <a:ext cx="3886200" cy="254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Text Box 5">
            <a:extLst>
              <a:ext uri="{FF2B5EF4-FFF2-40B4-BE49-F238E27FC236}">
                <a16:creationId xmlns:a16="http://schemas.microsoft.com/office/drawing/2014/main" id="{52FD50A7-B13A-42FD-8CE9-65BC914AC726}"/>
              </a:ext>
            </a:extLst>
          </p:cNvPr>
          <p:cNvSpPr txBox="1">
            <a:spLocks noChangeArrowheads="1"/>
          </p:cNvSpPr>
          <p:nvPr/>
        </p:nvSpPr>
        <p:spPr bwMode="auto">
          <a:xfrm>
            <a:off x="629154" y="4685496"/>
            <a:ext cx="64008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eaLnBrk="1" hangingPunct="1">
              <a:spcBef>
                <a:spcPct val="50000"/>
              </a:spcBef>
            </a:pPr>
            <a:r>
              <a:rPr lang="en-US" altLang="en-US" sz="1600" dirty="0">
                <a:solidFill>
                  <a:srgbClr val="0083BC"/>
                </a:solidFill>
                <a:latin typeface="Palatino Linotype" panose="02040502050505030304" pitchFamily="18" charset="0"/>
              </a:rPr>
              <a:t>CH(CH</a:t>
            </a:r>
            <a:r>
              <a:rPr lang="en-US" altLang="en-US" sz="1600" baseline="-25000" dirty="0">
                <a:solidFill>
                  <a:srgbClr val="0083BC"/>
                </a:solidFill>
                <a:latin typeface="Palatino Linotype" panose="02040502050505030304" pitchFamily="18" charset="0"/>
              </a:rPr>
              <a:t>3</a:t>
            </a:r>
            <a:r>
              <a:rPr lang="en-US" altLang="en-US" sz="1600" dirty="0">
                <a:solidFill>
                  <a:srgbClr val="0083BC"/>
                </a:solidFill>
                <a:latin typeface="Palatino Linotype" panose="02040502050505030304" pitchFamily="18" charset="0"/>
              </a:rPr>
              <a:t>)</a:t>
            </a:r>
            <a:r>
              <a:rPr lang="en-US" altLang="en-US" sz="1600" baseline="-25000" dirty="0">
                <a:solidFill>
                  <a:srgbClr val="0083BC"/>
                </a:solidFill>
                <a:latin typeface="Palatino Linotype" panose="02040502050505030304" pitchFamily="18" charset="0"/>
              </a:rPr>
              <a:t>2</a:t>
            </a:r>
            <a:r>
              <a:rPr lang="en-US" altLang="en-US" sz="1600" dirty="0">
                <a:solidFill>
                  <a:srgbClr val="0083BC"/>
                </a:solidFill>
                <a:latin typeface="Palatino Linotype" panose="02040502050505030304" pitchFamily="18" charset="0"/>
              </a:rPr>
              <a:t>  &gt;  CH</a:t>
            </a:r>
            <a:r>
              <a:rPr lang="en-US" altLang="en-US" sz="1600" baseline="-25000" dirty="0">
                <a:solidFill>
                  <a:srgbClr val="0083BC"/>
                </a:solidFill>
                <a:latin typeface="Palatino Linotype" panose="02040502050505030304" pitchFamily="18" charset="0"/>
              </a:rPr>
              <a:t>2</a:t>
            </a:r>
            <a:r>
              <a:rPr lang="en-US" altLang="en-US" sz="1600" dirty="0">
                <a:solidFill>
                  <a:srgbClr val="0083BC"/>
                </a:solidFill>
                <a:latin typeface="Palatino Linotype" panose="02040502050505030304" pitchFamily="18" charset="0"/>
              </a:rPr>
              <a:t>CH</a:t>
            </a:r>
            <a:r>
              <a:rPr lang="en-US" altLang="en-US" sz="1600" baseline="-25000" dirty="0">
                <a:solidFill>
                  <a:srgbClr val="0083BC"/>
                </a:solidFill>
                <a:latin typeface="Palatino Linotype" panose="02040502050505030304" pitchFamily="18" charset="0"/>
              </a:rPr>
              <a:t>2</a:t>
            </a:r>
            <a:r>
              <a:rPr lang="en-US" altLang="en-US" sz="1600" dirty="0">
                <a:solidFill>
                  <a:srgbClr val="0083BC"/>
                </a:solidFill>
                <a:latin typeface="Palatino Linotype" panose="02040502050505030304" pitchFamily="18" charset="0"/>
              </a:rPr>
              <a:t>Br  &gt;  CH</a:t>
            </a:r>
            <a:r>
              <a:rPr lang="en-US" altLang="en-US" sz="1600" baseline="-25000" dirty="0">
                <a:solidFill>
                  <a:srgbClr val="0083BC"/>
                </a:solidFill>
                <a:latin typeface="Palatino Linotype" panose="02040502050505030304" pitchFamily="18" charset="0"/>
              </a:rPr>
              <a:t>3</a:t>
            </a:r>
            <a:r>
              <a:rPr lang="en-US" altLang="en-US" sz="1600" dirty="0">
                <a:solidFill>
                  <a:srgbClr val="0083BC"/>
                </a:solidFill>
                <a:latin typeface="Palatino Linotype" panose="02040502050505030304" pitchFamily="18" charset="0"/>
              </a:rPr>
              <a:t>CH</a:t>
            </a:r>
            <a:r>
              <a:rPr lang="en-US" altLang="en-US" sz="1600" baseline="-25000" dirty="0">
                <a:solidFill>
                  <a:srgbClr val="0083BC"/>
                </a:solidFill>
                <a:latin typeface="Palatino Linotype" panose="02040502050505030304" pitchFamily="18" charset="0"/>
              </a:rPr>
              <a:t>2</a:t>
            </a:r>
            <a:endParaRPr lang="en-US" altLang="en-US" sz="1600" dirty="0">
              <a:solidFill>
                <a:srgbClr val="0083BC"/>
              </a:solidFill>
              <a:latin typeface="Palatino Linotype" panose="02040502050505030304" pitchFamily="18" charset="0"/>
            </a:endParaRPr>
          </a:p>
        </p:txBody>
      </p:sp>
    </p:spTree>
    <p:extLst>
      <p:ext uri="{BB962C8B-B14F-4D97-AF65-F5344CB8AC3E}">
        <p14:creationId xmlns:p14="http://schemas.microsoft.com/office/powerpoint/2010/main" val="1440521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7C9C92D-9C0B-4214-90AD-9D089A72EC9B}"/>
              </a:ext>
            </a:extLst>
          </p:cNvPr>
          <p:cNvSpPr txBox="1"/>
          <p:nvPr/>
        </p:nvSpPr>
        <p:spPr>
          <a:xfrm>
            <a:off x="0" y="83236"/>
            <a:ext cx="9432771"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21" name="Group 8">
            <a:extLst>
              <a:ext uri="{FF2B5EF4-FFF2-40B4-BE49-F238E27FC236}">
                <a16:creationId xmlns:a16="http://schemas.microsoft.com/office/drawing/2014/main" id="{FECB8AFD-6223-4DD9-862B-5CED86339BD8}"/>
              </a:ext>
            </a:extLst>
          </p:cNvPr>
          <p:cNvGrpSpPr/>
          <p:nvPr/>
        </p:nvGrpSpPr>
        <p:grpSpPr>
          <a:xfrm>
            <a:off x="11589545" y="6201269"/>
            <a:ext cx="602456" cy="656731"/>
            <a:chOff x="11589545" y="6201269"/>
            <a:chExt cx="602456" cy="656731"/>
          </a:xfrm>
        </p:grpSpPr>
        <p:pic>
          <p:nvPicPr>
            <p:cNvPr id="22" name="Picture 13">
              <a:extLst>
                <a:ext uri="{FF2B5EF4-FFF2-40B4-BE49-F238E27FC236}">
                  <a16:creationId xmlns:a16="http://schemas.microsoft.com/office/drawing/2014/main" id="{BEF1306B-92ED-42B3-B986-478CC288E90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23" name="TextBox 14">
              <a:extLst>
                <a:ext uri="{FF2B5EF4-FFF2-40B4-BE49-F238E27FC236}">
                  <a16:creationId xmlns:a16="http://schemas.microsoft.com/office/drawing/2014/main" id="{8663CEF9-51FC-471E-B34C-6C4356142095}"/>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17</a:t>
              </a:r>
            </a:p>
          </p:txBody>
        </p:sp>
      </p:grpSp>
      <p:sp>
        <p:nvSpPr>
          <p:cNvPr id="24" name="Rectangle 1">
            <a:extLst>
              <a:ext uri="{FF2B5EF4-FFF2-40B4-BE49-F238E27FC236}">
                <a16:creationId xmlns:a16="http://schemas.microsoft.com/office/drawing/2014/main" id="{293020FF-8842-4540-A0D8-8E15FF468B79}"/>
              </a:ext>
            </a:extLst>
          </p:cNvPr>
          <p:cNvSpPr>
            <a:spLocks noChangeArrowheads="1"/>
          </p:cNvSpPr>
          <p:nvPr/>
        </p:nvSpPr>
        <p:spPr bwMode="auto">
          <a:xfrm>
            <a:off x="231775" y="1126271"/>
            <a:ext cx="5573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altLang="en-US" b="1" i="1" dirty="0">
                <a:solidFill>
                  <a:schemeClr val="accent2">
                    <a:lumMod val="75000"/>
                  </a:schemeClr>
                </a:solidFill>
                <a:latin typeface="Palatino Linotype" panose="02040502050505030304" pitchFamily="18" charset="0"/>
              </a:rPr>
              <a:t>Cahn, Ingold, Prelog sequence rules:</a:t>
            </a:r>
          </a:p>
        </p:txBody>
      </p:sp>
      <p:sp>
        <p:nvSpPr>
          <p:cNvPr id="25" name="Title 7">
            <a:extLst>
              <a:ext uri="{FF2B5EF4-FFF2-40B4-BE49-F238E27FC236}">
                <a16:creationId xmlns:a16="http://schemas.microsoft.com/office/drawing/2014/main" id="{A5219E96-29EE-42C4-A509-244CFF832F94}"/>
              </a:ext>
            </a:extLst>
          </p:cNvPr>
          <p:cNvSpPr txBox="1">
            <a:spLocks/>
          </p:cNvSpPr>
          <p:nvPr/>
        </p:nvSpPr>
        <p:spPr bwMode="auto">
          <a:xfrm>
            <a:off x="199830" y="735842"/>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2. Naming Enantiomers: The </a:t>
            </a:r>
            <a:r>
              <a:rPr lang="en-US" sz="2000" b="1" i="1" u="sng" dirty="0">
                <a:solidFill>
                  <a:schemeClr val="accent2">
                    <a:lumMod val="75000"/>
                  </a:schemeClr>
                </a:solidFill>
                <a:latin typeface="Palatino Linotype" panose="02040502050505030304" pitchFamily="18" charset="0"/>
              </a:rPr>
              <a:t>R,S</a:t>
            </a:r>
            <a:r>
              <a:rPr lang="en-US" sz="2000" b="1" u="sng" dirty="0">
                <a:solidFill>
                  <a:schemeClr val="accent2">
                    <a:lumMod val="75000"/>
                  </a:schemeClr>
                </a:solidFill>
                <a:latin typeface="Palatino Linotype" panose="02040502050505030304" pitchFamily="18" charset="0"/>
              </a:rPr>
              <a:t> System</a:t>
            </a:r>
          </a:p>
          <a:p>
            <a:endParaRPr lang="en-US" sz="2000" b="1" u="sng" dirty="0">
              <a:solidFill>
                <a:schemeClr val="accent2">
                  <a:lumMod val="75000"/>
                </a:schemeClr>
              </a:solidFill>
              <a:latin typeface="Palatino Linotype" panose="02040502050505030304" pitchFamily="18" charset="0"/>
            </a:endParaRPr>
          </a:p>
        </p:txBody>
      </p:sp>
      <p:sp>
        <p:nvSpPr>
          <p:cNvPr id="40" name="Rectangle 3">
            <a:extLst>
              <a:ext uri="{FF2B5EF4-FFF2-40B4-BE49-F238E27FC236}">
                <a16:creationId xmlns:a16="http://schemas.microsoft.com/office/drawing/2014/main" id="{49ABE019-E288-4098-B461-531781B1C8CA}"/>
              </a:ext>
            </a:extLst>
          </p:cNvPr>
          <p:cNvSpPr txBox="1">
            <a:spLocks noChangeArrowheads="1"/>
          </p:cNvSpPr>
          <p:nvPr/>
        </p:nvSpPr>
        <p:spPr>
          <a:xfrm>
            <a:off x="413084" y="1504736"/>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en-US" dirty="0"/>
          </a:p>
        </p:txBody>
      </p:sp>
      <p:grpSp>
        <p:nvGrpSpPr>
          <p:cNvPr id="41" name="Group 12">
            <a:extLst>
              <a:ext uri="{FF2B5EF4-FFF2-40B4-BE49-F238E27FC236}">
                <a16:creationId xmlns:a16="http://schemas.microsoft.com/office/drawing/2014/main" id="{690AC3E3-7713-4C9F-AE50-79116770599F}"/>
              </a:ext>
            </a:extLst>
          </p:cNvPr>
          <p:cNvGrpSpPr>
            <a:grpSpLocks/>
          </p:cNvGrpSpPr>
          <p:nvPr/>
        </p:nvGrpSpPr>
        <p:grpSpPr bwMode="auto">
          <a:xfrm>
            <a:off x="1589926" y="2057400"/>
            <a:ext cx="3581400" cy="1447800"/>
            <a:chOff x="240" y="1776"/>
            <a:chExt cx="2459" cy="974"/>
          </a:xfrm>
        </p:grpSpPr>
        <p:pic>
          <p:nvPicPr>
            <p:cNvPr id="42" name="Picture 4">
              <a:extLst>
                <a:ext uri="{FF2B5EF4-FFF2-40B4-BE49-F238E27FC236}">
                  <a16:creationId xmlns:a16="http://schemas.microsoft.com/office/drawing/2014/main" id="{BE12088E-67B4-491D-8FCC-177C6AF20AB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0" y="1824"/>
              <a:ext cx="981" cy="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5">
              <a:extLst>
                <a:ext uri="{FF2B5EF4-FFF2-40B4-BE49-F238E27FC236}">
                  <a16:creationId xmlns:a16="http://schemas.microsoft.com/office/drawing/2014/main" id="{D9631F21-4A94-41D9-AC55-4CBFA0F6781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80" y="1776"/>
              <a:ext cx="1019" cy="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Line 9">
              <a:extLst>
                <a:ext uri="{FF2B5EF4-FFF2-40B4-BE49-F238E27FC236}">
                  <a16:creationId xmlns:a16="http://schemas.microsoft.com/office/drawing/2014/main" id="{C09BD938-E40E-48B9-B202-4256576B5735}"/>
                </a:ext>
              </a:extLst>
            </p:cNvPr>
            <p:cNvSpPr>
              <a:spLocks noChangeShapeType="1"/>
            </p:cNvSpPr>
            <p:nvPr/>
          </p:nvSpPr>
          <p:spPr bwMode="auto">
            <a:xfrm>
              <a:off x="1152" y="2208"/>
              <a:ext cx="432"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5" name="Group 11">
            <a:extLst>
              <a:ext uri="{FF2B5EF4-FFF2-40B4-BE49-F238E27FC236}">
                <a16:creationId xmlns:a16="http://schemas.microsoft.com/office/drawing/2014/main" id="{6FCCBC31-3EB0-4FCC-8899-B248C8937B96}"/>
              </a:ext>
            </a:extLst>
          </p:cNvPr>
          <p:cNvGrpSpPr>
            <a:grpSpLocks/>
          </p:cNvGrpSpPr>
          <p:nvPr/>
        </p:nvGrpSpPr>
        <p:grpSpPr bwMode="auto">
          <a:xfrm>
            <a:off x="6096000" y="2063963"/>
            <a:ext cx="4114800" cy="1447800"/>
            <a:chOff x="336" y="2928"/>
            <a:chExt cx="2744" cy="1028"/>
          </a:xfrm>
        </p:grpSpPr>
        <p:pic>
          <p:nvPicPr>
            <p:cNvPr id="46" name="Picture 6">
              <a:extLst>
                <a:ext uri="{FF2B5EF4-FFF2-40B4-BE49-F238E27FC236}">
                  <a16:creationId xmlns:a16="http://schemas.microsoft.com/office/drawing/2014/main" id="{436D82BB-A1A8-4660-9A8C-9B7808F4A67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6" y="3312"/>
              <a:ext cx="94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7">
              <a:extLst>
                <a:ext uri="{FF2B5EF4-FFF2-40B4-BE49-F238E27FC236}">
                  <a16:creationId xmlns:a16="http://schemas.microsoft.com/office/drawing/2014/main" id="{710A9E15-D491-49FD-B6DC-ACAC605C101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28" y="2928"/>
              <a:ext cx="1352" cy="1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 name="Line 10">
              <a:extLst>
                <a:ext uri="{FF2B5EF4-FFF2-40B4-BE49-F238E27FC236}">
                  <a16:creationId xmlns:a16="http://schemas.microsoft.com/office/drawing/2014/main" id="{3665E2C1-B946-4DE1-A0D8-E46DD3821E7B}"/>
                </a:ext>
              </a:extLst>
            </p:cNvPr>
            <p:cNvSpPr>
              <a:spLocks noChangeShapeType="1"/>
            </p:cNvSpPr>
            <p:nvPr/>
          </p:nvSpPr>
          <p:spPr bwMode="auto">
            <a:xfrm>
              <a:off x="1248" y="3408"/>
              <a:ext cx="432" cy="0"/>
            </a:xfrm>
            <a:prstGeom prst="line">
              <a:avLst/>
            </a:prstGeom>
            <a:noFill/>
            <a:ln w="762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9" name="Group 26">
            <a:extLst>
              <a:ext uri="{FF2B5EF4-FFF2-40B4-BE49-F238E27FC236}">
                <a16:creationId xmlns:a16="http://schemas.microsoft.com/office/drawing/2014/main" id="{8D1D00E5-F842-4EE1-9E74-3FD05FAD5247}"/>
              </a:ext>
            </a:extLst>
          </p:cNvPr>
          <p:cNvGrpSpPr>
            <a:grpSpLocks/>
          </p:cNvGrpSpPr>
          <p:nvPr/>
        </p:nvGrpSpPr>
        <p:grpSpPr bwMode="auto">
          <a:xfrm>
            <a:off x="2212182" y="3249110"/>
            <a:ext cx="1957388" cy="2057400"/>
            <a:chOff x="720" y="2880"/>
            <a:chExt cx="1233" cy="1296"/>
          </a:xfrm>
        </p:grpSpPr>
        <p:pic>
          <p:nvPicPr>
            <p:cNvPr id="50" name="Picture 15">
              <a:extLst>
                <a:ext uri="{FF2B5EF4-FFF2-40B4-BE49-F238E27FC236}">
                  <a16:creationId xmlns:a16="http://schemas.microsoft.com/office/drawing/2014/main" id="{8E6A4DA5-A4A0-4AA9-9095-E7D823D0376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16" y="2880"/>
              <a:ext cx="1137" cy="1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 name="Text Box 22">
              <a:extLst>
                <a:ext uri="{FF2B5EF4-FFF2-40B4-BE49-F238E27FC236}">
                  <a16:creationId xmlns:a16="http://schemas.microsoft.com/office/drawing/2014/main" id="{6A60A7F4-3C0B-4166-AFE0-31BE5018CA00}"/>
                </a:ext>
              </a:extLst>
            </p:cNvPr>
            <p:cNvSpPr txBox="1">
              <a:spLocks noChangeArrowheads="1"/>
            </p:cNvSpPr>
            <p:nvPr/>
          </p:nvSpPr>
          <p:spPr bwMode="auto">
            <a:xfrm>
              <a:off x="1488" y="3312"/>
              <a:ext cx="1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eaLnBrk="1" hangingPunct="1">
                <a:spcBef>
                  <a:spcPct val="50000"/>
                </a:spcBef>
              </a:pPr>
              <a:r>
                <a:rPr lang="en-US" altLang="en-US" sz="2400">
                  <a:solidFill>
                    <a:srgbClr val="0000FF"/>
                  </a:solidFill>
                </a:rPr>
                <a:t>1</a:t>
              </a:r>
              <a:endParaRPr lang="en-US" altLang="en-US"/>
            </a:p>
          </p:txBody>
        </p:sp>
        <p:sp>
          <p:nvSpPr>
            <p:cNvPr id="52" name="Text Box 23">
              <a:extLst>
                <a:ext uri="{FF2B5EF4-FFF2-40B4-BE49-F238E27FC236}">
                  <a16:creationId xmlns:a16="http://schemas.microsoft.com/office/drawing/2014/main" id="{553F6A71-5687-423E-9147-3112A5D7A451}"/>
                </a:ext>
              </a:extLst>
            </p:cNvPr>
            <p:cNvSpPr txBox="1">
              <a:spLocks noChangeArrowheads="1"/>
            </p:cNvSpPr>
            <p:nvPr/>
          </p:nvSpPr>
          <p:spPr bwMode="auto">
            <a:xfrm>
              <a:off x="1152" y="2880"/>
              <a:ext cx="1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eaLnBrk="1" hangingPunct="1">
                <a:spcBef>
                  <a:spcPct val="50000"/>
                </a:spcBef>
              </a:pPr>
              <a:r>
                <a:rPr lang="en-US" altLang="en-US" sz="2400">
                  <a:solidFill>
                    <a:srgbClr val="0000FF"/>
                  </a:solidFill>
                </a:rPr>
                <a:t>2</a:t>
              </a:r>
              <a:endParaRPr lang="en-US" altLang="en-US"/>
            </a:p>
          </p:txBody>
        </p:sp>
        <p:sp>
          <p:nvSpPr>
            <p:cNvPr id="53" name="Text Box 24">
              <a:extLst>
                <a:ext uri="{FF2B5EF4-FFF2-40B4-BE49-F238E27FC236}">
                  <a16:creationId xmlns:a16="http://schemas.microsoft.com/office/drawing/2014/main" id="{858538FC-5E3F-47C6-8B08-C8997CCBBD92}"/>
                </a:ext>
              </a:extLst>
            </p:cNvPr>
            <p:cNvSpPr txBox="1">
              <a:spLocks noChangeArrowheads="1"/>
            </p:cNvSpPr>
            <p:nvPr/>
          </p:nvSpPr>
          <p:spPr bwMode="auto">
            <a:xfrm>
              <a:off x="1344" y="3888"/>
              <a:ext cx="1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eaLnBrk="1" hangingPunct="1">
                <a:spcBef>
                  <a:spcPct val="50000"/>
                </a:spcBef>
              </a:pPr>
              <a:r>
                <a:rPr lang="en-US" altLang="en-US" sz="2400">
                  <a:solidFill>
                    <a:srgbClr val="0000FF"/>
                  </a:solidFill>
                </a:rPr>
                <a:t>3</a:t>
              </a:r>
              <a:endParaRPr lang="en-US" altLang="en-US"/>
            </a:p>
          </p:txBody>
        </p:sp>
        <p:sp>
          <p:nvSpPr>
            <p:cNvPr id="54" name="Text Box 25">
              <a:extLst>
                <a:ext uri="{FF2B5EF4-FFF2-40B4-BE49-F238E27FC236}">
                  <a16:creationId xmlns:a16="http://schemas.microsoft.com/office/drawing/2014/main" id="{D6B0AB3D-352B-4000-A895-69C612E9A4A5}"/>
                </a:ext>
              </a:extLst>
            </p:cNvPr>
            <p:cNvSpPr txBox="1">
              <a:spLocks noChangeArrowheads="1"/>
            </p:cNvSpPr>
            <p:nvPr/>
          </p:nvSpPr>
          <p:spPr bwMode="auto">
            <a:xfrm>
              <a:off x="720" y="3696"/>
              <a:ext cx="19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eaLnBrk="1" hangingPunct="1">
                <a:spcBef>
                  <a:spcPct val="50000"/>
                </a:spcBef>
              </a:pPr>
              <a:r>
                <a:rPr lang="en-US" altLang="en-US" sz="2400">
                  <a:solidFill>
                    <a:srgbClr val="0000FF"/>
                  </a:solidFill>
                </a:rPr>
                <a:t>4</a:t>
              </a:r>
              <a:endParaRPr lang="en-US" altLang="en-US"/>
            </a:p>
          </p:txBody>
        </p:sp>
      </p:grpSp>
      <p:grpSp>
        <p:nvGrpSpPr>
          <p:cNvPr id="55" name="Group 21">
            <a:extLst>
              <a:ext uri="{FF2B5EF4-FFF2-40B4-BE49-F238E27FC236}">
                <a16:creationId xmlns:a16="http://schemas.microsoft.com/office/drawing/2014/main" id="{1F904F5D-0EA0-4C8A-8E23-11B3738CB611}"/>
              </a:ext>
            </a:extLst>
          </p:cNvPr>
          <p:cNvGrpSpPr>
            <a:grpSpLocks/>
          </p:cNvGrpSpPr>
          <p:nvPr/>
        </p:nvGrpSpPr>
        <p:grpSpPr bwMode="auto">
          <a:xfrm>
            <a:off x="6815826" y="3349277"/>
            <a:ext cx="1966913" cy="2209800"/>
            <a:chOff x="2544" y="2832"/>
            <a:chExt cx="1239" cy="1392"/>
          </a:xfrm>
        </p:grpSpPr>
        <p:pic>
          <p:nvPicPr>
            <p:cNvPr id="56" name="Picture 16">
              <a:extLst>
                <a:ext uri="{FF2B5EF4-FFF2-40B4-BE49-F238E27FC236}">
                  <a16:creationId xmlns:a16="http://schemas.microsoft.com/office/drawing/2014/main" id="{250A6320-9E61-49D0-9A4A-A920B101D98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92" y="2832"/>
              <a:ext cx="1191" cy="1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Text Box 17">
              <a:extLst>
                <a:ext uri="{FF2B5EF4-FFF2-40B4-BE49-F238E27FC236}">
                  <a16:creationId xmlns:a16="http://schemas.microsoft.com/office/drawing/2014/main" id="{17452567-D7D1-4482-8C3B-B99FFD4129EF}"/>
                </a:ext>
              </a:extLst>
            </p:cNvPr>
            <p:cNvSpPr txBox="1">
              <a:spLocks noChangeArrowheads="1"/>
            </p:cNvSpPr>
            <p:nvPr/>
          </p:nvSpPr>
          <p:spPr bwMode="auto">
            <a:xfrm>
              <a:off x="3360" y="3360"/>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eaLnBrk="1" hangingPunct="1">
                <a:spcBef>
                  <a:spcPct val="50000"/>
                </a:spcBef>
              </a:pPr>
              <a:r>
                <a:rPr lang="en-US" altLang="en-US" sz="2400">
                  <a:solidFill>
                    <a:srgbClr val="0000FF"/>
                  </a:solidFill>
                </a:rPr>
                <a:t>1</a:t>
              </a:r>
              <a:endParaRPr lang="en-US" altLang="en-US"/>
            </a:p>
          </p:txBody>
        </p:sp>
        <p:sp>
          <p:nvSpPr>
            <p:cNvPr id="58" name="Text Box 18">
              <a:extLst>
                <a:ext uri="{FF2B5EF4-FFF2-40B4-BE49-F238E27FC236}">
                  <a16:creationId xmlns:a16="http://schemas.microsoft.com/office/drawing/2014/main" id="{E294A1F1-5D8C-4BAC-BD4D-2E9FFE301DA9}"/>
                </a:ext>
              </a:extLst>
            </p:cNvPr>
            <p:cNvSpPr txBox="1">
              <a:spLocks noChangeArrowheads="1"/>
            </p:cNvSpPr>
            <p:nvPr/>
          </p:nvSpPr>
          <p:spPr bwMode="auto">
            <a:xfrm flipH="1">
              <a:off x="3024" y="2976"/>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eaLnBrk="1" hangingPunct="1">
                <a:spcBef>
                  <a:spcPct val="50000"/>
                </a:spcBef>
              </a:pPr>
              <a:r>
                <a:rPr lang="en-US" altLang="en-US" sz="2400">
                  <a:solidFill>
                    <a:srgbClr val="0000FF"/>
                  </a:solidFill>
                </a:rPr>
                <a:t>2</a:t>
              </a:r>
              <a:endParaRPr lang="en-US" altLang="en-US"/>
            </a:p>
          </p:txBody>
        </p:sp>
        <p:sp>
          <p:nvSpPr>
            <p:cNvPr id="59" name="Text Box 19">
              <a:extLst>
                <a:ext uri="{FF2B5EF4-FFF2-40B4-BE49-F238E27FC236}">
                  <a16:creationId xmlns:a16="http://schemas.microsoft.com/office/drawing/2014/main" id="{581FB38C-314E-4A68-99F1-AAB32550CD04}"/>
                </a:ext>
              </a:extLst>
            </p:cNvPr>
            <p:cNvSpPr txBox="1">
              <a:spLocks noChangeArrowheads="1"/>
            </p:cNvSpPr>
            <p:nvPr/>
          </p:nvSpPr>
          <p:spPr bwMode="auto">
            <a:xfrm>
              <a:off x="3168" y="3936"/>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eaLnBrk="1" hangingPunct="1">
                <a:spcBef>
                  <a:spcPct val="50000"/>
                </a:spcBef>
              </a:pPr>
              <a:r>
                <a:rPr lang="en-US" altLang="en-US" sz="2400">
                  <a:solidFill>
                    <a:srgbClr val="0000FF"/>
                  </a:solidFill>
                </a:rPr>
                <a:t>3</a:t>
              </a:r>
              <a:endParaRPr lang="en-US" altLang="en-US"/>
            </a:p>
          </p:txBody>
        </p:sp>
        <p:sp>
          <p:nvSpPr>
            <p:cNvPr id="60" name="Text Box 20">
              <a:extLst>
                <a:ext uri="{FF2B5EF4-FFF2-40B4-BE49-F238E27FC236}">
                  <a16:creationId xmlns:a16="http://schemas.microsoft.com/office/drawing/2014/main" id="{185B20FF-8C15-42C4-BC20-62B234F1C391}"/>
                </a:ext>
              </a:extLst>
            </p:cNvPr>
            <p:cNvSpPr txBox="1">
              <a:spLocks noChangeArrowheads="1"/>
            </p:cNvSpPr>
            <p:nvPr/>
          </p:nvSpPr>
          <p:spPr bwMode="auto">
            <a:xfrm>
              <a:off x="2544" y="3744"/>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eaLnBrk="1" hangingPunct="1">
                <a:spcBef>
                  <a:spcPct val="50000"/>
                </a:spcBef>
              </a:pPr>
              <a:r>
                <a:rPr lang="en-US" altLang="en-US" sz="2400">
                  <a:solidFill>
                    <a:srgbClr val="0000FF"/>
                  </a:solidFill>
                </a:rPr>
                <a:t>4</a:t>
              </a:r>
              <a:endParaRPr lang="en-US" altLang="en-US"/>
            </a:p>
          </p:txBody>
        </p:sp>
      </p:grpSp>
      <p:sp>
        <p:nvSpPr>
          <p:cNvPr id="61" name="مربع نص 60">
            <a:extLst>
              <a:ext uri="{FF2B5EF4-FFF2-40B4-BE49-F238E27FC236}">
                <a16:creationId xmlns:a16="http://schemas.microsoft.com/office/drawing/2014/main" id="{037EB192-4040-4676-A238-392B1AAE3D29}"/>
              </a:ext>
            </a:extLst>
          </p:cNvPr>
          <p:cNvSpPr txBox="1"/>
          <p:nvPr/>
        </p:nvSpPr>
        <p:spPr>
          <a:xfrm>
            <a:off x="559794" y="1565499"/>
            <a:ext cx="9955805" cy="369332"/>
          </a:xfrm>
          <a:prstGeom prst="rect">
            <a:avLst/>
          </a:prstGeom>
          <a:noFill/>
        </p:spPr>
        <p:txBody>
          <a:bodyPr wrap="square">
            <a:spAutoFit/>
          </a:bodyPr>
          <a:lstStyle/>
          <a:p>
            <a:pPr>
              <a:buFont typeface="Wingdings" panose="05000000000000000000" pitchFamily="2" charset="2"/>
              <a:buChar char="§"/>
            </a:pPr>
            <a:r>
              <a:rPr lang="en-US" altLang="en-US" sz="1800" b="1" dirty="0">
                <a:latin typeface="Palatino Linotype" panose="02040502050505030304" pitchFamily="18" charset="0"/>
              </a:rPr>
              <a:t>Treat double and triple bonds as if both atoms in the bond were duplicated or triplicated:</a:t>
            </a:r>
          </a:p>
        </p:txBody>
      </p:sp>
    </p:spTree>
    <p:extLst>
      <p:ext uri="{BB962C8B-B14F-4D97-AF65-F5344CB8AC3E}">
        <p14:creationId xmlns:p14="http://schemas.microsoft.com/office/powerpoint/2010/main" val="469301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3">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7C9C92D-9C0B-4214-90AD-9D089A72EC9B}"/>
              </a:ext>
            </a:extLst>
          </p:cNvPr>
          <p:cNvSpPr txBox="1"/>
          <p:nvPr/>
        </p:nvSpPr>
        <p:spPr>
          <a:xfrm>
            <a:off x="0" y="83236"/>
            <a:ext cx="9432771"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7" name="Content Placeholder 3">
            <a:extLst>
              <a:ext uri="{FF2B5EF4-FFF2-40B4-BE49-F238E27FC236}">
                <a16:creationId xmlns:a16="http://schemas.microsoft.com/office/drawing/2014/main" id="{14307B0C-8B44-42E7-AEF3-FA309657F8E3}"/>
              </a:ext>
            </a:extLst>
          </p:cNvPr>
          <p:cNvSpPr txBox="1">
            <a:spLocks noChangeArrowheads="1"/>
          </p:cNvSpPr>
          <p:nvPr/>
        </p:nvSpPr>
        <p:spPr bwMode="auto">
          <a:xfrm>
            <a:off x="176169" y="1535505"/>
            <a:ext cx="9818094"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285750" indent="-285750" algn="just" eaLnBrk="1" hangingPunct="1">
              <a:buFont typeface="Wingdings" panose="05000000000000000000" pitchFamily="2" charset="2"/>
              <a:buChar char="§"/>
            </a:pPr>
            <a:r>
              <a:rPr lang="en-US" altLang="ar-SA" sz="1600" b="1" dirty="0">
                <a:latin typeface="Palatino Linotype" panose="02040502050505030304" pitchFamily="18" charset="0"/>
                <a:cs typeface="Times New Roman" panose="02020603050405020304" pitchFamily="18" charset="0"/>
              </a:rPr>
              <a:t>In drawing the arrow from group (</a:t>
            </a:r>
            <a:r>
              <a:rPr lang="en-US" altLang="ar-SA" sz="1600" b="1" dirty="0">
                <a:solidFill>
                  <a:srgbClr val="0083BC"/>
                </a:solidFill>
                <a:latin typeface="Palatino Linotype" panose="02040502050505030304" pitchFamily="18" charset="0"/>
                <a:cs typeface="Times New Roman" panose="02020603050405020304" pitchFamily="18" charset="0"/>
              </a:rPr>
              <a:t>1</a:t>
            </a:r>
            <a:r>
              <a:rPr lang="en-US" altLang="ar-SA" sz="1600" b="1" dirty="0">
                <a:latin typeface="Palatino Linotype" panose="02040502050505030304" pitchFamily="18" charset="0"/>
                <a:cs typeface="Times New Roman" panose="02020603050405020304" pitchFamily="18" charset="0"/>
              </a:rPr>
              <a:t>) to group (</a:t>
            </a:r>
            <a:r>
              <a:rPr lang="en-US" altLang="ar-SA" sz="1600" b="1" dirty="0">
                <a:solidFill>
                  <a:srgbClr val="0083BC"/>
                </a:solidFill>
                <a:latin typeface="Palatino Linotype" panose="02040502050505030304" pitchFamily="18" charset="0"/>
                <a:cs typeface="Times New Roman" panose="02020603050405020304" pitchFamily="18" charset="0"/>
              </a:rPr>
              <a:t>2</a:t>
            </a:r>
            <a:r>
              <a:rPr lang="en-US" altLang="ar-SA" sz="1600" b="1" dirty="0">
                <a:latin typeface="Palatino Linotype" panose="02040502050505030304" pitchFamily="18" charset="0"/>
                <a:cs typeface="Times New Roman" panose="02020603050405020304" pitchFamily="18" charset="0"/>
              </a:rPr>
              <a:t>), you can draw past the group with the lowest priority (</a:t>
            </a:r>
            <a:r>
              <a:rPr lang="en-US" altLang="ar-SA" sz="1600" b="1" dirty="0">
                <a:solidFill>
                  <a:srgbClr val="C00000"/>
                </a:solidFill>
                <a:latin typeface="Palatino Linotype" panose="02040502050505030304" pitchFamily="18" charset="0"/>
                <a:cs typeface="Times New Roman" panose="02020603050405020304" pitchFamily="18" charset="0"/>
              </a:rPr>
              <a:t>4</a:t>
            </a:r>
            <a:r>
              <a:rPr lang="en-US" altLang="ar-SA" sz="1600" b="1" dirty="0">
                <a:latin typeface="Palatino Linotype" panose="02040502050505030304" pitchFamily="18" charset="0"/>
                <a:cs typeface="Times New Roman" panose="02020603050405020304" pitchFamily="18" charset="0"/>
              </a:rPr>
              <a:t>) but never draw past the group with the next lower priority (</a:t>
            </a:r>
            <a:r>
              <a:rPr lang="en-US" altLang="ar-SA" sz="1600" b="1" dirty="0">
                <a:solidFill>
                  <a:srgbClr val="0083BC"/>
                </a:solidFill>
                <a:latin typeface="Palatino Linotype" panose="02040502050505030304" pitchFamily="18" charset="0"/>
                <a:cs typeface="Times New Roman" panose="02020603050405020304" pitchFamily="18" charset="0"/>
              </a:rPr>
              <a:t>3</a:t>
            </a:r>
            <a:r>
              <a:rPr lang="en-US" altLang="ar-SA" sz="1600" b="1" dirty="0">
                <a:latin typeface="Palatino Linotype" panose="02040502050505030304" pitchFamily="18" charset="0"/>
                <a:cs typeface="Times New Roman" panose="02020603050405020304" pitchFamily="18" charset="0"/>
              </a:rPr>
              <a:t>)</a:t>
            </a:r>
          </a:p>
          <a:p>
            <a:pPr marL="285750" indent="-285750" algn="just" eaLnBrk="1" hangingPunct="1">
              <a:buFont typeface="Wingdings" panose="05000000000000000000" pitchFamily="2" charset="2"/>
              <a:buChar char="§"/>
            </a:pPr>
            <a:endParaRPr lang="en-US" altLang="ar-SA" sz="2000" dirty="0">
              <a:latin typeface="intirb"/>
              <a:cs typeface="Times New Roman" panose="02020603050405020304" pitchFamily="18" charset="0"/>
            </a:endParaRPr>
          </a:p>
          <a:p>
            <a:pPr marL="285750" indent="-285750" algn="just" eaLnBrk="1" hangingPunct="1">
              <a:buFont typeface="Wingdings" panose="05000000000000000000" pitchFamily="2" charset="2"/>
              <a:buChar char="§"/>
            </a:pPr>
            <a:endParaRPr lang="en-US" altLang="ar-SA" sz="2000" dirty="0">
              <a:latin typeface="intirb"/>
              <a:cs typeface="Times New Roman" panose="02020603050405020304" pitchFamily="18" charset="0"/>
            </a:endParaRPr>
          </a:p>
          <a:p>
            <a:pPr marL="285750" indent="-285750" algn="just" eaLnBrk="1" hangingPunct="1">
              <a:buFont typeface="Wingdings" panose="05000000000000000000" pitchFamily="2" charset="2"/>
              <a:buChar char="§"/>
            </a:pPr>
            <a:endParaRPr lang="en-US" altLang="ar-SA" sz="2000" dirty="0">
              <a:latin typeface="intirb"/>
              <a:cs typeface="Times New Roman" panose="02020603050405020304" pitchFamily="18" charset="0"/>
            </a:endParaRPr>
          </a:p>
          <a:p>
            <a:pPr algn="just" eaLnBrk="1" hangingPunct="1">
              <a:buNone/>
            </a:pPr>
            <a:endParaRPr lang="en-US" altLang="ar-SA" sz="2000" dirty="0">
              <a:latin typeface="intirb"/>
              <a:cs typeface="Times New Roman" panose="02020603050405020304" pitchFamily="18" charset="0"/>
            </a:endParaRPr>
          </a:p>
          <a:p>
            <a:pPr algn="just" eaLnBrk="1" hangingPunct="1">
              <a:buNone/>
            </a:pPr>
            <a:endParaRPr lang="en-US" altLang="ar-SA" sz="2000" dirty="0">
              <a:latin typeface="intirb"/>
              <a:cs typeface="Times New Roman" panose="02020603050405020304" pitchFamily="18" charset="0"/>
            </a:endParaRPr>
          </a:p>
          <a:p>
            <a:pPr marL="285750" indent="-285750" algn="just" eaLnBrk="1" hangingPunct="1">
              <a:buFont typeface="Wingdings" panose="05000000000000000000" pitchFamily="2" charset="2"/>
              <a:buChar char="§"/>
            </a:pPr>
            <a:r>
              <a:rPr lang="en-US" altLang="ar-SA" sz="1600" b="1" dirty="0">
                <a:solidFill>
                  <a:srgbClr val="0070C0"/>
                </a:solidFill>
                <a:latin typeface="Palatino Linotype" panose="02040502050505030304" pitchFamily="18" charset="0"/>
                <a:cs typeface="Times New Roman" panose="02020603050405020304" pitchFamily="18" charset="0"/>
              </a:rPr>
              <a:t>Orienting the lowest priority group in back</a:t>
            </a:r>
          </a:p>
          <a:p>
            <a:pPr marL="285750" indent="-285750" algn="just" eaLnBrk="1" hangingPunct="1">
              <a:buFont typeface="Wingdings" panose="05000000000000000000" pitchFamily="2" charset="2"/>
              <a:buChar char="§"/>
            </a:pPr>
            <a:endParaRPr lang="en-US" altLang="ar-SA" sz="2000" dirty="0">
              <a:latin typeface="intirb"/>
              <a:cs typeface="Times New Roman" panose="02020603050405020304" pitchFamily="18" charset="0"/>
            </a:endParaRPr>
          </a:p>
          <a:p>
            <a:pPr marL="285750" indent="-285750" algn="just" eaLnBrk="1" hangingPunct="1">
              <a:buFont typeface="Wingdings" panose="05000000000000000000" pitchFamily="2" charset="2"/>
              <a:buChar char="§"/>
            </a:pPr>
            <a:endParaRPr lang="en-US" altLang="ar-SA" sz="2000" dirty="0">
              <a:latin typeface="intirb"/>
              <a:cs typeface="Times New Roman" panose="02020603050405020304" pitchFamily="18" charset="0"/>
            </a:endParaRPr>
          </a:p>
          <a:p>
            <a:pPr marL="285750" indent="-285750" algn="just" eaLnBrk="1" hangingPunct="1">
              <a:buFont typeface="Wingdings" panose="05000000000000000000" pitchFamily="2" charset="2"/>
              <a:buChar char="§"/>
            </a:pPr>
            <a:endParaRPr lang="en-US" altLang="ar-SA" sz="2000" dirty="0">
              <a:latin typeface="intirb"/>
              <a:cs typeface="Times New Roman" panose="02020603050405020304" pitchFamily="18" charset="0"/>
            </a:endParaRPr>
          </a:p>
          <a:p>
            <a:pPr marL="285750" indent="-285750" algn="just" eaLnBrk="1" hangingPunct="1">
              <a:buFont typeface="Wingdings" panose="05000000000000000000" pitchFamily="2" charset="2"/>
              <a:buChar char="§"/>
            </a:pPr>
            <a:endParaRPr lang="en-US" altLang="ar-SA" sz="2000" dirty="0">
              <a:latin typeface="intirb"/>
              <a:cs typeface="Times New Roman" panose="02020603050405020304" pitchFamily="18" charset="0"/>
            </a:endParaRPr>
          </a:p>
          <a:p>
            <a:pPr marL="285750" indent="-285750" algn="just" eaLnBrk="1" hangingPunct="1">
              <a:buFont typeface="Wingdings" panose="05000000000000000000" pitchFamily="2" charset="2"/>
              <a:buChar char="§"/>
            </a:pPr>
            <a:endParaRPr lang="ar-SA" altLang="ar-SA" sz="2000" dirty="0">
              <a:latin typeface="intirb"/>
              <a:cs typeface="Times New Roman" panose="02020603050405020304" pitchFamily="18" charset="0"/>
            </a:endParaRPr>
          </a:p>
        </p:txBody>
      </p:sp>
      <p:pic>
        <p:nvPicPr>
          <p:cNvPr id="8" name="Picture 11">
            <a:extLst>
              <a:ext uri="{FF2B5EF4-FFF2-40B4-BE49-F238E27FC236}">
                <a16:creationId xmlns:a16="http://schemas.microsoft.com/office/drawing/2014/main" id="{276D027A-4E8F-41F6-968C-8923605CB0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1678" y="3993591"/>
            <a:ext cx="5764619" cy="2882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Object 5">
            <a:extLst>
              <a:ext uri="{FF2B5EF4-FFF2-40B4-BE49-F238E27FC236}">
                <a16:creationId xmlns:a16="http://schemas.microsoft.com/office/drawing/2014/main" id="{34C3D26E-6A3A-4FBB-BFF0-A49755CA8D01}"/>
              </a:ext>
            </a:extLst>
          </p:cNvPr>
          <p:cNvGraphicFramePr>
            <a:graphicFrameLocks noChangeAspect="1"/>
          </p:cNvGraphicFramePr>
          <p:nvPr>
            <p:extLst>
              <p:ext uri="{D42A27DB-BD31-4B8C-83A1-F6EECF244321}">
                <p14:modId xmlns:p14="http://schemas.microsoft.com/office/powerpoint/2010/main" val="2868992398"/>
              </p:ext>
            </p:extLst>
          </p:nvPr>
        </p:nvGraphicFramePr>
        <p:xfrm>
          <a:off x="5805488" y="2161298"/>
          <a:ext cx="4603750" cy="1570038"/>
        </p:xfrm>
        <a:graphic>
          <a:graphicData uri="http://schemas.openxmlformats.org/presentationml/2006/ole">
            <mc:AlternateContent xmlns:mc="http://schemas.openxmlformats.org/markup-compatibility/2006">
              <mc:Choice xmlns:v="urn:schemas-microsoft-com:vml" Requires="v">
                <p:oleObj spid="_x0000_s20498" name="Photo Editor Photo" r:id="rId5" imgW="7516274" imgH="2561905" progId="MSPhotoEd.3">
                  <p:embed/>
                </p:oleObj>
              </mc:Choice>
              <mc:Fallback>
                <p:oleObj name="Photo Editor Photo" r:id="rId5" imgW="7516274" imgH="2561905" progId="MSPhotoEd.3">
                  <p:embed/>
                  <p:pic>
                    <p:nvPicPr>
                      <p:cNvPr id="9" name="Object 5">
                        <a:extLst>
                          <a:ext uri="{FF2B5EF4-FFF2-40B4-BE49-F238E27FC236}">
                            <a16:creationId xmlns:a16="http://schemas.microsoft.com/office/drawing/2014/main" id="{34C3D26E-6A3A-4FBB-BFF0-A49755CA8D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5488" y="2161298"/>
                        <a:ext cx="46037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0" name="Group 8">
            <a:extLst>
              <a:ext uri="{FF2B5EF4-FFF2-40B4-BE49-F238E27FC236}">
                <a16:creationId xmlns:a16="http://schemas.microsoft.com/office/drawing/2014/main" id="{22CD88BC-C1A0-4F90-93AB-E7B14B08C59A}"/>
              </a:ext>
            </a:extLst>
          </p:cNvPr>
          <p:cNvGrpSpPr/>
          <p:nvPr/>
        </p:nvGrpSpPr>
        <p:grpSpPr>
          <a:xfrm>
            <a:off x="11589545" y="6201269"/>
            <a:ext cx="602456" cy="656731"/>
            <a:chOff x="11589545" y="6201269"/>
            <a:chExt cx="602456" cy="656731"/>
          </a:xfrm>
        </p:grpSpPr>
        <p:pic>
          <p:nvPicPr>
            <p:cNvPr id="13" name="Picture 13">
              <a:extLst>
                <a:ext uri="{FF2B5EF4-FFF2-40B4-BE49-F238E27FC236}">
                  <a16:creationId xmlns:a16="http://schemas.microsoft.com/office/drawing/2014/main" id="{3E2B1633-534D-46F0-A669-A64B238C4E8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4" name="TextBox 14">
              <a:extLst>
                <a:ext uri="{FF2B5EF4-FFF2-40B4-BE49-F238E27FC236}">
                  <a16:creationId xmlns:a16="http://schemas.microsoft.com/office/drawing/2014/main" id="{86DC8042-20AB-46FE-B54C-3651CE440A5C}"/>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18</a:t>
              </a:r>
            </a:p>
          </p:txBody>
        </p:sp>
      </p:grpSp>
      <p:sp>
        <p:nvSpPr>
          <p:cNvPr id="15" name="Rectangle 1">
            <a:extLst>
              <a:ext uri="{FF2B5EF4-FFF2-40B4-BE49-F238E27FC236}">
                <a16:creationId xmlns:a16="http://schemas.microsoft.com/office/drawing/2014/main" id="{1DB173A9-F948-4F72-A876-9FE718C46C8B}"/>
              </a:ext>
            </a:extLst>
          </p:cNvPr>
          <p:cNvSpPr>
            <a:spLocks noChangeArrowheads="1"/>
          </p:cNvSpPr>
          <p:nvPr/>
        </p:nvSpPr>
        <p:spPr bwMode="auto">
          <a:xfrm>
            <a:off x="231775" y="1126271"/>
            <a:ext cx="5573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altLang="en-US" b="1" i="1" dirty="0">
                <a:solidFill>
                  <a:schemeClr val="accent2">
                    <a:lumMod val="75000"/>
                  </a:schemeClr>
                </a:solidFill>
                <a:latin typeface="Palatino Linotype" panose="02040502050505030304" pitchFamily="18" charset="0"/>
              </a:rPr>
              <a:t>Cahn, Ingold, Prelog sequence rules:</a:t>
            </a:r>
          </a:p>
        </p:txBody>
      </p:sp>
      <p:sp>
        <p:nvSpPr>
          <p:cNvPr id="16" name="Title 7">
            <a:extLst>
              <a:ext uri="{FF2B5EF4-FFF2-40B4-BE49-F238E27FC236}">
                <a16:creationId xmlns:a16="http://schemas.microsoft.com/office/drawing/2014/main" id="{80D61865-46E8-47E6-98EB-BC93E2F0D188}"/>
              </a:ext>
            </a:extLst>
          </p:cNvPr>
          <p:cNvSpPr txBox="1">
            <a:spLocks/>
          </p:cNvSpPr>
          <p:nvPr/>
        </p:nvSpPr>
        <p:spPr bwMode="auto">
          <a:xfrm>
            <a:off x="199830" y="735842"/>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2. Naming Enantiomers: The </a:t>
            </a:r>
            <a:r>
              <a:rPr lang="en-US" sz="2000" b="1" i="1" u="sng" dirty="0">
                <a:solidFill>
                  <a:schemeClr val="accent2">
                    <a:lumMod val="75000"/>
                  </a:schemeClr>
                </a:solidFill>
                <a:latin typeface="Palatino Linotype" panose="02040502050505030304" pitchFamily="18" charset="0"/>
              </a:rPr>
              <a:t>R,S</a:t>
            </a:r>
            <a:r>
              <a:rPr lang="en-US" sz="2000" b="1" u="sng" dirty="0">
                <a:solidFill>
                  <a:schemeClr val="accent2">
                    <a:lumMod val="75000"/>
                  </a:schemeClr>
                </a:solidFill>
                <a:latin typeface="Palatino Linotype" panose="02040502050505030304" pitchFamily="18" charset="0"/>
              </a:rPr>
              <a:t> System</a:t>
            </a:r>
          </a:p>
          <a:p>
            <a:endParaRPr lang="en-US" sz="2000" b="1" u="sng" dirty="0">
              <a:solidFill>
                <a:schemeClr val="accent2">
                  <a:lumMod val="75000"/>
                </a:schemeClr>
              </a:solidFill>
              <a:latin typeface="Palatino Linotype" panose="02040502050505030304" pitchFamily="18" charset="0"/>
            </a:endParaRPr>
          </a:p>
        </p:txBody>
      </p:sp>
    </p:spTree>
    <p:extLst>
      <p:ext uri="{BB962C8B-B14F-4D97-AF65-F5344CB8AC3E}">
        <p14:creationId xmlns:p14="http://schemas.microsoft.com/office/powerpoint/2010/main" val="2147922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3">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7C9C92D-9C0B-4214-90AD-9D089A72EC9B}"/>
              </a:ext>
            </a:extLst>
          </p:cNvPr>
          <p:cNvSpPr txBox="1"/>
          <p:nvPr/>
        </p:nvSpPr>
        <p:spPr>
          <a:xfrm>
            <a:off x="0" y="83236"/>
            <a:ext cx="9432771"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9" name="Text Box 3">
            <a:extLst>
              <a:ext uri="{FF2B5EF4-FFF2-40B4-BE49-F238E27FC236}">
                <a16:creationId xmlns:a16="http://schemas.microsoft.com/office/drawing/2014/main" id="{49CCC3C3-0CF7-4066-BFE8-698FB16BB7EC}"/>
              </a:ext>
            </a:extLst>
          </p:cNvPr>
          <p:cNvSpPr txBox="1">
            <a:spLocks noChangeArrowheads="1"/>
          </p:cNvSpPr>
          <p:nvPr/>
        </p:nvSpPr>
        <p:spPr bwMode="auto">
          <a:xfrm>
            <a:off x="199830" y="1552265"/>
            <a:ext cx="8089900"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spcBef>
                <a:spcPct val="50000"/>
              </a:spcBef>
            </a:pPr>
            <a:r>
              <a:rPr lang="en-US" altLang="en-US" sz="1600" b="1" dirty="0">
                <a:latin typeface="Palatino Linotype" panose="02040502050505030304" pitchFamily="18" charset="0"/>
              </a:rPr>
              <a:t>Indicate whether the structure has </a:t>
            </a:r>
            <a:r>
              <a:rPr lang="en-US" altLang="en-US" sz="1600" b="1" i="1" dirty="0">
                <a:latin typeface="Palatino Linotype" panose="02040502050505030304" pitchFamily="18" charset="0"/>
              </a:rPr>
              <a:t>R</a:t>
            </a:r>
            <a:r>
              <a:rPr lang="en-US" altLang="en-US" sz="1600" b="1" dirty="0">
                <a:latin typeface="Palatino Linotype" panose="02040502050505030304" pitchFamily="18" charset="0"/>
              </a:rPr>
              <a:t> or </a:t>
            </a:r>
            <a:r>
              <a:rPr lang="en-US" altLang="en-US" sz="1600" b="1" i="1" dirty="0">
                <a:latin typeface="Palatino Linotype" panose="02040502050505030304" pitchFamily="18" charset="0"/>
              </a:rPr>
              <a:t>S</a:t>
            </a:r>
            <a:r>
              <a:rPr lang="en-US" altLang="en-US" sz="1600" b="1" dirty="0">
                <a:latin typeface="Palatino Linotype" panose="02040502050505030304" pitchFamily="18" charset="0"/>
              </a:rPr>
              <a:t> configuration:</a:t>
            </a:r>
          </a:p>
        </p:txBody>
      </p:sp>
      <p:sp>
        <p:nvSpPr>
          <p:cNvPr id="10" name="Text Box 4">
            <a:extLst>
              <a:ext uri="{FF2B5EF4-FFF2-40B4-BE49-F238E27FC236}">
                <a16:creationId xmlns:a16="http://schemas.microsoft.com/office/drawing/2014/main" id="{F018BB3F-FE27-4D0B-9BBC-2D3E6682A326}"/>
              </a:ext>
            </a:extLst>
          </p:cNvPr>
          <p:cNvSpPr txBox="1">
            <a:spLocks noChangeArrowheads="1"/>
          </p:cNvSpPr>
          <p:nvPr/>
        </p:nvSpPr>
        <p:spPr bwMode="auto">
          <a:xfrm>
            <a:off x="3225512" y="3752468"/>
            <a:ext cx="533400" cy="396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spcBef>
                <a:spcPct val="50000"/>
              </a:spcBef>
            </a:pPr>
            <a:r>
              <a:rPr lang="en-US" altLang="en-US" sz="2000">
                <a:solidFill>
                  <a:srgbClr val="FF0000"/>
                </a:solidFill>
                <a:latin typeface="Arial Rounded MT Bold" pitchFamily="34" charset="0"/>
              </a:rPr>
              <a:t>1</a:t>
            </a:r>
            <a:endParaRPr lang="en-US" altLang="en-US" sz="2000">
              <a:solidFill>
                <a:schemeClr val="accent1"/>
              </a:solidFill>
              <a:latin typeface="Arial Rounded MT Bold" pitchFamily="34" charset="0"/>
            </a:endParaRPr>
          </a:p>
        </p:txBody>
      </p:sp>
      <p:sp>
        <p:nvSpPr>
          <p:cNvPr id="13" name="Text Box 5">
            <a:extLst>
              <a:ext uri="{FF2B5EF4-FFF2-40B4-BE49-F238E27FC236}">
                <a16:creationId xmlns:a16="http://schemas.microsoft.com/office/drawing/2014/main" id="{4289FF5B-FB6F-46D8-B13A-782796D4D2A4}"/>
              </a:ext>
            </a:extLst>
          </p:cNvPr>
          <p:cNvSpPr txBox="1">
            <a:spLocks noChangeArrowheads="1"/>
          </p:cNvSpPr>
          <p:nvPr/>
        </p:nvSpPr>
        <p:spPr bwMode="auto">
          <a:xfrm>
            <a:off x="2568287" y="1749043"/>
            <a:ext cx="533400" cy="396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spcBef>
                <a:spcPct val="50000"/>
              </a:spcBef>
            </a:pPr>
            <a:r>
              <a:rPr lang="en-US" altLang="en-US" sz="2000" dirty="0">
                <a:solidFill>
                  <a:srgbClr val="FF0000"/>
                </a:solidFill>
                <a:latin typeface="Arial Rounded MT Bold" pitchFamily="34" charset="0"/>
              </a:rPr>
              <a:t>2</a:t>
            </a:r>
            <a:endParaRPr lang="en-US" altLang="en-US" sz="2000" dirty="0">
              <a:solidFill>
                <a:schemeClr val="accent1"/>
              </a:solidFill>
              <a:latin typeface="Arial Rounded MT Bold" pitchFamily="34" charset="0"/>
            </a:endParaRPr>
          </a:p>
        </p:txBody>
      </p:sp>
      <p:sp>
        <p:nvSpPr>
          <p:cNvPr id="14" name="Text Box 6">
            <a:extLst>
              <a:ext uri="{FF2B5EF4-FFF2-40B4-BE49-F238E27FC236}">
                <a16:creationId xmlns:a16="http://schemas.microsoft.com/office/drawing/2014/main" id="{BDD3E378-9ADA-4992-9CEF-DDDCFDDD7AFF}"/>
              </a:ext>
            </a:extLst>
          </p:cNvPr>
          <p:cNvSpPr txBox="1">
            <a:spLocks noChangeArrowheads="1"/>
          </p:cNvSpPr>
          <p:nvPr/>
        </p:nvSpPr>
        <p:spPr bwMode="auto">
          <a:xfrm>
            <a:off x="3627149" y="2585656"/>
            <a:ext cx="609600" cy="396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spcBef>
                <a:spcPct val="50000"/>
              </a:spcBef>
            </a:pPr>
            <a:r>
              <a:rPr lang="en-US" altLang="en-US" sz="2000">
                <a:solidFill>
                  <a:srgbClr val="FF0000"/>
                </a:solidFill>
                <a:latin typeface="Arial Rounded MT Bold" pitchFamily="34" charset="0"/>
              </a:rPr>
              <a:t>3</a:t>
            </a:r>
            <a:endParaRPr lang="en-US" altLang="en-US" sz="2000">
              <a:solidFill>
                <a:schemeClr val="accent1"/>
              </a:solidFill>
              <a:latin typeface="Arial Rounded MT Bold" pitchFamily="34" charset="0"/>
            </a:endParaRPr>
          </a:p>
        </p:txBody>
      </p:sp>
      <p:sp>
        <p:nvSpPr>
          <p:cNvPr id="15" name="Text Box 7">
            <a:extLst>
              <a:ext uri="{FF2B5EF4-FFF2-40B4-BE49-F238E27FC236}">
                <a16:creationId xmlns:a16="http://schemas.microsoft.com/office/drawing/2014/main" id="{19DB41F5-608C-4262-8F9B-192771C3EFE8}"/>
              </a:ext>
            </a:extLst>
          </p:cNvPr>
          <p:cNvSpPr txBox="1">
            <a:spLocks noChangeArrowheads="1"/>
          </p:cNvSpPr>
          <p:nvPr/>
        </p:nvSpPr>
        <p:spPr bwMode="auto">
          <a:xfrm>
            <a:off x="1518949" y="2896806"/>
            <a:ext cx="325438" cy="3968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r>
              <a:rPr lang="en-US" altLang="en-US" sz="2000">
                <a:solidFill>
                  <a:srgbClr val="FF0000"/>
                </a:solidFill>
                <a:latin typeface="Arial Rounded MT Bold" pitchFamily="34" charset="0"/>
              </a:rPr>
              <a:t>4</a:t>
            </a:r>
            <a:endParaRPr lang="en-US" altLang="en-US" sz="2000">
              <a:solidFill>
                <a:schemeClr val="accent1"/>
              </a:solidFill>
              <a:latin typeface="Arial Rounded MT Bold" pitchFamily="34" charset="0"/>
            </a:endParaRPr>
          </a:p>
        </p:txBody>
      </p:sp>
      <p:sp>
        <p:nvSpPr>
          <p:cNvPr id="16" name="Freeform 8">
            <a:extLst>
              <a:ext uri="{FF2B5EF4-FFF2-40B4-BE49-F238E27FC236}">
                <a16:creationId xmlns:a16="http://schemas.microsoft.com/office/drawing/2014/main" id="{72F9740E-E8A1-4092-AD4B-ACA56640B35D}"/>
              </a:ext>
            </a:extLst>
          </p:cNvPr>
          <p:cNvSpPr>
            <a:spLocks/>
          </p:cNvSpPr>
          <p:nvPr/>
        </p:nvSpPr>
        <p:spPr bwMode="auto">
          <a:xfrm>
            <a:off x="8725702" y="2196224"/>
            <a:ext cx="774700" cy="1219200"/>
          </a:xfrm>
          <a:custGeom>
            <a:avLst/>
            <a:gdLst>
              <a:gd name="T0" fmla="*/ 2147483647 w 488"/>
              <a:gd name="T1" fmla="*/ 2147483647 h 768"/>
              <a:gd name="T2" fmla="*/ 2147483647 w 488"/>
              <a:gd name="T3" fmla="*/ 2147483647 h 768"/>
              <a:gd name="T4" fmla="*/ 0 w 488"/>
              <a:gd name="T5" fmla="*/ 0 h 768"/>
              <a:gd name="T6" fmla="*/ 0 60000 65536"/>
              <a:gd name="T7" fmla="*/ 0 60000 65536"/>
              <a:gd name="T8" fmla="*/ 0 60000 65536"/>
            </a:gdLst>
            <a:ahLst/>
            <a:cxnLst>
              <a:cxn ang="T6">
                <a:pos x="T0" y="T1"/>
              </a:cxn>
              <a:cxn ang="T7">
                <a:pos x="T2" y="T3"/>
              </a:cxn>
              <a:cxn ang="T8">
                <a:pos x="T4" y="T5"/>
              </a:cxn>
            </a:cxnLst>
            <a:rect l="0" t="0" r="r" b="b"/>
            <a:pathLst>
              <a:path w="488" h="768">
                <a:moveTo>
                  <a:pt x="48" y="768"/>
                </a:moveTo>
                <a:cubicBezTo>
                  <a:pt x="268" y="640"/>
                  <a:pt x="488" y="512"/>
                  <a:pt x="480" y="384"/>
                </a:cubicBezTo>
                <a:cubicBezTo>
                  <a:pt x="472" y="256"/>
                  <a:pt x="236" y="128"/>
                  <a:pt x="0" y="0"/>
                </a:cubicBezTo>
              </a:path>
            </a:pathLst>
          </a:custGeom>
          <a:noFill/>
          <a:ln w="12700" cap="flat" cmpd="sng">
            <a:solidFill>
              <a:srgbClr val="60C900"/>
            </a:solidFill>
            <a:prstDash val="solid"/>
            <a:round/>
            <a:headEnd type="none" w="med" len="med"/>
            <a:tailEnd type="arrow" w="med" len="me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Text Box 9">
            <a:extLst>
              <a:ext uri="{FF2B5EF4-FFF2-40B4-BE49-F238E27FC236}">
                <a16:creationId xmlns:a16="http://schemas.microsoft.com/office/drawing/2014/main" id="{619C3B3C-0145-4A06-A1DF-EE2EA9B8541E}"/>
              </a:ext>
            </a:extLst>
          </p:cNvPr>
          <p:cNvSpPr txBox="1">
            <a:spLocks noChangeArrowheads="1"/>
          </p:cNvSpPr>
          <p:nvPr/>
        </p:nvSpPr>
        <p:spPr bwMode="auto">
          <a:xfrm>
            <a:off x="2111087" y="3692143"/>
            <a:ext cx="914400" cy="4572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spcBef>
                <a:spcPct val="50000"/>
              </a:spcBef>
            </a:pPr>
            <a:r>
              <a:rPr lang="en-US" altLang="en-US" i="1">
                <a:latin typeface="Arial Rounded MT Bold" pitchFamily="34" charset="0"/>
              </a:rPr>
              <a:t>R</a:t>
            </a:r>
          </a:p>
        </p:txBody>
      </p:sp>
      <p:graphicFrame>
        <p:nvGraphicFramePr>
          <p:cNvPr id="18" name="Object 10">
            <a:extLst>
              <a:ext uri="{FF2B5EF4-FFF2-40B4-BE49-F238E27FC236}">
                <a16:creationId xmlns:a16="http://schemas.microsoft.com/office/drawing/2014/main" id="{D9A211DD-9C5A-4CDA-BA24-D393AD044C99}"/>
              </a:ext>
            </a:extLst>
          </p:cNvPr>
          <p:cNvGraphicFramePr>
            <a:graphicFrameLocks noChangeAspect="1"/>
          </p:cNvGraphicFramePr>
          <p:nvPr>
            <p:extLst>
              <p:ext uri="{D42A27DB-BD31-4B8C-83A1-F6EECF244321}">
                <p14:modId xmlns:p14="http://schemas.microsoft.com/office/powerpoint/2010/main" val="2057548139"/>
              </p:ext>
            </p:extLst>
          </p:nvPr>
        </p:nvGraphicFramePr>
        <p:xfrm>
          <a:off x="1421864" y="2175523"/>
          <a:ext cx="2667000" cy="1570037"/>
        </p:xfrm>
        <a:graphic>
          <a:graphicData uri="http://schemas.openxmlformats.org/presentationml/2006/ole">
            <mc:AlternateContent xmlns:mc="http://schemas.openxmlformats.org/markup-compatibility/2006">
              <mc:Choice xmlns:v="urn:schemas-microsoft-com:vml" Requires="v">
                <p:oleObj spid="_x0000_s21541" name="CS ChemDraw Drawing" r:id="rId4" imgW="1389380" imgH="817880" progId="ChemDraw.Document.6.0">
                  <p:embed/>
                </p:oleObj>
              </mc:Choice>
              <mc:Fallback>
                <p:oleObj name="CS ChemDraw Drawing" r:id="rId4" imgW="1389380" imgH="817880" progId="ChemDraw.Document.6.0">
                  <p:embed/>
                  <p:pic>
                    <p:nvPicPr>
                      <p:cNvPr id="18" name="Object 10">
                        <a:extLst>
                          <a:ext uri="{FF2B5EF4-FFF2-40B4-BE49-F238E27FC236}">
                            <a16:creationId xmlns:a16="http://schemas.microsoft.com/office/drawing/2014/main" id="{D9A211DD-9C5A-4CDA-BA24-D393AD044C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1864" y="2175523"/>
                        <a:ext cx="2667000" cy="157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 name="Object 11">
            <a:extLst>
              <a:ext uri="{FF2B5EF4-FFF2-40B4-BE49-F238E27FC236}">
                <a16:creationId xmlns:a16="http://schemas.microsoft.com/office/drawing/2014/main" id="{CF598504-D154-45D3-840D-C4EBC3C72C83}"/>
              </a:ext>
            </a:extLst>
          </p:cNvPr>
          <p:cNvGraphicFramePr>
            <a:graphicFrameLocks noChangeAspect="1"/>
          </p:cNvGraphicFramePr>
          <p:nvPr>
            <p:extLst>
              <p:ext uri="{D42A27DB-BD31-4B8C-83A1-F6EECF244321}">
                <p14:modId xmlns:p14="http://schemas.microsoft.com/office/powerpoint/2010/main" val="2693554786"/>
              </p:ext>
            </p:extLst>
          </p:nvPr>
        </p:nvGraphicFramePr>
        <p:xfrm>
          <a:off x="6481225" y="1626006"/>
          <a:ext cx="2584450" cy="2011363"/>
        </p:xfrm>
        <a:graphic>
          <a:graphicData uri="http://schemas.openxmlformats.org/presentationml/2006/ole">
            <mc:AlternateContent xmlns:mc="http://schemas.openxmlformats.org/markup-compatibility/2006">
              <mc:Choice xmlns:v="urn:schemas-microsoft-com:vml" Requires="v">
                <p:oleObj spid="_x0000_s21542" name="CS ChemDraw Drawing" r:id="rId6" imgW="1393988" imgH="1086255" progId="ChemDraw.Document.6.0">
                  <p:embed/>
                </p:oleObj>
              </mc:Choice>
              <mc:Fallback>
                <p:oleObj name="CS ChemDraw Drawing" r:id="rId6" imgW="1393988" imgH="1086255" progId="ChemDraw.Document.6.0">
                  <p:embed/>
                  <p:pic>
                    <p:nvPicPr>
                      <p:cNvPr id="19" name="Object 11">
                        <a:extLst>
                          <a:ext uri="{FF2B5EF4-FFF2-40B4-BE49-F238E27FC236}">
                            <a16:creationId xmlns:a16="http://schemas.microsoft.com/office/drawing/2014/main" id="{CF598504-D154-45D3-840D-C4EBC3C72C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81225" y="1626006"/>
                        <a:ext cx="2584450" cy="201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 name="Text Box 12">
            <a:extLst>
              <a:ext uri="{FF2B5EF4-FFF2-40B4-BE49-F238E27FC236}">
                <a16:creationId xmlns:a16="http://schemas.microsoft.com/office/drawing/2014/main" id="{4A1D786C-00CF-4DE3-8FCD-30E7CF3581D0}"/>
              </a:ext>
            </a:extLst>
          </p:cNvPr>
          <p:cNvSpPr txBox="1">
            <a:spLocks noChangeArrowheads="1"/>
          </p:cNvSpPr>
          <p:nvPr/>
        </p:nvSpPr>
        <p:spPr bwMode="auto">
          <a:xfrm>
            <a:off x="4482687" y="2571368"/>
            <a:ext cx="1466715" cy="664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nSpc>
                <a:spcPct val="120000"/>
              </a:lnSpc>
              <a:spcBef>
                <a:spcPct val="50000"/>
              </a:spcBef>
            </a:pPr>
            <a:r>
              <a:rPr lang="en-US" altLang="en-US" sz="1600" b="1" dirty="0">
                <a:solidFill>
                  <a:srgbClr val="0083BC"/>
                </a:solidFill>
                <a:latin typeface="Palatino Linotype" panose="02040502050505030304" pitchFamily="18" charset="0"/>
                <a:cs typeface="Segoe UI Semibold" panose="020B0702040204020203" pitchFamily="34" charset="0"/>
              </a:rPr>
              <a:t>switch CH</a:t>
            </a:r>
            <a:r>
              <a:rPr lang="en-US" altLang="en-US" sz="1600" b="1" baseline="-25000" dirty="0">
                <a:solidFill>
                  <a:srgbClr val="0083BC"/>
                </a:solidFill>
                <a:latin typeface="Palatino Linotype" panose="02040502050505030304" pitchFamily="18" charset="0"/>
                <a:cs typeface="Segoe UI Semibold" panose="020B0702040204020203" pitchFamily="34" charset="0"/>
              </a:rPr>
              <a:t>3</a:t>
            </a:r>
            <a:r>
              <a:rPr lang="en-US" altLang="en-US" sz="1600" b="1" dirty="0">
                <a:solidFill>
                  <a:srgbClr val="0083BC"/>
                </a:solidFill>
                <a:latin typeface="Palatino Linotype" panose="02040502050505030304" pitchFamily="18" charset="0"/>
                <a:cs typeface="Segoe UI Semibold" panose="020B0702040204020203" pitchFamily="34" charset="0"/>
              </a:rPr>
              <a:t> and CH</a:t>
            </a:r>
            <a:r>
              <a:rPr lang="en-US" altLang="en-US" sz="1600" b="1" baseline="-25000" dirty="0">
                <a:solidFill>
                  <a:srgbClr val="0083BC"/>
                </a:solidFill>
                <a:latin typeface="Palatino Linotype" panose="02040502050505030304" pitchFamily="18" charset="0"/>
                <a:cs typeface="Segoe UI Semibold" panose="020B0702040204020203" pitchFamily="34" charset="0"/>
              </a:rPr>
              <a:t>3</a:t>
            </a:r>
            <a:r>
              <a:rPr lang="en-US" altLang="en-US" sz="1600" b="1" dirty="0">
                <a:solidFill>
                  <a:srgbClr val="0083BC"/>
                </a:solidFill>
                <a:latin typeface="Palatino Linotype" panose="02040502050505030304" pitchFamily="18" charset="0"/>
                <a:cs typeface="Segoe UI Semibold" panose="020B0702040204020203" pitchFamily="34" charset="0"/>
              </a:rPr>
              <a:t>CH</a:t>
            </a:r>
            <a:r>
              <a:rPr lang="en-US" altLang="en-US" sz="1600" b="1" baseline="-25000" dirty="0">
                <a:solidFill>
                  <a:srgbClr val="0083BC"/>
                </a:solidFill>
                <a:latin typeface="Palatino Linotype" panose="02040502050505030304" pitchFamily="18" charset="0"/>
                <a:cs typeface="Segoe UI Semibold" panose="020B0702040204020203" pitchFamily="34" charset="0"/>
              </a:rPr>
              <a:t>2</a:t>
            </a:r>
            <a:endParaRPr lang="en-US" altLang="en-US" sz="1600" b="1" dirty="0">
              <a:solidFill>
                <a:srgbClr val="0083BC"/>
              </a:solidFill>
              <a:latin typeface="Palatino Linotype" panose="02040502050505030304" pitchFamily="18" charset="0"/>
              <a:cs typeface="Segoe UI Semibold" panose="020B0702040204020203" pitchFamily="34" charset="0"/>
            </a:endParaRPr>
          </a:p>
        </p:txBody>
      </p:sp>
      <p:grpSp>
        <p:nvGrpSpPr>
          <p:cNvPr id="21" name="Group 8">
            <a:extLst>
              <a:ext uri="{FF2B5EF4-FFF2-40B4-BE49-F238E27FC236}">
                <a16:creationId xmlns:a16="http://schemas.microsoft.com/office/drawing/2014/main" id="{FECB8AFD-6223-4DD9-862B-5CED86339BD8}"/>
              </a:ext>
            </a:extLst>
          </p:cNvPr>
          <p:cNvGrpSpPr/>
          <p:nvPr/>
        </p:nvGrpSpPr>
        <p:grpSpPr>
          <a:xfrm>
            <a:off x="11589545" y="6201269"/>
            <a:ext cx="602456" cy="656731"/>
            <a:chOff x="11589545" y="6201269"/>
            <a:chExt cx="602456" cy="656731"/>
          </a:xfrm>
        </p:grpSpPr>
        <p:pic>
          <p:nvPicPr>
            <p:cNvPr id="22" name="Picture 13">
              <a:extLst>
                <a:ext uri="{FF2B5EF4-FFF2-40B4-BE49-F238E27FC236}">
                  <a16:creationId xmlns:a16="http://schemas.microsoft.com/office/drawing/2014/main" id="{BEF1306B-92ED-42B3-B986-478CC288E90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23" name="TextBox 14">
              <a:extLst>
                <a:ext uri="{FF2B5EF4-FFF2-40B4-BE49-F238E27FC236}">
                  <a16:creationId xmlns:a16="http://schemas.microsoft.com/office/drawing/2014/main" id="{8663CEF9-51FC-471E-B34C-6C4356142095}"/>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19</a:t>
              </a:r>
            </a:p>
          </p:txBody>
        </p:sp>
      </p:grpSp>
      <p:sp>
        <p:nvSpPr>
          <p:cNvPr id="24" name="Rectangle 1">
            <a:extLst>
              <a:ext uri="{FF2B5EF4-FFF2-40B4-BE49-F238E27FC236}">
                <a16:creationId xmlns:a16="http://schemas.microsoft.com/office/drawing/2014/main" id="{293020FF-8842-4540-A0D8-8E15FF468B79}"/>
              </a:ext>
            </a:extLst>
          </p:cNvPr>
          <p:cNvSpPr>
            <a:spLocks noChangeArrowheads="1"/>
          </p:cNvSpPr>
          <p:nvPr/>
        </p:nvSpPr>
        <p:spPr bwMode="auto">
          <a:xfrm>
            <a:off x="231775" y="1126271"/>
            <a:ext cx="55737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50000"/>
              </a:spcBef>
            </a:pPr>
            <a:r>
              <a:rPr lang="en-US" altLang="en-US" b="1" i="1" dirty="0">
                <a:solidFill>
                  <a:schemeClr val="accent2">
                    <a:lumMod val="75000"/>
                  </a:schemeClr>
                </a:solidFill>
                <a:latin typeface="Palatino Linotype" panose="02040502050505030304" pitchFamily="18" charset="0"/>
              </a:rPr>
              <a:t>Cahn, Ingold, Prelog sequence rules:</a:t>
            </a:r>
          </a:p>
        </p:txBody>
      </p:sp>
      <p:sp>
        <p:nvSpPr>
          <p:cNvPr id="25" name="Title 7">
            <a:extLst>
              <a:ext uri="{FF2B5EF4-FFF2-40B4-BE49-F238E27FC236}">
                <a16:creationId xmlns:a16="http://schemas.microsoft.com/office/drawing/2014/main" id="{A5219E96-29EE-42C4-A509-244CFF832F94}"/>
              </a:ext>
            </a:extLst>
          </p:cNvPr>
          <p:cNvSpPr txBox="1">
            <a:spLocks/>
          </p:cNvSpPr>
          <p:nvPr/>
        </p:nvSpPr>
        <p:spPr bwMode="auto">
          <a:xfrm>
            <a:off x="199830" y="735842"/>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2. Naming Enantiomers: The </a:t>
            </a:r>
            <a:r>
              <a:rPr lang="en-US" sz="2000" b="1" i="1" u="sng" dirty="0">
                <a:solidFill>
                  <a:schemeClr val="accent2">
                    <a:lumMod val="75000"/>
                  </a:schemeClr>
                </a:solidFill>
                <a:latin typeface="Palatino Linotype" panose="02040502050505030304" pitchFamily="18" charset="0"/>
              </a:rPr>
              <a:t>R,S</a:t>
            </a:r>
            <a:r>
              <a:rPr lang="en-US" sz="2000" b="1" u="sng" dirty="0">
                <a:solidFill>
                  <a:schemeClr val="accent2">
                    <a:lumMod val="75000"/>
                  </a:schemeClr>
                </a:solidFill>
                <a:latin typeface="Palatino Linotype" panose="02040502050505030304" pitchFamily="18" charset="0"/>
              </a:rPr>
              <a:t> System</a:t>
            </a:r>
          </a:p>
          <a:p>
            <a:endParaRPr lang="en-US" sz="2000" b="1" u="sng" dirty="0">
              <a:solidFill>
                <a:schemeClr val="accent2">
                  <a:lumMod val="75000"/>
                </a:schemeClr>
              </a:solidFill>
              <a:latin typeface="Palatino Linotype" panose="02040502050505030304" pitchFamily="18" charset="0"/>
            </a:endParaRPr>
          </a:p>
        </p:txBody>
      </p:sp>
      <p:sp>
        <p:nvSpPr>
          <p:cNvPr id="26" name="Rectangle 3">
            <a:extLst>
              <a:ext uri="{FF2B5EF4-FFF2-40B4-BE49-F238E27FC236}">
                <a16:creationId xmlns:a16="http://schemas.microsoft.com/office/drawing/2014/main" id="{CAF5886D-133F-4FAF-8F99-EA653D7EFC3E}"/>
              </a:ext>
            </a:extLst>
          </p:cNvPr>
          <p:cNvSpPr txBox="1">
            <a:spLocks noChangeArrowheads="1"/>
          </p:cNvSpPr>
          <p:nvPr/>
        </p:nvSpPr>
        <p:spPr>
          <a:xfrm>
            <a:off x="103927" y="4313571"/>
            <a:ext cx="11582400" cy="28194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altLang="en-US" sz="1600" b="1" dirty="0">
                <a:latin typeface="Palatino Linotype" panose="02040502050505030304" pitchFamily="18" charset="0"/>
              </a:rPr>
              <a:t>When naming compounds containing </a:t>
            </a:r>
            <a:r>
              <a:rPr lang="en-US" altLang="en-US" sz="1600" b="1" dirty="0">
                <a:solidFill>
                  <a:srgbClr val="0083BC"/>
                </a:solidFill>
                <a:latin typeface="Palatino Linotype" panose="02040502050505030304" pitchFamily="18" charset="0"/>
                <a:cs typeface="Segoe UI Semibold" panose="020B0702040204020203" pitchFamily="34" charset="0"/>
              </a:rPr>
              <a:t>multiple chiral atoms</a:t>
            </a:r>
            <a:r>
              <a:rPr lang="en-US" altLang="en-US" sz="1600" b="1" dirty="0">
                <a:latin typeface="Palatino Linotype" panose="02040502050505030304" pitchFamily="18" charset="0"/>
              </a:rPr>
              <a:t>, you must give the configuration around each chiral atom:</a:t>
            </a:r>
          </a:p>
          <a:p>
            <a:pPr lvl="1">
              <a:buFont typeface="Wingdings" panose="05000000000000000000" pitchFamily="2" charset="2"/>
              <a:buChar char="§"/>
            </a:pPr>
            <a:r>
              <a:rPr lang="en-US" altLang="en-US" sz="1600" b="1" dirty="0">
                <a:latin typeface="Palatino Linotype" panose="02040502050505030304" pitchFamily="18" charset="0"/>
              </a:rPr>
              <a:t>position number and configuration of each chiral atom in numerical order, separated by commas, all in ( ) at the start of the compound name</a:t>
            </a:r>
          </a:p>
          <a:p>
            <a:endParaRPr lang="en-US" altLang="en-US" dirty="0"/>
          </a:p>
        </p:txBody>
      </p:sp>
      <p:graphicFrame>
        <p:nvGraphicFramePr>
          <p:cNvPr id="27" name="Object 4">
            <a:extLst>
              <a:ext uri="{FF2B5EF4-FFF2-40B4-BE49-F238E27FC236}">
                <a16:creationId xmlns:a16="http://schemas.microsoft.com/office/drawing/2014/main" id="{EAB34121-C92E-4530-94E9-CC299CD29409}"/>
              </a:ext>
            </a:extLst>
          </p:cNvPr>
          <p:cNvGraphicFramePr>
            <a:graphicFrameLocks noChangeAspect="1"/>
          </p:cNvGraphicFramePr>
          <p:nvPr>
            <p:extLst>
              <p:ext uri="{D42A27DB-BD31-4B8C-83A1-F6EECF244321}">
                <p14:modId xmlns:p14="http://schemas.microsoft.com/office/powerpoint/2010/main" val="3039844847"/>
              </p:ext>
            </p:extLst>
          </p:nvPr>
        </p:nvGraphicFramePr>
        <p:xfrm>
          <a:off x="3434802" y="4907114"/>
          <a:ext cx="2514600" cy="1776413"/>
        </p:xfrm>
        <a:graphic>
          <a:graphicData uri="http://schemas.openxmlformats.org/presentationml/2006/ole">
            <mc:AlternateContent xmlns:mc="http://schemas.openxmlformats.org/markup-compatibility/2006">
              <mc:Choice xmlns:v="urn:schemas-microsoft-com:vml" Requires="v">
                <p:oleObj spid="_x0000_s21543" name="Document" r:id="rId9" imgW="1200150" imgH="847725" progId="ChemWindow.Document">
                  <p:embed/>
                </p:oleObj>
              </mc:Choice>
              <mc:Fallback>
                <p:oleObj name="Document" r:id="rId9" imgW="1200150" imgH="847725" progId="ChemWindow.Document">
                  <p:embed/>
                  <p:pic>
                    <p:nvPicPr>
                      <p:cNvPr id="27" name="Object 4">
                        <a:extLst>
                          <a:ext uri="{FF2B5EF4-FFF2-40B4-BE49-F238E27FC236}">
                            <a16:creationId xmlns:a16="http://schemas.microsoft.com/office/drawing/2014/main" id="{C928C68F-928C-4B5C-86E1-05225C965E4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34802" y="4907114"/>
                        <a:ext cx="2514600" cy="177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8" name="Text Box 5">
            <a:extLst>
              <a:ext uri="{FF2B5EF4-FFF2-40B4-BE49-F238E27FC236}">
                <a16:creationId xmlns:a16="http://schemas.microsoft.com/office/drawing/2014/main" id="{1F12A2DA-D76F-4D9C-9BF4-E83141D03A45}"/>
              </a:ext>
            </a:extLst>
          </p:cNvPr>
          <p:cNvSpPr txBox="1">
            <a:spLocks noChangeArrowheads="1"/>
          </p:cNvSpPr>
          <p:nvPr/>
        </p:nvSpPr>
        <p:spPr bwMode="auto">
          <a:xfrm>
            <a:off x="6481225" y="6025393"/>
            <a:ext cx="49530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b="1">
                <a:solidFill>
                  <a:schemeClr val="tx1"/>
                </a:solidFill>
                <a:latin typeface="Arial" panose="020B0604020202020204" pitchFamily="34" charset="0"/>
              </a:defRPr>
            </a:lvl1pPr>
            <a:lvl2pPr marL="742950" indent="-285750">
              <a:defRPr sz="2800" b="1">
                <a:solidFill>
                  <a:schemeClr val="tx1"/>
                </a:solidFill>
                <a:latin typeface="Arial" panose="020B0604020202020204" pitchFamily="34" charset="0"/>
              </a:defRPr>
            </a:lvl2pPr>
            <a:lvl3pPr marL="1143000" indent="-228600">
              <a:defRPr sz="2800" b="1">
                <a:solidFill>
                  <a:schemeClr val="tx1"/>
                </a:solidFill>
                <a:latin typeface="Arial" panose="020B0604020202020204" pitchFamily="34" charset="0"/>
              </a:defRPr>
            </a:lvl3pPr>
            <a:lvl4pPr marL="1600200" indent="-228600">
              <a:defRPr sz="2800" b="1">
                <a:solidFill>
                  <a:schemeClr val="tx1"/>
                </a:solidFill>
                <a:latin typeface="Arial" panose="020B0604020202020204" pitchFamily="34" charset="0"/>
              </a:defRPr>
            </a:lvl4pPr>
            <a:lvl5pPr marL="2057400" indent="-228600">
              <a:defRPr sz="2800" b="1">
                <a:solidFill>
                  <a:schemeClr val="tx1"/>
                </a:solidFill>
                <a:latin typeface="Arial" panose="020B0604020202020204" pitchFamily="34" charset="0"/>
              </a:defRPr>
            </a:lvl5pPr>
            <a:lvl6pPr marL="2514600" indent="-228600" eaLnBrk="0" fontAlgn="base" hangingPunct="0">
              <a:spcBef>
                <a:spcPct val="0"/>
              </a:spcBef>
              <a:spcAft>
                <a:spcPct val="0"/>
              </a:spcAft>
              <a:defRPr sz="2800" b="1">
                <a:solidFill>
                  <a:schemeClr val="tx1"/>
                </a:solidFill>
                <a:latin typeface="Arial" panose="020B0604020202020204" pitchFamily="34" charset="0"/>
              </a:defRPr>
            </a:lvl6pPr>
            <a:lvl7pPr marL="2971800" indent="-228600" eaLnBrk="0" fontAlgn="base" hangingPunct="0">
              <a:spcBef>
                <a:spcPct val="0"/>
              </a:spcBef>
              <a:spcAft>
                <a:spcPct val="0"/>
              </a:spcAft>
              <a:defRPr sz="2800" b="1">
                <a:solidFill>
                  <a:schemeClr val="tx1"/>
                </a:solidFill>
                <a:latin typeface="Arial" panose="020B0604020202020204" pitchFamily="34" charset="0"/>
              </a:defRPr>
            </a:lvl7pPr>
            <a:lvl8pPr marL="3429000" indent="-228600" eaLnBrk="0" fontAlgn="base" hangingPunct="0">
              <a:spcBef>
                <a:spcPct val="0"/>
              </a:spcBef>
              <a:spcAft>
                <a:spcPct val="0"/>
              </a:spcAft>
              <a:defRPr sz="2800" b="1">
                <a:solidFill>
                  <a:schemeClr val="tx1"/>
                </a:solidFill>
                <a:latin typeface="Arial" panose="020B0604020202020204" pitchFamily="34" charset="0"/>
              </a:defRPr>
            </a:lvl8pPr>
            <a:lvl9pPr marL="3886200" indent="-228600" eaLnBrk="0" fontAlgn="base" hangingPunct="0">
              <a:spcBef>
                <a:spcPct val="0"/>
              </a:spcBef>
              <a:spcAft>
                <a:spcPct val="0"/>
              </a:spcAft>
              <a:defRPr sz="28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1600" i="0" u="none" strike="noStrike" kern="1200" cap="none" spc="0" normalizeH="0" baseline="0" noProof="0" dirty="0">
                <a:ln>
                  <a:noFill/>
                </a:ln>
                <a:solidFill>
                  <a:srgbClr val="0083BC"/>
                </a:solidFill>
                <a:effectLst/>
                <a:uLnTx/>
                <a:uFillTx/>
                <a:latin typeface="Palatino Linotype" panose="02040502050505030304" pitchFamily="18" charset="0"/>
                <a:cs typeface="+mj-cs"/>
              </a:rPr>
              <a:t>(2</a:t>
            </a:r>
            <a:r>
              <a:rPr kumimoji="0" lang="en-US" altLang="en-US" sz="1600" i="1" u="none" strike="noStrike" kern="1200" cap="none" spc="0" normalizeH="0" baseline="0" noProof="0" dirty="0">
                <a:ln>
                  <a:noFill/>
                </a:ln>
                <a:solidFill>
                  <a:srgbClr val="0083BC"/>
                </a:solidFill>
                <a:effectLst/>
                <a:uLnTx/>
                <a:uFillTx/>
                <a:latin typeface="Palatino Linotype" panose="02040502050505030304" pitchFamily="18" charset="0"/>
                <a:cs typeface="+mj-cs"/>
              </a:rPr>
              <a:t>S</a:t>
            </a:r>
            <a:r>
              <a:rPr kumimoji="0" lang="en-US" altLang="en-US" sz="1600" i="0" u="none" strike="noStrike" kern="1200" cap="none" spc="0" normalizeH="0" baseline="0" noProof="0" dirty="0">
                <a:ln>
                  <a:noFill/>
                </a:ln>
                <a:solidFill>
                  <a:srgbClr val="0083BC"/>
                </a:solidFill>
                <a:effectLst/>
                <a:uLnTx/>
                <a:uFillTx/>
                <a:latin typeface="Palatino Linotype" panose="02040502050505030304" pitchFamily="18" charset="0"/>
                <a:cs typeface="+mj-cs"/>
              </a:rPr>
              <a:t>, 3</a:t>
            </a:r>
            <a:r>
              <a:rPr kumimoji="0" lang="en-US" altLang="en-US" sz="1600" i="1" u="none" strike="noStrike" kern="1200" cap="none" spc="0" normalizeH="0" baseline="0" noProof="0" dirty="0">
                <a:ln>
                  <a:noFill/>
                </a:ln>
                <a:solidFill>
                  <a:srgbClr val="0083BC"/>
                </a:solidFill>
                <a:effectLst/>
                <a:uLnTx/>
                <a:uFillTx/>
                <a:latin typeface="Palatino Linotype" panose="02040502050505030304" pitchFamily="18" charset="0"/>
                <a:cs typeface="+mj-cs"/>
              </a:rPr>
              <a:t>S</a:t>
            </a:r>
            <a:r>
              <a:rPr kumimoji="0" lang="en-US" altLang="en-US" sz="1600" i="0" u="none" strike="noStrike" kern="1200" cap="none" spc="0" normalizeH="0" baseline="0" noProof="0" dirty="0">
                <a:ln>
                  <a:noFill/>
                </a:ln>
                <a:solidFill>
                  <a:srgbClr val="0083BC"/>
                </a:solidFill>
                <a:effectLst/>
                <a:uLnTx/>
                <a:uFillTx/>
                <a:latin typeface="Palatino Linotype" panose="02040502050505030304" pitchFamily="18" charset="0"/>
                <a:cs typeface="+mj-cs"/>
              </a:rPr>
              <a:t>)-2-bromo-3-chlorobutane</a:t>
            </a:r>
          </a:p>
        </p:txBody>
      </p:sp>
    </p:spTree>
    <p:extLst>
      <p:ext uri="{BB962C8B-B14F-4D97-AF65-F5344CB8AC3E}">
        <p14:creationId xmlns:p14="http://schemas.microsoft.com/office/powerpoint/2010/main" val="914955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20</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3. Nomenclature of Alkenes and Cycloalkenes</a:t>
            </a:r>
            <a:endParaRPr lang="en-US" sz="2000" b="1" u="sng" strike="sngStrike" dirty="0">
              <a:solidFill>
                <a:schemeClr val="accent2">
                  <a:lumMod val="75000"/>
                </a:schemeClr>
              </a:solidFill>
              <a:latin typeface="Palatino Linotype" panose="02040502050505030304" pitchFamily="18" charset="0"/>
            </a:endParaRPr>
          </a:p>
        </p:txBody>
      </p:sp>
      <p:sp>
        <p:nvSpPr>
          <p:cNvPr id="2" name="TextBox 10">
            <a:extLst>
              <a:ext uri="{FF2B5EF4-FFF2-40B4-BE49-F238E27FC236}">
                <a16:creationId xmlns:a16="http://schemas.microsoft.com/office/drawing/2014/main" id="{FCCDFC10-0DC3-01E7-1CD6-A1915F0C7A0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3.1. How to Name Alkenes</a:t>
            </a:r>
          </a:p>
        </p:txBody>
      </p:sp>
      <p:sp>
        <p:nvSpPr>
          <p:cNvPr id="4" name="Rectangle 15">
            <a:extLst>
              <a:ext uri="{FF2B5EF4-FFF2-40B4-BE49-F238E27FC236}">
                <a16:creationId xmlns:a16="http://schemas.microsoft.com/office/drawing/2014/main" id="{36DCB38C-0F0B-96A6-FFDE-6883334CBBA5}"/>
              </a:ext>
            </a:extLst>
          </p:cNvPr>
          <p:cNvSpPr/>
          <p:nvPr/>
        </p:nvSpPr>
        <p:spPr>
          <a:xfrm>
            <a:off x="176166" y="1392236"/>
            <a:ext cx="11854733" cy="1162626"/>
          </a:xfrm>
          <a:prstGeom prst="rect">
            <a:avLst/>
          </a:prstGeom>
        </p:spPr>
        <p:txBody>
          <a:bodyPr wrap="square">
            <a:spAutoFit/>
          </a:bodyPr>
          <a:lstStyle/>
          <a:p>
            <a:pPr marL="285750" indent="-285750" algn="just">
              <a:lnSpc>
                <a:spcPct val="150000"/>
              </a:lnSpc>
              <a:buFont typeface="Wingdings" panose="05000000000000000000" pitchFamily="2" charset="2"/>
              <a:buChar char="§"/>
            </a:pPr>
            <a:r>
              <a:rPr lang="en-US" sz="1600" b="1" dirty="0">
                <a:solidFill>
                  <a:schemeClr val="accent1"/>
                </a:solidFill>
                <a:latin typeface="Palatino Linotype" panose="02040502050505030304" pitchFamily="18" charset="0"/>
              </a:rPr>
              <a:t>The IUPAC rules for naming alkenes are similar in many respects to those for naming alkanes:</a:t>
            </a:r>
          </a:p>
          <a:p>
            <a:pPr marL="800100" lvl="1" indent="-342900" algn="just">
              <a:lnSpc>
                <a:spcPct val="150000"/>
              </a:lnSpc>
              <a:buFont typeface="+mj-lt"/>
              <a:buAutoNum type="arabicPeriod"/>
            </a:pPr>
            <a:r>
              <a:rPr lang="en-US" sz="1600" b="1" dirty="0">
                <a:latin typeface="Palatino Linotype" panose="02040502050505030304" pitchFamily="18" charset="0"/>
              </a:rPr>
              <a:t>Determine the parent's name by selecting the longest chain that </a:t>
            </a:r>
            <a:r>
              <a:rPr lang="en-US" sz="1600" b="1" dirty="0">
                <a:solidFill>
                  <a:schemeClr val="accent1"/>
                </a:solidFill>
                <a:latin typeface="Palatino Linotype" panose="02040502050505030304" pitchFamily="18" charset="0"/>
              </a:rPr>
              <a:t>contains the double bond </a:t>
            </a:r>
            <a:r>
              <a:rPr lang="en-US" sz="1600" b="1" dirty="0">
                <a:latin typeface="Palatino Linotype" panose="02040502050505030304" pitchFamily="18" charset="0"/>
              </a:rPr>
              <a:t>and change the ending of the name of the alkane of identical length from </a:t>
            </a:r>
            <a:r>
              <a:rPr lang="en-US" sz="1600" b="1" i="1" dirty="0">
                <a:solidFill>
                  <a:srgbClr val="0070C0"/>
                </a:solidFill>
                <a:latin typeface="Palatino Linotype" panose="02040502050505030304" pitchFamily="18" charset="0"/>
              </a:rPr>
              <a:t>-ane </a:t>
            </a:r>
            <a:r>
              <a:rPr lang="en-US" sz="1600" b="1" dirty="0">
                <a:latin typeface="Palatino Linotype" panose="02040502050505030304" pitchFamily="18" charset="0"/>
              </a:rPr>
              <a:t>to </a:t>
            </a:r>
            <a:r>
              <a:rPr lang="en-US" sz="1600" b="1" i="1" dirty="0">
                <a:solidFill>
                  <a:srgbClr val="0070C0"/>
                </a:solidFill>
                <a:latin typeface="Palatino Linotype" panose="02040502050505030304" pitchFamily="18" charset="0"/>
              </a:rPr>
              <a:t>-ene</a:t>
            </a:r>
            <a:r>
              <a:rPr lang="en-US" sz="1600" b="1" dirty="0">
                <a:latin typeface="Palatino Linotype" panose="02040502050505030304" pitchFamily="18" charset="0"/>
              </a:rPr>
              <a:t>. </a:t>
            </a:r>
          </a:p>
        </p:txBody>
      </p:sp>
      <p:sp>
        <p:nvSpPr>
          <p:cNvPr id="11" name="Rectangle 16">
            <a:extLst>
              <a:ext uri="{FF2B5EF4-FFF2-40B4-BE49-F238E27FC236}">
                <a16:creationId xmlns:a16="http://schemas.microsoft.com/office/drawing/2014/main" id="{76D42196-C1C8-6707-AF89-80389C30FCD5}"/>
              </a:ext>
            </a:extLst>
          </p:cNvPr>
          <p:cNvSpPr/>
          <p:nvPr/>
        </p:nvSpPr>
        <p:spPr>
          <a:xfrm>
            <a:off x="603848" y="3540035"/>
            <a:ext cx="11427051" cy="1562735"/>
          </a:xfrm>
          <a:prstGeom prst="rect">
            <a:avLst/>
          </a:prstGeom>
        </p:spPr>
        <p:txBody>
          <a:bodyPr wrap="square">
            <a:spAutoFit/>
          </a:bodyPr>
          <a:lstStyle/>
          <a:p>
            <a:pPr marL="342900" lvl="1" indent="-342900" algn="just">
              <a:lnSpc>
                <a:spcPct val="100000"/>
              </a:lnSpc>
              <a:buFont typeface="+mj-lt"/>
              <a:buAutoNum type="arabicPeriod" startAt="2"/>
            </a:pPr>
            <a:r>
              <a:rPr lang="en-US" sz="1600" b="1" dirty="0">
                <a:latin typeface="Palatino Linotype" panose="02040502050505030304" pitchFamily="18" charset="0"/>
              </a:rPr>
              <a:t>Number the chain from the end nearest the double bond, </a:t>
            </a:r>
            <a:r>
              <a:rPr lang="en-US" sz="1600" b="1" dirty="0">
                <a:solidFill>
                  <a:srgbClr val="0070C0"/>
                </a:solidFill>
                <a:latin typeface="Palatino Linotype" panose="02040502050505030304" pitchFamily="18" charset="0"/>
              </a:rPr>
              <a:t>ensuring that both double-bonded carbon atoms are included in the parent chain</a:t>
            </a:r>
            <a:r>
              <a:rPr lang="en-US" sz="1600" b="1" dirty="0">
                <a:latin typeface="Palatino Linotype" panose="02040502050505030304" pitchFamily="18" charset="0"/>
              </a:rPr>
              <a:t>.</a:t>
            </a:r>
          </a:p>
          <a:p>
            <a:pPr marL="519113" lvl="1" indent="-285750" algn="just">
              <a:lnSpc>
                <a:spcPct val="150000"/>
              </a:lnSpc>
              <a:buFont typeface="Wingdings" panose="05000000000000000000" pitchFamily="2" charset="2"/>
              <a:buChar char="Ø"/>
            </a:pPr>
            <a:r>
              <a:rPr lang="en-US" sz="1400" dirty="0">
                <a:latin typeface="Palatino Linotype" panose="02040502050505030304" pitchFamily="18" charset="0"/>
              </a:rPr>
              <a:t>Designate the location of the double bond by using the number of the first atom of the double bond as a </a:t>
            </a:r>
            <a:r>
              <a:rPr lang="en-US" sz="1400" dirty="0">
                <a:solidFill>
                  <a:srgbClr val="0070C0"/>
                </a:solidFill>
                <a:latin typeface="Palatino Linotype" panose="02040502050505030304" pitchFamily="18" charset="0"/>
              </a:rPr>
              <a:t>prefix</a:t>
            </a:r>
            <a:r>
              <a:rPr lang="en-US" sz="1400" dirty="0">
                <a:latin typeface="Palatino Linotype" panose="02040502050505030304" pitchFamily="18" charset="0"/>
              </a:rPr>
              <a:t>. The locant for the alkene </a:t>
            </a:r>
            <a:r>
              <a:rPr lang="en-US" sz="1400" dirty="0">
                <a:solidFill>
                  <a:srgbClr val="0070C0"/>
                </a:solidFill>
                <a:latin typeface="Palatino Linotype" panose="02040502050505030304" pitchFamily="18" charset="0"/>
              </a:rPr>
              <a:t>suffix</a:t>
            </a:r>
            <a:r>
              <a:rPr lang="en-US" sz="1400" dirty="0">
                <a:latin typeface="Palatino Linotype" panose="02040502050505030304" pitchFamily="18" charset="0"/>
              </a:rPr>
              <a:t> may precede the parent's name or be placed immediately before the suffix.</a:t>
            </a:r>
          </a:p>
          <a:p>
            <a:pPr marL="342900" lvl="1" indent="-342900" algn="just">
              <a:lnSpc>
                <a:spcPct val="150000"/>
              </a:lnSpc>
              <a:buFont typeface="+mj-lt"/>
              <a:buAutoNum type="arabicPeriod" startAt="3"/>
            </a:pPr>
            <a:r>
              <a:rPr lang="en-US" sz="1600" b="1" dirty="0">
                <a:latin typeface="Palatino Linotype" panose="02040502050505030304" pitchFamily="18" charset="0"/>
              </a:rPr>
              <a:t>Indicate the locations of the substituent groups by the numbers of the carbon atoms to which they are attached.</a:t>
            </a:r>
          </a:p>
        </p:txBody>
      </p:sp>
      <p:sp>
        <p:nvSpPr>
          <p:cNvPr id="16" name="TextBox 18">
            <a:extLst>
              <a:ext uri="{FF2B5EF4-FFF2-40B4-BE49-F238E27FC236}">
                <a16:creationId xmlns:a16="http://schemas.microsoft.com/office/drawing/2014/main" id="{201ED79F-8A52-D6FC-78B0-F32338419E90}"/>
              </a:ext>
            </a:extLst>
          </p:cNvPr>
          <p:cNvSpPr txBox="1"/>
          <p:nvPr/>
        </p:nvSpPr>
        <p:spPr>
          <a:xfrm>
            <a:off x="3363656" y="2951512"/>
            <a:ext cx="1255472" cy="461665"/>
          </a:xfrm>
          <a:prstGeom prst="rect">
            <a:avLst/>
          </a:prstGeom>
          <a:noFill/>
        </p:spPr>
        <p:txBody>
          <a:bodyPr wrap="none" rtlCol="0">
            <a:spAutoFit/>
          </a:bodyPr>
          <a:lstStyle/>
          <a:p>
            <a:r>
              <a:rPr lang="en-US" sz="1200" b="1" dirty="0">
                <a:solidFill>
                  <a:srgbClr val="0070C0"/>
                </a:solidFill>
                <a:latin typeface="Palatino Linotype" panose="02040502050505030304" pitchFamily="18" charset="0"/>
              </a:rPr>
              <a:t>IUPAC name</a:t>
            </a:r>
          </a:p>
          <a:p>
            <a:r>
              <a:rPr lang="en-US" sz="1200" b="1" dirty="0">
                <a:solidFill>
                  <a:srgbClr val="0070C0"/>
                </a:solidFill>
                <a:latin typeface="Palatino Linotype" panose="02040502050505030304" pitchFamily="18" charset="0"/>
              </a:rPr>
              <a:t>Common name</a:t>
            </a:r>
          </a:p>
        </p:txBody>
      </p:sp>
      <p:grpSp>
        <p:nvGrpSpPr>
          <p:cNvPr id="24" name="Group 27">
            <a:extLst>
              <a:ext uri="{FF2B5EF4-FFF2-40B4-BE49-F238E27FC236}">
                <a16:creationId xmlns:a16="http://schemas.microsoft.com/office/drawing/2014/main" id="{3D68384C-6168-DD01-854E-AB12107669B5}"/>
              </a:ext>
            </a:extLst>
          </p:cNvPr>
          <p:cNvGrpSpPr/>
          <p:nvPr/>
        </p:nvGrpSpPr>
        <p:grpSpPr>
          <a:xfrm>
            <a:off x="2503288" y="5561782"/>
            <a:ext cx="1639614" cy="776239"/>
            <a:chOff x="9537739" y="3207591"/>
            <a:chExt cx="1639614" cy="776239"/>
          </a:xfrm>
        </p:grpSpPr>
        <p:pic>
          <p:nvPicPr>
            <p:cNvPr id="25" name="Picture 28">
              <a:extLst>
                <a:ext uri="{FF2B5EF4-FFF2-40B4-BE49-F238E27FC236}">
                  <a16:creationId xmlns:a16="http://schemas.microsoft.com/office/drawing/2014/main" id="{6D2FE160-4FA0-FEB3-11E0-04D725E30F2E}"/>
                </a:ext>
              </a:extLst>
            </p:cNvPr>
            <p:cNvPicPr>
              <a:picLocks noChangeAspect="1"/>
            </p:cNvPicPr>
            <p:nvPr/>
          </p:nvPicPr>
          <p:blipFill>
            <a:blip r:embed="rId6"/>
            <a:stretch>
              <a:fillRect/>
            </a:stretch>
          </p:blipFill>
          <p:spPr>
            <a:xfrm>
              <a:off x="9537739" y="3207591"/>
              <a:ext cx="1639614" cy="400220"/>
            </a:xfrm>
            <a:prstGeom prst="rect">
              <a:avLst/>
            </a:prstGeom>
          </p:spPr>
        </p:pic>
        <p:sp>
          <p:nvSpPr>
            <p:cNvPr id="26" name="TextBox 29">
              <a:extLst>
                <a:ext uri="{FF2B5EF4-FFF2-40B4-BE49-F238E27FC236}">
                  <a16:creationId xmlns:a16="http://schemas.microsoft.com/office/drawing/2014/main" id="{82D3B9A6-C977-5619-C8DA-978769643A72}"/>
                </a:ext>
              </a:extLst>
            </p:cNvPr>
            <p:cNvSpPr txBox="1"/>
            <p:nvPr/>
          </p:nvSpPr>
          <p:spPr>
            <a:xfrm>
              <a:off x="9727063" y="3552943"/>
              <a:ext cx="1260966" cy="430887"/>
            </a:xfrm>
            <a:prstGeom prst="rect">
              <a:avLst/>
            </a:prstGeom>
            <a:noFill/>
          </p:spPr>
          <p:txBody>
            <a:bodyPr wrap="square" rtlCol="0">
              <a:spAutoFit/>
            </a:bodyPr>
            <a:lstStyle/>
            <a:p>
              <a:pPr algn="ctr"/>
              <a:r>
                <a:rPr lang="en-US" sz="1100" b="1" dirty="0">
                  <a:latin typeface="Palatino Linotype" panose="02040502050505030304" pitchFamily="18" charset="0"/>
                  <a:cs typeface="Times New Roman" panose="02020603050405020304" pitchFamily="18" charset="0"/>
                </a:rPr>
                <a:t>2-Pentene</a:t>
              </a:r>
            </a:p>
            <a:p>
              <a:pPr algn="ctr"/>
              <a:r>
                <a:rPr lang="en-US" sz="1100" b="1" dirty="0">
                  <a:latin typeface="Palatino Linotype" panose="02040502050505030304" pitchFamily="18" charset="0"/>
                  <a:cs typeface="Times New Roman" panose="02020603050405020304" pitchFamily="18" charset="0"/>
                </a:rPr>
                <a:t>(</a:t>
              </a:r>
              <a:r>
                <a:rPr lang="en-US" sz="1100" b="1" i="1" dirty="0">
                  <a:solidFill>
                    <a:srgbClr val="0000FF"/>
                  </a:solidFill>
                  <a:latin typeface="Palatino Linotype" panose="02040502050505030304" pitchFamily="18" charset="0"/>
                  <a:cs typeface="Times New Roman" panose="02020603050405020304" pitchFamily="18" charset="0"/>
                </a:rPr>
                <a:t>not</a:t>
              </a:r>
              <a:r>
                <a:rPr lang="en-US" sz="1100" b="1" dirty="0">
                  <a:latin typeface="Palatino Linotype" panose="02040502050505030304" pitchFamily="18" charset="0"/>
                  <a:cs typeface="Times New Roman" panose="02020603050405020304" pitchFamily="18" charset="0"/>
                </a:rPr>
                <a:t> 3-Pentene)</a:t>
              </a:r>
              <a:endParaRPr lang="en-SA" sz="1100" b="1" dirty="0">
                <a:latin typeface="Palatino Linotype" panose="02040502050505030304" pitchFamily="18" charset="0"/>
                <a:cs typeface="Times New Roman" panose="02020603050405020304" pitchFamily="18" charset="0"/>
              </a:endParaRPr>
            </a:p>
          </p:txBody>
        </p:sp>
      </p:grpSp>
      <p:graphicFrame>
        <p:nvGraphicFramePr>
          <p:cNvPr id="3" name="عنصر 2">
            <a:extLst>
              <a:ext uri="{FF2B5EF4-FFF2-40B4-BE49-F238E27FC236}">
                <a16:creationId xmlns:a16="http://schemas.microsoft.com/office/drawing/2014/main" id="{52F660EA-2D3B-72C0-6498-1610B969108B}"/>
              </a:ext>
            </a:extLst>
          </p:cNvPr>
          <p:cNvGraphicFramePr>
            <a:graphicFrameLocks noChangeAspect="1"/>
          </p:cNvGraphicFramePr>
          <p:nvPr>
            <p:extLst>
              <p:ext uri="{D42A27DB-BD31-4B8C-83A1-F6EECF244321}">
                <p14:modId xmlns:p14="http://schemas.microsoft.com/office/powerpoint/2010/main" val="732946441"/>
              </p:ext>
            </p:extLst>
          </p:nvPr>
        </p:nvGraphicFramePr>
        <p:xfrm>
          <a:off x="4851908" y="2854325"/>
          <a:ext cx="658813" cy="574675"/>
        </p:xfrm>
        <a:graphic>
          <a:graphicData uri="http://schemas.openxmlformats.org/presentationml/2006/ole">
            <mc:AlternateContent xmlns:mc="http://schemas.openxmlformats.org/markup-compatibility/2006">
              <mc:Choice xmlns:v="urn:schemas-microsoft-com:vml" Requires="v">
                <p:oleObj spid="_x0000_s6290" name="CS ChemDraw Drawing" r:id="rId7" imgW="659372" imgH="574285" progId="ChemDraw.Document.6.0">
                  <p:embed/>
                </p:oleObj>
              </mc:Choice>
              <mc:Fallback>
                <p:oleObj name="CS ChemDraw Drawing" r:id="rId7" imgW="659372" imgH="574285" progId="ChemDraw.Document.6.0">
                  <p:embed/>
                  <p:pic>
                    <p:nvPicPr>
                      <p:cNvPr id="0" name=""/>
                      <p:cNvPicPr/>
                      <p:nvPr/>
                    </p:nvPicPr>
                    <p:blipFill>
                      <a:blip r:embed="rId8"/>
                      <a:stretch>
                        <a:fillRect/>
                      </a:stretch>
                    </p:blipFill>
                    <p:spPr>
                      <a:xfrm>
                        <a:off x="4851908" y="2854325"/>
                        <a:ext cx="658813" cy="574675"/>
                      </a:xfrm>
                      <a:prstGeom prst="rect">
                        <a:avLst/>
                      </a:prstGeom>
                    </p:spPr>
                  </p:pic>
                </p:oleObj>
              </mc:Fallback>
            </mc:AlternateContent>
          </a:graphicData>
        </a:graphic>
      </p:graphicFrame>
      <p:graphicFrame>
        <p:nvGraphicFramePr>
          <p:cNvPr id="10" name="عنصر 9">
            <a:extLst>
              <a:ext uri="{FF2B5EF4-FFF2-40B4-BE49-F238E27FC236}">
                <a16:creationId xmlns:a16="http://schemas.microsoft.com/office/drawing/2014/main" id="{D747DD1A-1B8E-1C60-791F-938148C17CEA}"/>
              </a:ext>
            </a:extLst>
          </p:cNvPr>
          <p:cNvGraphicFramePr>
            <a:graphicFrameLocks noChangeAspect="1"/>
          </p:cNvGraphicFramePr>
          <p:nvPr>
            <p:extLst>
              <p:ext uri="{D42A27DB-BD31-4B8C-83A1-F6EECF244321}">
                <p14:modId xmlns:p14="http://schemas.microsoft.com/office/powerpoint/2010/main" val="3292795736"/>
              </p:ext>
            </p:extLst>
          </p:nvPr>
        </p:nvGraphicFramePr>
        <p:xfrm>
          <a:off x="5743501" y="2801143"/>
          <a:ext cx="755650" cy="681037"/>
        </p:xfrm>
        <a:graphic>
          <a:graphicData uri="http://schemas.openxmlformats.org/presentationml/2006/ole">
            <mc:AlternateContent xmlns:mc="http://schemas.openxmlformats.org/markup-compatibility/2006">
              <mc:Choice xmlns:v="urn:schemas-microsoft-com:vml" Requires="v">
                <p:oleObj spid="_x0000_s6291" name="CS ChemDraw Drawing" r:id="rId9" imgW="755486" imgH="680650" progId="ChemDraw.Document.6.0">
                  <p:embed/>
                </p:oleObj>
              </mc:Choice>
              <mc:Fallback>
                <p:oleObj name="CS ChemDraw Drawing" r:id="rId9" imgW="755486" imgH="680650" progId="ChemDraw.Document.6.0">
                  <p:embed/>
                  <p:pic>
                    <p:nvPicPr>
                      <p:cNvPr id="0" name=""/>
                      <p:cNvPicPr/>
                      <p:nvPr/>
                    </p:nvPicPr>
                    <p:blipFill>
                      <a:blip r:embed="rId10"/>
                      <a:stretch>
                        <a:fillRect/>
                      </a:stretch>
                    </p:blipFill>
                    <p:spPr>
                      <a:xfrm>
                        <a:off x="5743501" y="2801143"/>
                        <a:ext cx="755650" cy="681037"/>
                      </a:xfrm>
                      <a:prstGeom prst="rect">
                        <a:avLst/>
                      </a:prstGeom>
                    </p:spPr>
                  </p:pic>
                </p:oleObj>
              </mc:Fallback>
            </mc:AlternateContent>
          </a:graphicData>
        </a:graphic>
      </p:graphicFrame>
      <p:graphicFrame>
        <p:nvGraphicFramePr>
          <p:cNvPr id="12" name="عنصر 11">
            <a:extLst>
              <a:ext uri="{FF2B5EF4-FFF2-40B4-BE49-F238E27FC236}">
                <a16:creationId xmlns:a16="http://schemas.microsoft.com/office/drawing/2014/main" id="{ED54D3D8-1B82-BABD-955A-4794274857B2}"/>
              </a:ext>
            </a:extLst>
          </p:cNvPr>
          <p:cNvGraphicFramePr>
            <a:graphicFrameLocks noChangeAspect="1"/>
          </p:cNvGraphicFramePr>
          <p:nvPr>
            <p:extLst>
              <p:ext uri="{D42A27DB-BD31-4B8C-83A1-F6EECF244321}">
                <p14:modId xmlns:p14="http://schemas.microsoft.com/office/powerpoint/2010/main" val="638072478"/>
              </p:ext>
            </p:extLst>
          </p:nvPr>
        </p:nvGraphicFramePr>
        <p:xfrm>
          <a:off x="6731931" y="2681720"/>
          <a:ext cx="1255713" cy="838200"/>
        </p:xfrm>
        <a:graphic>
          <a:graphicData uri="http://schemas.openxmlformats.org/presentationml/2006/ole">
            <mc:AlternateContent xmlns:mc="http://schemas.openxmlformats.org/markup-compatibility/2006">
              <mc:Choice xmlns:v="urn:schemas-microsoft-com:vml" Requires="v">
                <p:oleObj spid="_x0000_s6292" name="CS ChemDraw Drawing" r:id="rId11" imgW="1255366" imgH="837885" progId="ChemDraw.Document.6.0">
                  <p:embed/>
                </p:oleObj>
              </mc:Choice>
              <mc:Fallback>
                <p:oleObj name="CS ChemDraw Drawing" r:id="rId11" imgW="1255366" imgH="837885" progId="ChemDraw.Document.6.0">
                  <p:embed/>
                  <p:pic>
                    <p:nvPicPr>
                      <p:cNvPr id="0" name=""/>
                      <p:cNvPicPr/>
                      <p:nvPr/>
                    </p:nvPicPr>
                    <p:blipFill>
                      <a:blip r:embed="rId12"/>
                      <a:stretch>
                        <a:fillRect/>
                      </a:stretch>
                    </p:blipFill>
                    <p:spPr>
                      <a:xfrm>
                        <a:off x="6731931" y="2681720"/>
                        <a:ext cx="1255713" cy="838200"/>
                      </a:xfrm>
                      <a:prstGeom prst="rect">
                        <a:avLst/>
                      </a:prstGeom>
                    </p:spPr>
                  </p:pic>
                </p:oleObj>
              </mc:Fallback>
            </mc:AlternateContent>
          </a:graphicData>
        </a:graphic>
      </p:graphicFrame>
      <p:graphicFrame>
        <p:nvGraphicFramePr>
          <p:cNvPr id="27" name="عنصر 26">
            <a:extLst>
              <a:ext uri="{FF2B5EF4-FFF2-40B4-BE49-F238E27FC236}">
                <a16:creationId xmlns:a16="http://schemas.microsoft.com/office/drawing/2014/main" id="{CCF830C6-6E2E-2BD3-CAAC-7FF99B6C11C2}"/>
              </a:ext>
            </a:extLst>
          </p:cNvPr>
          <p:cNvGraphicFramePr>
            <a:graphicFrameLocks noChangeAspect="1"/>
          </p:cNvGraphicFramePr>
          <p:nvPr>
            <p:extLst>
              <p:ext uri="{D42A27DB-BD31-4B8C-83A1-F6EECF244321}">
                <p14:modId xmlns:p14="http://schemas.microsoft.com/office/powerpoint/2010/main" val="3908993437"/>
              </p:ext>
            </p:extLst>
          </p:nvPr>
        </p:nvGraphicFramePr>
        <p:xfrm>
          <a:off x="800583" y="5509346"/>
          <a:ext cx="1370013" cy="828675"/>
        </p:xfrm>
        <a:graphic>
          <a:graphicData uri="http://schemas.openxmlformats.org/presentationml/2006/ole">
            <mc:AlternateContent xmlns:mc="http://schemas.openxmlformats.org/markup-compatibility/2006">
              <mc:Choice xmlns:v="urn:schemas-microsoft-com:vml" Requires="v">
                <p:oleObj spid="_x0000_s6293" name="CS ChemDraw Drawing" r:id="rId13" imgW="1369948" imgH="828636" progId="ChemDraw.Document.6.0">
                  <p:embed/>
                </p:oleObj>
              </mc:Choice>
              <mc:Fallback>
                <p:oleObj name="CS ChemDraw Drawing" r:id="rId13" imgW="1369948" imgH="828636" progId="ChemDraw.Document.6.0">
                  <p:embed/>
                  <p:pic>
                    <p:nvPicPr>
                      <p:cNvPr id="0" name=""/>
                      <p:cNvPicPr/>
                      <p:nvPr/>
                    </p:nvPicPr>
                    <p:blipFill>
                      <a:blip r:embed="rId14"/>
                      <a:stretch>
                        <a:fillRect/>
                      </a:stretch>
                    </p:blipFill>
                    <p:spPr>
                      <a:xfrm>
                        <a:off x="800583" y="5509346"/>
                        <a:ext cx="1370013" cy="828675"/>
                      </a:xfrm>
                      <a:prstGeom prst="rect">
                        <a:avLst/>
                      </a:prstGeom>
                    </p:spPr>
                  </p:pic>
                </p:oleObj>
              </mc:Fallback>
            </mc:AlternateContent>
          </a:graphicData>
        </a:graphic>
      </p:graphicFrame>
      <p:graphicFrame>
        <p:nvGraphicFramePr>
          <p:cNvPr id="28" name="عنصر 27">
            <a:extLst>
              <a:ext uri="{FF2B5EF4-FFF2-40B4-BE49-F238E27FC236}">
                <a16:creationId xmlns:a16="http://schemas.microsoft.com/office/drawing/2014/main" id="{D7678F40-8455-D109-A415-E0DAABF5702A}"/>
              </a:ext>
            </a:extLst>
          </p:cNvPr>
          <p:cNvGraphicFramePr>
            <a:graphicFrameLocks noChangeAspect="1"/>
          </p:cNvGraphicFramePr>
          <p:nvPr>
            <p:extLst>
              <p:ext uri="{D42A27DB-BD31-4B8C-83A1-F6EECF244321}">
                <p14:modId xmlns:p14="http://schemas.microsoft.com/office/powerpoint/2010/main" val="3051672812"/>
              </p:ext>
            </p:extLst>
          </p:nvPr>
        </p:nvGraphicFramePr>
        <p:xfrm>
          <a:off x="4355950" y="5493471"/>
          <a:ext cx="1520825" cy="844550"/>
        </p:xfrm>
        <a:graphic>
          <a:graphicData uri="http://schemas.openxmlformats.org/presentationml/2006/ole">
            <mc:AlternateContent xmlns:mc="http://schemas.openxmlformats.org/markup-compatibility/2006">
              <mc:Choice xmlns:v="urn:schemas-microsoft-com:vml" Requires="v">
                <p:oleObj spid="_x0000_s6294" name="CS ChemDraw Drawing" r:id="rId15" imgW="1520206" imgH="843770" progId="ChemDraw.Document.6.0">
                  <p:embed/>
                </p:oleObj>
              </mc:Choice>
              <mc:Fallback>
                <p:oleObj name="CS ChemDraw Drawing" r:id="rId15" imgW="1520206" imgH="843770" progId="ChemDraw.Document.6.0">
                  <p:embed/>
                  <p:pic>
                    <p:nvPicPr>
                      <p:cNvPr id="0" name=""/>
                      <p:cNvPicPr/>
                      <p:nvPr/>
                    </p:nvPicPr>
                    <p:blipFill>
                      <a:blip r:embed="rId16"/>
                      <a:stretch>
                        <a:fillRect/>
                      </a:stretch>
                    </p:blipFill>
                    <p:spPr>
                      <a:xfrm>
                        <a:off x="4355950" y="5493471"/>
                        <a:ext cx="1520825" cy="844550"/>
                      </a:xfrm>
                      <a:prstGeom prst="rect">
                        <a:avLst/>
                      </a:prstGeom>
                    </p:spPr>
                  </p:pic>
                </p:oleObj>
              </mc:Fallback>
            </mc:AlternateContent>
          </a:graphicData>
        </a:graphic>
      </p:graphicFrame>
      <p:graphicFrame>
        <p:nvGraphicFramePr>
          <p:cNvPr id="29" name="عنصر 28">
            <a:extLst>
              <a:ext uri="{FF2B5EF4-FFF2-40B4-BE49-F238E27FC236}">
                <a16:creationId xmlns:a16="http://schemas.microsoft.com/office/drawing/2014/main" id="{E8AB9748-6AF1-E50C-9C8C-386A8E1D7A05}"/>
              </a:ext>
            </a:extLst>
          </p:cNvPr>
          <p:cNvGraphicFramePr>
            <a:graphicFrameLocks noChangeAspect="1"/>
          </p:cNvGraphicFramePr>
          <p:nvPr>
            <p:extLst>
              <p:ext uri="{D42A27DB-BD31-4B8C-83A1-F6EECF244321}">
                <p14:modId xmlns:p14="http://schemas.microsoft.com/office/powerpoint/2010/main" val="605837649"/>
              </p:ext>
            </p:extLst>
          </p:nvPr>
        </p:nvGraphicFramePr>
        <p:xfrm>
          <a:off x="6079966" y="5299796"/>
          <a:ext cx="1803400" cy="1038225"/>
        </p:xfrm>
        <a:graphic>
          <a:graphicData uri="http://schemas.openxmlformats.org/presentationml/2006/ole">
            <mc:AlternateContent xmlns:mc="http://schemas.openxmlformats.org/markup-compatibility/2006">
              <mc:Choice xmlns:v="urn:schemas-microsoft-com:vml" Requires="v">
                <p:oleObj spid="_x0000_s6295" name="CS ChemDraw Drawing" r:id="rId17" imgW="1803933" imgH="1037581" progId="ChemDraw.Document.6.0">
                  <p:embed/>
                </p:oleObj>
              </mc:Choice>
              <mc:Fallback>
                <p:oleObj name="CS ChemDraw Drawing" r:id="rId17" imgW="1803933" imgH="1037581" progId="ChemDraw.Document.6.0">
                  <p:embed/>
                  <p:pic>
                    <p:nvPicPr>
                      <p:cNvPr id="0" name=""/>
                      <p:cNvPicPr/>
                      <p:nvPr/>
                    </p:nvPicPr>
                    <p:blipFill>
                      <a:blip r:embed="rId18"/>
                      <a:stretch>
                        <a:fillRect/>
                      </a:stretch>
                    </p:blipFill>
                    <p:spPr>
                      <a:xfrm>
                        <a:off x="6079966" y="5299796"/>
                        <a:ext cx="1803400" cy="1038225"/>
                      </a:xfrm>
                      <a:prstGeom prst="rect">
                        <a:avLst/>
                      </a:prstGeom>
                    </p:spPr>
                  </p:pic>
                </p:oleObj>
              </mc:Fallback>
            </mc:AlternateContent>
          </a:graphicData>
        </a:graphic>
      </p:graphicFrame>
      <p:graphicFrame>
        <p:nvGraphicFramePr>
          <p:cNvPr id="30" name="عنصر 29">
            <a:extLst>
              <a:ext uri="{FF2B5EF4-FFF2-40B4-BE49-F238E27FC236}">
                <a16:creationId xmlns:a16="http://schemas.microsoft.com/office/drawing/2014/main" id="{633D03D6-51E1-F640-A868-9ABE212E00C8}"/>
              </a:ext>
            </a:extLst>
          </p:cNvPr>
          <p:cNvGraphicFramePr>
            <a:graphicFrameLocks noChangeAspect="1"/>
          </p:cNvGraphicFramePr>
          <p:nvPr>
            <p:extLst>
              <p:ext uri="{D42A27DB-BD31-4B8C-83A1-F6EECF244321}">
                <p14:modId xmlns:p14="http://schemas.microsoft.com/office/powerpoint/2010/main" val="4171352859"/>
              </p:ext>
            </p:extLst>
          </p:nvPr>
        </p:nvGraphicFramePr>
        <p:xfrm>
          <a:off x="8121849" y="5380758"/>
          <a:ext cx="1566863" cy="957263"/>
        </p:xfrm>
        <a:graphic>
          <a:graphicData uri="http://schemas.openxmlformats.org/presentationml/2006/ole">
            <mc:AlternateContent xmlns:mc="http://schemas.openxmlformats.org/markup-compatibility/2006">
              <mc:Choice xmlns:v="urn:schemas-microsoft-com:vml" Requires="v">
                <p:oleObj spid="_x0000_s6296" name="CS ChemDraw Drawing" r:id="rId19" imgW="1567634" imgH="956862" progId="ChemDraw.Document.6.0">
                  <p:embed/>
                </p:oleObj>
              </mc:Choice>
              <mc:Fallback>
                <p:oleObj name="CS ChemDraw Drawing" r:id="rId19" imgW="1567634" imgH="956862" progId="ChemDraw.Document.6.0">
                  <p:embed/>
                  <p:pic>
                    <p:nvPicPr>
                      <p:cNvPr id="0" name=""/>
                      <p:cNvPicPr/>
                      <p:nvPr/>
                    </p:nvPicPr>
                    <p:blipFill>
                      <a:blip r:embed="rId20"/>
                      <a:stretch>
                        <a:fillRect/>
                      </a:stretch>
                    </p:blipFill>
                    <p:spPr>
                      <a:xfrm>
                        <a:off x="8121849" y="5380758"/>
                        <a:ext cx="1566863" cy="957263"/>
                      </a:xfrm>
                      <a:prstGeom prst="rect">
                        <a:avLst/>
                      </a:prstGeom>
                    </p:spPr>
                  </p:pic>
                </p:oleObj>
              </mc:Fallback>
            </mc:AlternateContent>
          </a:graphicData>
        </a:graphic>
      </p:graphicFrame>
      <p:graphicFrame>
        <p:nvGraphicFramePr>
          <p:cNvPr id="31" name="عنصر 30">
            <a:extLst>
              <a:ext uri="{FF2B5EF4-FFF2-40B4-BE49-F238E27FC236}">
                <a16:creationId xmlns:a16="http://schemas.microsoft.com/office/drawing/2014/main" id="{FD376D6B-5275-6FEA-43BB-17059513392E}"/>
              </a:ext>
            </a:extLst>
          </p:cNvPr>
          <p:cNvGraphicFramePr>
            <a:graphicFrameLocks noChangeAspect="1"/>
          </p:cNvGraphicFramePr>
          <p:nvPr>
            <p:extLst>
              <p:ext uri="{D42A27DB-BD31-4B8C-83A1-F6EECF244321}">
                <p14:modId xmlns:p14="http://schemas.microsoft.com/office/powerpoint/2010/main" val="1655127598"/>
              </p:ext>
            </p:extLst>
          </p:nvPr>
        </p:nvGraphicFramePr>
        <p:xfrm>
          <a:off x="9947555" y="5291858"/>
          <a:ext cx="1636713" cy="1046163"/>
        </p:xfrm>
        <a:graphic>
          <a:graphicData uri="http://schemas.openxmlformats.org/presentationml/2006/ole">
            <mc:AlternateContent xmlns:mc="http://schemas.openxmlformats.org/markup-compatibility/2006">
              <mc:Choice xmlns:v="urn:schemas-microsoft-com:vml" Requires="v">
                <p:oleObj spid="_x0000_s6297" name="CS ChemDraw Drawing" r:id="rId21" imgW="1636467" imgH="1046410" progId="ChemDraw.Document.6.0">
                  <p:embed/>
                </p:oleObj>
              </mc:Choice>
              <mc:Fallback>
                <p:oleObj name="CS ChemDraw Drawing" r:id="rId21" imgW="1636467" imgH="1046410" progId="ChemDraw.Document.6.0">
                  <p:embed/>
                  <p:pic>
                    <p:nvPicPr>
                      <p:cNvPr id="0" name=""/>
                      <p:cNvPicPr/>
                      <p:nvPr/>
                    </p:nvPicPr>
                    <p:blipFill>
                      <a:blip r:embed="rId22"/>
                      <a:stretch>
                        <a:fillRect/>
                      </a:stretch>
                    </p:blipFill>
                    <p:spPr>
                      <a:xfrm>
                        <a:off x="9947555" y="5291858"/>
                        <a:ext cx="1636713" cy="1046163"/>
                      </a:xfrm>
                      <a:prstGeom prst="rect">
                        <a:avLst/>
                      </a:prstGeom>
                    </p:spPr>
                  </p:pic>
                </p:oleObj>
              </mc:Fallback>
            </mc:AlternateContent>
          </a:graphicData>
        </a:graphic>
      </p:graphicFrame>
    </p:spTree>
    <p:extLst>
      <p:ext uri="{BB962C8B-B14F-4D97-AF65-F5344CB8AC3E}">
        <p14:creationId xmlns:p14="http://schemas.microsoft.com/office/powerpoint/2010/main" val="1173634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9DC44-07D0-024B-DD17-D00B92AD26E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90BFC04-E944-D858-0C3F-B153D2167FD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3681CB4E-F1F3-305E-8652-22404F285D54}"/>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51A1195-8A3E-449A-2D0E-039E5F2D5DAC}"/>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a:extLst>
              <a:ext uri="{FF2B5EF4-FFF2-40B4-BE49-F238E27FC236}">
                <a16:creationId xmlns:a16="http://schemas.microsoft.com/office/drawing/2014/main" id="{ADC4CB50-B032-7015-28DC-F16AC7D80E53}"/>
              </a:ext>
            </a:extLst>
          </p:cNvPr>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E2526BDD-8977-33CA-F4A8-91D6DCE3A7E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FF40DE6A-143F-8935-16FF-242FD5A83077}"/>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21</a:t>
              </a:r>
            </a:p>
          </p:txBody>
        </p:sp>
      </p:grpSp>
      <p:sp>
        <p:nvSpPr>
          <p:cNvPr id="7" name="Title 7">
            <a:extLst>
              <a:ext uri="{FF2B5EF4-FFF2-40B4-BE49-F238E27FC236}">
                <a16:creationId xmlns:a16="http://schemas.microsoft.com/office/drawing/2014/main" id="{B260A5B8-3D2C-05D1-73DB-F86DB2F1160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3. Nomenclature of Alkenes and Cycloalkenes</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EB10FBD-6F69-C31D-2C27-5085D2E7CA93}"/>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3.1. How to Name Alkenes</a:t>
            </a:r>
          </a:p>
        </p:txBody>
      </p:sp>
      <p:sp>
        <p:nvSpPr>
          <p:cNvPr id="2" name="Rectangle 1">
            <a:extLst>
              <a:ext uri="{FF2B5EF4-FFF2-40B4-BE49-F238E27FC236}">
                <a16:creationId xmlns:a16="http://schemas.microsoft.com/office/drawing/2014/main" id="{66DF532D-0E9D-CE86-5952-D5D1D2C279F4}"/>
              </a:ext>
            </a:extLst>
          </p:cNvPr>
          <p:cNvSpPr/>
          <p:nvPr/>
        </p:nvSpPr>
        <p:spPr>
          <a:xfrm>
            <a:off x="688498" y="3420035"/>
            <a:ext cx="11310735" cy="423962"/>
          </a:xfrm>
          <a:prstGeom prst="rect">
            <a:avLst/>
          </a:prstGeom>
        </p:spPr>
        <p:txBody>
          <a:bodyPr wrap="square">
            <a:spAutoFit/>
          </a:bodyPr>
          <a:lstStyle/>
          <a:p>
            <a:pPr marL="342900" indent="-342900" algn="just">
              <a:lnSpc>
                <a:spcPct val="150000"/>
              </a:lnSpc>
              <a:buFont typeface="+mj-lt"/>
              <a:buAutoNum type="arabicPeriod" startAt="5"/>
            </a:pPr>
            <a:r>
              <a:rPr lang="en-US" sz="1600" b="1" dirty="0">
                <a:latin typeface="Palatino Linotype" panose="02040502050505030304" pitchFamily="18" charset="0"/>
              </a:rPr>
              <a:t>Number the chain from the end nearest the first double bond, giving the substituents the lowest possible numbers.</a:t>
            </a:r>
            <a:endParaRPr lang="en-US" sz="1600" b="1" i="1" dirty="0">
              <a:latin typeface="Palatino Linotype" panose="02040502050505030304" pitchFamily="18" charset="0"/>
            </a:endParaRPr>
          </a:p>
        </p:txBody>
      </p:sp>
      <p:sp>
        <p:nvSpPr>
          <p:cNvPr id="16" name="Rectangle 2">
            <a:extLst>
              <a:ext uri="{FF2B5EF4-FFF2-40B4-BE49-F238E27FC236}">
                <a16:creationId xmlns:a16="http://schemas.microsoft.com/office/drawing/2014/main" id="{064AAC14-4C8B-77FA-28F4-CC8EFB4BFCAD}"/>
              </a:ext>
            </a:extLst>
          </p:cNvPr>
          <p:cNvSpPr/>
          <p:nvPr/>
        </p:nvSpPr>
        <p:spPr>
          <a:xfrm>
            <a:off x="688499" y="1461283"/>
            <a:ext cx="11494800" cy="423962"/>
          </a:xfrm>
          <a:prstGeom prst="rect">
            <a:avLst/>
          </a:prstGeom>
        </p:spPr>
        <p:txBody>
          <a:bodyPr wrap="square">
            <a:spAutoFit/>
          </a:bodyPr>
          <a:lstStyle/>
          <a:p>
            <a:pPr marL="342900" indent="-342900" algn="just">
              <a:lnSpc>
                <a:spcPct val="150000"/>
              </a:lnSpc>
              <a:buFont typeface="+mj-lt"/>
              <a:buAutoNum type="arabicPeriod" startAt="4"/>
            </a:pPr>
            <a:r>
              <a:rPr lang="en-US" sz="1600" b="1" dirty="0">
                <a:latin typeface="Palatino Linotype" panose="02040502050505030304" pitchFamily="18" charset="0"/>
              </a:rPr>
              <a:t>Two frequently encountered alkenyl groups are the </a:t>
            </a:r>
            <a:r>
              <a:rPr lang="en-US" sz="1600" b="1" dirty="0">
                <a:solidFill>
                  <a:schemeClr val="accent1"/>
                </a:solidFill>
                <a:latin typeface="Palatino Linotype" panose="02040502050505030304" pitchFamily="18" charset="0"/>
              </a:rPr>
              <a:t>vinyl group</a:t>
            </a:r>
            <a:r>
              <a:rPr lang="en-US" sz="1600" b="1" dirty="0">
                <a:latin typeface="Palatino Linotype" panose="02040502050505030304" pitchFamily="18" charset="0"/>
              </a:rPr>
              <a:t> and the </a:t>
            </a:r>
            <a:r>
              <a:rPr lang="en-US" sz="1600" b="1" dirty="0">
                <a:solidFill>
                  <a:schemeClr val="accent1"/>
                </a:solidFill>
                <a:latin typeface="Palatino Linotype" panose="02040502050505030304" pitchFamily="18" charset="0"/>
              </a:rPr>
              <a:t>allyl group</a:t>
            </a:r>
            <a:r>
              <a:rPr lang="en-US" sz="1600" b="1" dirty="0">
                <a:latin typeface="Palatino Linotype" panose="02040502050505030304" pitchFamily="18" charset="0"/>
              </a:rPr>
              <a:t>.</a:t>
            </a:r>
          </a:p>
        </p:txBody>
      </p:sp>
      <p:grpSp>
        <p:nvGrpSpPr>
          <p:cNvPr id="18" name="Group 3">
            <a:extLst>
              <a:ext uri="{FF2B5EF4-FFF2-40B4-BE49-F238E27FC236}">
                <a16:creationId xmlns:a16="http://schemas.microsoft.com/office/drawing/2014/main" id="{BCA3B75E-D027-69BC-FA83-6069E6DA936E}"/>
              </a:ext>
            </a:extLst>
          </p:cNvPr>
          <p:cNvGrpSpPr/>
          <p:nvPr/>
        </p:nvGrpSpPr>
        <p:grpSpPr>
          <a:xfrm>
            <a:off x="984931" y="2143186"/>
            <a:ext cx="1507144" cy="681189"/>
            <a:chOff x="7014199" y="2050454"/>
            <a:chExt cx="1507144" cy="681189"/>
          </a:xfrm>
        </p:grpSpPr>
        <p:pic>
          <p:nvPicPr>
            <p:cNvPr id="19" name="Picture 9" descr="Screen Clipping">
              <a:extLst>
                <a:ext uri="{FF2B5EF4-FFF2-40B4-BE49-F238E27FC236}">
                  <a16:creationId xmlns:a16="http://schemas.microsoft.com/office/drawing/2014/main" id="{FF0199AE-C687-32E5-B8B1-C5689CEB1F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09658" y="2050454"/>
              <a:ext cx="860872" cy="397950"/>
            </a:xfrm>
            <a:prstGeom prst="rect">
              <a:avLst/>
            </a:prstGeom>
          </p:spPr>
        </p:pic>
        <p:sp>
          <p:nvSpPr>
            <p:cNvPr id="20" name="TextBox 21">
              <a:extLst>
                <a:ext uri="{FF2B5EF4-FFF2-40B4-BE49-F238E27FC236}">
                  <a16:creationId xmlns:a16="http://schemas.microsoft.com/office/drawing/2014/main" id="{DC75845E-8118-EAB5-6099-C111FB8E2B26}"/>
                </a:ext>
              </a:extLst>
            </p:cNvPr>
            <p:cNvSpPr txBox="1"/>
            <p:nvPr/>
          </p:nvSpPr>
          <p:spPr>
            <a:xfrm>
              <a:off x="7014199" y="2423866"/>
              <a:ext cx="1507144" cy="307777"/>
            </a:xfrm>
            <a:prstGeom prst="rect">
              <a:avLst/>
            </a:prstGeom>
            <a:noFill/>
          </p:spPr>
          <p:txBody>
            <a:bodyPr wrap="none" rtlCol="0">
              <a:spAutoFit/>
            </a:bodyPr>
            <a:lstStyle/>
            <a:p>
              <a:r>
                <a:rPr lang="en-GB" sz="1400" b="1" dirty="0">
                  <a:solidFill>
                    <a:srgbClr val="0070C0"/>
                  </a:solidFill>
                  <a:latin typeface="Palatino Linotype" panose="02040502050505030304" pitchFamily="18" charset="0"/>
                </a:rPr>
                <a:t>The vinyl group</a:t>
              </a:r>
              <a:endParaRPr lang="en-US" sz="1400" b="1" dirty="0">
                <a:solidFill>
                  <a:srgbClr val="0070C0"/>
                </a:solidFill>
                <a:latin typeface="Palatino Linotype" panose="02040502050505030304" pitchFamily="18" charset="0"/>
              </a:endParaRPr>
            </a:p>
          </p:txBody>
        </p:sp>
      </p:grpSp>
      <p:grpSp>
        <p:nvGrpSpPr>
          <p:cNvPr id="21" name="Group 11">
            <a:extLst>
              <a:ext uri="{FF2B5EF4-FFF2-40B4-BE49-F238E27FC236}">
                <a16:creationId xmlns:a16="http://schemas.microsoft.com/office/drawing/2014/main" id="{13D643A7-8FDC-B8CC-6361-72CFFFF12F90}"/>
              </a:ext>
            </a:extLst>
          </p:cNvPr>
          <p:cNvGrpSpPr/>
          <p:nvPr/>
        </p:nvGrpSpPr>
        <p:grpSpPr>
          <a:xfrm>
            <a:off x="3096586" y="2188640"/>
            <a:ext cx="1447832" cy="640813"/>
            <a:chOff x="8107615" y="2152930"/>
            <a:chExt cx="1447832" cy="640813"/>
          </a:xfrm>
        </p:grpSpPr>
        <p:pic>
          <p:nvPicPr>
            <p:cNvPr id="36" name="Picture 12" descr="Screen Clipping">
              <a:extLst>
                <a:ext uri="{FF2B5EF4-FFF2-40B4-BE49-F238E27FC236}">
                  <a16:creationId xmlns:a16="http://schemas.microsoft.com/office/drawing/2014/main" id="{E1EE6918-86B9-D9F8-8F64-DBB45D191E2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46688" y="2152930"/>
              <a:ext cx="769687" cy="327688"/>
            </a:xfrm>
            <a:prstGeom prst="rect">
              <a:avLst/>
            </a:prstGeom>
          </p:spPr>
        </p:pic>
        <p:sp>
          <p:nvSpPr>
            <p:cNvPr id="37" name="TextBox 30">
              <a:extLst>
                <a:ext uri="{FF2B5EF4-FFF2-40B4-BE49-F238E27FC236}">
                  <a16:creationId xmlns:a16="http://schemas.microsoft.com/office/drawing/2014/main" id="{C445BE32-54EA-32D9-ECAF-0A6E1E937362}"/>
                </a:ext>
              </a:extLst>
            </p:cNvPr>
            <p:cNvSpPr txBox="1"/>
            <p:nvPr/>
          </p:nvSpPr>
          <p:spPr>
            <a:xfrm>
              <a:off x="8107615" y="2485966"/>
              <a:ext cx="1447832" cy="307777"/>
            </a:xfrm>
            <a:prstGeom prst="rect">
              <a:avLst/>
            </a:prstGeom>
            <a:noFill/>
          </p:spPr>
          <p:txBody>
            <a:bodyPr wrap="none" rtlCol="0">
              <a:spAutoFit/>
            </a:bodyPr>
            <a:lstStyle/>
            <a:p>
              <a:r>
                <a:rPr lang="en-GB" sz="1400" b="1" dirty="0">
                  <a:solidFill>
                    <a:srgbClr val="0070C0"/>
                  </a:solidFill>
                  <a:latin typeface="Palatino Linotype" panose="02040502050505030304" pitchFamily="18" charset="0"/>
                </a:rPr>
                <a:t>The allyl group</a:t>
              </a:r>
              <a:endParaRPr lang="en-US" sz="1400" b="1" dirty="0">
                <a:solidFill>
                  <a:srgbClr val="0070C0"/>
                </a:solidFill>
                <a:latin typeface="Palatino Linotype" panose="02040502050505030304" pitchFamily="18" charset="0"/>
              </a:endParaRPr>
            </a:p>
          </p:txBody>
        </p:sp>
      </p:grpSp>
      <p:sp>
        <p:nvSpPr>
          <p:cNvPr id="38" name="TextBox 31">
            <a:extLst>
              <a:ext uri="{FF2B5EF4-FFF2-40B4-BE49-F238E27FC236}">
                <a16:creationId xmlns:a16="http://schemas.microsoft.com/office/drawing/2014/main" id="{D4B6D2D4-CC8F-2716-79D3-DE16903574F6}"/>
              </a:ext>
            </a:extLst>
          </p:cNvPr>
          <p:cNvSpPr txBox="1"/>
          <p:nvPr/>
        </p:nvSpPr>
        <p:spPr>
          <a:xfrm>
            <a:off x="5583834" y="2531187"/>
            <a:ext cx="1255472" cy="461665"/>
          </a:xfrm>
          <a:prstGeom prst="rect">
            <a:avLst/>
          </a:prstGeom>
          <a:noFill/>
        </p:spPr>
        <p:txBody>
          <a:bodyPr wrap="none" rtlCol="0">
            <a:spAutoFit/>
          </a:bodyPr>
          <a:lstStyle/>
          <a:p>
            <a:r>
              <a:rPr lang="en-US" sz="1200" b="1" dirty="0">
                <a:solidFill>
                  <a:srgbClr val="0070C0"/>
                </a:solidFill>
                <a:latin typeface="Palatino Linotype" panose="02040502050505030304" pitchFamily="18" charset="0"/>
              </a:rPr>
              <a:t>IUPAC name</a:t>
            </a:r>
          </a:p>
          <a:p>
            <a:r>
              <a:rPr lang="en-US" sz="1200" b="1" dirty="0">
                <a:solidFill>
                  <a:srgbClr val="0070C0"/>
                </a:solidFill>
                <a:latin typeface="Palatino Linotype" panose="02040502050505030304" pitchFamily="18" charset="0"/>
              </a:rPr>
              <a:t>Common name</a:t>
            </a:r>
          </a:p>
        </p:txBody>
      </p:sp>
      <p:sp>
        <p:nvSpPr>
          <p:cNvPr id="44" name="TextBox 10">
            <a:extLst>
              <a:ext uri="{FF2B5EF4-FFF2-40B4-BE49-F238E27FC236}">
                <a16:creationId xmlns:a16="http://schemas.microsoft.com/office/drawing/2014/main" id="{12DDA85F-E05A-1D56-5774-C0435DFCC576}"/>
              </a:ext>
            </a:extLst>
          </p:cNvPr>
          <p:cNvSpPr txBox="1"/>
          <p:nvPr/>
        </p:nvSpPr>
        <p:spPr>
          <a:xfrm>
            <a:off x="176166" y="301234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3.2. How to Name Dienes</a:t>
            </a:r>
          </a:p>
        </p:txBody>
      </p:sp>
      <p:graphicFrame>
        <p:nvGraphicFramePr>
          <p:cNvPr id="48" name="عنصر 47">
            <a:extLst>
              <a:ext uri="{FF2B5EF4-FFF2-40B4-BE49-F238E27FC236}">
                <a16:creationId xmlns:a16="http://schemas.microsoft.com/office/drawing/2014/main" id="{2906129D-2019-454C-B2FE-BFF8084458E0}"/>
              </a:ext>
            </a:extLst>
          </p:cNvPr>
          <p:cNvGraphicFramePr>
            <a:graphicFrameLocks noChangeAspect="1"/>
          </p:cNvGraphicFramePr>
          <p:nvPr>
            <p:extLst>
              <p:ext uri="{D42A27DB-BD31-4B8C-83A1-F6EECF244321}">
                <p14:modId xmlns:p14="http://schemas.microsoft.com/office/powerpoint/2010/main" val="1635275811"/>
              </p:ext>
            </p:extLst>
          </p:nvPr>
        </p:nvGraphicFramePr>
        <p:xfrm>
          <a:off x="3669324" y="4236291"/>
          <a:ext cx="1543050" cy="1155700"/>
        </p:xfrm>
        <a:graphic>
          <a:graphicData uri="http://schemas.openxmlformats.org/presentationml/2006/ole">
            <mc:AlternateContent xmlns:mc="http://schemas.openxmlformats.org/markup-compatibility/2006">
              <mc:Choice xmlns:v="urn:schemas-microsoft-com:vml" Requires="v">
                <p:oleObj spid="_x0000_s7296" name="CS ChemDraw Drawing" r:id="rId8" imgW="1243194" imgH="929535" progId="ChemDraw.Document.6.0">
                  <p:embed/>
                </p:oleObj>
              </mc:Choice>
              <mc:Fallback>
                <p:oleObj name="CS ChemDraw Drawing" r:id="rId8" imgW="1243194" imgH="929535" progId="ChemDraw.Document.6.0">
                  <p:embed/>
                  <p:pic>
                    <p:nvPicPr>
                      <p:cNvPr id="0" name=""/>
                      <p:cNvPicPr/>
                      <p:nvPr/>
                    </p:nvPicPr>
                    <p:blipFill>
                      <a:blip r:embed="rId9"/>
                      <a:stretch>
                        <a:fillRect/>
                      </a:stretch>
                    </p:blipFill>
                    <p:spPr>
                      <a:xfrm>
                        <a:off x="3669324" y="4236291"/>
                        <a:ext cx="1543050" cy="1155700"/>
                      </a:xfrm>
                      <a:prstGeom prst="rect">
                        <a:avLst/>
                      </a:prstGeom>
                    </p:spPr>
                  </p:pic>
                </p:oleObj>
              </mc:Fallback>
            </mc:AlternateContent>
          </a:graphicData>
        </a:graphic>
      </p:graphicFrame>
      <p:graphicFrame>
        <p:nvGraphicFramePr>
          <p:cNvPr id="74" name="عنصر 73">
            <a:extLst>
              <a:ext uri="{FF2B5EF4-FFF2-40B4-BE49-F238E27FC236}">
                <a16:creationId xmlns:a16="http://schemas.microsoft.com/office/drawing/2014/main" id="{FBEFB296-0B68-FD26-AC81-D833C2AF686E}"/>
              </a:ext>
            </a:extLst>
          </p:cNvPr>
          <p:cNvGraphicFramePr>
            <a:graphicFrameLocks noChangeAspect="1"/>
          </p:cNvGraphicFramePr>
          <p:nvPr>
            <p:extLst>
              <p:ext uri="{D42A27DB-BD31-4B8C-83A1-F6EECF244321}">
                <p14:modId xmlns:p14="http://schemas.microsoft.com/office/powerpoint/2010/main" val="113351626"/>
              </p:ext>
            </p:extLst>
          </p:nvPr>
        </p:nvGraphicFramePr>
        <p:xfrm>
          <a:off x="1928510" y="4237878"/>
          <a:ext cx="1544638" cy="1154113"/>
        </p:xfrm>
        <a:graphic>
          <a:graphicData uri="http://schemas.openxmlformats.org/presentationml/2006/ole">
            <mc:AlternateContent xmlns:mc="http://schemas.openxmlformats.org/markup-compatibility/2006">
              <mc:Choice xmlns:v="urn:schemas-microsoft-com:vml" Requires="v">
                <p:oleObj spid="_x0000_s7297" name="CS ChemDraw Drawing" r:id="rId10" imgW="1243194" imgH="929114" progId="ChemDraw.Document.6.0">
                  <p:embed/>
                </p:oleObj>
              </mc:Choice>
              <mc:Fallback>
                <p:oleObj name="CS ChemDraw Drawing" r:id="rId10" imgW="1243194" imgH="929114" progId="ChemDraw.Document.6.0">
                  <p:embed/>
                  <p:pic>
                    <p:nvPicPr>
                      <p:cNvPr id="48" name="عنصر 47">
                        <a:extLst>
                          <a:ext uri="{FF2B5EF4-FFF2-40B4-BE49-F238E27FC236}">
                            <a16:creationId xmlns:a16="http://schemas.microsoft.com/office/drawing/2014/main" id="{2906129D-2019-454C-B2FE-BFF8084458E0}"/>
                          </a:ext>
                        </a:extLst>
                      </p:cNvPr>
                      <p:cNvPicPr/>
                      <p:nvPr/>
                    </p:nvPicPr>
                    <p:blipFill>
                      <a:blip r:embed="rId11"/>
                      <a:stretch>
                        <a:fillRect/>
                      </a:stretch>
                    </p:blipFill>
                    <p:spPr>
                      <a:xfrm>
                        <a:off x="1928510" y="4237878"/>
                        <a:ext cx="1544638" cy="1154113"/>
                      </a:xfrm>
                      <a:prstGeom prst="rect">
                        <a:avLst/>
                      </a:prstGeom>
                    </p:spPr>
                  </p:pic>
                </p:oleObj>
              </mc:Fallback>
            </mc:AlternateContent>
          </a:graphicData>
        </a:graphic>
      </p:graphicFrame>
      <p:graphicFrame>
        <p:nvGraphicFramePr>
          <p:cNvPr id="76" name="عنصر 75">
            <a:extLst>
              <a:ext uri="{FF2B5EF4-FFF2-40B4-BE49-F238E27FC236}">
                <a16:creationId xmlns:a16="http://schemas.microsoft.com/office/drawing/2014/main" id="{5059DA75-F60F-BDC0-D5F3-52520B059D78}"/>
              </a:ext>
            </a:extLst>
          </p:cNvPr>
          <p:cNvGraphicFramePr>
            <a:graphicFrameLocks noChangeAspect="1"/>
          </p:cNvGraphicFramePr>
          <p:nvPr>
            <p:extLst>
              <p:ext uri="{D42A27DB-BD31-4B8C-83A1-F6EECF244321}">
                <p14:modId xmlns:p14="http://schemas.microsoft.com/office/powerpoint/2010/main" val="1256295345"/>
              </p:ext>
            </p:extLst>
          </p:nvPr>
        </p:nvGraphicFramePr>
        <p:xfrm>
          <a:off x="5333380" y="4147391"/>
          <a:ext cx="2205037" cy="1244600"/>
        </p:xfrm>
        <a:graphic>
          <a:graphicData uri="http://schemas.openxmlformats.org/presentationml/2006/ole">
            <mc:AlternateContent xmlns:mc="http://schemas.openxmlformats.org/markup-compatibility/2006">
              <mc:Choice xmlns:v="urn:schemas-microsoft-com:vml" Requires="v">
                <p:oleObj spid="_x0000_s7298" name="CS ChemDraw Drawing" r:id="rId12" imgW="1773294" imgH="1001005" progId="ChemDraw.Document.6.0">
                  <p:embed/>
                </p:oleObj>
              </mc:Choice>
              <mc:Fallback>
                <p:oleObj name="CS ChemDraw Drawing" r:id="rId12" imgW="1773294" imgH="1001005" progId="ChemDraw.Document.6.0">
                  <p:embed/>
                  <p:pic>
                    <p:nvPicPr>
                      <p:cNvPr id="74" name="عنصر 73">
                        <a:extLst>
                          <a:ext uri="{FF2B5EF4-FFF2-40B4-BE49-F238E27FC236}">
                            <a16:creationId xmlns:a16="http://schemas.microsoft.com/office/drawing/2014/main" id="{FBEFB296-0B68-FD26-AC81-D833C2AF686E}"/>
                          </a:ext>
                        </a:extLst>
                      </p:cNvPr>
                      <p:cNvPicPr/>
                      <p:nvPr/>
                    </p:nvPicPr>
                    <p:blipFill>
                      <a:blip r:embed="rId13"/>
                      <a:stretch>
                        <a:fillRect/>
                      </a:stretch>
                    </p:blipFill>
                    <p:spPr>
                      <a:xfrm>
                        <a:off x="5333380" y="4147391"/>
                        <a:ext cx="2205037" cy="1244600"/>
                      </a:xfrm>
                      <a:prstGeom prst="rect">
                        <a:avLst/>
                      </a:prstGeom>
                    </p:spPr>
                  </p:pic>
                </p:oleObj>
              </mc:Fallback>
            </mc:AlternateContent>
          </a:graphicData>
        </a:graphic>
      </p:graphicFrame>
      <p:graphicFrame>
        <p:nvGraphicFramePr>
          <p:cNvPr id="80" name="عنصر 79">
            <a:extLst>
              <a:ext uri="{FF2B5EF4-FFF2-40B4-BE49-F238E27FC236}">
                <a16:creationId xmlns:a16="http://schemas.microsoft.com/office/drawing/2014/main" id="{6C14D4BF-1250-20EE-D622-0CFC56A34171}"/>
              </a:ext>
            </a:extLst>
          </p:cNvPr>
          <p:cNvGraphicFramePr>
            <a:graphicFrameLocks noChangeAspect="1"/>
          </p:cNvGraphicFramePr>
          <p:nvPr>
            <p:extLst>
              <p:ext uri="{D42A27DB-BD31-4B8C-83A1-F6EECF244321}">
                <p14:modId xmlns:p14="http://schemas.microsoft.com/office/powerpoint/2010/main" val="2667138528"/>
              </p:ext>
            </p:extLst>
          </p:nvPr>
        </p:nvGraphicFramePr>
        <p:xfrm>
          <a:off x="7771975" y="4147391"/>
          <a:ext cx="2205037" cy="1244600"/>
        </p:xfrm>
        <a:graphic>
          <a:graphicData uri="http://schemas.openxmlformats.org/presentationml/2006/ole">
            <mc:AlternateContent xmlns:mc="http://schemas.openxmlformats.org/markup-compatibility/2006">
              <mc:Choice xmlns:v="urn:schemas-microsoft-com:vml" Requires="v">
                <p:oleObj spid="_x0000_s7299" name="CS ChemDraw Drawing" r:id="rId14" imgW="1773714" imgH="1001005" progId="ChemDraw.Document.6.0">
                  <p:embed/>
                </p:oleObj>
              </mc:Choice>
              <mc:Fallback>
                <p:oleObj name="CS ChemDraw Drawing" r:id="rId14" imgW="1773714" imgH="1001005" progId="ChemDraw.Document.6.0">
                  <p:embed/>
                  <p:pic>
                    <p:nvPicPr>
                      <p:cNvPr id="76" name="عنصر 75">
                        <a:extLst>
                          <a:ext uri="{FF2B5EF4-FFF2-40B4-BE49-F238E27FC236}">
                            <a16:creationId xmlns:a16="http://schemas.microsoft.com/office/drawing/2014/main" id="{5059DA75-F60F-BDC0-D5F3-52520B059D78}"/>
                          </a:ext>
                        </a:extLst>
                      </p:cNvPr>
                      <p:cNvPicPr/>
                      <p:nvPr/>
                    </p:nvPicPr>
                    <p:blipFill>
                      <a:blip r:embed="rId15"/>
                      <a:stretch>
                        <a:fillRect/>
                      </a:stretch>
                    </p:blipFill>
                    <p:spPr>
                      <a:xfrm>
                        <a:off x="7771975" y="4147391"/>
                        <a:ext cx="2205037" cy="1244600"/>
                      </a:xfrm>
                      <a:prstGeom prst="rect">
                        <a:avLst/>
                      </a:prstGeom>
                    </p:spPr>
                  </p:pic>
                </p:oleObj>
              </mc:Fallback>
            </mc:AlternateContent>
          </a:graphicData>
        </a:graphic>
      </p:graphicFrame>
      <p:graphicFrame>
        <p:nvGraphicFramePr>
          <p:cNvPr id="3" name="عنصر 2">
            <a:extLst>
              <a:ext uri="{FF2B5EF4-FFF2-40B4-BE49-F238E27FC236}">
                <a16:creationId xmlns:a16="http://schemas.microsoft.com/office/drawing/2014/main" id="{54E6B200-8FD3-C207-EC4F-CFFBACC8C0EE}"/>
              </a:ext>
            </a:extLst>
          </p:cNvPr>
          <p:cNvGraphicFramePr>
            <a:graphicFrameLocks noChangeAspect="1"/>
          </p:cNvGraphicFramePr>
          <p:nvPr>
            <p:extLst>
              <p:ext uri="{D42A27DB-BD31-4B8C-83A1-F6EECF244321}">
                <p14:modId xmlns:p14="http://schemas.microsoft.com/office/powerpoint/2010/main" val="2962562768"/>
              </p:ext>
            </p:extLst>
          </p:nvPr>
        </p:nvGraphicFramePr>
        <p:xfrm>
          <a:off x="6984032" y="2295505"/>
          <a:ext cx="1073150" cy="690563"/>
        </p:xfrm>
        <a:graphic>
          <a:graphicData uri="http://schemas.openxmlformats.org/presentationml/2006/ole">
            <mc:AlternateContent xmlns:mc="http://schemas.openxmlformats.org/markup-compatibility/2006">
              <mc:Choice xmlns:v="urn:schemas-microsoft-com:vml" Requires="v">
                <p:oleObj spid="_x0000_s7300" name="CS ChemDraw Drawing" r:id="rId16" imgW="1072371" imgH="689899" progId="ChemDraw.Document.6.0">
                  <p:embed/>
                </p:oleObj>
              </mc:Choice>
              <mc:Fallback>
                <p:oleObj name="CS ChemDraw Drawing" r:id="rId16" imgW="1072371" imgH="689899" progId="ChemDraw.Document.6.0">
                  <p:embed/>
                  <p:pic>
                    <p:nvPicPr>
                      <p:cNvPr id="0" name=""/>
                      <p:cNvPicPr/>
                      <p:nvPr/>
                    </p:nvPicPr>
                    <p:blipFill>
                      <a:blip r:embed="rId17"/>
                      <a:stretch>
                        <a:fillRect/>
                      </a:stretch>
                    </p:blipFill>
                    <p:spPr>
                      <a:xfrm>
                        <a:off x="6984032" y="2295505"/>
                        <a:ext cx="1073150" cy="690563"/>
                      </a:xfrm>
                      <a:prstGeom prst="rect">
                        <a:avLst/>
                      </a:prstGeom>
                    </p:spPr>
                  </p:pic>
                </p:oleObj>
              </mc:Fallback>
            </mc:AlternateContent>
          </a:graphicData>
        </a:graphic>
      </p:graphicFrame>
      <p:graphicFrame>
        <p:nvGraphicFramePr>
          <p:cNvPr id="4" name="عنصر 3">
            <a:extLst>
              <a:ext uri="{FF2B5EF4-FFF2-40B4-BE49-F238E27FC236}">
                <a16:creationId xmlns:a16="http://schemas.microsoft.com/office/drawing/2014/main" id="{04E84B15-84BD-1896-4AB4-7B1045FAB4DD}"/>
              </a:ext>
            </a:extLst>
          </p:cNvPr>
          <p:cNvGraphicFramePr>
            <a:graphicFrameLocks noChangeAspect="1"/>
          </p:cNvGraphicFramePr>
          <p:nvPr>
            <p:extLst>
              <p:ext uri="{D42A27DB-BD31-4B8C-83A1-F6EECF244321}">
                <p14:modId xmlns:p14="http://schemas.microsoft.com/office/powerpoint/2010/main" val="2947950834"/>
              </p:ext>
            </p:extLst>
          </p:nvPr>
        </p:nvGraphicFramePr>
        <p:xfrm>
          <a:off x="8338413" y="1995468"/>
          <a:ext cx="1516063" cy="990600"/>
        </p:xfrm>
        <a:graphic>
          <a:graphicData uri="http://schemas.openxmlformats.org/presentationml/2006/ole">
            <mc:AlternateContent xmlns:mc="http://schemas.openxmlformats.org/markup-compatibility/2006">
              <mc:Choice xmlns:v="urn:schemas-microsoft-com:vml" Requires="v">
                <p:oleObj spid="_x0000_s7301" name="CS ChemDraw Drawing" r:id="rId18" imgW="1516009" imgH="990074" progId="ChemDraw.Document.6.0">
                  <p:embed/>
                </p:oleObj>
              </mc:Choice>
              <mc:Fallback>
                <p:oleObj name="CS ChemDraw Drawing" r:id="rId18" imgW="1516009" imgH="990074" progId="ChemDraw.Document.6.0">
                  <p:embed/>
                  <p:pic>
                    <p:nvPicPr>
                      <p:cNvPr id="0" name=""/>
                      <p:cNvPicPr/>
                      <p:nvPr/>
                    </p:nvPicPr>
                    <p:blipFill>
                      <a:blip r:embed="rId19"/>
                      <a:stretch>
                        <a:fillRect/>
                      </a:stretch>
                    </p:blipFill>
                    <p:spPr>
                      <a:xfrm>
                        <a:off x="8338413" y="1995468"/>
                        <a:ext cx="1516063" cy="990600"/>
                      </a:xfrm>
                      <a:prstGeom prst="rect">
                        <a:avLst/>
                      </a:prstGeom>
                    </p:spPr>
                  </p:pic>
                </p:oleObj>
              </mc:Fallback>
            </mc:AlternateContent>
          </a:graphicData>
        </a:graphic>
      </p:graphicFrame>
      <p:graphicFrame>
        <p:nvGraphicFramePr>
          <p:cNvPr id="10" name="عنصر 9">
            <a:extLst>
              <a:ext uri="{FF2B5EF4-FFF2-40B4-BE49-F238E27FC236}">
                <a16:creationId xmlns:a16="http://schemas.microsoft.com/office/drawing/2014/main" id="{42272F40-6025-A99E-C972-9CA97CC38E88}"/>
              </a:ext>
            </a:extLst>
          </p:cNvPr>
          <p:cNvGraphicFramePr>
            <a:graphicFrameLocks noChangeAspect="1"/>
          </p:cNvGraphicFramePr>
          <p:nvPr>
            <p:extLst>
              <p:ext uri="{D42A27DB-BD31-4B8C-83A1-F6EECF244321}">
                <p14:modId xmlns:p14="http://schemas.microsoft.com/office/powerpoint/2010/main" val="4259658120"/>
              </p:ext>
            </p:extLst>
          </p:nvPr>
        </p:nvGraphicFramePr>
        <p:xfrm>
          <a:off x="10143928" y="2216131"/>
          <a:ext cx="1228725" cy="769937"/>
        </p:xfrm>
        <a:graphic>
          <a:graphicData uri="http://schemas.openxmlformats.org/presentationml/2006/ole">
            <mc:AlternateContent xmlns:mc="http://schemas.openxmlformats.org/markup-compatibility/2006">
              <mc:Choice xmlns:v="urn:schemas-microsoft-com:vml" Requires="v">
                <p:oleObj spid="_x0000_s7302" name="CS ChemDraw Drawing" r:id="rId20" imgW="1229344" imgH="769357" progId="ChemDraw.Document.6.0">
                  <p:embed/>
                </p:oleObj>
              </mc:Choice>
              <mc:Fallback>
                <p:oleObj name="CS ChemDraw Drawing" r:id="rId20" imgW="1229344" imgH="769357" progId="ChemDraw.Document.6.0">
                  <p:embed/>
                  <p:pic>
                    <p:nvPicPr>
                      <p:cNvPr id="0" name=""/>
                      <p:cNvPicPr/>
                      <p:nvPr/>
                    </p:nvPicPr>
                    <p:blipFill>
                      <a:blip r:embed="rId21"/>
                      <a:stretch>
                        <a:fillRect/>
                      </a:stretch>
                    </p:blipFill>
                    <p:spPr>
                      <a:xfrm>
                        <a:off x="10143928" y="2216131"/>
                        <a:ext cx="1228725" cy="769937"/>
                      </a:xfrm>
                      <a:prstGeom prst="rect">
                        <a:avLst/>
                      </a:prstGeom>
                    </p:spPr>
                  </p:pic>
                </p:oleObj>
              </mc:Fallback>
            </mc:AlternateContent>
          </a:graphicData>
        </a:graphic>
      </p:graphicFrame>
    </p:spTree>
    <p:extLst>
      <p:ext uri="{BB962C8B-B14F-4D97-AF65-F5344CB8AC3E}">
        <p14:creationId xmlns:p14="http://schemas.microsoft.com/office/powerpoint/2010/main" val="1847198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5D02F-BB12-8E2B-63BD-44560667F04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82C4B71-347B-F734-487C-6CA1FD1F2D4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E156E60E-6B4F-4AA2-878F-22254A744ACE}"/>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F4A5734-FE83-1DCB-15BF-51DE9FA5D989}"/>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a:extLst>
              <a:ext uri="{FF2B5EF4-FFF2-40B4-BE49-F238E27FC236}">
                <a16:creationId xmlns:a16="http://schemas.microsoft.com/office/drawing/2014/main" id="{BB8C8DB1-A813-3A95-728D-5F9DB8E46C71}"/>
              </a:ext>
            </a:extLst>
          </p:cNvPr>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923FF676-1EB2-271F-BAF2-1ED22E587A2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E96A840E-6027-9208-887C-387C03D5109D}"/>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22</a:t>
              </a:r>
            </a:p>
          </p:txBody>
        </p:sp>
      </p:grpSp>
      <p:sp>
        <p:nvSpPr>
          <p:cNvPr id="7" name="Title 7">
            <a:extLst>
              <a:ext uri="{FF2B5EF4-FFF2-40B4-BE49-F238E27FC236}">
                <a16:creationId xmlns:a16="http://schemas.microsoft.com/office/drawing/2014/main" id="{5AF0E7C3-3907-4BA7-E60E-9DD401D29A81}"/>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2. Nomenclature of Alkenes and Cycloalkenes</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FD602FCD-65F7-BD54-948F-9C878260BC7E}"/>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3.3. How to Name Cycloalkenes</a:t>
            </a:r>
          </a:p>
        </p:txBody>
      </p:sp>
      <p:sp>
        <p:nvSpPr>
          <p:cNvPr id="16" name="Rectangle 2">
            <a:extLst>
              <a:ext uri="{FF2B5EF4-FFF2-40B4-BE49-F238E27FC236}">
                <a16:creationId xmlns:a16="http://schemas.microsoft.com/office/drawing/2014/main" id="{5896FC7F-271F-58D4-8259-974E007FC322}"/>
              </a:ext>
            </a:extLst>
          </p:cNvPr>
          <p:cNvSpPr/>
          <p:nvPr/>
        </p:nvSpPr>
        <p:spPr>
          <a:xfrm>
            <a:off x="688499" y="1461283"/>
            <a:ext cx="9814401" cy="1901290"/>
          </a:xfrm>
          <a:prstGeom prst="rect">
            <a:avLst/>
          </a:prstGeom>
        </p:spPr>
        <p:txBody>
          <a:bodyPr wrap="square">
            <a:spAutoFit/>
          </a:bodyPr>
          <a:lstStyle/>
          <a:p>
            <a:pPr marL="342900" indent="-342900" algn="just">
              <a:lnSpc>
                <a:spcPct val="150000"/>
              </a:lnSpc>
              <a:buFont typeface="+mj-lt"/>
              <a:buAutoNum type="arabicPeriod" startAt="6"/>
            </a:pPr>
            <a:r>
              <a:rPr lang="en-US" sz="1600" b="1" dirty="0">
                <a:latin typeface="Palatino Linotype" panose="02040502050505030304" pitchFamily="18" charset="0"/>
              </a:rPr>
              <a:t>Number substituted </a:t>
            </a:r>
            <a:r>
              <a:rPr lang="en-US" sz="1600" b="1" dirty="0">
                <a:solidFill>
                  <a:schemeClr val="accent1"/>
                </a:solidFill>
                <a:latin typeface="Palatino Linotype" panose="02040502050505030304" pitchFamily="18" charset="0"/>
              </a:rPr>
              <a:t>cycloalkenes</a:t>
            </a:r>
            <a:r>
              <a:rPr lang="en-US" sz="1600" b="1" dirty="0">
                <a:latin typeface="Palatino Linotype" panose="02040502050505030304" pitchFamily="18" charset="0"/>
              </a:rPr>
              <a:t> in the way that gives the carbon atoms of the </a:t>
            </a:r>
            <a:r>
              <a:rPr lang="en-US" sz="1600" b="1" dirty="0">
                <a:solidFill>
                  <a:schemeClr val="accent1"/>
                </a:solidFill>
                <a:latin typeface="Palatino Linotype" panose="02040502050505030304" pitchFamily="18" charset="0"/>
              </a:rPr>
              <a:t>double bond </a:t>
            </a:r>
            <a:r>
              <a:rPr lang="en-US" sz="1600" b="1" dirty="0">
                <a:latin typeface="Palatino Linotype" panose="02040502050505030304" pitchFamily="18" charset="0"/>
              </a:rPr>
              <a:t>the </a:t>
            </a:r>
            <a:r>
              <a:rPr lang="en-US" sz="1600" b="1" dirty="0">
                <a:solidFill>
                  <a:schemeClr val="accent1"/>
                </a:solidFill>
                <a:latin typeface="Palatino Linotype" panose="02040502050505030304" pitchFamily="18" charset="0"/>
              </a:rPr>
              <a:t>1 and 2 positions </a:t>
            </a:r>
            <a:r>
              <a:rPr lang="en-US" sz="1600" b="1" dirty="0">
                <a:latin typeface="Palatino Linotype" panose="02040502050505030304" pitchFamily="18" charset="0"/>
              </a:rPr>
              <a:t>and that also gives the substituent groups the lower numbers at the first point of difference. </a:t>
            </a:r>
            <a:endParaRPr lang="en-US" sz="1600" b="1" i="1" dirty="0">
              <a:latin typeface="Palatino Linotype" panose="02040502050505030304" pitchFamily="18" charset="0"/>
            </a:endParaRPr>
          </a:p>
          <a:p>
            <a:pPr marL="285750" indent="-285750" algn="just">
              <a:lnSpc>
                <a:spcPct val="150000"/>
              </a:lnSpc>
              <a:buFont typeface="Wingdings" panose="05000000000000000000" pitchFamily="2" charset="2"/>
              <a:buChar char="Ø"/>
            </a:pPr>
            <a:r>
              <a:rPr lang="en-US" sz="1600" i="1" dirty="0">
                <a:latin typeface="Palatino Linotype" panose="02040502050505030304" pitchFamily="18" charset="0"/>
              </a:rPr>
              <a:t>With substituted cycloalkenes it is not necessary to specify the position of the double bond since it will always begin with C1 and C2. </a:t>
            </a:r>
          </a:p>
        </p:txBody>
      </p:sp>
      <p:graphicFrame>
        <p:nvGraphicFramePr>
          <p:cNvPr id="48" name="عنصر 47">
            <a:extLst>
              <a:ext uri="{FF2B5EF4-FFF2-40B4-BE49-F238E27FC236}">
                <a16:creationId xmlns:a16="http://schemas.microsoft.com/office/drawing/2014/main" id="{06CA4D50-B3AB-547B-8C6F-9776B842CC13}"/>
              </a:ext>
            </a:extLst>
          </p:cNvPr>
          <p:cNvGraphicFramePr>
            <a:graphicFrameLocks noChangeAspect="1"/>
          </p:cNvGraphicFramePr>
          <p:nvPr>
            <p:extLst>
              <p:ext uri="{D42A27DB-BD31-4B8C-83A1-F6EECF244321}">
                <p14:modId xmlns:p14="http://schemas.microsoft.com/office/powerpoint/2010/main" val="2199734900"/>
              </p:ext>
            </p:extLst>
          </p:nvPr>
        </p:nvGraphicFramePr>
        <p:xfrm>
          <a:off x="1155333" y="3697943"/>
          <a:ext cx="1557337" cy="1039813"/>
        </p:xfrm>
        <a:graphic>
          <a:graphicData uri="http://schemas.openxmlformats.org/presentationml/2006/ole">
            <mc:AlternateContent xmlns:mc="http://schemas.openxmlformats.org/markup-compatibility/2006">
              <mc:Choice xmlns:v="urn:schemas-microsoft-com:vml" Requires="v">
                <p:oleObj spid="_x0000_s8320" name="CS ChemDraw Drawing" r:id="rId6" imgW="1254107" imgH="836203" progId="ChemDraw.Document.6.0">
                  <p:embed/>
                </p:oleObj>
              </mc:Choice>
              <mc:Fallback>
                <p:oleObj name="CS ChemDraw Drawing" r:id="rId6" imgW="1254107" imgH="836203" progId="ChemDraw.Document.6.0">
                  <p:embed/>
                  <p:pic>
                    <p:nvPicPr>
                      <p:cNvPr id="48" name="عنصر 47">
                        <a:extLst>
                          <a:ext uri="{FF2B5EF4-FFF2-40B4-BE49-F238E27FC236}">
                            <a16:creationId xmlns:a16="http://schemas.microsoft.com/office/drawing/2014/main" id="{2906129D-2019-454C-B2FE-BFF8084458E0}"/>
                          </a:ext>
                        </a:extLst>
                      </p:cNvPr>
                      <p:cNvPicPr/>
                      <p:nvPr/>
                    </p:nvPicPr>
                    <p:blipFill>
                      <a:blip r:embed="rId7"/>
                      <a:stretch>
                        <a:fillRect/>
                      </a:stretch>
                    </p:blipFill>
                    <p:spPr>
                      <a:xfrm>
                        <a:off x="1155333" y="3697943"/>
                        <a:ext cx="1557337" cy="1039813"/>
                      </a:xfrm>
                      <a:prstGeom prst="rect">
                        <a:avLst/>
                      </a:prstGeom>
                    </p:spPr>
                  </p:pic>
                </p:oleObj>
              </mc:Fallback>
            </mc:AlternateContent>
          </a:graphicData>
        </a:graphic>
      </p:graphicFrame>
      <p:graphicFrame>
        <p:nvGraphicFramePr>
          <p:cNvPr id="51" name="عنصر 50">
            <a:extLst>
              <a:ext uri="{FF2B5EF4-FFF2-40B4-BE49-F238E27FC236}">
                <a16:creationId xmlns:a16="http://schemas.microsoft.com/office/drawing/2014/main" id="{07718A27-3201-8E09-1512-B41F912F1846}"/>
              </a:ext>
            </a:extLst>
          </p:cNvPr>
          <p:cNvGraphicFramePr>
            <a:graphicFrameLocks noChangeAspect="1"/>
          </p:cNvGraphicFramePr>
          <p:nvPr>
            <p:extLst>
              <p:ext uri="{D42A27DB-BD31-4B8C-83A1-F6EECF244321}">
                <p14:modId xmlns:p14="http://schemas.microsoft.com/office/powerpoint/2010/main" val="3010139238"/>
              </p:ext>
            </p:extLst>
          </p:nvPr>
        </p:nvGraphicFramePr>
        <p:xfrm>
          <a:off x="2847638" y="3609993"/>
          <a:ext cx="1876425" cy="1157288"/>
        </p:xfrm>
        <a:graphic>
          <a:graphicData uri="http://schemas.openxmlformats.org/presentationml/2006/ole">
            <mc:AlternateContent xmlns:mc="http://schemas.openxmlformats.org/markup-compatibility/2006">
              <mc:Choice xmlns:v="urn:schemas-microsoft-com:vml" Requires="v">
                <p:oleObj spid="_x0000_s8321" name="CS ChemDraw Drawing" r:id="rId8" imgW="1642343" imgH="1014458" progId="ChemDraw.Document.6.0">
                  <p:embed/>
                </p:oleObj>
              </mc:Choice>
              <mc:Fallback>
                <p:oleObj name="CS ChemDraw Drawing" r:id="rId8" imgW="1642343" imgH="1014458" progId="ChemDraw.Document.6.0">
                  <p:embed/>
                  <p:pic>
                    <p:nvPicPr>
                      <p:cNvPr id="51" name="عنصر 50">
                        <a:extLst>
                          <a:ext uri="{FF2B5EF4-FFF2-40B4-BE49-F238E27FC236}">
                            <a16:creationId xmlns:a16="http://schemas.microsoft.com/office/drawing/2014/main" id="{DDFC07EA-5980-1A66-C75E-8C5D962655A6}"/>
                          </a:ext>
                        </a:extLst>
                      </p:cNvPr>
                      <p:cNvPicPr/>
                      <p:nvPr/>
                    </p:nvPicPr>
                    <p:blipFill>
                      <a:blip r:embed="rId9"/>
                      <a:stretch>
                        <a:fillRect/>
                      </a:stretch>
                    </p:blipFill>
                    <p:spPr>
                      <a:xfrm>
                        <a:off x="2847638" y="3609993"/>
                        <a:ext cx="1876425" cy="1157288"/>
                      </a:xfrm>
                      <a:prstGeom prst="rect">
                        <a:avLst/>
                      </a:prstGeom>
                    </p:spPr>
                  </p:pic>
                </p:oleObj>
              </mc:Fallback>
            </mc:AlternateContent>
          </a:graphicData>
        </a:graphic>
      </p:graphicFrame>
      <p:graphicFrame>
        <p:nvGraphicFramePr>
          <p:cNvPr id="53" name="عنصر 52">
            <a:extLst>
              <a:ext uri="{FF2B5EF4-FFF2-40B4-BE49-F238E27FC236}">
                <a16:creationId xmlns:a16="http://schemas.microsoft.com/office/drawing/2014/main" id="{2C9AE7CC-6216-E12D-1077-56FB1D00BB44}"/>
              </a:ext>
            </a:extLst>
          </p:cNvPr>
          <p:cNvGraphicFramePr>
            <a:graphicFrameLocks noChangeAspect="1"/>
          </p:cNvGraphicFramePr>
          <p:nvPr>
            <p:extLst>
              <p:ext uri="{D42A27DB-BD31-4B8C-83A1-F6EECF244321}">
                <p14:modId xmlns:p14="http://schemas.microsoft.com/office/powerpoint/2010/main" val="4286878571"/>
              </p:ext>
            </p:extLst>
          </p:nvPr>
        </p:nvGraphicFramePr>
        <p:xfrm>
          <a:off x="4827648" y="3727468"/>
          <a:ext cx="1746250" cy="1058862"/>
        </p:xfrm>
        <a:graphic>
          <a:graphicData uri="http://schemas.openxmlformats.org/presentationml/2006/ole">
            <mc:AlternateContent xmlns:mc="http://schemas.openxmlformats.org/markup-compatibility/2006">
              <mc:Choice xmlns:v="urn:schemas-microsoft-com:vml" Requires="v">
                <p:oleObj spid="_x0000_s8322" name="CS ChemDraw Drawing" r:id="rId10" imgW="1528181" imgH="924910" progId="ChemDraw.Document.6.0">
                  <p:embed/>
                </p:oleObj>
              </mc:Choice>
              <mc:Fallback>
                <p:oleObj name="CS ChemDraw Drawing" r:id="rId10" imgW="1528181" imgH="924910" progId="ChemDraw.Document.6.0">
                  <p:embed/>
                  <p:pic>
                    <p:nvPicPr>
                      <p:cNvPr id="53" name="عنصر 52">
                        <a:extLst>
                          <a:ext uri="{FF2B5EF4-FFF2-40B4-BE49-F238E27FC236}">
                            <a16:creationId xmlns:a16="http://schemas.microsoft.com/office/drawing/2014/main" id="{D9A61E2D-BB03-6F11-6B8B-9C755A6C1455}"/>
                          </a:ext>
                        </a:extLst>
                      </p:cNvPr>
                      <p:cNvPicPr/>
                      <p:nvPr/>
                    </p:nvPicPr>
                    <p:blipFill>
                      <a:blip r:embed="rId11"/>
                      <a:stretch>
                        <a:fillRect/>
                      </a:stretch>
                    </p:blipFill>
                    <p:spPr>
                      <a:xfrm>
                        <a:off x="4827648" y="3727468"/>
                        <a:ext cx="1746250" cy="1058862"/>
                      </a:xfrm>
                      <a:prstGeom prst="rect">
                        <a:avLst/>
                      </a:prstGeom>
                    </p:spPr>
                  </p:pic>
                </p:oleObj>
              </mc:Fallback>
            </mc:AlternateContent>
          </a:graphicData>
        </a:graphic>
      </p:graphicFrame>
      <p:graphicFrame>
        <p:nvGraphicFramePr>
          <p:cNvPr id="55" name="عنصر 54">
            <a:extLst>
              <a:ext uri="{FF2B5EF4-FFF2-40B4-BE49-F238E27FC236}">
                <a16:creationId xmlns:a16="http://schemas.microsoft.com/office/drawing/2014/main" id="{EF1BCFCE-2089-EC51-6EA1-2729A50DB237}"/>
              </a:ext>
            </a:extLst>
          </p:cNvPr>
          <p:cNvGraphicFramePr>
            <a:graphicFrameLocks noChangeAspect="1"/>
          </p:cNvGraphicFramePr>
          <p:nvPr>
            <p:extLst>
              <p:ext uri="{D42A27DB-BD31-4B8C-83A1-F6EECF244321}">
                <p14:modId xmlns:p14="http://schemas.microsoft.com/office/powerpoint/2010/main" val="1192432110"/>
              </p:ext>
            </p:extLst>
          </p:nvPr>
        </p:nvGraphicFramePr>
        <p:xfrm>
          <a:off x="6658038" y="3686192"/>
          <a:ext cx="2070100" cy="1122363"/>
        </p:xfrm>
        <a:graphic>
          <a:graphicData uri="http://schemas.openxmlformats.org/presentationml/2006/ole">
            <mc:AlternateContent xmlns:mc="http://schemas.openxmlformats.org/markup-compatibility/2006">
              <mc:Choice xmlns:v="urn:schemas-microsoft-com:vml" Requires="v">
                <p:oleObj spid="_x0000_s8323" name="CS ChemDraw Drawing" r:id="rId12" imgW="1816105" imgH="984189" progId="ChemDraw.Document.6.0">
                  <p:embed/>
                </p:oleObj>
              </mc:Choice>
              <mc:Fallback>
                <p:oleObj name="CS ChemDraw Drawing" r:id="rId12" imgW="1816105" imgH="984189" progId="ChemDraw.Document.6.0">
                  <p:embed/>
                  <p:pic>
                    <p:nvPicPr>
                      <p:cNvPr id="55" name="عنصر 54">
                        <a:extLst>
                          <a:ext uri="{FF2B5EF4-FFF2-40B4-BE49-F238E27FC236}">
                            <a16:creationId xmlns:a16="http://schemas.microsoft.com/office/drawing/2014/main" id="{85EBA33E-94BF-E844-4C9C-4C6E5A6DF789}"/>
                          </a:ext>
                        </a:extLst>
                      </p:cNvPr>
                      <p:cNvPicPr/>
                      <p:nvPr/>
                    </p:nvPicPr>
                    <p:blipFill>
                      <a:blip r:embed="rId13"/>
                      <a:stretch>
                        <a:fillRect/>
                      </a:stretch>
                    </p:blipFill>
                    <p:spPr>
                      <a:xfrm>
                        <a:off x="6658038" y="3686192"/>
                        <a:ext cx="2070100" cy="1122363"/>
                      </a:xfrm>
                      <a:prstGeom prst="rect">
                        <a:avLst/>
                      </a:prstGeom>
                    </p:spPr>
                  </p:pic>
                </p:oleObj>
              </mc:Fallback>
            </mc:AlternateContent>
          </a:graphicData>
        </a:graphic>
      </p:graphicFrame>
      <p:graphicFrame>
        <p:nvGraphicFramePr>
          <p:cNvPr id="57" name="عنصر 56">
            <a:extLst>
              <a:ext uri="{FF2B5EF4-FFF2-40B4-BE49-F238E27FC236}">
                <a16:creationId xmlns:a16="http://schemas.microsoft.com/office/drawing/2014/main" id="{1B7B3AAE-2251-39AE-19F8-9009D396376E}"/>
              </a:ext>
            </a:extLst>
          </p:cNvPr>
          <p:cNvGraphicFramePr>
            <a:graphicFrameLocks noChangeAspect="1"/>
          </p:cNvGraphicFramePr>
          <p:nvPr>
            <p:extLst>
              <p:ext uri="{D42A27DB-BD31-4B8C-83A1-F6EECF244321}">
                <p14:modId xmlns:p14="http://schemas.microsoft.com/office/powerpoint/2010/main" val="191362625"/>
              </p:ext>
            </p:extLst>
          </p:nvPr>
        </p:nvGraphicFramePr>
        <p:xfrm>
          <a:off x="8781627" y="3627451"/>
          <a:ext cx="2317750" cy="1320800"/>
        </p:xfrm>
        <a:graphic>
          <a:graphicData uri="http://schemas.openxmlformats.org/presentationml/2006/ole">
            <mc:AlternateContent xmlns:mc="http://schemas.openxmlformats.org/markup-compatibility/2006">
              <mc:Choice xmlns:v="urn:schemas-microsoft-com:vml" Requires="v">
                <p:oleObj spid="_x0000_s8324" name="CS ChemDraw Drawing" r:id="rId14" imgW="2032677" imgH="1156558" progId="ChemDraw.Document.6.0">
                  <p:embed/>
                </p:oleObj>
              </mc:Choice>
              <mc:Fallback>
                <p:oleObj name="CS ChemDraw Drawing" r:id="rId14" imgW="2032677" imgH="1156558" progId="ChemDraw.Document.6.0">
                  <p:embed/>
                  <p:pic>
                    <p:nvPicPr>
                      <p:cNvPr id="57" name="عنصر 56">
                        <a:extLst>
                          <a:ext uri="{FF2B5EF4-FFF2-40B4-BE49-F238E27FC236}">
                            <a16:creationId xmlns:a16="http://schemas.microsoft.com/office/drawing/2014/main" id="{0163D710-0B69-AC04-8511-1E8798916238}"/>
                          </a:ext>
                        </a:extLst>
                      </p:cNvPr>
                      <p:cNvPicPr/>
                      <p:nvPr/>
                    </p:nvPicPr>
                    <p:blipFill>
                      <a:blip r:embed="rId15"/>
                      <a:stretch>
                        <a:fillRect/>
                      </a:stretch>
                    </p:blipFill>
                    <p:spPr>
                      <a:xfrm>
                        <a:off x="8781627" y="3627451"/>
                        <a:ext cx="2317750" cy="1320800"/>
                      </a:xfrm>
                      <a:prstGeom prst="rect">
                        <a:avLst/>
                      </a:prstGeom>
                    </p:spPr>
                  </p:pic>
                </p:oleObj>
              </mc:Fallback>
            </mc:AlternateContent>
          </a:graphicData>
        </a:graphic>
      </p:graphicFrame>
      <p:graphicFrame>
        <p:nvGraphicFramePr>
          <p:cNvPr id="60" name="عنصر 59">
            <a:extLst>
              <a:ext uri="{FF2B5EF4-FFF2-40B4-BE49-F238E27FC236}">
                <a16:creationId xmlns:a16="http://schemas.microsoft.com/office/drawing/2014/main" id="{32A407EF-945E-67E9-B599-484745077354}"/>
              </a:ext>
            </a:extLst>
          </p:cNvPr>
          <p:cNvGraphicFramePr>
            <a:graphicFrameLocks noChangeAspect="1"/>
          </p:cNvGraphicFramePr>
          <p:nvPr>
            <p:extLst>
              <p:ext uri="{D42A27DB-BD31-4B8C-83A1-F6EECF244321}">
                <p14:modId xmlns:p14="http://schemas.microsoft.com/office/powerpoint/2010/main" val="2100186456"/>
              </p:ext>
            </p:extLst>
          </p:nvPr>
        </p:nvGraphicFramePr>
        <p:xfrm>
          <a:off x="3689013" y="4952690"/>
          <a:ext cx="2070100" cy="1111250"/>
        </p:xfrm>
        <a:graphic>
          <a:graphicData uri="http://schemas.openxmlformats.org/presentationml/2006/ole">
            <mc:AlternateContent xmlns:mc="http://schemas.openxmlformats.org/markup-compatibility/2006">
              <mc:Choice xmlns:v="urn:schemas-microsoft-com:vml" Requires="v">
                <p:oleObj spid="_x0000_s8325" name="CS ChemDraw Drawing" r:id="rId16" imgW="1816524" imgH="974940" progId="ChemDraw.Document.6.0">
                  <p:embed/>
                </p:oleObj>
              </mc:Choice>
              <mc:Fallback>
                <p:oleObj name="CS ChemDraw Drawing" r:id="rId16" imgW="1816524" imgH="974940" progId="ChemDraw.Document.6.0">
                  <p:embed/>
                  <p:pic>
                    <p:nvPicPr>
                      <p:cNvPr id="60" name="عنصر 59">
                        <a:extLst>
                          <a:ext uri="{FF2B5EF4-FFF2-40B4-BE49-F238E27FC236}">
                            <a16:creationId xmlns:a16="http://schemas.microsoft.com/office/drawing/2014/main" id="{EDEC45C2-F1F1-AE57-30F6-38615117D6CD}"/>
                          </a:ext>
                        </a:extLst>
                      </p:cNvPr>
                      <p:cNvPicPr/>
                      <p:nvPr/>
                    </p:nvPicPr>
                    <p:blipFill>
                      <a:blip r:embed="rId17"/>
                      <a:stretch>
                        <a:fillRect/>
                      </a:stretch>
                    </p:blipFill>
                    <p:spPr>
                      <a:xfrm>
                        <a:off x="3689013" y="4952690"/>
                        <a:ext cx="2070100" cy="1111250"/>
                      </a:xfrm>
                      <a:prstGeom prst="rect">
                        <a:avLst/>
                      </a:prstGeom>
                    </p:spPr>
                  </p:pic>
                </p:oleObj>
              </mc:Fallback>
            </mc:AlternateContent>
          </a:graphicData>
        </a:graphic>
      </p:graphicFrame>
      <p:graphicFrame>
        <p:nvGraphicFramePr>
          <p:cNvPr id="68" name="عنصر 67">
            <a:extLst>
              <a:ext uri="{FF2B5EF4-FFF2-40B4-BE49-F238E27FC236}">
                <a16:creationId xmlns:a16="http://schemas.microsoft.com/office/drawing/2014/main" id="{8E8C6E1F-43A7-397C-C00B-F77C9E1121B0}"/>
              </a:ext>
            </a:extLst>
          </p:cNvPr>
          <p:cNvGraphicFramePr>
            <a:graphicFrameLocks noChangeAspect="1"/>
          </p:cNvGraphicFramePr>
          <p:nvPr>
            <p:extLst>
              <p:ext uri="{D42A27DB-BD31-4B8C-83A1-F6EECF244321}">
                <p14:modId xmlns:p14="http://schemas.microsoft.com/office/powerpoint/2010/main" val="4167917179"/>
              </p:ext>
            </p:extLst>
          </p:nvPr>
        </p:nvGraphicFramePr>
        <p:xfrm>
          <a:off x="5812602" y="4945893"/>
          <a:ext cx="2330450" cy="1308100"/>
        </p:xfrm>
        <a:graphic>
          <a:graphicData uri="http://schemas.openxmlformats.org/presentationml/2006/ole">
            <mc:AlternateContent xmlns:mc="http://schemas.openxmlformats.org/markup-compatibility/2006">
              <mc:Choice xmlns:v="urn:schemas-microsoft-com:vml" Requires="v">
                <p:oleObj spid="_x0000_s8326" name="CS ChemDraw Drawing" r:id="rId18" imgW="2044849" imgH="1147309" progId="ChemDraw.Document.6.0">
                  <p:embed/>
                </p:oleObj>
              </mc:Choice>
              <mc:Fallback>
                <p:oleObj name="CS ChemDraw Drawing" r:id="rId18" imgW="2044849" imgH="1147309" progId="ChemDraw.Document.6.0">
                  <p:embed/>
                  <p:pic>
                    <p:nvPicPr>
                      <p:cNvPr id="68" name="عنصر 67">
                        <a:extLst>
                          <a:ext uri="{FF2B5EF4-FFF2-40B4-BE49-F238E27FC236}">
                            <a16:creationId xmlns:a16="http://schemas.microsoft.com/office/drawing/2014/main" id="{5C272D77-6BA1-DC55-469F-191CD65D0083}"/>
                          </a:ext>
                        </a:extLst>
                      </p:cNvPr>
                      <p:cNvPicPr/>
                      <p:nvPr/>
                    </p:nvPicPr>
                    <p:blipFill>
                      <a:blip r:embed="rId19"/>
                      <a:stretch>
                        <a:fillRect/>
                      </a:stretch>
                    </p:blipFill>
                    <p:spPr>
                      <a:xfrm>
                        <a:off x="5812602" y="4945893"/>
                        <a:ext cx="2330450" cy="1308100"/>
                      </a:xfrm>
                      <a:prstGeom prst="rect">
                        <a:avLst/>
                      </a:prstGeom>
                    </p:spPr>
                  </p:pic>
                </p:oleObj>
              </mc:Fallback>
            </mc:AlternateContent>
          </a:graphicData>
        </a:graphic>
      </p:graphicFrame>
    </p:spTree>
    <p:extLst>
      <p:ext uri="{BB962C8B-B14F-4D97-AF65-F5344CB8AC3E}">
        <p14:creationId xmlns:p14="http://schemas.microsoft.com/office/powerpoint/2010/main" val="1420996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23</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3. Nomenclature of Alkenes and Cycloalkenes</a:t>
            </a: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10058400"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3.4. Cis–Trans Isomerism in Alkenes</a:t>
            </a:r>
          </a:p>
        </p:txBody>
      </p:sp>
      <p:sp>
        <p:nvSpPr>
          <p:cNvPr id="101" name="TextBox 101"/>
          <p:cNvSpPr txBox="1"/>
          <p:nvPr/>
        </p:nvSpPr>
        <p:spPr>
          <a:xfrm>
            <a:off x="173736" y="1380744"/>
            <a:ext cx="11850624" cy="2560320"/>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Rotation about a </a:t>
            </a:r>
            <a:r>
              <a:rPr lang="en-US" sz="1600" b="1" dirty="0">
                <a:solidFill>
                  <a:srgbClr val="0070C0"/>
                </a:solidFill>
                <a:latin typeface="Palatino Linotype" panose="02040502050505030304" pitchFamily="18" charset="0"/>
              </a:rPr>
              <a:t>C=C double bond</a:t>
            </a:r>
            <a:r>
              <a:rPr lang="en-US" sz="1600" b="1" dirty="0">
                <a:latin typeface="Palatino Linotype" panose="02040502050505030304" pitchFamily="18" charset="0"/>
              </a:rPr>
              <a:t> is restricted, so an alkene such as 2-butene exists as two different compounds (stereoisomers).</a:t>
            </a:r>
          </a:p>
          <a:p>
            <a:pPr marL="342900" indent="-342900" algn="just">
              <a:lnSpc>
                <a:spcPct val="150000"/>
              </a:lnSpc>
              <a:buFont typeface="Wingdings" panose="05000000000000000000" pitchFamily="2" charset="2"/>
              <a:buChar char="§"/>
            </a:pPr>
            <a:r>
              <a:rPr lang="en-US" sz="1600" b="1" i="1" dirty="0">
                <a:solidFill>
                  <a:srgbClr val="0070C0"/>
                </a:solidFill>
                <a:latin typeface="Palatino Linotype" panose="02040502050505030304" pitchFamily="18" charset="0"/>
              </a:rPr>
              <a:t>cis-</a:t>
            </a:r>
            <a:r>
              <a:rPr lang="en-US" sz="1600" b="1" dirty="0">
                <a:latin typeface="Palatino Linotype" panose="02040502050505030304" pitchFamily="18" charset="0"/>
              </a:rPr>
              <a:t>: two identical (or similar) groups on the </a:t>
            </a:r>
            <a:r>
              <a:rPr lang="en-US" sz="1600" b="1" dirty="0">
                <a:solidFill>
                  <a:srgbClr val="0070C0"/>
                </a:solidFill>
                <a:latin typeface="Palatino Linotype" panose="02040502050505030304" pitchFamily="18" charset="0"/>
              </a:rPr>
              <a:t>same side</a:t>
            </a:r>
            <a:r>
              <a:rPr lang="en-US" sz="1600" b="1" dirty="0">
                <a:latin typeface="Palatino Linotype" panose="02040502050505030304" pitchFamily="18" charset="0"/>
              </a:rPr>
              <a:t> of the double bond;     </a:t>
            </a:r>
            <a:r>
              <a:rPr lang="en-US" sz="1600" b="1" i="1" dirty="0">
                <a:solidFill>
                  <a:srgbClr val="0070C0"/>
                </a:solidFill>
                <a:latin typeface="Palatino Linotype" panose="02040502050505030304" pitchFamily="18" charset="0"/>
              </a:rPr>
              <a:t>trans-</a:t>
            </a:r>
            <a:r>
              <a:rPr lang="en-US" sz="1600" b="1" dirty="0">
                <a:latin typeface="Palatino Linotype" panose="02040502050505030304" pitchFamily="18" charset="0"/>
              </a:rPr>
              <a:t>: the groups on </a:t>
            </a:r>
            <a:r>
              <a:rPr lang="en-US" sz="1600" b="1" dirty="0">
                <a:solidFill>
                  <a:srgbClr val="0070C0"/>
                </a:solidFill>
                <a:latin typeface="Palatino Linotype" panose="02040502050505030304" pitchFamily="18" charset="0"/>
              </a:rPr>
              <a:t>opposite sides</a:t>
            </a:r>
            <a:r>
              <a:rPr lang="en-US" sz="1600" b="1" dirty="0">
                <a:latin typeface="Palatino Linotype" panose="02040502050505030304" pitchFamily="18" charset="0"/>
              </a:rPr>
              <a:t>.</a:t>
            </a:r>
          </a:p>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Cis–trans isomerism is possible only when </a:t>
            </a:r>
            <a:r>
              <a:rPr lang="en-US" sz="1600" b="1" dirty="0">
                <a:solidFill>
                  <a:srgbClr val="0070C0"/>
                </a:solidFill>
                <a:latin typeface="Palatino Linotype" panose="02040502050505030304" pitchFamily="18" charset="0"/>
              </a:rPr>
              <a:t>each carbon of the double bond carries two different groups</a:t>
            </a:r>
            <a:r>
              <a:rPr lang="en-US" sz="1600" b="1" dirty="0">
                <a:latin typeface="Palatino Linotype" panose="02040502050505030304" pitchFamily="18" charset="0"/>
              </a:rPr>
              <a:t>. If either carbon bears two identical groups (e.g., =CH</a:t>
            </a:r>
            <a:r>
              <a:rPr lang="en-US" sz="1600" b="1" baseline="-25000" dirty="0">
                <a:latin typeface="Palatino Linotype" panose="02040502050505030304" pitchFamily="18" charset="0"/>
              </a:rPr>
              <a:t>2</a:t>
            </a:r>
            <a:r>
              <a:rPr lang="en-US" sz="1600" b="1" dirty="0">
                <a:latin typeface="Palatino Linotype" panose="02040502050505030304" pitchFamily="18" charset="0"/>
              </a:rPr>
              <a:t> or =C(CH</a:t>
            </a:r>
            <a:r>
              <a:rPr lang="en-US" sz="1600" b="1" baseline="-25000" dirty="0">
                <a:latin typeface="Palatino Linotype" panose="02040502050505030304" pitchFamily="18" charset="0"/>
              </a:rPr>
              <a:t>3</a:t>
            </a:r>
            <a:r>
              <a:rPr lang="en-US" sz="1600" b="1" dirty="0">
                <a:latin typeface="Palatino Linotype" panose="02040502050505030304" pitchFamily="18" charset="0"/>
              </a:rPr>
              <a:t>)</a:t>
            </a:r>
            <a:r>
              <a:rPr lang="en-US" sz="1600" b="1" baseline="-25000" dirty="0">
                <a:latin typeface="Palatino Linotype" panose="02040502050505030304" pitchFamily="18" charset="0"/>
              </a:rPr>
              <a:t>2</a:t>
            </a:r>
            <a:r>
              <a:rPr lang="en-US" sz="1600" b="1" dirty="0">
                <a:latin typeface="Palatino Linotype" panose="02040502050505030304" pitchFamily="18" charset="0"/>
              </a:rPr>
              <a:t>), no cis–trans isomers exist.</a:t>
            </a:r>
          </a:p>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Cycloalkenes with fewer than eight ring carbons exist only in the </a:t>
            </a:r>
            <a:r>
              <a:rPr lang="en-US" sz="1600" b="1" i="1" dirty="0">
                <a:solidFill>
                  <a:srgbClr val="0070C0"/>
                </a:solidFill>
                <a:latin typeface="Palatino Linotype" panose="02040502050505030304" pitchFamily="18" charset="0"/>
              </a:rPr>
              <a:t>cis</a:t>
            </a:r>
            <a:r>
              <a:rPr lang="en-US" sz="1600" b="1" dirty="0">
                <a:latin typeface="Palatino Linotype" panose="02040502050505030304" pitchFamily="18" charset="0"/>
              </a:rPr>
              <a:t> form, so no prefix is needed (e.g., cyclohexene).</a:t>
            </a:r>
          </a:p>
        </p:txBody>
      </p:sp>
      <p:sp>
        <p:nvSpPr>
          <p:cNvPr id="102" name="TextBox 102"/>
          <p:cNvSpPr txBox="1"/>
          <p:nvPr/>
        </p:nvSpPr>
        <p:spPr>
          <a:xfrm>
            <a:off x="457200" y="3977640"/>
            <a:ext cx="7589520" cy="320040"/>
          </a:xfrm>
          <a:prstGeom prst="rect">
            <a:avLst/>
          </a:prstGeom>
          <a:noFill/>
        </p:spPr>
        <p:txBody>
          <a:bodyPr wrap="square" rtlCol="0">
            <a:spAutoFit/>
          </a:bodyPr>
          <a:lstStyle/>
          <a:p>
            <a:pPr algn="ctr">
              <a:lnSpc>
                <a:spcPct val="100000"/>
              </a:lnSpc>
            </a:pPr>
            <a:r>
              <a:rPr lang="en-US" sz="1300" b="1" dirty="0">
                <a:solidFill>
                  <a:srgbClr val="0070C0"/>
                </a:solidFill>
                <a:latin typeface="Palatino Linotype" panose="02040502050505030304" pitchFamily="18" charset="0"/>
              </a:rPr>
              <a:t>Cis–trans isomers exist</a:t>
            </a:r>
          </a:p>
        </p:txBody>
      </p:sp>
      <p:sp>
        <p:nvSpPr>
          <p:cNvPr id="103" name="TextBox 103"/>
          <p:cNvSpPr txBox="1"/>
          <p:nvPr/>
        </p:nvSpPr>
        <p:spPr>
          <a:xfrm>
            <a:off x="8183880" y="3977640"/>
            <a:ext cx="3749040" cy="320040"/>
          </a:xfrm>
          <a:prstGeom prst="rect">
            <a:avLst/>
          </a:prstGeom>
          <a:noFill/>
        </p:spPr>
        <p:txBody>
          <a:bodyPr wrap="square" rtlCol="0">
            <a:spAutoFit/>
          </a:bodyPr>
          <a:lstStyle/>
          <a:p>
            <a:pPr algn="ctr">
              <a:lnSpc>
                <a:spcPct val="100000"/>
              </a:lnSpc>
            </a:pPr>
            <a:r>
              <a:rPr lang="en-US" sz="1300" b="1" dirty="0">
                <a:solidFill>
                  <a:srgbClr val="C00000"/>
                </a:solidFill>
                <a:latin typeface="Palatino Linotype" panose="02040502050505030304" pitchFamily="18" charset="0"/>
              </a:rPr>
              <a:t>No cis–trans isomers</a:t>
            </a:r>
          </a:p>
        </p:txBody>
      </p:sp>
      <p:pic>
        <p:nvPicPr>
          <p:cNvPr id="104" name="Structure E1" descr="Chemical structure"/>
          <p:cNvPicPr>
            <a:picLocks noChangeAspect="1"/>
          </p:cNvPicPr>
          <p:nvPr/>
        </p:nvPicPr>
        <p:blipFill>
          <a:blip r:embed="rId4"/>
          <a:stretch>
            <a:fillRect/>
          </a:stretch>
        </p:blipFill>
        <p:spPr>
          <a:xfrm>
            <a:off x="251039" y="4426245"/>
            <a:ext cx="1875361" cy="1288755"/>
          </a:xfrm>
          <a:prstGeom prst="rect">
            <a:avLst/>
          </a:prstGeom>
        </p:spPr>
      </p:pic>
      <p:sp>
        <p:nvSpPr>
          <p:cNvPr id="105" name="TextBox 105"/>
          <p:cNvSpPr txBox="1"/>
          <p:nvPr/>
        </p:nvSpPr>
        <p:spPr>
          <a:xfrm>
            <a:off x="182880" y="5788152"/>
            <a:ext cx="2011680" cy="274320"/>
          </a:xfrm>
          <a:prstGeom prst="rect">
            <a:avLst/>
          </a:prstGeom>
          <a:noFill/>
        </p:spPr>
        <p:txBody>
          <a:bodyPr wrap="square" rtlCol="0">
            <a:spAutoFit/>
          </a:bodyPr>
          <a:lstStyle/>
          <a:p>
            <a:pPr algn="ctr">
              <a:lnSpc>
                <a:spcPct val="100000"/>
              </a:lnSpc>
            </a:pPr>
            <a:r>
              <a:rPr lang="en-US" sz="1100" b="1" i="1" dirty="0">
                <a:solidFill>
                  <a:srgbClr val="0070C0"/>
                </a:solidFill>
                <a:latin typeface="Palatino Linotype" panose="02040502050505030304" pitchFamily="18" charset="0"/>
              </a:rPr>
              <a:t>cis</a:t>
            </a:r>
            <a:r>
              <a:rPr lang="en-US" sz="1100" b="1" dirty="0">
                <a:latin typeface="Palatino Linotype" panose="02040502050505030304" pitchFamily="18" charset="0"/>
              </a:rPr>
              <a:t>-2-Butene</a:t>
            </a:r>
          </a:p>
        </p:txBody>
      </p:sp>
      <p:pic>
        <p:nvPicPr>
          <p:cNvPr id="106" name="Structure E2" descr="Chemical structure"/>
          <p:cNvPicPr>
            <a:picLocks noChangeAspect="1"/>
          </p:cNvPicPr>
          <p:nvPr/>
        </p:nvPicPr>
        <p:blipFill>
          <a:blip r:embed="rId5"/>
          <a:stretch>
            <a:fillRect/>
          </a:stretch>
        </p:blipFill>
        <p:spPr>
          <a:xfrm>
            <a:off x="2216999" y="4426245"/>
            <a:ext cx="1875361" cy="1288755"/>
          </a:xfrm>
          <a:prstGeom prst="rect">
            <a:avLst/>
          </a:prstGeom>
        </p:spPr>
      </p:pic>
      <p:sp>
        <p:nvSpPr>
          <p:cNvPr id="107" name="TextBox 107"/>
          <p:cNvSpPr txBox="1"/>
          <p:nvPr/>
        </p:nvSpPr>
        <p:spPr>
          <a:xfrm>
            <a:off x="2148840" y="5788152"/>
            <a:ext cx="2011680" cy="274320"/>
          </a:xfrm>
          <a:prstGeom prst="rect">
            <a:avLst/>
          </a:prstGeom>
          <a:noFill/>
        </p:spPr>
        <p:txBody>
          <a:bodyPr wrap="square" rtlCol="0">
            <a:spAutoFit/>
          </a:bodyPr>
          <a:lstStyle/>
          <a:p>
            <a:pPr algn="ctr">
              <a:lnSpc>
                <a:spcPct val="100000"/>
              </a:lnSpc>
            </a:pPr>
            <a:r>
              <a:rPr lang="en-US" sz="1100" b="1" i="1" dirty="0">
                <a:solidFill>
                  <a:srgbClr val="0070C0"/>
                </a:solidFill>
                <a:latin typeface="Palatino Linotype" panose="02040502050505030304" pitchFamily="18" charset="0"/>
              </a:rPr>
              <a:t>trans</a:t>
            </a:r>
            <a:r>
              <a:rPr lang="en-US" sz="1100" b="1" dirty="0">
                <a:latin typeface="Palatino Linotype" panose="02040502050505030304" pitchFamily="18" charset="0"/>
              </a:rPr>
              <a:t>-2-Butene</a:t>
            </a:r>
          </a:p>
        </p:txBody>
      </p:sp>
      <p:pic>
        <p:nvPicPr>
          <p:cNvPr id="108" name="Structure E3" descr="Chemical structure"/>
          <p:cNvPicPr>
            <a:picLocks noChangeAspect="1"/>
          </p:cNvPicPr>
          <p:nvPr/>
        </p:nvPicPr>
        <p:blipFill>
          <a:blip r:embed="rId6"/>
          <a:stretch>
            <a:fillRect/>
          </a:stretch>
        </p:blipFill>
        <p:spPr>
          <a:xfrm>
            <a:off x="4394387" y="4426245"/>
            <a:ext cx="1635386" cy="1288755"/>
          </a:xfrm>
          <a:prstGeom prst="rect">
            <a:avLst/>
          </a:prstGeom>
        </p:spPr>
      </p:pic>
      <p:sp>
        <p:nvSpPr>
          <p:cNvPr id="109" name="TextBox 109"/>
          <p:cNvSpPr txBox="1"/>
          <p:nvPr/>
        </p:nvSpPr>
        <p:spPr>
          <a:xfrm>
            <a:off x="4206240" y="5788152"/>
            <a:ext cx="2011680" cy="274320"/>
          </a:xfrm>
          <a:prstGeom prst="rect">
            <a:avLst/>
          </a:prstGeom>
          <a:noFill/>
        </p:spPr>
        <p:txBody>
          <a:bodyPr wrap="square" rtlCol="0">
            <a:spAutoFit/>
          </a:bodyPr>
          <a:lstStyle/>
          <a:p>
            <a:pPr algn="ctr">
              <a:lnSpc>
                <a:spcPct val="100000"/>
              </a:lnSpc>
            </a:pPr>
            <a:r>
              <a:rPr lang="en-US" sz="1100" b="1" i="1" dirty="0">
                <a:solidFill>
                  <a:srgbClr val="0070C0"/>
                </a:solidFill>
                <a:latin typeface="Palatino Linotype" panose="02040502050505030304" pitchFamily="18" charset="0"/>
              </a:rPr>
              <a:t>cis</a:t>
            </a:r>
            <a:r>
              <a:rPr lang="en-US" sz="1100" b="1" dirty="0">
                <a:latin typeface="Palatino Linotype" panose="02040502050505030304" pitchFamily="18" charset="0"/>
              </a:rPr>
              <a:t>-1,2-Dichloroethene</a:t>
            </a:r>
          </a:p>
        </p:txBody>
      </p:sp>
      <p:pic>
        <p:nvPicPr>
          <p:cNvPr id="110" name="Structure E4" descr="Chemical structure"/>
          <p:cNvPicPr>
            <a:picLocks noChangeAspect="1"/>
          </p:cNvPicPr>
          <p:nvPr/>
        </p:nvPicPr>
        <p:blipFill>
          <a:blip r:embed="rId7"/>
          <a:stretch>
            <a:fillRect/>
          </a:stretch>
        </p:blipFill>
        <p:spPr>
          <a:xfrm>
            <a:off x="6360347" y="4426245"/>
            <a:ext cx="1635386" cy="1288755"/>
          </a:xfrm>
          <a:prstGeom prst="rect">
            <a:avLst/>
          </a:prstGeom>
        </p:spPr>
      </p:pic>
      <p:sp>
        <p:nvSpPr>
          <p:cNvPr id="111" name="TextBox 111"/>
          <p:cNvSpPr txBox="1"/>
          <p:nvPr/>
        </p:nvSpPr>
        <p:spPr>
          <a:xfrm>
            <a:off x="6172200" y="5788152"/>
            <a:ext cx="2011680" cy="274320"/>
          </a:xfrm>
          <a:prstGeom prst="rect">
            <a:avLst/>
          </a:prstGeom>
          <a:noFill/>
        </p:spPr>
        <p:txBody>
          <a:bodyPr wrap="square" rtlCol="0">
            <a:spAutoFit/>
          </a:bodyPr>
          <a:lstStyle/>
          <a:p>
            <a:pPr algn="ctr">
              <a:lnSpc>
                <a:spcPct val="100000"/>
              </a:lnSpc>
            </a:pPr>
            <a:r>
              <a:rPr lang="en-US" sz="1100" b="1" i="1" dirty="0">
                <a:solidFill>
                  <a:srgbClr val="0070C0"/>
                </a:solidFill>
                <a:latin typeface="Palatino Linotype" panose="02040502050505030304" pitchFamily="18" charset="0"/>
              </a:rPr>
              <a:t>trans</a:t>
            </a:r>
            <a:r>
              <a:rPr lang="en-US" sz="1100" b="1" dirty="0">
                <a:latin typeface="Palatino Linotype" panose="02040502050505030304" pitchFamily="18" charset="0"/>
              </a:rPr>
              <a:t>-1,2-Dichloroethene</a:t>
            </a:r>
          </a:p>
        </p:txBody>
      </p:sp>
      <p:pic>
        <p:nvPicPr>
          <p:cNvPr id="112" name="Structure E5" descr="Chemical structure"/>
          <p:cNvPicPr>
            <a:picLocks noChangeAspect="1"/>
          </p:cNvPicPr>
          <p:nvPr/>
        </p:nvPicPr>
        <p:blipFill>
          <a:blip r:embed="rId8"/>
          <a:stretch>
            <a:fillRect/>
          </a:stretch>
        </p:blipFill>
        <p:spPr>
          <a:xfrm>
            <a:off x="8377751" y="4426245"/>
            <a:ext cx="1715378" cy="1288755"/>
          </a:xfrm>
          <a:prstGeom prst="rect">
            <a:avLst/>
          </a:prstGeom>
        </p:spPr>
      </p:pic>
      <p:sp>
        <p:nvSpPr>
          <p:cNvPr id="113" name="TextBox 113"/>
          <p:cNvSpPr txBox="1"/>
          <p:nvPr/>
        </p:nvSpPr>
        <p:spPr>
          <a:xfrm>
            <a:off x="8229600" y="5788152"/>
            <a:ext cx="2011680" cy="274320"/>
          </a:xfrm>
          <a:prstGeom prst="rect">
            <a:avLst/>
          </a:prstGeom>
          <a:noFill/>
        </p:spPr>
        <p:txBody>
          <a:bodyPr wrap="square" rtlCol="0">
            <a:spAutoFit/>
          </a:bodyPr>
          <a:lstStyle/>
          <a:p>
            <a:pPr algn="ctr">
              <a:lnSpc>
                <a:spcPct val="100000"/>
              </a:lnSpc>
            </a:pPr>
            <a:r>
              <a:rPr lang="en-US" sz="1100" b="1" dirty="0">
                <a:latin typeface="Palatino Linotype" panose="02040502050505030304" pitchFamily="18" charset="0"/>
              </a:rPr>
              <a:t>2-Methylpropene</a:t>
            </a:r>
          </a:p>
        </p:txBody>
      </p:sp>
      <p:pic>
        <p:nvPicPr>
          <p:cNvPr id="114" name="Structure E6" descr="Chemical structure"/>
          <p:cNvPicPr>
            <a:picLocks noChangeAspect="1"/>
          </p:cNvPicPr>
          <p:nvPr/>
        </p:nvPicPr>
        <p:blipFill>
          <a:blip r:embed="rId9"/>
          <a:stretch>
            <a:fillRect/>
          </a:stretch>
        </p:blipFill>
        <p:spPr>
          <a:xfrm>
            <a:off x="10026570" y="4426245"/>
            <a:ext cx="2075341" cy="1288755"/>
          </a:xfrm>
          <a:prstGeom prst="rect">
            <a:avLst/>
          </a:prstGeom>
        </p:spPr>
      </p:pic>
      <p:sp>
        <p:nvSpPr>
          <p:cNvPr id="115" name="TextBox 115"/>
          <p:cNvSpPr txBox="1"/>
          <p:nvPr/>
        </p:nvSpPr>
        <p:spPr>
          <a:xfrm>
            <a:off x="10058400" y="5788152"/>
            <a:ext cx="2011680" cy="274320"/>
          </a:xfrm>
          <a:prstGeom prst="rect">
            <a:avLst/>
          </a:prstGeom>
          <a:noFill/>
        </p:spPr>
        <p:txBody>
          <a:bodyPr wrap="square" rtlCol="0">
            <a:spAutoFit/>
          </a:bodyPr>
          <a:lstStyle/>
          <a:p>
            <a:pPr algn="ctr">
              <a:lnSpc>
                <a:spcPct val="100000"/>
              </a:lnSpc>
            </a:pPr>
            <a:r>
              <a:rPr lang="en-US" sz="1100" b="1" dirty="0">
                <a:latin typeface="Palatino Linotype" panose="02040502050505030304" pitchFamily="18" charset="0"/>
              </a:rPr>
              <a:t>1-Butene</a:t>
            </a:r>
          </a:p>
        </p:txBody>
      </p:sp>
    </p:spTree>
    <p:extLst>
      <p:ext uri="{BB962C8B-B14F-4D97-AF65-F5344CB8AC3E}">
        <p14:creationId xmlns:p14="http://schemas.microsoft.com/office/powerpoint/2010/main" val="610212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24</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3. Nomenclature of Alkenes and Cycloalkenes</a:t>
            </a: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10058400"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3.5. The (E)–(Z) System for Naming Alkenes</a:t>
            </a:r>
          </a:p>
        </p:txBody>
      </p:sp>
      <p:sp>
        <p:nvSpPr>
          <p:cNvPr id="101" name="TextBox 101"/>
          <p:cNvSpPr txBox="1"/>
          <p:nvPr/>
        </p:nvSpPr>
        <p:spPr>
          <a:xfrm>
            <a:off x="173736" y="1380744"/>
            <a:ext cx="8686800" cy="4572000"/>
          </a:xfrm>
          <a:prstGeom prst="rect">
            <a:avLst/>
          </a:prstGeom>
          <a:noFill/>
        </p:spPr>
        <p:txBody>
          <a:bodyPr wrap="square" rtlCol="0">
            <a:spAutoFit/>
          </a:bodyPr>
          <a:lstStyle/>
          <a:p>
            <a:pPr marL="342900" indent="-342900" algn="just">
              <a:lnSpc>
                <a:spcPct val="140000"/>
              </a:lnSpc>
              <a:buFont typeface="Wingdings" panose="05000000000000000000" pitchFamily="2" charset="2"/>
              <a:buChar char="§"/>
            </a:pPr>
            <a:r>
              <a:rPr lang="en-US" sz="1600" b="1" dirty="0">
                <a:latin typeface="Palatino Linotype" panose="02040502050505030304" pitchFamily="18" charset="0"/>
              </a:rPr>
              <a:t>When a double bond carries three or four different groups, cis and trans become </a:t>
            </a:r>
            <a:r>
              <a:rPr lang="en-US" sz="1600" b="1" dirty="0">
                <a:solidFill>
                  <a:srgbClr val="0070C0"/>
                </a:solidFill>
                <a:latin typeface="Palatino Linotype" panose="02040502050505030304" pitchFamily="18" charset="0"/>
              </a:rPr>
              <a:t>ambiguous</a:t>
            </a:r>
            <a:r>
              <a:rPr lang="en-US" sz="1600" b="1" dirty="0">
                <a:latin typeface="Palatino Linotype" panose="02040502050505030304" pitchFamily="18" charset="0"/>
              </a:rPr>
              <a:t>. IUPAC then uses the </a:t>
            </a:r>
            <a:r>
              <a:rPr lang="en-US" sz="1600" b="1" dirty="0">
                <a:solidFill>
                  <a:srgbClr val="0070C0"/>
                </a:solidFill>
                <a:latin typeface="Palatino Linotype" panose="02040502050505030304" pitchFamily="18" charset="0"/>
              </a:rPr>
              <a:t>(E)–(Z) system</a:t>
            </a:r>
            <a:r>
              <a:rPr lang="en-US" sz="1600" b="1" dirty="0">
                <a:latin typeface="Palatino Linotype" panose="02040502050505030304" pitchFamily="18" charset="0"/>
              </a:rPr>
              <a:t>, based on the </a:t>
            </a:r>
            <a:r>
              <a:rPr lang="en-US" sz="1600" b="1" dirty="0">
                <a:solidFill>
                  <a:srgbClr val="0070C0"/>
                </a:solidFill>
                <a:latin typeface="Palatino Linotype" panose="02040502050505030304" pitchFamily="18" charset="0"/>
              </a:rPr>
              <a:t>Cahn–Ingold–Prelog (CIP) priority rules</a:t>
            </a:r>
            <a:r>
              <a:rPr lang="en-US" sz="1600" b="1" dirty="0">
                <a:latin typeface="Palatino Linotype" panose="02040502050505030304" pitchFamily="18" charset="0"/>
              </a:rPr>
              <a:t>:</a:t>
            </a:r>
          </a:p>
          <a:p>
            <a:pPr marL="342900" indent="-342900" algn="just">
              <a:lnSpc>
                <a:spcPct val="140000"/>
              </a:lnSpc>
            </a:pPr>
            <a:r>
              <a:rPr lang="en-US" sz="1600" b="1" dirty="0">
                <a:latin typeface="Palatino Linotype" panose="02040502050505030304" pitchFamily="18" charset="0"/>
              </a:rPr>
              <a:t>1. Look at each carbon of the double bond separately. The attached atom with the </a:t>
            </a:r>
            <a:r>
              <a:rPr lang="en-US" sz="1600" b="1" dirty="0">
                <a:solidFill>
                  <a:srgbClr val="0070C0"/>
                </a:solidFill>
                <a:latin typeface="Palatino Linotype" panose="02040502050505030304" pitchFamily="18" charset="0"/>
              </a:rPr>
              <a:t>higher atomic number</a:t>
            </a:r>
            <a:r>
              <a:rPr lang="en-US" sz="1600" b="1" dirty="0">
                <a:latin typeface="Palatino Linotype" panose="02040502050505030304" pitchFamily="18" charset="0"/>
              </a:rPr>
              <a:t> has the higher priority:</a:t>
            </a:r>
          </a:p>
          <a:p>
            <a:pPr marL="342900" algn="just">
              <a:lnSpc>
                <a:spcPct val="140000"/>
              </a:lnSpc>
            </a:pPr>
            <a:r>
              <a:rPr lang="en-US" sz="1600" b="1" dirty="0">
                <a:solidFill>
                  <a:srgbClr val="C00000"/>
                </a:solidFill>
                <a:latin typeface="Palatino Linotype" panose="02040502050505030304" pitchFamily="18" charset="0"/>
              </a:rPr>
              <a:t>I &gt; Br &gt; Cl &gt; S &gt; F &gt; O &gt; N &gt; C &gt; H</a:t>
            </a:r>
          </a:p>
          <a:p>
            <a:pPr marL="342900" indent="-342900" algn="just">
              <a:lnSpc>
                <a:spcPct val="140000"/>
              </a:lnSpc>
            </a:pPr>
            <a:r>
              <a:rPr lang="en-US" sz="1600" b="1" dirty="0">
                <a:latin typeface="Palatino Linotype" panose="02040502050505030304" pitchFamily="18" charset="0"/>
              </a:rPr>
              <a:t>2. If the first atoms are the same, compare the atoms attached to them and decide at the </a:t>
            </a:r>
            <a:r>
              <a:rPr lang="en-US" sz="1600" b="1" dirty="0">
                <a:solidFill>
                  <a:srgbClr val="0070C0"/>
                </a:solidFill>
                <a:latin typeface="Palatino Linotype" panose="02040502050505030304" pitchFamily="18" charset="0"/>
              </a:rPr>
              <a:t>first point of difference</a:t>
            </a:r>
            <a:r>
              <a:rPr lang="en-US" sz="1600" b="1" dirty="0">
                <a:latin typeface="Palatino Linotype" panose="02040502050505030304" pitchFamily="18" charset="0"/>
              </a:rPr>
              <a:t>:  –CH</a:t>
            </a:r>
            <a:r>
              <a:rPr lang="en-US" sz="1600" b="1" baseline="-25000" dirty="0">
                <a:latin typeface="Palatino Linotype" panose="02040502050505030304" pitchFamily="18" charset="0"/>
              </a:rPr>
              <a:t>2</a:t>
            </a:r>
            <a:r>
              <a:rPr lang="en-US" sz="1600" b="1" dirty="0">
                <a:latin typeface="Palatino Linotype" panose="02040502050505030304" pitchFamily="18" charset="0"/>
              </a:rPr>
              <a:t>CH</a:t>
            </a:r>
            <a:r>
              <a:rPr lang="en-US" sz="1600" b="1" baseline="-25000" dirty="0">
                <a:latin typeface="Palatino Linotype" panose="02040502050505030304" pitchFamily="18" charset="0"/>
              </a:rPr>
              <a:t>3</a:t>
            </a:r>
            <a:r>
              <a:rPr lang="en-US" sz="1600" b="1" dirty="0">
                <a:latin typeface="Palatino Linotype" panose="02040502050505030304" pitchFamily="18" charset="0"/>
              </a:rPr>
              <a:t> (C,H,H) &gt; –CH</a:t>
            </a:r>
            <a:r>
              <a:rPr lang="en-US" sz="1600" b="1" baseline="-25000" dirty="0">
                <a:latin typeface="Palatino Linotype" panose="02040502050505030304" pitchFamily="18" charset="0"/>
              </a:rPr>
              <a:t>3</a:t>
            </a:r>
            <a:r>
              <a:rPr lang="en-US" sz="1600" b="1" dirty="0">
                <a:latin typeface="Palatino Linotype" panose="02040502050505030304" pitchFamily="18" charset="0"/>
              </a:rPr>
              <a:t> (H,H,H).</a:t>
            </a:r>
          </a:p>
          <a:p>
            <a:pPr marL="342900" indent="-342900" algn="just">
              <a:lnSpc>
                <a:spcPct val="140000"/>
              </a:lnSpc>
            </a:pPr>
            <a:r>
              <a:rPr lang="en-US" sz="1600" b="1" dirty="0">
                <a:latin typeface="Palatino Linotype" panose="02040502050505030304" pitchFamily="18" charset="0"/>
              </a:rPr>
              <a:t>3. Multiple bonds are counted as </a:t>
            </a:r>
            <a:r>
              <a:rPr lang="en-US" sz="1600" b="1" dirty="0">
                <a:solidFill>
                  <a:srgbClr val="0070C0"/>
                </a:solidFill>
                <a:latin typeface="Palatino Linotype" panose="02040502050505030304" pitchFamily="18" charset="0"/>
              </a:rPr>
              <a:t>duplicated atoms</a:t>
            </a:r>
            <a:r>
              <a:rPr lang="en-US" sz="1600" b="1" dirty="0">
                <a:latin typeface="Palatino Linotype" panose="02040502050505030304" pitchFamily="18" charset="0"/>
              </a:rPr>
              <a:t>: –CH=CH</a:t>
            </a:r>
            <a:r>
              <a:rPr lang="en-US" sz="1600" b="1" baseline="-25000" dirty="0">
                <a:latin typeface="Palatino Linotype" panose="02040502050505030304" pitchFamily="18" charset="0"/>
              </a:rPr>
              <a:t>2</a:t>
            </a:r>
            <a:r>
              <a:rPr lang="en-US" sz="1600" b="1" dirty="0">
                <a:latin typeface="Palatino Linotype" panose="02040502050505030304" pitchFamily="18" charset="0"/>
              </a:rPr>
              <a:t> is treated as (C,C,H).</a:t>
            </a:r>
          </a:p>
          <a:p>
            <a:pPr marL="342900" indent="-342900" algn="just">
              <a:lnSpc>
                <a:spcPct val="140000"/>
              </a:lnSpc>
              <a:buFont typeface="Wingdings" panose="05000000000000000000" pitchFamily="2" charset="2"/>
              <a:buChar char="§"/>
            </a:pPr>
            <a:r>
              <a:rPr lang="en-US" sz="1600" b="1" i="1" dirty="0">
                <a:solidFill>
                  <a:srgbClr val="0070C0"/>
                </a:solidFill>
                <a:latin typeface="Palatino Linotype" panose="02040502050505030304" pitchFamily="18" charset="0"/>
              </a:rPr>
              <a:t>(Z)</a:t>
            </a:r>
            <a:r>
              <a:rPr lang="en-US" sz="1600" b="1" dirty="0">
                <a:latin typeface="Palatino Linotype" panose="02040502050505030304" pitchFamily="18" charset="0"/>
              </a:rPr>
              <a:t> (</a:t>
            </a:r>
            <a:r>
              <a:rPr lang="en-US" sz="1600" b="1" i="1" dirty="0">
                <a:latin typeface="Palatino Linotype" panose="02040502050505030304" pitchFamily="18" charset="0"/>
              </a:rPr>
              <a:t>zusammen</a:t>
            </a:r>
            <a:r>
              <a:rPr lang="en-US" sz="1600" b="1" dirty="0">
                <a:latin typeface="Palatino Linotype" panose="02040502050505030304" pitchFamily="18" charset="0"/>
              </a:rPr>
              <a:t> = together): higher-priority groups on the </a:t>
            </a:r>
            <a:r>
              <a:rPr lang="en-US" sz="1600" b="1" dirty="0">
                <a:solidFill>
                  <a:srgbClr val="0070C0"/>
                </a:solidFill>
                <a:latin typeface="Palatino Linotype" panose="02040502050505030304" pitchFamily="18" charset="0"/>
              </a:rPr>
              <a:t>same side</a:t>
            </a:r>
            <a:r>
              <a:rPr lang="en-US" sz="1600" b="1" dirty="0">
                <a:latin typeface="Palatino Linotype" panose="02040502050505030304" pitchFamily="18" charset="0"/>
              </a:rPr>
              <a:t>.</a:t>
            </a:r>
          </a:p>
          <a:p>
            <a:pPr marL="342900" indent="-342900" algn="just">
              <a:lnSpc>
                <a:spcPct val="140000"/>
              </a:lnSpc>
              <a:buFont typeface="Wingdings" panose="05000000000000000000" pitchFamily="2" charset="2"/>
              <a:buChar char="§"/>
            </a:pPr>
            <a:r>
              <a:rPr lang="en-US" sz="1600" b="1" i="1" dirty="0">
                <a:solidFill>
                  <a:srgbClr val="0070C0"/>
                </a:solidFill>
                <a:latin typeface="Palatino Linotype" panose="02040502050505030304" pitchFamily="18" charset="0"/>
              </a:rPr>
              <a:t>(E)</a:t>
            </a:r>
            <a:r>
              <a:rPr lang="en-US" sz="1600" b="1" dirty="0">
                <a:latin typeface="Palatino Linotype" panose="02040502050505030304" pitchFamily="18" charset="0"/>
              </a:rPr>
              <a:t> (</a:t>
            </a:r>
            <a:r>
              <a:rPr lang="en-US" sz="1600" b="1" i="1" dirty="0">
                <a:latin typeface="Palatino Linotype" panose="02040502050505030304" pitchFamily="18" charset="0"/>
              </a:rPr>
              <a:t>entgegen</a:t>
            </a:r>
            <a:r>
              <a:rPr lang="en-US" sz="1600" b="1" dirty="0">
                <a:latin typeface="Palatino Linotype" panose="02040502050505030304" pitchFamily="18" charset="0"/>
              </a:rPr>
              <a:t> = opposite): higher-priority groups on </a:t>
            </a:r>
            <a:r>
              <a:rPr lang="en-US" sz="1600" b="1" dirty="0">
                <a:solidFill>
                  <a:srgbClr val="0070C0"/>
                </a:solidFill>
                <a:latin typeface="Palatino Linotype" panose="02040502050505030304" pitchFamily="18" charset="0"/>
              </a:rPr>
              <a:t>opposite sides</a:t>
            </a:r>
            <a:r>
              <a:rPr lang="en-US" sz="1600" b="1" dirty="0">
                <a:latin typeface="Palatino Linotype" panose="02040502050505030304" pitchFamily="18" charset="0"/>
              </a:rPr>
              <a:t>.</a:t>
            </a:r>
          </a:p>
          <a:p>
            <a:pPr marL="342900" algn="just">
              <a:lnSpc>
                <a:spcPct val="140000"/>
              </a:lnSpc>
            </a:pPr>
            <a:r>
              <a:rPr lang="en-US" sz="1600" i="1" dirty="0">
                <a:latin typeface="Palatino Linotype" panose="02040502050505030304" pitchFamily="18" charset="0"/>
              </a:rPr>
              <a:t>The italic letter, in parentheses, is placed at the beginning of the name.</a:t>
            </a:r>
          </a:p>
        </p:txBody>
      </p:sp>
      <p:pic>
        <p:nvPicPr>
          <p:cNvPr id="102" name="Structure F1" descr="Chemical structure"/>
          <p:cNvPicPr>
            <a:picLocks noChangeAspect="1"/>
          </p:cNvPicPr>
          <p:nvPr/>
        </p:nvPicPr>
        <p:blipFill>
          <a:blip r:embed="rId4"/>
          <a:stretch>
            <a:fillRect/>
          </a:stretch>
        </p:blipFill>
        <p:spPr>
          <a:xfrm>
            <a:off x="9455920" y="1919691"/>
            <a:ext cx="2210800" cy="1097829"/>
          </a:xfrm>
          <a:prstGeom prst="rect">
            <a:avLst/>
          </a:prstGeom>
        </p:spPr>
      </p:pic>
      <p:sp>
        <p:nvSpPr>
          <p:cNvPr id="103" name="TextBox 103"/>
          <p:cNvSpPr txBox="1"/>
          <p:nvPr/>
        </p:nvSpPr>
        <p:spPr>
          <a:xfrm>
            <a:off x="9189720" y="3063240"/>
            <a:ext cx="2743200" cy="274320"/>
          </a:xfrm>
          <a:prstGeom prst="rect">
            <a:avLst/>
          </a:prstGeom>
          <a:noFill/>
        </p:spPr>
        <p:txBody>
          <a:bodyPr wrap="square" rtlCol="0">
            <a:spAutoFit/>
          </a:bodyPr>
          <a:lstStyle/>
          <a:p>
            <a:pPr algn="ctr">
              <a:lnSpc>
                <a:spcPct val="100000"/>
              </a:lnSpc>
            </a:pPr>
            <a:r>
              <a:rPr lang="en-US" sz="1200" b="1" i="1" dirty="0">
                <a:solidFill>
                  <a:srgbClr val="0070C0"/>
                </a:solidFill>
                <a:latin typeface="Palatino Linotype" panose="02040502050505030304" pitchFamily="18" charset="0"/>
              </a:rPr>
              <a:t>(Z)</a:t>
            </a:r>
            <a:r>
              <a:rPr lang="en-US" sz="1200" b="1" dirty="0">
                <a:latin typeface="Palatino Linotype" panose="02040502050505030304" pitchFamily="18" charset="0"/>
              </a:rPr>
              <a:t>-isomer: same side</a:t>
            </a:r>
          </a:p>
        </p:txBody>
      </p:sp>
      <p:pic>
        <p:nvPicPr>
          <p:cNvPr id="104" name="Structure F2" descr="Chemical structure"/>
          <p:cNvPicPr>
            <a:picLocks noChangeAspect="1"/>
          </p:cNvPicPr>
          <p:nvPr/>
        </p:nvPicPr>
        <p:blipFill>
          <a:blip r:embed="rId5"/>
          <a:stretch>
            <a:fillRect/>
          </a:stretch>
        </p:blipFill>
        <p:spPr>
          <a:xfrm>
            <a:off x="9455920" y="4159971"/>
            <a:ext cx="2210800" cy="1097829"/>
          </a:xfrm>
          <a:prstGeom prst="rect">
            <a:avLst/>
          </a:prstGeom>
        </p:spPr>
      </p:pic>
      <p:sp>
        <p:nvSpPr>
          <p:cNvPr id="105" name="TextBox 105"/>
          <p:cNvSpPr txBox="1"/>
          <p:nvPr/>
        </p:nvSpPr>
        <p:spPr>
          <a:xfrm>
            <a:off x="9189720" y="5303520"/>
            <a:ext cx="2743200" cy="274320"/>
          </a:xfrm>
          <a:prstGeom prst="rect">
            <a:avLst/>
          </a:prstGeom>
          <a:noFill/>
        </p:spPr>
        <p:txBody>
          <a:bodyPr wrap="square" rtlCol="0">
            <a:spAutoFit/>
          </a:bodyPr>
          <a:lstStyle/>
          <a:p>
            <a:pPr algn="ctr">
              <a:lnSpc>
                <a:spcPct val="100000"/>
              </a:lnSpc>
            </a:pPr>
            <a:r>
              <a:rPr lang="en-US" sz="1200" b="1" i="1" dirty="0">
                <a:solidFill>
                  <a:srgbClr val="0070C0"/>
                </a:solidFill>
                <a:latin typeface="Palatino Linotype" panose="02040502050505030304" pitchFamily="18" charset="0"/>
              </a:rPr>
              <a:t>(E)</a:t>
            </a:r>
            <a:r>
              <a:rPr lang="en-US" sz="1200" b="1" dirty="0">
                <a:latin typeface="Palatino Linotype" panose="02040502050505030304" pitchFamily="18" charset="0"/>
              </a:rPr>
              <a:t>-isomer: opposite sides</a:t>
            </a:r>
          </a:p>
        </p:txBody>
      </p:sp>
    </p:spTree>
    <p:extLst>
      <p:ext uri="{BB962C8B-B14F-4D97-AF65-F5344CB8AC3E}">
        <p14:creationId xmlns:p14="http://schemas.microsoft.com/office/powerpoint/2010/main" val="610212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711453"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25</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3. Nomenclature of Alkenes and Cycloalkenes</a:t>
            </a: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10058400"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3.5. The (E)–(Z) System: Worked Examples</a:t>
            </a:r>
          </a:p>
        </p:txBody>
      </p:sp>
      <p:sp>
        <p:nvSpPr>
          <p:cNvPr id="101" name="TextBox 101"/>
          <p:cNvSpPr txBox="1"/>
          <p:nvPr/>
        </p:nvSpPr>
        <p:spPr>
          <a:xfrm>
            <a:off x="173736" y="1380744"/>
            <a:ext cx="11850624" cy="1188720"/>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
            </a:pPr>
            <a:r>
              <a:rPr lang="en-US" sz="1600" b="1" dirty="0">
                <a:solidFill>
                  <a:srgbClr val="0070C0"/>
                </a:solidFill>
                <a:latin typeface="Palatino Linotype" panose="02040502050505030304" pitchFamily="18" charset="0"/>
              </a:rPr>
              <a:t>Step 1: </a:t>
            </a:r>
            <a:r>
              <a:rPr lang="en-US" sz="1600" b="1" dirty="0">
                <a:latin typeface="Palatino Linotype" panose="02040502050505030304" pitchFamily="18" charset="0"/>
              </a:rPr>
              <a:t>at each carbon of the double bond, rank the two attached groups (the higher-priority group is shown in </a:t>
            </a:r>
            <a:r>
              <a:rPr lang="en-US" sz="1600" b="1" dirty="0">
                <a:solidFill>
                  <a:srgbClr val="C00000"/>
                </a:solidFill>
                <a:latin typeface="Palatino Linotype" panose="02040502050505030304" pitchFamily="18" charset="0"/>
              </a:rPr>
              <a:t>red</a:t>
            </a:r>
            <a:r>
              <a:rPr lang="en-US" sz="1600" b="1" dirty="0">
                <a:latin typeface="Palatino Linotype" panose="02040502050505030304" pitchFamily="18" charset="0"/>
              </a:rPr>
              <a:t>).</a:t>
            </a:r>
          </a:p>
          <a:p>
            <a:pPr marL="342900" indent="-342900" algn="just">
              <a:lnSpc>
                <a:spcPct val="150000"/>
              </a:lnSpc>
              <a:buFont typeface="Wingdings" panose="05000000000000000000" pitchFamily="2" charset="2"/>
              <a:buChar char="§"/>
            </a:pPr>
            <a:r>
              <a:rPr lang="en-US" sz="1600" b="1" dirty="0">
                <a:solidFill>
                  <a:srgbClr val="0070C0"/>
                </a:solidFill>
                <a:latin typeface="Palatino Linotype" panose="02040502050505030304" pitchFamily="18" charset="0"/>
              </a:rPr>
              <a:t>Step 2: </a:t>
            </a:r>
            <a:r>
              <a:rPr lang="en-US" sz="1600" b="1" dirty="0">
                <a:latin typeface="Palatino Linotype" panose="02040502050505030304" pitchFamily="18" charset="0"/>
              </a:rPr>
              <a:t>higher-priority groups on the same side → </a:t>
            </a:r>
            <a:r>
              <a:rPr lang="en-US" sz="1600" b="1" i="1" dirty="0">
                <a:solidFill>
                  <a:srgbClr val="0070C0"/>
                </a:solidFill>
                <a:latin typeface="Palatino Linotype" panose="02040502050505030304" pitchFamily="18" charset="0"/>
              </a:rPr>
              <a:t>(Z)</a:t>
            </a:r>
            <a:r>
              <a:rPr lang="en-US" sz="1600" b="1" dirty="0">
                <a:latin typeface="Palatino Linotype" panose="02040502050505030304" pitchFamily="18" charset="0"/>
              </a:rPr>
              <a:t>;  on opposite sides → </a:t>
            </a:r>
            <a:r>
              <a:rPr lang="en-US" sz="1600" b="1" i="1" dirty="0">
                <a:solidFill>
                  <a:srgbClr val="0070C0"/>
                </a:solidFill>
                <a:latin typeface="Palatino Linotype" panose="02040502050505030304" pitchFamily="18" charset="0"/>
              </a:rPr>
              <a:t>(E)</a:t>
            </a:r>
            <a:r>
              <a:rPr lang="en-US" sz="1600" b="1" dirty="0">
                <a:latin typeface="Palatino Linotype" panose="02040502050505030304" pitchFamily="18" charset="0"/>
              </a:rPr>
              <a:t>.</a:t>
            </a:r>
          </a:p>
        </p:txBody>
      </p:sp>
      <p:pic>
        <p:nvPicPr>
          <p:cNvPr id="102" name="Structure G1" descr="Chemical structure"/>
          <p:cNvPicPr>
            <a:picLocks noChangeAspect="1"/>
          </p:cNvPicPr>
          <p:nvPr/>
        </p:nvPicPr>
        <p:blipFill>
          <a:blip r:embed="rId4"/>
          <a:stretch>
            <a:fillRect/>
          </a:stretch>
        </p:blipFill>
        <p:spPr>
          <a:xfrm>
            <a:off x="781446" y="2732593"/>
            <a:ext cx="1820388" cy="1336487"/>
          </a:xfrm>
          <a:prstGeom prst="rect">
            <a:avLst/>
          </a:prstGeom>
        </p:spPr>
      </p:pic>
      <p:sp>
        <p:nvSpPr>
          <p:cNvPr id="103" name="TextBox 103"/>
          <p:cNvSpPr txBox="1"/>
          <p:nvPr/>
        </p:nvSpPr>
        <p:spPr>
          <a:xfrm>
            <a:off x="274320" y="2606040"/>
            <a:ext cx="457200" cy="274320"/>
          </a:xfrm>
          <a:prstGeom prst="rect">
            <a:avLst/>
          </a:prstGeom>
          <a:noFill/>
        </p:spPr>
        <p:txBody>
          <a:bodyPr wrap="square" rtlCol="0">
            <a:spAutoFit/>
          </a:bodyPr>
          <a:lstStyle/>
          <a:p>
            <a:pPr algn="just">
              <a:lnSpc>
                <a:spcPct val="100000"/>
              </a:lnSpc>
            </a:pPr>
            <a:r>
              <a:rPr lang="en-US" sz="1600" b="1" dirty="0">
                <a:solidFill>
                  <a:srgbClr val="0070C0"/>
                </a:solidFill>
                <a:latin typeface="Palatino Linotype" panose="02040502050505030304" pitchFamily="18" charset="0"/>
              </a:rPr>
              <a:t>a)</a:t>
            </a:r>
          </a:p>
        </p:txBody>
      </p:sp>
      <p:sp>
        <p:nvSpPr>
          <p:cNvPr id="104" name="TextBox 104"/>
          <p:cNvSpPr txBox="1"/>
          <p:nvPr/>
        </p:nvSpPr>
        <p:spPr>
          <a:xfrm>
            <a:off x="228600" y="4142232"/>
            <a:ext cx="2926080" cy="274320"/>
          </a:xfrm>
          <a:prstGeom prst="rect">
            <a:avLst/>
          </a:prstGeom>
          <a:noFill/>
        </p:spPr>
        <p:txBody>
          <a:bodyPr wrap="square" rtlCol="0">
            <a:spAutoFit/>
          </a:bodyPr>
          <a:lstStyle/>
          <a:p>
            <a:pPr algn="ctr">
              <a:lnSpc>
                <a:spcPct val="100000"/>
              </a:lnSpc>
            </a:pPr>
            <a:r>
              <a:rPr lang="en-US" sz="1100" b="1" i="1" dirty="0">
                <a:solidFill>
                  <a:srgbClr val="0070C0"/>
                </a:solidFill>
                <a:latin typeface="Palatino Linotype" panose="02040502050505030304" pitchFamily="18" charset="0"/>
              </a:rPr>
              <a:t>(Z)</a:t>
            </a:r>
            <a:r>
              <a:rPr lang="en-US" sz="1100" b="1" dirty="0">
                <a:latin typeface="Palatino Linotype" panose="02040502050505030304" pitchFamily="18" charset="0"/>
              </a:rPr>
              <a:t>-1-Bromo-1-chloroprop-1-ene</a:t>
            </a:r>
          </a:p>
        </p:txBody>
      </p:sp>
      <p:sp>
        <p:nvSpPr>
          <p:cNvPr id="105" name="TextBox 105"/>
          <p:cNvSpPr txBox="1"/>
          <p:nvPr/>
        </p:nvSpPr>
        <p:spPr>
          <a:xfrm>
            <a:off x="274320" y="4636008"/>
            <a:ext cx="2834640" cy="274320"/>
          </a:xfrm>
          <a:prstGeom prst="rect">
            <a:avLst/>
          </a:prstGeom>
          <a:noFill/>
        </p:spPr>
        <p:txBody>
          <a:bodyPr wrap="square" rtlCol="0">
            <a:spAutoFit/>
          </a:bodyPr>
          <a:lstStyle/>
          <a:p>
            <a:pPr algn="ctr">
              <a:lnSpc>
                <a:spcPct val="100000"/>
              </a:lnSpc>
            </a:pPr>
            <a:r>
              <a:rPr lang="en-US" sz="1100" i="1" dirty="0">
                <a:latin typeface="Palatino Linotype" panose="02040502050505030304" pitchFamily="18" charset="0"/>
              </a:rPr>
              <a:t>C1: Br &gt; Cl;   C2: CH</a:t>
            </a:r>
            <a:r>
              <a:rPr lang="en-US" sz="1100" i="1" baseline="-25000" dirty="0">
                <a:latin typeface="Palatino Linotype" panose="02040502050505030304" pitchFamily="18" charset="0"/>
              </a:rPr>
              <a:t>3</a:t>
            </a:r>
            <a:r>
              <a:rPr lang="en-US" sz="1100" i="1" dirty="0">
                <a:latin typeface="Palatino Linotype" panose="02040502050505030304" pitchFamily="18" charset="0"/>
              </a:rPr>
              <a:t> &gt; H</a:t>
            </a:r>
          </a:p>
        </p:txBody>
      </p:sp>
      <p:pic>
        <p:nvPicPr>
          <p:cNvPr id="106" name="Structure G2" descr="Chemical structure"/>
          <p:cNvPicPr>
            <a:picLocks noChangeAspect="1"/>
          </p:cNvPicPr>
          <p:nvPr/>
        </p:nvPicPr>
        <p:blipFill>
          <a:blip r:embed="rId5"/>
          <a:stretch>
            <a:fillRect/>
          </a:stretch>
        </p:blipFill>
        <p:spPr>
          <a:xfrm>
            <a:off x="3458663" y="2732593"/>
            <a:ext cx="2318114" cy="1336487"/>
          </a:xfrm>
          <a:prstGeom prst="rect">
            <a:avLst/>
          </a:prstGeom>
        </p:spPr>
      </p:pic>
      <p:sp>
        <p:nvSpPr>
          <p:cNvPr id="107" name="TextBox 107"/>
          <p:cNvSpPr txBox="1"/>
          <p:nvPr/>
        </p:nvSpPr>
        <p:spPr>
          <a:xfrm>
            <a:off x="3200400" y="2606040"/>
            <a:ext cx="457200" cy="274320"/>
          </a:xfrm>
          <a:prstGeom prst="rect">
            <a:avLst/>
          </a:prstGeom>
          <a:noFill/>
        </p:spPr>
        <p:txBody>
          <a:bodyPr wrap="square" rtlCol="0">
            <a:spAutoFit/>
          </a:bodyPr>
          <a:lstStyle/>
          <a:p>
            <a:pPr algn="just">
              <a:lnSpc>
                <a:spcPct val="100000"/>
              </a:lnSpc>
            </a:pPr>
            <a:r>
              <a:rPr lang="en-US" sz="1600" b="1" dirty="0">
                <a:solidFill>
                  <a:srgbClr val="0070C0"/>
                </a:solidFill>
                <a:latin typeface="Palatino Linotype" panose="02040502050505030304" pitchFamily="18" charset="0"/>
              </a:rPr>
              <a:t>b)</a:t>
            </a:r>
          </a:p>
        </p:txBody>
      </p:sp>
      <p:sp>
        <p:nvSpPr>
          <p:cNvPr id="108" name="TextBox 108"/>
          <p:cNvSpPr txBox="1"/>
          <p:nvPr/>
        </p:nvSpPr>
        <p:spPr>
          <a:xfrm>
            <a:off x="3154680" y="4142232"/>
            <a:ext cx="2926080" cy="274320"/>
          </a:xfrm>
          <a:prstGeom prst="rect">
            <a:avLst/>
          </a:prstGeom>
          <a:noFill/>
        </p:spPr>
        <p:txBody>
          <a:bodyPr wrap="square" rtlCol="0">
            <a:spAutoFit/>
          </a:bodyPr>
          <a:lstStyle/>
          <a:p>
            <a:pPr algn="ctr">
              <a:lnSpc>
                <a:spcPct val="100000"/>
              </a:lnSpc>
            </a:pPr>
            <a:r>
              <a:rPr lang="en-US" sz="1100" b="1" i="1" dirty="0">
                <a:solidFill>
                  <a:srgbClr val="0070C0"/>
                </a:solidFill>
                <a:latin typeface="Palatino Linotype" panose="02040502050505030304" pitchFamily="18" charset="0"/>
              </a:rPr>
              <a:t>(E)</a:t>
            </a:r>
            <a:r>
              <a:rPr lang="en-US" sz="1100" b="1" dirty="0">
                <a:latin typeface="Palatino Linotype" panose="02040502050505030304" pitchFamily="18" charset="0"/>
              </a:rPr>
              <a:t>-3-Methylpent-2-ene</a:t>
            </a:r>
          </a:p>
        </p:txBody>
      </p:sp>
      <p:sp>
        <p:nvSpPr>
          <p:cNvPr id="109" name="TextBox 109"/>
          <p:cNvSpPr txBox="1"/>
          <p:nvPr/>
        </p:nvSpPr>
        <p:spPr>
          <a:xfrm>
            <a:off x="3200400" y="4636008"/>
            <a:ext cx="2834640" cy="274320"/>
          </a:xfrm>
          <a:prstGeom prst="rect">
            <a:avLst/>
          </a:prstGeom>
          <a:noFill/>
        </p:spPr>
        <p:txBody>
          <a:bodyPr wrap="square" rtlCol="0">
            <a:spAutoFit/>
          </a:bodyPr>
          <a:lstStyle/>
          <a:p>
            <a:pPr algn="ctr">
              <a:lnSpc>
                <a:spcPct val="100000"/>
              </a:lnSpc>
            </a:pPr>
            <a:r>
              <a:rPr lang="en-US" sz="1100" i="1" dirty="0">
                <a:latin typeface="Palatino Linotype" panose="02040502050505030304" pitchFamily="18" charset="0"/>
              </a:rPr>
              <a:t>C2: CH</a:t>
            </a:r>
            <a:r>
              <a:rPr lang="en-US" sz="1100" i="1" baseline="-25000" dirty="0">
                <a:latin typeface="Palatino Linotype" panose="02040502050505030304" pitchFamily="18" charset="0"/>
              </a:rPr>
              <a:t>3</a:t>
            </a:r>
            <a:r>
              <a:rPr lang="en-US" sz="1100" i="1" dirty="0">
                <a:latin typeface="Palatino Linotype" panose="02040502050505030304" pitchFamily="18" charset="0"/>
              </a:rPr>
              <a:t> &gt; H;   C3: CH</a:t>
            </a:r>
            <a:r>
              <a:rPr lang="en-US" sz="1100" i="1" baseline="-25000" dirty="0">
                <a:latin typeface="Palatino Linotype" panose="02040502050505030304" pitchFamily="18" charset="0"/>
              </a:rPr>
              <a:t>2</a:t>
            </a:r>
            <a:r>
              <a:rPr lang="en-US" sz="1100" i="1" dirty="0">
                <a:latin typeface="Palatino Linotype" panose="02040502050505030304" pitchFamily="18" charset="0"/>
              </a:rPr>
              <a:t>CH</a:t>
            </a:r>
            <a:r>
              <a:rPr lang="en-US" sz="1100" i="1" baseline="-25000" dirty="0">
                <a:latin typeface="Palatino Linotype" panose="02040502050505030304" pitchFamily="18" charset="0"/>
              </a:rPr>
              <a:t>3</a:t>
            </a:r>
            <a:r>
              <a:rPr lang="en-US" sz="1100" i="1" dirty="0">
                <a:latin typeface="Palatino Linotype" panose="02040502050505030304" pitchFamily="18" charset="0"/>
              </a:rPr>
              <a:t> &gt; CH</a:t>
            </a:r>
            <a:r>
              <a:rPr lang="en-US" sz="1100" i="1" baseline="-25000" dirty="0">
                <a:latin typeface="Palatino Linotype" panose="02040502050505030304" pitchFamily="18" charset="0"/>
              </a:rPr>
              <a:t>3</a:t>
            </a:r>
          </a:p>
        </p:txBody>
      </p:sp>
      <p:pic>
        <p:nvPicPr>
          <p:cNvPr id="110" name="Structure G3" descr="Chemical structure"/>
          <p:cNvPicPr>
            <a:picLocks noChangeAspect="1"/>
          </p:cNvPicPr>
          <p:nvPr/>
        </p:nvPicPr>
        <p:blipFill>
          <a:blip r:embed="rId6"/>
          <a:stretch>
            <a:fillRect/>
          </a:stretch>
        </p:blipFill>
        <p:spPr>
          <a:xfrm>
            <a:off x="6695822" y="2732593"/>
            <a:ext cx="1695956" cy="1336487"/>
          </a:xfrm>
          <a:prstGeom prst="rect">
            <a:avLst/>
          </a:prstGeom>
        </p:spPr>
      </p:pic>
      <p:sp>
        <p:nvSpPr>
          <p:cNvPr id="111" name="TextBox 111"/>
          <p:cNvSpPr txBox="1"/>
          <p:nvPr/>
        </p:nvSpPr>
        <p:spPr>
          <a:xfrm>
            <a:off x="6126480" y="2606040"/>
            <a:ext cx="457200" cy="274320"/>
          </a:xfrm>
          <a:prstGeom prst="rect">
            <a:avLst/>
          </a:prstGeom>
          <a:noFill/>
        </p:spPr>
        <p:txBody>
          <a:bodyPr wrap="square" rtlCol="0">
            <a:spAutoFit/>
          </a:bodyPr>
          <a:lstStyle/>
          <a:p>
            <a:pPr algn="just">
              <a:lnSpc>
                <a:spcPct val="100000"/>
              </a:lnSpc>
            </a:pPr>
            <a:r>
              <a:rPr lang="en-US" sz="1600" b="1" dirty="0">
                <a:solidFill>
                  <a:srgbClr val="0070C0"/>
                </a:solidFill>
                <a:latin typeface="Palatino Linotype" panose="02040502050505030304" pitchFamily="18" charset="0"/>
              </a:rPr>
              <a:t>c)</a:t>
            </a:r>
          </a:p>
        </p:txBody>
      </p:sp>
      <p:sp>
        <p:nvSpPr>
          <p:cNvPr id="112" name="TextBox 112"/>
          <p:cNvSpPr txBox="1"/>
          <p:nvPr/>
        </p:nvSpPr>
        <p:spPr>
          <a:xfrm>
            <a:off x="6080760" y="4142232"/>
            <a:ext cx="2926080" cy="274320"/>
          </a:xfrm>
          <a:prstGeom prst="rect">
            <a:avLst/>
          </a:prstGeom>
          <a:noFill/>
        </p:spPr>
        <p:txBody>
          <a:bodyPr wrap="square" rtlCol="0">
            <a:spAutoFit/>
          </a:bodyPr>
          <a:lstStyle/>
          <a:p>
            <a:pPr algn="ctr">
              <a:lnSpc>
                <a:spcPct val="100000"/>
              </a:lnSpc>
            </a:pPr>
            <a:r>
              <a:rPr lang="en-US" sz="1100" b="1" i="1" dirty="0">
                <a:solidFill>
                  <a:srgbClr val="0070C0"/>
                </a:solidFill>
                <a:latin typeface="Palatino Linotype" panose="02040502050505030304" pitchFamily="18" charset="0"/>
              </a:rPr>
              <a:t>(E)</a:t>
            </a:r>
            <a:r>
              <a:rPr lang="en-US" sz="1100" b="1" dirty="0">
                <a:latin typeface="Palatino Linotype" panose="02040502050505030304" pitchFamily="18" charset="0"/>
              </a:rPr>
              <a:t>-1-Bromo-2-chloro-2-fluoro-1-iodoethene</a:t>
            </a:r>
          </a:p>
        </p:txBody>
      </p:sp>
      <p:sp>
        <p:nvSpPr>
          <p:cNvPr id="113" name="TextBox 113"/>
          <p:cNvSpPr txBox="1"/>
          <p:nvPr/>
        </p:nvSpPr>
        <p:spPr>
          <a:xfrm>
            <a:off x="6126480" y="4636008"/>
            <a:ext cx="2834640" cy="274320"/>
          </a:xfrm>
          <a:prstGeom prst="rect">
            <a:avLst/>
          </a:prstGeom>
          <a:noFill/>
        </p:spPr>
        <p:txBody>
          <a:bodyPr wrap="square" rtlCol="0">
            <a:spAutoFit/>
          </a:bodyPr>
          <a:lstStyle/>
          <a:p>
            <a:pPr algn="ctr">
              <a:lnSpc>
                <a:spcPct val="100000"/>
              </a:lnSpc>
            </a:pPr>
            <a:r>
              <a:rPr lang="en-US" sz="1100" i="1" dirty="0">
                <a:latin typeface="Palatino Linotype" panose="02040502050505030304" pitchFamily="18" charset="0"/>
              </a:rPr>
              <a:t>C1: I &gt; Br;   C2: Cl &gt; F</a:t>
            </a:r>
          </a:p>
        </p:txBody>
      </p:sp>
      <p:pic>
        <p:nvPicPr>
          <p:cNvPr id="114" name="Structure G4" descr="Chemical structure"/>
          <p:cNvPicPr>
            <a:picLocks noChangeAspect="1"/>
          </p:cNvPicPr>
          <p:nvPr/>
        </p:nvPicPr>
        <p:blipFill>
          <a:blip r:embed="rId7"/>
          <a:stretch>
            <a:fillRect/>
          </a:stretch>
        </p:blipFill>
        <p:spPr>
          <a:xfrm>
            <a:off x="9497470" y="2732593"/>
            <a:ext cx="1944819" cy="1336487"/>
          </a:xfrm>
          <a:prstGeom prst="rect">
            <a:avLst/>
          </a:prstGeom>
        </p:spPr>
      </p:pic>
      <p:sp>
        <p:nvSpPr>
          <p:cNvPr id="115" name="TextBox 115"/>
          <p:cNvSpPr txBox="1"/>
          <p:nvPr/>
        </p:nvSpPr>
        <p:spPr>
          <a:xfrm>
            <a:off x="9052560" y="2606040"/>
            <a:ext cx="457200" cy="274320"/>
          </a:xfrm>
          <a:prstGeom prst="rect">
            <a:avLst/>
          </a:prstGeom>
          <a:noFill/>
        </p:spPr>
        <p:txBody>
          <a:bodyPr wrap="square" rtlCol="0">
            <a:spAutoFit/>
          </a:bodyPr>
          <a:lstStyle/>
          <a:p>
            <a:pPr algn="just">
              <a:lnSpc>
                <a:spcPct val="100000"/>
              </a:lnSpc>
            </a:pPr>
            <a:r>
              <a:rPr lang="en-US" sz="1600" b="1" dirty="0">
                <a:solidFill>
                  <a:srgbClr val="0070C0"/>
                </a:solidFill>
                <a:latin typeface="Palatino Linotype" panose="02040502050505030304" pitchFamily="18" charset="0"/>
              </a:rPr>
              <a:t>d)</a:t>
            </a:r>
          </a:p>
        </p:txBody>
      </p:sp>
      <p:sp>
        <p:nvSpPr>
          <p:cNvPr id="116" name="TextBox 116"/>
          <p:cNvSpPr txBox="1"/>
          <p:nvPr/>
        </p:nvSpPr>
        <p:spPr>
          <a:xfrm>
            <a:off x="9006840" y="4142232"/>
            <a:ext cx="2926080" cy="274320"/>
          </a:xfrm>
          <a:prstGeom prst="rect">
            <a:avLst/>
          </a:prstGeom>
          <a:noFill/>
        </p:spPr>
        <p:txBody>
          <a:bodyPr wrap="square" rtlCol="0">
            <a:spAutoFit/>
          </a:bodyPr>
          <a:lstStyle/>
          <a:p>
            <a:pPr algn="ctr">
              <a:lnSpc>
                <a:spcPct val="100000"/>
              </a:lnSpc>
            </a:pPr>
            <a:r>
              <a:rPr lang="en-US" sz="1100" b="1" i="1" dirty="0">
                <a:solidFill>
                  <a:srgbClr val="0070C0"/>
                </a:solidFill>
                <a:latin typeface="Palatino Linotype" panose="02040502050505030304" pitchFamily="18" charset="0"/>
              </a:rPr>
              <a:t>(Z)</a:t>
            </a:r>
            <a:r>
              <a:rPr lang="en-US" sz="1100" b="1" dirty="0">
                <a:latin typeface="Palatino Linotype" panose="02040502050505030304" pitchFamily="18" charset="0"/>
              </a:rPr>
              <a:t>-2-Chlorobut-2-ene</a:t>
            </a:r>
          </a:p>
        </p:txBody>
      </p:sp>
      <p:sp>
        <p:nvSpPr>
          <p:cNvPr id="117" name="TextBox 117"/>
          <p:cNvSpPr txBox="1"/>
          <p:nvPr/>
        </p:nvSpPr>
        <p:spPr>
          <a:xfrm>
            <a:off x="9052560" y="4636008"/>
            <a:ext cx="2834640" cy="274320"/>
          </a:xfrm>
          <a:prstGeom prst="rect">
            <a:avLst/>
          </a:prstGeom>
          <a:noFill/>
        </p:spPr>
        <p:txBody>
          <a:bodyPr wrap="square" rtlCol="0">
            <a:spAutoFit/>
          </a:bodyPr>
          <a:lstStyle/>
          <a:p>
            <a:pPr algn="ctr">
              <a:lnSpc>
                <a:spcPct val="100000"/>
              </a:lnSpc>
            </a:pPr>
            <a:r>
              <a:rPr lang="en-US" sz="1100" i="1" dirty="0">
                <a:latin typeface="Palatino Linotype" panose="02040502050505030304" pitchFamily="18" charset="0"/>
              </a:rPr>
              <a:t>C2: Cl &gt; CH</a:t>
            </a:r>
            <a:r>
              <a:rPr lang="en-US" sz="1100" i="1" baseline="-25000" dirty="0">
                <a:latin typeface="Palatino Linotype" panose="02040502050505030304" pitchFamily="18" charset="0"/>
              </a:rPr>
              <a:t>3</a:t>
            </a:r>
            <a:r>
              <a:rPr lang="en-US" sz="1100" i="1" dirty="0">
                <a:latin typeface="Palatino Linotype" panose="02040502050505030304" pitchFamily="18" charset="0"/>
              </a:rPr>
              <a:t>;   C3: CH</a:t>
            </a:r>
            <a:r>
              <a:rPr lang="en-US" sz="1100" i="1" baseline="-25000" dirty="0">
                <a:latin typeface="Palatino Linotype" panose="02040502050505030304" pitchFamily="18" charset="0"/>
              </a:rPr>
              <a:t>3</a:t>
            </a:r>
            <a:r>
              <a:rPr lang="en-US" sz="1100" i="1" dirty="0">
                <a:latin typeface="Palatino Linotype" panose="02040502050505030304" pitchFamily="18" charset="0"/>
              </a:rPr>
              <a:t> &gt; H</a:t>
            </a:r>
          </a:p>
        </p:txBody>
      </p:sp>
      <p:sp>
        <p:nvSpPr>
          <p:cNvPr id="118" name="TextBox 118"/>
          <p:cNvSpPr txBox="1"/>
          <p:nvPr/>
        </p:nvSpPr>
        <p:spPr>
          <a:xfrm>
            <a:off x="173736" y="5257800"/>
            <a:ext cx="11850624" cy="822960"/>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
            </a:pPr>
            <a:r>
              <a:rPr lang="en-US" sz="1600" b="1" dirty="0">
                <a:solidFill>
                  <a:srgbClr val="C00000"/>
                </a:solidFill>
                <a:latin typeface="Palatino Linotype" panose="02040502050505030304" pitchFamily="18" charset="0"/>
              </a:rPr>
              <a:t>Note: </a:t>
            </a:r>
            <a:r>
              <a:rPr lang="en-US" sz="1600" b="1" dirty="0">
                <a:latin typeface="Palatino Linotype" panose="02040502050505030304" pitchFamily="18" charset="0"/>
              </a:rPr>
              <a:t>cis/trans and (E)/(Z) do not always correspond. In (b) the two methyl groups are cis, yet the alkene is </a:t>
            </a:r>
            <a:r>
              <a:rPr lang="en-US" sz="1600" b="1" i="1" dirty="0">
                <a:solidFill>
                  <a:srgbClr val="0070C0"/>
                </a:solidFill>
                <a:latin typeface="Palatino Linotype" panose="02040502050505030304" pitchFamily="18" charset="0"/>
              </a:rPr>
              <a:t>(E)</a:t>
            </a:r>
            <a:r>
              <a:rPr lang="en-US" sz="1600" b="1" dirty="0">
                <a:latin typeface="Palatino Linotype" panose="02040502050505030304" pitchFamily="18" charset="0"/>
              </a:rPr>
              <a:t>; in (d) they are trans, yet it is </a:t>
            </a:r>
            <a:r>
              <a:rPr lang="en-US" sz="1600" b="1" i="1" dirty="0">
                <a:solidFill>
                  <a:srgbClr val="0070C0"/>
                </a:solidFill>
                <a:latin typeface="Palatino Linotype" panose="02040502050505030304" pitchFamily="18" charset="0"/>
              </a:rPr>
              <a:t>(Z)</a:t>
            </a:r>
            <a:r>
              <a:rPr lang="en-US" sz="1600" b="1" dirty="0">
                <a:latin typeface="Palatino Linotype" panose="02040502050505030304" pitchFamily="18" charset="0"/>
              </a:rPr>
              <a:t>.</a:t>
            </a:r>
          </a:p>
        </p:txBody>
      </p:sp>
    </p:spTree>
    <p:extLst>
      <p:ext uri="{BB962C8B-B14F-4D97-AF65-F5344CB8AC3E}">
        <p14:creationId xmlns:p14="http://schemas.microsoft.com/office/powerpoint/2010/main" val="610212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26</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4. Nomenclature of Alkyne</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4.1. How to Name Alkyne</a:t>
            </a:r>
          </a:p>
        </p:txBody>
      </p:sp>
      <p:sp>
        <p:nvSpPr>
          <p:cNvPr id="16" name="Rectangle 15">
            <a:extLst>
              <a:ext uri="{FF2B5EF4-FFF2-40B4-BE49-F238E27FC236}">
                <a16:creationId xmlns:a16="http://schemas.microsoft.com/office/drawing/2014/main" id="{B00FC571-D0C8-8970-8328-5D454C6FEA61}"/>
              </a:ext>
            </a:extLst>
          </p:cNvPr>
          <p:cNvSpPr/>
          <p:nvPr/>
        </p:nvSpPr>
        <p:spPr>
          <a:xfrm>
            <a:off x="176167" y="1383424"/>
            <a:ext cx="11854732" cy="1901290"/>
          </a:xfrm>
          <a:prstGeom prst="rect">
            <a:avLst/>
          </a:prstGeom>
        </p:spPr>
        <p:txBody>
          <a:bodyPr wrap="square">
            <a:spAutoFit/>
          </a:bodyPr>
          <a:lstStyle/>
          <a:p>
            <a:pPr marL="342900" indent="-342900" algn="just">
              <a:lnSpc>
                <a:spcPct val="150000"/>
              </a:lnSpc>
              <a:buFont typeface="Wingdings" panose="05000000000000000000" pitchFamily="2" charset="2"/>
              <a:buChar char="§"/>
            </a:pPr>
            <a:r>
              <a:rPr lang="en-US" sz="1600" b="1" dirty="0">
                <a:solidFill>
                  <a:srgbClr val="0070C0"/>
                </a:solidFill>
                <a:latin typeface="Palatino Linotype" panose="02040502050505030304" pitchFamily="18" charset="0"/>
              </a:rPr>
              <a:t>Alkynes</a:t>
            </a:r>
            <a:r>
              <a:rPr lang="en-US" sz="1600" b="1" dirty="0">
                <a:latin typeface="Palatino Linotype" panose="02040502050505030304" pitchFamily="18" charset="0"/>
              </a:rPr>
              <a:t> are named in much the same way as alkenes. </a:t>
            </a:r>
          </a:p>
          <a:p>
            <a:pPr marL="342900" indent="-342900" algn="just">
              <a:lnSpc>
                <a:spcPct val="150000"/>
              </a:lnSpc>
              <a:buFont typeface="Wingdings" panose="05000000000000000000" pitchFamily="2" charset="2"/>
              <a:buChar char="§"/>
            </a:pPr>
            <a:r>
              <a:rPr lang="en-US" sz="1600" b="1" dirty="0">
                <a:solidFill>
                  <a:srgbClr val="0070C0"/>
                </a:solidFill>
                <a:latin typeface="Palatino Linotype" panose="02040502050505030304" pitchFamily="18" charset="0"/>
              </a:rPr>
              <a:t>Alkynes, </a:t>
            </a:r>
            <a:r>
              <a:rPr lang="en-US" sz="1600" b="1" dirty="0">
                <a:latin typeface="Palatino Linotype" panose="02040502050505030304" pitchFamily="18" charset="0"/>
              </a:rPr>
              <a:t>are named by replacing the </a:t>
            </a:r>
            <a:r>
              <a:rPr lang="en-US" sz="1600" b="1" i="1" dirty="0">
                <a:solidFill>
                  <a:srgbClr val="0070C0"/>
                </a:solidFill>
                <a:latin typeface="Palatino Linotype" panose="02040502050505030304" pitchFamily="18" charset="0"/>
              </a:rPr>
              <a:t>-ane </a:t>
            </a:r>
            <a:r>
              <a:rPr lang="en-US" sz="1600" b="1" dirty="0">
                <a:latin typeface="Palatino Linotype" panose="02040502050505030304" pitchFamily="18" charset="0"/>
              </a:rPr>
              <a:t>of the name of the corresponding alkane with the ending </a:t>
            </a:r>
            <a:r>
              <a:rPr lang="en-US" sz="1600" b="1" i="1" dirty="0">
                <a:solidFill>
                  <a:srgbClr val="0070C0"/>
                </a:solidFill>
                <a:latin typeface="Palatino Linotype" panose="02040502050505030304" pitchFamily="18" charset="0"/>
              </a:rPr>
              <a:t>-yne</a:t>
            </a:r>
            <a:r>
              <a:rPr lang="en-US" sz="1600" b="1" dirty="0">
                <a:latin typeface="Palatino Linotype" panose="02040502050505030304" pitchFamily="18" charset="0"/>
              </a:rPr>
              <a:t>. </a:t>
            </a:r>
          </a:p>
          <a:p>
            <a:pPr marL="342900" algn="just">
              <a:lnSpc>
                <a:spcPct val="150000"/>
              </a:lnSpc>
            </a:pPr>
            <a:r>
              <a:rPr lang="en-US" sz="1600" i="1" dirty="0">
                <a:latin typeface="Palatino Linotype" panose="02040502050505030304" pitchFamily="18" charset="0"/>
              </a:rPr>
              <a:t>The chain is numbered to give the carbon atoms of the triple bond the lower possible numbers. The lower number of the two carbon atoms of the triple bond is used to designate the location of the triple bond. </a:t>
            </a:r>
          </a:p>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The locations of substituent groups of </a:t>
            </a:r>
            <a:r>
              <a:rPr lang="en-US" sz="1600" b="1" dirty="0">
                <a:solidFill>
                  <a:srgbClr val="0070C0"/>
                </a:solidFill>
                <a:latin typeface="Palatino Linotype" panose="02040502050505030304" pitchFamily="18" charset="0"/>
              </a:rPr>
              <a:t>branched alkynes </a:t>
            </a:r>
            <a:r>
              <a:rPr lang="en-US" sz="1600" b="1" dirty="0">
                <a:latin typeface="Palatino Linotype" panose="02040502050505030304" pitchFamily="18" charset="0"/>
              </a:rPr>
              <a:t>and substituted alkynes are also indicated with numbers. </a:t>
            </a:r>
          </a:p>
        </p:txBody>
      </p:sp>
      <p:sp>
        <p:nvSpPr>
          <p:cNvPr id="17" name="TextBox 16">
            <a:extLst>
              <a:ext uri="{FF2B5EF4-FFF2-40B4-BE49-F238E27FC236}">
                <a16:creationId xmlns:a16="http://schemas.microsoft.com/office/drawing/2014/main" id="{BA40C9BF-545A-F319-075E-8A8828320434}"/>
              </a:ext>
            </a:extLst>
          </p:cNvPr>
          <p:cNvSpPr txBox="1"/>
          <p:nvPr/>
        </p:nvSpPr>
        <p:spPr>
          <a:xfrm>
            <a:off x="4727470" y="3720424"/>
            <a:ext cx="1255472" cy="461665"/>
          </a:xfrm>
          <a:prstGeom prst="rect">
            <a:avLst/>
          </a:prstGeom>
          <a:noFill/>
        </p:spPr>
        <p:txBody>
          <a:bodyPr wrap="none" rtlCol="0">
            <a:spAutoFit/>
          </a:bodyPr>
          <a:lstStyle/>
          <a:p>
            <a:r>
              <a:rPr lang="en-US" sz="1200" b="1" dirty="0">
                <a:solidFill>
                  <a:srgbClr val="0070C0"/>
                </a:solidFill>
                <a:latin typeface="Palatino Linotype" panose="02040502050505030304" pitchFamily="18" charset="0"/>
              </a:rPr>
              <a:t>IUPAC name</a:t>
            </a:r>
          </a:p>
          <a:p>
            <a:r>
              <a:rPr lang="en-US" sz="1200" b="1" dirty="0">
                <a:solidFill>
                  <a:srgbClr val="0070C0"/>
                </a:solidFill>
                <a:latin typeface="Palatino Linotype" panose="02040502050505030304" pitchFamily="18" charset="0"/>
              </a:rPr>
              <a:t>Common name</a:t>
            </a:r>
          </a:p>
        </p:txBody>
      </p:sp>
      <p:graphicFrame>
        <p:nvGraphicFramePr>
          <p:cNvPr id="23" name="Object 22">
            <a:extLst>
              <a:ext uri="{FF2B5EF4-FFF2-40B4-BE49-F238E27FC236}">
                <a16:creationId xmlns:a16="http://schemas.microsoft.com/office/drawing/2014/main" id="{FCB4A157-C85B-2D49-AB3E-D0677AEB4AD2}"/>
              </a:ext>
            </a:extLst>
          </p:cNvPr>
          <p:cNvGraphicFramePr>
            <a:graphicFrameLocks noChangeAspect="1"/>
          </p:cNvGraphicFramePr>
          <p:nvPr>
            <p:extLst>
              <p:ext uri="{D42A27DB-BD31-4B8C-83A1-F6EECF244321}">
                <p14:modId xmlns:p14="http://schemas.microsoft.com/office/powerpoint/2010/main" val="795249891"/>
              </p:ext>
            </p:extLst>
          </p:nvPr>
        </p:nvGraphicFramePr>
        <p:xfrm>
          <a:off x="2984963" y="5614275"/>
          <a:ext cx="1800225" cy="1008063"/>
        </p:xfrm>
        <a:graphic>
          <a:graphicData uri="http://schemas.openxmlformats.org/presentationml/2006/ole">
            <mc:AlternateContent xmlns:mc="http://schemas.openxmlformats.org/markup-compatibility/2006">
              <mc:Choice xmlns:v="urn:schemas-microsoft-com:vml" Requires="v">
                <p:oleObj spid="_x0000_s9326" name="CS ChemDraw Drawing" r:id="rId6" imgW="1505516" imgH="840828" progId="ChemDraw.Document.6.0">
                  <p:embed/>
                </p:oleObj>
              </mc:Choice>
              <mc:Fallback>
                <p:oleObj name="CS ChemDraw Drawing" r:id="rId6" imgW="1505516" imgH="840828" progId="ChemDraw.Document.6.0">
                  <p:embed/>
                  <p:pic>
                    <p:nvPicPr>
                      <p:cNvPr id="24" name="Object 23"/>
                      <p:cNvPicPr/>
                      <p:nvPr/>
                    </p:nvPicPr>
                    <p:blipFill>
                      <a:blip r:embed="rId7"/>
                      <a:stretch>
                        <a:fillRect/>
                      </a:stretch>
                    </p:blipFill>
                    <p:spPr>
                      <a:xfrm>
                        <a:off x="2984963" y="5614275"/>
                        <a:ext cx="1800225" cy="1008063"/>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573259B8-2735-D752-9879-ED0A99D06E96}"/>
              </a:ext>
            </a:extLst>
          </p:cNvPr>
          <p:cNvGraphicFramePr>
            <a:graphicFrameLocks noChangeAspect="1"/>
          </p:cNvGraphicFramePr>
          <p:nvPr>
            <p:extLst>
              <p:ext uri="{D42A27DB-BD31-4B8C-83A1-F6EECF244321}">
                <p14:modId xmlns:p14="http://schemas.microsoft.com/office/powerpoint/2010/main" val="3986378859"/>
              </p:ext>
            </p:extLst>
          </p:nvPr>
        </p:nvGraphicFramePr>
        <p:xfrm>
          <a:off x="5037600" y="5533313"/>
          <a:ext cx="1814513" cy="1119187"/>
        </p:xfrm>
        <a:graphic>
          <a:graphicData uri="http://schemas.openxmlformats.org/presentationml/2006/ole">
            <mc:AlternateContent xmlns:mc="http://schemas.openxmlformats.org/markup-compatibility/2006">
              <mc:Choice xmlns:v="urn:schemas-microsoft-com:vml" Requires="v">
                <p:oleObj spid="_x0000_s9327" name="CS ChemDraw Drawing" r:id="rId8" imgW="1538673" imgH="947192" progId="ChemDraw.Document.6.0">
                  <p:embed/>
                </p:oleObj>
              </mc:Choice>
              <mc:Fallback>
                <p:oleObj name="CS ChemDraw Drawing" r:id="rId8" imgW="1538673" imgH="947192" progId="ChemDraw.Document.6.0">
                  <p:embed/>
                  <p:pic>
                    <p:nvPicPr>
                      <p:cNvPr id="26" name="Object 25"/>
                      <p:cNvPicPr/>
                      <p:nvPr/>
                    </p:nvPicPr>
                    <p:blipFill>
                      <a:blip r:embed="rId9"/>
                      <a:stretch>
                        <a:fillRect/>
                      </a:stretch>
                    </p:blipFill>
                    <p:spPr>
                      <a:xfrm>
                        <a:off x="5037600" y="5533313"/>
                        <a:ext cx="1814513" cy="1119187"/>
                      </a:xfrm>
                      <a:prstGeom prst="rect">
                        <a:avLst/>
                      </a:prstGeom>
                    </p:spPr>
                  </p:pic>
                </p:oleObj>
              </mc:Fallback>
            </mc:AlternateContent>
          </a:graphicData>
        </a:graphic>
      </p:graphicFrame>
      <p:graphicFrame>
        <p:nvGraphicFramePr>
          <p:cNvPr id="25" name="Object 24">
            <a:extLst>
              <a:ext uri="{FF2B5EF4-FFF2-40B4-BE49-F238E27FC236}">
                <a16:creationId xmlns:a16="http://schemas.microsoft.com/office/drawing/2014/main" id="{804962E5-23A8-6E15-AC35-3EAB869FCED6}"/>
              </a:ext>
            </a:extLst>
          </p:cNvPr>
          <p:cNvGraphicFramePr>
            <a:graphicFrameLocks noChangeAspect="1"/>
          </p:cNvGraphicFramePr>
          <p:nvPr>
            <p:extLst>
              <p:ext uri="{D42A27DB-BD31-4B8C-83A1-F6EECF244321}">
                <p14:modId xmlns:p14="http://schemas.microsoft.com/office/powerpoint/2010/main" val="1138994816"/>
              </p:ext>
            </p:extLst>
          </p:nvPr>
        </p:nvGraphicFramePr>
        <p:xfrm>
          <a:off x="7104525" y="5478245"/>
          <a:ext cx="2219325" cy="1152525"/>
        </p:xfrm>
        <a:graphic>
          <a:graphicData uri="http://schemas.openxmlformats.org/presentationml/2006/ole">
            <mc:AlternateContent xmlns:mc="http://schemas.openxmlformats.org/markup-compatibility/2006">
              <mc:Choice xmlns:v="urn:schemas-microsoft-com:vml" Requires="v">
                <p:oleObj spid="_x0000_s9328" name="CS ChemDraw Drawing" r:id="rId10" imgW="1880321" imgH="976621" progId="ChemDraw.Document.6.0">
                  <p:embed/>
                </p:oleObj>
              </mc:Choice>
              <mc:Fallback>
                <p:oleObj name="CS ChemDraw Drawing" r:id="rId10" imgW="1880321" imgH="976621" progId="ChemDraw.Document.6.0">
                  <p:embed/>
                  <p:pic>
                    <p:nvPicPr>
                      <p:cNvPr id="27" name="Object 26"/>
                      <p:cNvPicPr/>
                      <p:nvPr/>
                    </p:nvPicPr>
                    <p:blipFill>
                      <a:blip r:embed="rId11"/>
                      <a:stretch>
                        <a:fillRect/>
                      </a:stretch>
                    </p:blipFill>
                    <p:spPr>
                      <a:xfrm>
                        <a:off x="7104525" y="5478245"/>
                        <a:ext cx="2219325" cy="1152525"/>
                      </a:xfrm>
                      <a:prstGeom prst="rect">
                        <a:avLst/>
                      </a:prstGeom>
                    </p:spPr>
                  </p:pic>
                </p:oleObj>
              </mc:Fallback>
            </mc:AlternateContent>
          </a:graphicData>
        </a:graphic>
      </p:graphicFrame>
      <p:graphicFrame>
        <p:nvGraphicFramePr>
          <p:cNvPr id="2" name="عنصر 1">
            <a:extLst>
              <a:ext uri="{FF2B5EF4-FFF2-40B4-BE49-F238E27FC236}">
                <a16:creationId xmlns:a16="http://schemas.microsoft.com/office/drawing/2014/main" id="{E525E5EF-3B17-0DEB-791E-A50462185522}"/>
              </a:ext>
            </a:extLst>
          </p:cNvPr>
          <p:cNvGraphicFramePr>
            <a:graphicFrameLocks noChangeAspect="1"/>
          </p:cNvGraphicFramePr>
          <p:nvPr>
            <p:extLst>
              <p:ext uri="{D42A27DB-BD31-4B8C-83A1-F6EECF244321}">
                <p14:modId xmlns:p14="http://schemas.microsoft.com/office/powerpoint/2010/main" val="1468789579"/>
              </p:ext>
            </p:extLst>
          </p:nvPr>
        </p:nvGraphicFramePr>
        <p:xfrm>
          <a:off x="6087575" y="3499392"/>
          <a:ext cx="1189037" cy="679450"/>
        </p:xfrm>
        <a:graphic>
          <a:graphicData uri="http://schemas.openxmlformats.org/presentationml/2006/ole">
            <mc:AlternateContent xmlns:mc="http://schemas.openxmlformats.org/markup-compatibility/2006">
              <mc:Choice xmlns:v="urn:schemas-microsoft-com:vml" Requires="v">
                <p:oleObj spid="_x0000_s9329" name="CS ChemDraw Drawing" r:id="rId12" imgW="1188632" imgH="679389" progId="ChemDraw.Document.6.0">
                  <p:embed/>
                </p:oleObj>
              </mc:Choice>
              <mc:Fallback>
                <p:oleObj name="CS ChemDraw Drawing" r:id="rId12" imgW="1188632" imgH="679389" progId="ChemDraw.Document.6.0">
                  <p:embed/>
                  <p:pic>
                    <p:nvPicPr>
                      <p:cNvPr id="0" name=""/>
                      <p:cNvPicPr/>
                      <p:nvPr/>
                    </p:nvPicPr>
                    <p:blipFill>
                      <a:blip r:embed="rId13"/>
                      <a:stretch>
                        <a:fillRect/>
                      </a:stretch>
                    </p:blipFill>
                    <p:spPr>
                      <a:xfrm>
                        <a:off x="6087575" y="3499392"/>
                        <a:ext cx="1189037" cy="679450"/>
                      </a:xfrm>
                      <a:prstGeom prst="rect">
                        <a:avLst/>
                      </a:prstGeom>
                    </p:spPr>
                  </p:pic>
                </p:oleObj>
              </mc:Fallback>
            </mc:AlternateContent>
          </a:graphicData>
        </a:graphic>
      </p:graphicFrame>
      <p:graphicFrame>
        <p:nvGraphicFramePr>
          <p:cNvPr id="3" name="عنصر 2">
            <a:extLst>
              <a:ext uri="{FF2B5EF4-FFF2-40B4-BE49-F238E27FC236}">
                <a16:creationId xmlns:a16="http://schemas.microsoft.com/office/drawing/2014/main" id="{DD8A2325-B504-8221-E67A-9B1BF8BB7595}"/>
              </a:ext>
            </a:extLst>
          </p:cNvPr>
          <p:cNvGraphicFramePr>
            <a:graphicFrameLocks noChangeAspect="1"/>
          </p:cNvGraphicFramePr>
          <p:nvPr>
            <p:extLst>
              <p:ext uri="{D42A27DB-BD31-4B8C-83A1-F6EECF244321}">
                <p14:modId xmlns:p14="http://schemas.microsoft.com/office/powerpoint/2010/main" val="336195626"/>
              </p:ext>
            </p:extLst>
          </p:nvPr>
        </p:nvGraphicFramePr>
        <p:xfrm>
          <a:off x="6232988" y="4525200"/>
          <a:ext cx="1238250" cy="671513"/>
        </p:xfrm>
        <a:graphic>
          <a:graphicData uri="http://schemas.openxmlformats.org/presentationml/2006/ole">
            <mc:AlternateContent xmlns:mc="http://schemas.openxmlformats.org/markup-compatibility/2006">
              <mc:Choice xmlns:v="urn:schemas-microsoft-com:vml" Requires="v">
                <p:oleObj spid="_x0000_s9330" name="CS ChemDraw Drawing" r:id="rId14" imgW="1238578" imgH="671821" progId="ChemDraw.Document.6.0">
                  <p:embed/>
                </p:oleObj>
              </mc:Choice>
              <mc:Fallback>
                <p:oleObj name="CS ChemDraw Drawing" r:id="rId14" imgW="1238578" imgH="671821" progId="ChemDraw.Document.6.0">
                  <p:embed/>
                  <p:pic>
                    <p:nvPicPr>
                      <p:cNvPr id="0" name=""/>
                      <p:cNvPicPr/>
                      <p:nvPr/>
                    </p:nvPicPr>
                    <p:blipFill>
                      <a:blip r:embed="rId15"/>
                      <a:stretch>
                        <a:fillRect/>
                      </a:stretch>
                    </p:blipFill>
                    <p:spPr>
                      <a:xfrm>
                        <a:off x="6232988" y="4525200"/>
                        <a:ext cx="1238250" cy="671513"/>
                      </a:xfrm>
                      <a:prstGeom prst="rect">
                        <a:avLst/>
                      </a:prstGeom>
                    </p:spPr>
                  </p:pic>
                </p:oleObj>
              </mc:Fallback>
            </mc:AlternateContent>
          </a:graphicData>
        </a:graphic>
      </p:graphicFrame>
      <p:graphicFrame>
        <p:nvGraphicFramePr>
          <p:cNvPr id="4" name="عنصر 3">
            <a:extLst>
              <a:ext uri="{FF2B5EF4-FFF2-40B4-BE49-F238E27FC236}">
                <a16:creationId xmlns:a16="http://schemas.microsoft.com/office/drawing/2014/main" id="{0652B12D-D1D5-3B64-617C-96D8035B112E}"/>
              </a:ext>
            </a:extLst>
          </p:cNvPr>
          <p:cNvGraphicFramePr>
            <a:graphicFrameLocks noChangeAspect="1"/>
          </p:cNvGraphicFramePr>
          <p:nvPr>
            <p:extLst>
              <p:ext uri="{D42A27DB-BD31-4B8C-83A1-F6EECF244321}">
                <p14:modId xmlns:p14="http://schemas.microsoft.com/office/powerpoint/2010/main" val="755643666"/>
              </p:ext>
            </p:extLst>
          </p:nvPr>
        </p:nvGraphicFramePr>
        <p:xfrm>
          <a:off x="4817549" y="4656963"/>
          <a:ext cx="768350" cy="539750"/>
        </p:xfrm>
        <a:graphic>
          <a:graphicData uri="http://schemas.openxmlformats.org/presentationml/2006/ole">
            <mc:AlternateContent xmlns:mc="http://schemas.openxmlformats.org/markup-compatibility/2006">
              <mc:Choice xmlns:v="urn:schemas-microsoft-com:vml" Requires="v">
                <p:oleObj spid="_x0000_s9331" name="CS ChemDraw Drawing" r:id="rId16" imgW="768917" imgH="539391" progId="ChemDraw.Document.6.0">
                  <p:embed/>
                </p:oleObj>
              </mc:Choice>
              <mc:Fallback>
                <p:oleObj name="CS ChemDraw Drawing" r:id="rId16" imgW="768917" imgH="539391" progId="ChemDraw.Document.6.0">
                  <p:embed/>
                  <p:pic>
                    <p:nvPicPr>
                      <p:cNvPr id="0" name=""/>
                      <p:cNvPicPr/>
                      <p:nvPr/>
                    </p:nvPicPr>
                    <p:blipFill>
                      <a:blip r:embed="rId17"/>
                      <a:stretch>
                        <a:fillRect/>
                      </a:stretch>
                    </p:blipFill>
                    <p:spPr>
                      <a:xfrm>
                        <a:off x="4817549" y="4656963"/>
                        <a:ext cx="768350" cy="539750"/>
                      </a:xfrm>
                      <a:prstGeom prst="rect">
                        <a:avLst/>
                      </a:prstGeom>
                    </p:spPr>
                  </p:pic>
                </p:oleObj>
              </mc:Fallback>
            </mc:AlternateContent>
          </a:graphicData>
        </a:graphic>
      </p:graphicFrame>
    </p:spTree>
    <p:extLst>
      <p:ext uri="{BB962C8B-B14F-4D97-AF65-F5344CB8AC3E}">
        <p14:creationId xmlns:p14="http://schemas.microsoft.com/office/powerpoint/2010/main" val="6102127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27</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4. Nomenclature of Alkyne</a:t>
            </a: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10058400"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4.2. Terminal and Internal Alkynes, and Alkynyl Groups</a:t>
            </a:r>
          </a:p>
        </p:txBody>
      </p:sp>
      <p:sp>
        <p:nvSpPr>
          <p:cNvPr id="101" name="TextBox 101"/>
          <p:cNvSpPr txBox="1"/>
          <p:nvPr/>
        </p:nvSpPr>
        <p:spPr>
          <a:xfrm>
            <a:off x="173736" y="1380744"/>
            <a:ext cx="11850624" cy="2560320"/>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A </a:t>
            </a:r>
            <a:r>
              <a:rPr lang="en-US" sz="1600" b="1" dirty="0">
                <a:solidFill>
                  <a:srgbClr val="0070C0"/>
                </a:solidFill>
                <a:latin typeface="Palatino Linotype" panose="02040502050505030304" pitchFamily="18" charset="0"/>
              </a:rPr>
              <a:t>terminal alkyne</a:t>
            </a:r>
            <a:r>
              <a:rPr lang="en-US" sz="1600" b="1" dirty="0">
                <a:latin typeface="Palatino Linotype" panose="02040502050505030304" pitchFamily="18" charset="0"/>
              </a:rPr>
              <a:t> has the triple bond at the end of the chain (–C≡C–H); an </a:t>
            </a:r>
            <a:r>
              <a:rPr lang="en-US" sz="1600" b="1" dirty="0">
                <a:solidFill>
                  <a:srgbClr val="0070C0"/>
                </a:solidFill>
                <a:latin typeface="Palatino Linotype" panose="02040502050505030304" pitchFamily="18" charset="0"/>
              </a:rPr>
              <a:t>internal alkyne</a:t>
            </a:r>
            <a:r>
              <a:rPr lang="en-US" sz="1600" b="1" dirty="0">
                <a:latin typeface="Palatino Linotype" panose="02040502050505030304" pitchFamily="18" charset="0"/>
              </a:rPr>
              <a:t> has it within the chain.</a:t>
            </a:r>
          </a:p>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When a triple bond is part of a substituent, the group is an </a:t>
            </a:r>
            <a:r>
              <a:rPr lang="en-US" sz="1600" b="1" dirty="0">
                <a:solidFill>
                  <a:srgbClr val="0070C0"/>
                </a:solidFill>
                <a:latin typeface="Palatino Linotype" panose="02040502050505030304" pitchFamily="18" charset="0"/>
              </a:rPr>
              <a:t>alkynyl group</a:t>
            </a:r>
            <a:r>
              <a:rPr lang="en-US" sz="1600" b="1" dirty="0">
                <a:latin typeface="Palatino Linotype" panose="02040502050505030304" pitchFamily="18" charset="0"/>
              </a:rPr>
              <a:t>: the ending </a:t>
            </a:r>
            <a:r>
              <a:rPr lang="en-US" sz="1600" b="1" i="1" dirty="0">
                <a:solidFill>
                  <a:srgbClr val="0070C0"/>
                </a:solidFill>
                <a:latin typeface="Palatino Linotype" panose="02040502050505030304" pitchFamily="18" charset="0"/>
              </a:rPr>
              <a:t>-yl</a:t>
            </a:r>
            <a:r>
              <a:rPr lang="en-US" sz="1600" b="1" dirty="0">
                <a:latin typeface="Palatino Linotype" panose="02040502050505030304" pitchFamily="18" charset="0"/>
              </a:rPr>
              <a:t> replaces the final </a:t>
            </a:r>
            <a:r>
              <a:rPr lang="en-US" sz="1600" b="1" i="1" dirty="0">
                <a:latin typeface="Palatino Linotype" panose="02040502050505030304" pitchFamily="18" charset="0"/>
              </a:rPr>
              <a:t>-e</a:t>
            </a:r>
            <a:r>
              <a:rPr lang="en-US" sz="1600" b="1" dirty="0">
                <a:latin typeface="Palatino Linotype" panose="02040502050505030304" pitchFamily="18" charset="0"/>
              </a:rPr>
              <a:t> of the alkyne name (ethyne → </a:t>
            </a:r>
            <a:r>
              <a:rPr lang="en-US" sz="1600" b="1" dirty="0">
                <a:solidFill>
                  <a:srgbClr val="0070C0"/>
                </a:solidFill>
                <a:latin typeface="Palatino Linotype" panose="02040502050505030304" pitchFamily="18" charset="0"/>
              </a:rPr>
              <a:t>ethynyl</a:t>
            </a:r>
            <a:r>
              <a:rPr lang="en-US" sz="1600" b="1" dirty="0">
                <a:latin typeface="Palatino Linotype" panose="02040502050505030304" pitchFamily="18" charset="0"/>
              </a:rPr>
              <a:t>).</a:t>
            </a:r>
          </a:p>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The </a:t>
            </a:r>
            <a:r>
              <a:rPr lang="en-US" sz="1600" b="1" dirty="0">
                <a:solidFill>
                  <a:srgbClr val="0070C0"/>
                </a:solidFill>
                <a:latin typeface="Palatino Linotype" panose="02040502050505030304" pitchFamily="18" charset="0"/>
              </a:rPr>
              <a:t>ethynyl group</a:t>
            </a:r>
            <a:r>
              <a:rPr lang="en-US" sz="1600" b="1" dirty="0">
                <a:latin typeface="Palatino Linotype" panose="02040502050505030304" pitchFamily="18" charset="0"/>
              </a:rPr>
              <a:t> is HC≡C–; the </a:t>
            </a:r>
            <a:r>
              <a:rPr lang="en-US" sz="1600" b="1" dirty="0">
                <a:solidFill>
                  <a:srgbClr val="0070C0"/>
                </a:solidFill>
                <a:latin typeface="Palatino Linotype" panose="02040502050505030304" pitchFamily="18" charset="0"/>
              </a:rPr>
              <a:t>propargyl group</a:t>
            </a:r>
            <a:r>
              <a:rPr lang="en-US" sz="1600" b="1" dirty="0">
                <a:latin typeface="Palatino Linotype" panose="02040502050505030304" pitchFamily="18" charset="0"/>
              </a:rPr>
              <a:t> (IUPAC: prop-2-yn-1-yl, or 2-propynyl) is HC≡C–CH</a:t>
            </a:r>
            <a:r>
              <a:rPr lang="en-US" sz="1600" b="1" baseline="-25000" dirty="0">
                <a:latin typeface="Palatino Linotype" panose="02040502050505030304" pitchFamily="18" charset="0"/>
              </a:rPr>
              <a:t>2</a:t>
            </a:r>
            <a:r>
              <a:rPr lang="en-US" sz="1600" b="1" dirty="0">
                <a:latin typeface="Palatino Linotype" panose="02040502050505030304" pitchFamily="18" charset="0"/>
              </a:rPr>
              <a:t>–.</a:t>
            </a:r>
          </a:p>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A ring attached to a C≡C unit may be named as an </a:t>
            </a:r>
            <a:r>
              <a:rPr lang="en-US" sz="1600" b="1" dirty="0">
                <a:solidFill>
                  <a:srgbClr val="0070C0"/>
                </a:solidFill>
                <a:latin typeface="Palatino Linotype" panose="02040502050505030304" pitchFamily="18" charset="0"/>
              </a:rPr>
              <a:t>ethynyl-substituted ring</a:t>
            </a:r>
            <a:r>
              <a:rPr lang="en-US" sz="1600" b="1" dirty="0">
                <a:latin typeface="Palatino Linotype" panose="02040502050505030304" pitchFamily="18" charset="0"/>
              </a:rPr>
              <a:t> or as a </a:t>
            </a:r>
            <a:r>
              <a:rPr lang="en-US" sz="1600" b="1" dirty="0">
                <a:solidFill>
                  <a:srgbClr val="0070C0"/>
                </a:solidFill>
                <a:latin typeface="Palatino Linotype" panose="02040502050505030304" pitchFamily="18" charset="0"/>
              </a:rPr>
              <a:t>ring-substituted alkyne</a:t>
            </a:r>
            <a:r>
              <a:rPr lang="en-US" sz="1600" b="1" dirty="0">
                <a:latin typeface="Palatino Linotype" panose="02040502050505030304" pitchFamily="18" charset="0"/>
              </a:rPr>
              <a:t> (see aryl groups, section 4.4).</a:t>
            </a:r>
          </a:p>
        </p:txBody>
      </p:sp>
      <p:pic>
        <p:nvPicPr>
          <p:cNvPr id="102" name="Structure H1" descr="Chemical structure"/>
          <p:cNvPicPr>
            <a:picLocks noChangeAspect="1"/>
          </p:cNvPicPr>
          <p:nvPr/>
        </p:nvPicPr>
        <p:blipFill>
          <a:blip r:embed="rId4"/>
          <a:stretch>
            <a:fillRect/>
          </a:stretch>
        </p:blipFill>
        <p:spPr>
          <a:xfrm>
            <a:off x="411480" y="4519696"/>
            <a:ext cx="1645667" cy="829544"/>
          </a:xfrm>
          <a:prstGeom prst="rect">
            <a:avLst/>
          </a:prstGeom>
        </p:spPr>
      </p:pic>
      <p:sp>
        <p:nvSpPr>
          <p:cNvPr id="103" name="TextBox 103"/>
          <p:cNvSpPr txBox="1"/>
          <p:nvPr/>
        </p:nvSpPr>
        <p:spPr>
          <a:xfrm>
            <a:off x="228473" y="5458968"/>
            <a:ext cx="2011680" cy="502920"/>
          </a:xfrm>
          <a:prstGeom prst="rect">
            <a:avLst/>
          </a:prstGeom>
          <a:noFill/>
        </p:spPr>
        <p:txBody>
          <a:bodyPr wrap="square" rtlCol="0">
            <a:spAutoFit/>
          </a:bodyPr>
          <a:lstStyle/>
          <a:p>
            <a:pPr algn="ctr">
              <a:lnSpc>
                <a:spcPct val="100000"/>
              </a:lnSpc>
            </a:pPr>
            <a:r>
              <a:rPr lang="en-US" sz="1100" b="1" dirty="0">
                <a:latin typeface="Palatino Linotype" panose="02040502050505030304" pitchFamily="18" charset="0"/>
              </a:rPr>
              <a:t>1-Butyne</a:t>
            </a:r>
          </a:p>
          <a:p>
            <a:pPr algn="ctr">
              <a:lnSpc>
                <a:spcPct val="100000"/>
              </a:lnSpc>
            </a:pPr>
            <a:r>
              <a:rPr lang="en-US" sz="1100" i="1" dirty="0">
                <a:latin typeface="Palatino Linotype" panose="02040502050505030304" pitchFamily="18" charset="0"/>
              </a:rPr>
              <a:t>(terminal alkyne)</a:t>
            </a:r>
          </a:p>
        </p:txBody>
      </p:sp>
      <p:pic>
        <p:nvPicPr>
          <p:cNvPr id="104" name="Structure H2" descr="Chemical structure"/>
          <p:cNvPicPr>
            <a:picLocks noChangeAspect="1"/>
          </p:cNvPicPr>
          <p:nvPr/>
        </p:nvPicPr>
        <p:blipFill>
          <a:blip r:embed="rId5"/>
          <a:stretch>
            <a:fillRect/>
          </a:stretch>
        </p:blipFill>
        <p:spPr>
          <a:xfrm>
            <a:off x="2212674" y="4827813"/>
            <a:ext cx="1619585" cy="521427"/>
          </a:xfrm>
          <a:prstGeom prst="rect">
            <a:avLst/>
          </a:prstGeom>
        </p:spPr>
      </p:pic>
      <p:sp>
        <p:nvSpPr>
          <p:cNvPr id="105" name="TextBox 105"/>
          <p:cNvSpPr txBox="1"/>
          <p:nvPr/>
        </p:nvSpPr>
        <p:spPr>
          <a:xfrm>
            <a:off x="2016626" y="5458968"/>
            <a:ext cx="2011680" cy="502920"/>
          </a:xfrm>
          <a:prstGeom prst="rect">
            <a:avLst/>
          </a:prstGeom>
          <a:noFill/>
        </p:spPr>
        <p:txBody>
          <a:bodyPr wrap="square" rtlCol="0">
            <a:spAutoFit/>
          </a:bodyPr>
          <a:lstStyle/>
          <a:p>
            <a:pPr algn="ctr">
              <a:lnSpc>
                <a:spcPct val="100000"/>
              </a:lnSpc>
            </a:pPr>
            <a:r>
              <a:rPr lang="en-US" sz="1100" b="1" dirty="0">
                <a:latin typeface="Palatino Linotype" panose="02040502050505030304" pitchFamily="18" charset="0"/>
              </a:rPr>
              <a:t>2-Butyne</a:t>
            </a:r>
          </a:p>
          <a:p>
            <a:pPr algn="ctr">
              <a:lnSpc>
                <a:spcPct val="100000"/>
              </a:lnSpc>
            </a:pPr>
            <a:r>
              <a:rPr lang="en-US" sz="1100" i="1" dirty="0">
                <a:latin typeface="Palatino Linotype" panose="02040502050505030304" pitchFamily="18" charset="0"/>
              </a:rPr>
              <a:t>(internal alkyne)</a:t>
            </a:r>
          </a:p>
        </p:txBody>
      </p:sp>
      <p:pic>
        <p:nvPicPr>
          <p:cNvPr id="106" name="Structure H3" descr="Chemical structure"/>
          <p:cNvPicPr>
            <a:picLocks noChangeAspect="1"/>
          </p:cNvPicPr>
          <p:nvPr/>
        </p:nvPicPr>
        <p:blipFill>
          <a:blip r:embed="rId6"/>
          <a:stretch>
            <a:fillRect/>
          </a:stretch>
        </p:blipFill>
        <p:spPr>
          <a:xfrm>
            <a:off x="3987786" y="4954219"/>
            <a:ext cx="1540581" cy="395021"/>
          </a:xfrm>
          <a:prstGeom prst="rect">
            <a:avLst/>
          </a:prstGeom>
        </p:spPr>
      </p:pic>
      <p:sp>
        <p:nvSpPr>
          <p:cNvPr id="107" name="TextBox 107"/>
          <p:cNvSpPr txBox="1"/>
          <p:nvPr/>
        </p:nvSpPr>
        <p:spPr>
          <a:xfrm>
            <a:off x="3752236" y="5458968"/>
            <a:ext cx="2011680" cy="274320"/>
          </a:xfrm>
          <a:prstGeom prst="rect">
            <a:avLst/>
          </a:prstGeom>
          <a:noFill/>
        </p:spPr>
        <p:txBody>
          <a:bodyPr wrap="square" rtlCol="0">
            <a:spAutoFit/>
          </a:bodyPr>
          <a:lstStyle/>
          <a:p>
            <a:pPr algn="ctr">
              <a:lnSpc>
                <a:spcPct val="100000"/>
              </a:lnSpc>
            </a:pPr>
            <a:r>
              <a:rPr lang="en-US" sz="1100" b="1" dirty="0">
                <a:latin typeface="Palatino Linotype" panose="02040502050505030304" pitchFamily="18" charset="0"/>
              </a:rPr>
              <a:t>Ethynyl group</a:t>
            </a:r>
          </a:p>
        </p:txBody>
      </p:sp>
      <p:pic>
        <p:nvPicPr>
          <p:cNvPr id="108" name="Structure H4" descr="Chemical structure"/>
          <p:cNvPicPr>
            <a:picLocks noChangeAspect="1"/>
          </p:cNvPicPr>
          <p:nvPr/>
        </p:nvPicPr>
        <p:blipFill>
          <a:blip r:embed="rId7"/>
          <a:stretch>
            <a:fillRect/>
          </a:stretch>
        </p:blipFill>
        <p:spPr>
          <a:xfrm>
            <a:off x="5683894" y="4756709"/>
            <a:ext cx="1908761" cy="592531"/>
          </a:xfrm>
          <a:prstGeom prst="rect">
            <a:avLst/>
          </a:prstGeom>
        </p:spPr>
      </p:pic>
      <p:sp>
        <p:nvSpPr>
          <p:cNvPr id="109" name="TextBox 109"/>
          <p:cNvSpPr txBox="1"/>
          <p:nvPr/>
        </p:nvSpPr>
        <p:spPr>
          <a:xfrm>
            <a:off x="5632434" y="5458968"/>
            <a:ext cx="2011680" cy="502920"/>
          </a:xfrm>
          <a:prstGeom prst="rect">
            <a:avLst/>
          </a:prstGeom>
          <a:noFill/>
        </p:spPr>
        <p:txBody>
          <a:bodyPr wrap="square" rtlCol="0">
            <a:spAutoFit/>
          </a:bodyPr>
          <a:lstStyle/>
          <a:p>
            <a:pPr algn="ctr">
              <a:lnSpc>
                <a:spcPct val="100000"/>
              </a:lnSpc>
            </a:pPr>
            <a:r>
              <a:rPr lang="en-US" sz="1100" b="1" dirty="0">
                <a:latin typeface="Palatino Linotype" panose="02040502050505030304" pitchFamily="18" charset="0"/>
              </a:rPr>
              <a:t>Propargyl group</a:t>
            </a:r>
          </a:p>
          <a:p>
            <a:pPr algn="ctr">
              <a:lnSpc>
                <a:spcPct val="100000"/>
              </a:lnSpc>
            </a:pPr>
            <a:r>
              <a:rPr lang="en-US" sz="1100" i="1" dirty="0">
                <a:latin typeface="Palatino Linotype" panose="02040502050505030304" pitchFamily="18" charset="0"/>
              </a:rPr>
              <a:t>(2-propynyl)</a:t>
            </a:r>
          </a:p>
        </p:txBody>
      </p:sp>
      <p:pic>
        <p:nvPicPr>
          <p:cNvPr id="110" name="Structure H5" descr="Chemical structure"/>
          <p:cNvPicPr>
            <a:picLocks noChangeAspect="1"/>
          </p:cNvPicPr>
          <p:nvPr/>
        </p:nvPicPr>
        <p:blipFill>
          <a:blip r:embed="rId8"/>
          <a:stretch>
            <a:fillRect/>
          </a:stretch>
        </p:blipFill>
        <p:spPr>
          <a:xfrm>
            <a:off x="7748181" y="4270023"/>
            <a:ext cx="2014606" cy="1079217"/>
          </a:xfrm>
          <a:prstGeom prst="rect">
            <a:avLst/>
          </a:prstGeom>
        </p:spPr>
      </p:pic>
      <p:sp>
        <p:nvSpPr>
          <p:cNvPr id="111" name="TextBox 111"/>
          <p:cNvSpPr txBox="1"/>
          <p:nvPr/>
        </p:nvSpPr>
        <p:spPr>
          <a:xfrm>
            <a:off x="7749644" y="5458968"/>
            <a:ext cx="2011680" cy="502920"/>
          </a:xfrm>
          <a:prstGeom prst="rect">
            <a:avLst/>
          </a:prstGeom>
          <a:noFill/>
        </p:spPr>
        <p:txBody>
          <a:bodyPr wrap="square" rtlCol="0">
            <a:spAutoFit/>
          </a:bodyPr>
          <a:lstStyle/>
          <a:p>
            <a:pPr algn="ctr">
              <a:lnSpc>
                <a:spcPct val="100000"/>
              </a:lnSpc>
            </a:pPr>
            <a:r>
              <a:rPr lang="en-US" sz="1100" b="1" dirty="0">
                <a:latin typeface="Palatino Linotype" panose="02040502050505030304" pitchFamily="18" charset="0"/>
              </a:rPr>
              <a:t>Ethynylcyclohexane</a:t>
            </a:r>
          </a:p>
          <a:p>
            <a:pPr algn="ctr">
              <a:lnSpc>
                <a:spcPct val="100000"/>
              </a:lnSpc>
            </a:pPr>
            <a:r>
              <a:rPr lang="en-US" sz="1100" b="1" i="1" dirty="0">
                <a:solidFill>
                  <a:srgbClr val="0070C0"/>
                </a:solidFill>
                <a:latin typeface="Palatino Linotype" panose="02040502050505030304" pitchFamily="18" charset="0"/>
              </a:rPr>
              <a:t>or </a:t>
            </a:r>
            <a:r>
              <a:rPr lang="en-US" sz="1100" b="1" dirty="0">
                <a:latin typeface="Palatino Linotype" panose="02040502050505030304" pitchFamily="18" charset="0"/>
              </a:rPr>
              <a:t>cyclohexylethyne</a:t>
            </a:r>
          </a:p>
        </p:txBody>
      </p:sp>
      <p:pic>
        <p:nvPicPr>
          <p:cNvPr id="112" name="Structure H6" descr="Chemical structure"/>
          <p:cNvPicPr>
            <a:picLocks noChangeAspect="1"/>
          </p:cNvPicPr>
          <p:nvPr/>
        </p:nvPicPr>
        <p:blipFill>
          <a:blip r:embed="rId9"/>
          <a:stretch>
            <a:fillRect/>
          </a:stretch>
        </p:blipFill>
        <p:spPr>
          <a:xfrm>
            <a:off x="9918314" y="4270023"/>
            <a:ext cx="2014606" cy="1079217"/>
          </a:xfrm>
          <a:prstGeom prst="rect">
            <a:avLst/>
          </a:prstGeom>
        </p:spPr>
      </p:pic>
      <p:sp>
        <p:nvSpPr>
          <p:cNvPr id="113" name="TextBox 113"/>
          <p:cNvSpPr txBox="1"/>
          <p:nvPr/>
        </p:nvSpPr>
        <p:spPr>
          <a:xfrm>
            <a:off x="9919777" y="5458968"/>
            <a:ext cx="2011680" cy="502920"/>
          </a:xfrm>
          <a:prstGeom prst="rect">
            <a:avLst/>
          </a:prstGeom>
          <a:noFill/>
        </p:spPr>
        <p:txBody>
          <a:bodyPr wrap="square" rtlCol="0">
            <a:spAutoFit/>
          </a:bodyPr>
          <a:lstStyle/>
          <a:p>
            <a:pPr algn="ctr">
              <a:lnSpc>
                <a:spcPct val="100000"/>
              </a:lnSpc>
            </a:pPr>
            <a:r>
              <a:rPr lang="en-US" sz="1100" b="1" dirty="0">
                <a:latin typeface="Palatino Linotype" panose="02040502050505030304" pitchFamily="18" charset="0"/>
              </a:rPr>
              <a:t>Ethynylbenzene</a:t>
            </a:r>
          </a:p>
          <a:p>
            <a:pPr algn="ctr">
              <a:lnSpc>
                <a:spcPct val="100000"/>
              </a:lnSpc>
            </a:pPr>
            <a:r>
              <a:rPr lang="en-US" sz="1100" i="1" dirty="0">
                <a:latin typeface="Palatino Linotype" panose="02040502050505030304" pitchFamily="18" charset="0"/>
              </a:rPr>
              <a:t>(phenylacetylene)</a:t>
            </a:r>
          </a:p>
        </p:txBody>
      </p:sp>
    </p:spTree>
    <p:extLst>
      <p:ext uri="{BB962C8B-B14F-4D97-AF65-F5344CB8AC3E}">
        <p14:creationId xmlns:p14="http://schemas.microsoft.com/office/powerpoint/2010/main" val="6102127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7" y="102066"/>
            <a:ext cx="7777389"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28</a:t>
              </a:r>
            </a:p>
          </p:txBody>
        </p:sp>
      </p:grpSp>
      <p:sp>
        <p:nvSpPr>
          <p:cNvPr id="19" name="Title 7">
            <a:extLst>
              <a:ext uri="{FF2B5EF4-FFF2-40B4-BE49-F238E27FC236}">
                <a16:creationId xmlns:a16="http://schemas.microsoft.com/office/drawing/2014/main" id="{DCAAEB47-2A49-08FC-E5F6-005021F6EFBB}"/>
              </a:ext>
            </a:extLst>
          </p:cNvPr>
          <p:cNvSpPr txBox="1">
            <a:spLocks/>
          </p:cNvSpPr>
          <p:nvPr/>
        </p:nvSpPr>
        <p:spPr bwMode="auto">
          <a:xfrm>
            <a:off x="176168" y="801301"/>
            <a:ext cx="10570129"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4.3 Priority of Multiple Bonds in IUPAC Nomenclature</a:t>
            </a:r>
            <a:endParaRPr lang="en-US" sz="2000" b="1" u="sng" strike="sngStrike" dirty="0">
              <a:solidFill>
                <a:schemeClr val="accent2">
                  <a:lumMod val="75000"/>
                </a:schemeClr>
              </a:solidFill>
              <a:latin typeface="Palatino Linotype" panose="02040502050505030304" pitchFamily="18" charset="0"/>
            </a:endParaRPr>
          </a:p>
        </p:txBody>
      </p:sp>
      <p:sp>
        <p:nvSpPr>
          <p:cNvPr id="7" name="Rectangle 15">
            <a:extLst>
              <a:ext uri="{FF2B5EF4-FFF2-40B4-BE49-F238E27FC236}">
                <a16:creationId xmlns:a16="http://schemas.microsoft.com/office/drawing/2014/main" id="{FE09CA52-30A1-C6E8-0B19-F5006564C81F}"/>
              </a:ext>
            </a:extLst>
          </p:cNvPr>
          <p:cNvSpPr/>
          <p:nvPr/>
        </p:nvSpPr>
        <p:spPr>
          <a:xfrm>
            <a:off x="176167" y="1383424"/>
            <a:ext cx="11854732" cy="793294"/>
          </a:xfrm>
          <a:prstGeom prst="rect">
            <a:avLst/>
          </a:prstGeom>
        </p:spPr>
        <p:txBody>
          <a:bodyPr wrap="square">
            <a:spAutoFit/>
          </a:bodyPr>
          <a:lstStyle/>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When both </a:t>
            </a:r>
            <a:r>
              <a:rPr lang="en-US" sz="1600" b="1" dirty="0">
                <a:solidFill>
                  <a:srgbClr val="0070C0"/>
                </a:solidFill>
                <a:latin typeface="Palatino Linotype" panose="02040502050505030304" pitchFamily="18" charset="0"/>
              </a:rPr>
              <a:t>double</a:t>
            </a:r>
            <a:r>
              <a:rPr lang="en-US" sz="1600" b="1" dirty="0">
                <a:latin typeface="Palatino Linotype" panose="02040502050505030304" pitchFamily="18" charset="0"/>
              </a:rPr>
              <a:t> and </a:t>
            </a:r>
            <a:r>
              <a:rPr lang="en-US" sz="1600" b="1" dirty="0">
                <a:solidFill>
                  <a:srgbClr val="0070C0"/>
                </a:solidFill>
                <a:latin typeface="Palatino Linotype" panose="02040502050505030304" pitchFamily="18" charset="0"/>
              </a:rPr>
              <a:t>triple</a:t>
            </a:r>
            <a:r>
              <a:rPr lang="en-US" sz="1600" b="1" dirty="0">
                <a:latin typeface="Palatino Linotype" panose="02040502050505030304" pitchFamily="18" charset="0"/>
              </a:rPr>
              <a:t> bonds are present, number the parent chain to give the multiple bonds the lowest possible set of locants. In case of a tie, the </a:t>
            </a:r>
            <a:r>
              <a:rPr lang="en-US" sz="1600" b="1" dirty="0">
                <a:solidFill>
                  <a:srgbClr val="0070C0"/>
                </a:solidFill>
                <a:latin typeface="Palatino Linotype" panose="02040502050505030304" pitchFamily="18" charset="0"/>
              </a:rPr>
              <a:t>double</a:t>
            </a:r>
            <a:r>
              <a:rPr lang="en-US" sz="1600" b="1" dirty="0">
                <a:latin typeface="Palatino Linotype" panose="02040502050505030304" pitchFamily="18" charset="0"/>
              </a:rPr>
              <a:t> bond is given the lower locant.</a:t>
            </a:r>
          </a:p>
        </p:txBody>
      </p:sp>
      <p:graphicFrame>
        <p:nvGraphicFramePr>
          <p:cNvPr id="16" name="Object 19">
            <a:extLst>
              <a:ext uri="{FF2B5EF4-FFF2-40B4-BE49-F238E27FC236}">
                <a16:creationId xmlns:a16="http://schemas.microsoft.com/office/drawing/2014/main" id="{BE0D1D24-2286-0059-D64E-C3619D30B7DD}"/>
              </a:ext>
            </a:extLst>
          </p:cNvPr>
          <p:cNvGraphicFramePr>
            <a:graphicFrameLocks noChangeAspect="1"/>
          </p:cNvGraphicFramePr>
          <p:nvPr>
            <p:extLst>
              <p:ext uri="{D42A27DB-BD31-4B8C-83A1-F6EECF244321}">
                <p14:modId xmlns:p14="http://schemas.microsoft.com/office/powerpoint/2010/main" val="414964950"/>
              </p:ext>
            </p:extLst>
          </p:nvPr>
        </p:nvGraphicFramePr>
        <p:xfrm>
          <a:off x="3867696" y="2414288"/>
          <a:ext cx="1576387" cy="944563"/>
        </p:xfrm>
        <a:graphic>
          <a:graphicData uri="http://schemas.openxmlformats.org/presentationml/2006/ole">
            <mc:AlternateContent xmlns:mc="http://schemas.openxmlformats.org/markup-compatibility/2006">
              <mc:Choice xmlns:v="urn:schemas-microsoft-com:vml" Requires="v">
                <p:oleObj spid="_x0000_s17446" name="CS ChemDraw Drawing" r:id="rId6" imgW="1267958" imgH="760108" progId="ChemDraw.Document.6.0">
                  <p:embed/>
                </p:oleObj>
              </mc:Choice>
              <mc:Fallback>
                <p:oleObj name="CS ChemDraw Drawing" r:id="rId6" imgW="1267958" imgH="760108" progId="ChemDraw.Document.6.0">
                  <p:embed/>
                  <p:pic>
                    <p:nvPicPr>
                      <p:cNvPr id="20" name="Object 19">
                        <a:extLst>
                          <a:ext uri="{FF2B5EF4-FFF2-40B4-BE49-F238E27FC236}">
                            <a16:creationId xmlns:a16="http://schemas.microsoft.com/office/drawing/2014/main" id="{B212BB92-DFD0-6D44-2FC4-F56F9D67DB33}"/>
                          </a:ext>
                        </a:extLst>
                      </p:cNvPr>
                      <p:cNvPicPr/>
                      <p:nvPr/>
                    </p:nvPicPr>
                    <p:blipFill>
                      <a:blip r:embed="rId7"/>
                      <a:stretch>
                        <a:fillRect/>
                      </a:stretch>
                    </p:blipFill>
                    <p:spPr>
                      <a:xfrm>
                        <a:off x="3867696" y="2414288"/>
                        <a:ext cx="1576387" cy="944563"/>
                      </a:xfrm>
                      <a:prstGeom prst="rect">
                        <a:avLst/>
                      </a:prstGeom>
                    </p:spPr>
                  </p:pic>
                </p:oleObj>
              </mc:Fallback>
            </mc:AlternateContent>
          </a:graphicData>
        </a:graphic>
      </p:graphicFrame>
      <p:graphicFrame>
        <p:nvGraphicFramePr>
          <p:cNvPr id="18" name="Object 19">
            <a:extLst>
              <a:ext uri="{FF2B5EF4-FFF2-40B4-BE49-F238E27FC236}">
                <a16:creationId xmlns:a16="http://schemas.microsoft.com/office/drawing/2014/main" id="{4A5F98F1-455B-DCBB-40D8-08706D3AE5EC}"/>
              </a:ext>
            </a:extLst>
          </p:cNvPr>
          <p:cNvGraphicFramePr>
            <a:graphicFrameLocks noChangeAspect="1"/>
          </p:cNvGraphicFramePr>
          <p:nvPr>
            <p:extLst>
              <p:ext uri="{D42A27DB-BD31-4B8C-83A1-F6EECF244321}">
                <p14:modId xmlns:p14="http://schemas.microsoft.com/office/powerpoint/2010/main" val="4132693202"/>
              </p:ext>
            </p:extLst>
          </p:nvPr>
        </p:nvGraphicFramePr>
        <p:xfrm>
          <a:off x="3765302" y="4510963"/>
          <a:ext cx="1576388" cy="963613"/>
        </p:xfrm>
        <a:graphic>
          <a:graphicData uri="http://schemas.openxmlformats.org/presentationml/2006/ole">
            <mc:AlternateContent xmlns:mc="http://schemas.openxmlformats.org/markup-compatibility/2006">
              <mc:Choice xmlns:v="urn:schemas-microsoft-com:vml" Requires="v">
                <p:oleObj spid="_x0000_s17447" name="CS ChemDraw Drawing" r:id="rId8" imgW="1267958" imgH="775243" progId="ChemDraw.Document.6.0">
                  <p:embed/>
                </p:oleObj>
              </mc:Choice>
              <mc:Fallback>
                <p:oleObj name="CS ChemDraw Drawing" r:id="rId8" imgW="1267958" imgH="775243" progId="ChemDraw.Document.6.0">
                  <p:embed/>
                  <p:pic>
                    <p:nvPicPr>
                      <p:cNvPr id="16" name="Object 19">
                        <a:extLst>
                          <a:ext uri="{FF2B5EF4-FFF2-40B4-BE49-F238E27FC236}">
                            <a16:creationId xmlns:a16="http://schemas.microsoft.com/office/drawing/2014/main" id="{BE0D1D24-2286-0059-D64E-C3619D30B7DD}"/>
                          </a:ext>
                        </a:extLst>
                      </p:cNvPr>
                      <p:cNvPicPr/>
                      <p:nvPr/>
                    </p:nvPicPr>
                    <p:blipFill>
                      <a:blip r:embed="rId9"/>
                      <a:stretch>
                        <a:fillRect/>
                      </a:stretch>
                    </p:blipFill>
                    <p:spPr>
                      <a:xfrm>
                        <a:off x="3765302" y="4510963"/>
                        <a:ext cx="1576388" cy="963613"/>
                      </a:xfrm>
                      <a:prstGeom prst="rect">
                        <a:avLst/>
                      </a:prstGeom>
                    </p:spPr>
                  </p:pic>
                </p:oleObj>
              </mc:Fallback>
            </mc:AlternateContent>
          </a:graphicData>
        </a:graphic>
      </p:graphicFrame>
      <p:sp>
        <p:nvSpPr>
          <p:cNvPr id="21" name="Rectangle 15">
            <a:extLst>
              <a:ext uri="{FF2B5EF4-FFF2-40B4-BE49-F238E27FC236}">
                <a16:creationId xmlns:a16="http://schemas.microsoft.com/office/drawing/2014/main" id="{B999A321-E55D-7AF6-C78B-0C10027D3C87}"/>
              </a:ext>
            </a:extLst>
          </p:cNvPr>
          <p:cNvSpPr/>
          <p:nvPr/>
        </p:nvSpPr>
        <p:spPr>
          <a:xfrm>
            <a:off x="144502" y="2382356"/>
            <a:ext cx="3233698" cy="1162626"/>
          </a:xfrm>
          <a:prstGeom prst="rect">
            <a:avLst/>
          </a:prstGeom>
        </p:spPr>
        <p:txBody>
          <a:bodyPr wrap="square">
            <a:spAutoFit/>
          </a:bodyPr>
          <a:lstStyle/>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Example 1 – </a:t>
            </a:r>
            <a:r>
              <a:rPr lang="en-US" sz="1600" b="1" dirty="0">
                <a:solidFill>
                  <a:srgbClr val="0070C0"/>
                </a:solidFill>
                <a:latin typeface="Palatino Linotype" panose="02040502050505030304" pitchFamily="18" charset="0"/>
              </a:rPr>
              <a:t>Tie</a:t>
            </a:r>
            <a:r>
              <a:rPr lang="en-US" sz="1600" b="1" dirty="0">
                <a:latin typeface="Palatino Linotype" panose="02040502050505030304" pitchFamily="18" charset="0"/>
              </a:rPr>
              <a:t>: The </a:t>
            </a:r>
            <a:r>
              <a:rPr lang="en-US" sz="1600" b="1" dirty="0">
                <a:solidFill>
                  <a:srgbClr val="0070C0"/>
                </a:solidFill>
                <a:latin typeface="Palatino Linotype" panose="02040502050505030304" pitchFamily="18" charset="0"/>
              </a:rPr>
              <a:t>double</a:t>
            </a:r>
            <a:r>
              <a:rPr lang="en-US" sz="1600" b="1" dirty="0">
                <a:latin typeface="Palatino Linotype" panose="02040502050505030304" pitchFamily="18" charset="0"/>
              </a:rPr>
              <a:t> bond is given the lower locant.</a:t>
            </a:r>
          </a:p>
        </p:txBody>
      </p:sp>
      <p:sp>
        <p:nvSpPr>
          <p:cNvPr id="23" name="Rectangle 15">
            <a:extLst>
              <a:ext uri="{FF2B5EF4-FFF2-40B4-BE49-F238E27FC236}">
                <a16:creationId xmlns:a16="http://schemas.microsoft.com/office/drawing/2014/main" id="{FE4855D1-472F-C16F-0EA1-E513969B5C1A}"/>
              </a:ext>
            </a:extLst>
          </p:cNvPr>
          <p:cNvSpPr/>
          <p:nvPr/>
        </p:nvSpPr>
        <p:spPr>
          <a:xfrm>
            <a:off x="144502" y="4254834"/>
            <a:ext cx="3233698" cy="1531958"/>
          </a:xfrm>
          <a:prstGeom prst="rect">
            <a:avLst/>
          </a:prstGeom>
        </p:spPr>
        <p:txBody>
          <a:bodyPr wrap="square">
            <a:spAutoFit/>
          </a:bodyPr>
          <a:lstStyle/>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Example 2 – No </a:t>
            </a:r>
            <a:r>
              <a:rPr lang="en-US" sz="1600" b="1" dirty="0">
                <a:solidFill>
                  <a:srgbClr val="0070C0"/>
                </a:solidFill>
                <a:latin typeface="Palatino Linotype" panose="02040502050505030304" pitchFamily="18" charset="0"/>
              </a:rPr>
              <a:t>Tie</a:t>
            </a:r>
            <a:r>
              <a:rPr lang="en-US" sz="1600" b="1" dirty="0">
                <a:latin typeface="Palatino Linotype" panose="02040502050505030304" pitchFamily="18" charset="0"/>
              </a:rPr>
              <a:t>: The lowest set of locants determines the direction of numbering.</a:t>
            </a:r>
          </a:p>
        </p:txBody>
      </p:sp>
      <p:sp>
        <p:nvSpPr>
          <p:cNvPr id="17" name="Title 7">
            <a:extLst>
              <a:ext uri="{FF2B5EF4-FFF2-40B4-BE49-F238E27FC236}">
                <a16:creationId xmlns:a16="http://schemas.microsoft.com/office/drawing/2014/main" id="{F53D064B-5F70-4E51-9F00-5150E8EEB92E}"/>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4. Nomenclature of Alkyne</a:t>
            </a:r>
          </a:p>
        </p:txBody>
      </p:sp>
    </p:spTree>
    <p:extLst>
      <p:ext uri="{BB962C8B-B14F-4D97-AF65-F5344CB8AC3E}">
        <p14:creationId xmlns:p14="http://schemas.microsoft.com/office/powerpoint/2010/main" val="21539078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7" y="102066"/>
            <a:ext cx="7777389"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29</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532388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5. Nomenclature of Aromatic Compounds </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5.1. How to Name Monosubstituted Benzene </a:t>
            </a:r>
          </a:p>
        </p:txBody>
      </p:sp>
      <p:sp>
        <p:nvSpPr>
          <p:cNvPr id="2" name="TextBox 1">
            <a:extLst>
              <a:ext uri="{FF2B5EF4-FFF2-40B4-BE49-F238E27FC236}">
                <a16:creationId xmlns:a16="http://schemas.microsoft.com/office/drawing/2014/main" id="{C090D6C4-D2A1-0F2B-0C1F-F9AF7615CBE6}"/>
              </a:ext>
            </a:extLst>
          </p:cNvPr>
          <p:cNvSpPr txBox="1"/>
          <p:nvPr/>
        </p:nvSpPr>
        <p:spPr>
          <a:xfrm>
            <a:off x="176167" y="1395019"/>
            <a:ext cx="11854732" cy="423962"/>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
            </a:pPr>
            <a:r>
              <a:rPr lang="en-US" sz="1600" b="1" dirty="0">
                <a:solidFill>
                  <a:srgbClr val="0070C0"/>
                </a:solidFill>
                <a:latin typeface="Palatino Linotype" panose="02040502050505030304" pitchFamily="18" charset="0"/>
              </a:rPr>
              <a:t>Benzene </a:t>
            </a:r>
            <a:r>
              <a:rPr lang="en-US" sz="1600" b="1" dirty="0">
                <a:latin typeface="Palatino Linotype" panose="02040502050505030304" pitchFamily="18" charset="0"/>
              </a:rPr>
              <a:t>is the simplest aromatic compound, and the simple monosubstituted ring is named as derivative of benzene.</a:t>
            </a:r>
          </a:p>
        </p:txBody>
      </p:sp>
      <p:graphicFrame>
        <p:nvGraphicFramePr>
          <p:cNvPr id="4" name="Object 3"/>
          <p:cNvGraphicFramePr>
            <a:graphicFrameLocks noChangeAspect="1"/>
          </p:cNvGraphicFramePr>
          <p:nvPr>
            <p:extLst>
              <p:ext uri="{D42A27DB-BD31-4B8C-83A1-F6EECF244321}">
                <p14:modId xmlns:p14="http://schemas.microsoft.com/office/powerpoint/2010/main" val="813230582"/>
              </p:ext>
            </p:extLst>
          </p:nvPr>
        </p:nvGraphicFramePr>
        <p:xfrm>
          <a:off x="3560584" y="4050470"/>
          <a:ext cx="5575027" cy="2553688"/>
        </p:xfrm>
        <a:graphic>
          <a:graphicData uri="http://schemas.openxmlformats.org/presentationml/2006/ole">
            <mc:AlternateContent xmlns:mc="http://schemas.openxmlformats.org/markup-compatibility/2006">
              <mc:Choice xmlns:v="urn:schemas-microsoft-com:vml" Requires="v">
                <p:oleObj spid="_x0000_s10278" name="CS ChemDraw Drawing" r:id="rId6" imgW="5053320" imgH="2314080" progId="ChemDraw.Document.6.0">
                  <p:embed/>
                </p:oleObj>
              </mc:Choice>
              <mc:Fallback>
                <p:oleObj name="CS ChemDraw Drawing" r:id="rId6" imgW="5053320" imgH="2314080" progId="ChemDraw.Document.6.0">
                  <p:embed/>
                  <p:pic>
                    <p:nvPicPr>
                      <p:cNvPr id="7" name="Object 6"/>
                      <p:cNvPicPr/>
                      <p:nvPr/>
                    </p:nvPicPr>
                    <p:blipFill>
                      <a:blip r:embed="rId7"/>
                      <a:stretch>
                        <a:fillRect/>
                      </a:stretch>
                    </p:blipFill>
                    <p:spPr>
                      <a:xfrm>
                        <a:off x="3560584" y="4050470"/>
                        <a:ext cx="5575027" cy="2553688"/>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65D657EE-D546-7857-02B6-C1675DB8AC95}"/>
              </a:ext>
            </a:extLst>
          </p:cNvPr>
          <p:cNvSpPr txBox="1"/>
          <p:nvPr/>
        </p:nvSpPr>
        <p:spPr>
          <a:xfrm>
            <a:off x="176167" y="3353815"/>
            <a:ext cx="11854732" cy="423962"/>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Common names are accepted by IUPAC as parent compounds.</a:t>
            </a:r>
          </a:p>
        </p:txBody>
      </p:sp>
      <p:graphicFrame>
        <p:nvGraphicFramePr>
          <p:cNvPr id="12" name="عنصر 11">
            <a:extLst>
              <a:ext uri="{FF2B5EF4-FFF2-40B4-BE49-F238E27FC236}">
                <a16:creationId xmlns:a16="http://schemas.microsoft.com/office/drawing/2014/main" id="{A4EAE6B6-958D-C670-7A31-F28DEDC8302A}"/>
              </a:ext>
            </a:extLst>
          </p:cNvPr>
          <p:cNvGraphicFramePr>
            <a:graphicFrameLocks noChangeAspect="1"/>
          </p:cNvGraphicFramePr>
          <p:nvPr>
            <p:extLst>
              <p:ext uri="{D42A27DB-BD31-4B8C-83A1-F6EECF244321}">
                <p14:modId xmlns:p14="http://schemas.microsoft.com/office/powerpoint/2010/main" val="995580999"/>
              </p:ext>
            </p:extLst>
          </p:nvPr>
        </p:nvGraphicFramePr>
        <p:xfrm>
          <a:off x="3413918" y="2098565"/>
          <a:ext cx="5364163" cy="990600"/>
        </p:xfrm>
        <a:graphic>
          <a:graphicData uri="http://schemas.openxmlformats.org/presentationml/2006/ole">
            <mc:AlternateContent xmlns:mc="http://schemas.openxmlformats.org/markup-compatibility/2006">
              <mc:Choice xmlns:v="urn:schemas-microsoft-com:vml" Requires="v">
                <p:oleObj spid="_x0000_s10279" name="CS ChemDraw Drawing" r:id="rId8" imgW="5363952" imgH="990495" progId="ChemDraw.Document.6.0">
                  <p:embed/>
                </p:oleObj>
              </mc:Choice>
              <mc:Fallback>
                <p:oleObj name="CS ChemDraw Drawing" r:id="rId8" imgW="5363952" imgH="990495" progId="ChemDraw.Document.6.0">
                  <p:embed/>
                  <p:pic>
                    <p:nvPicPr>
                      <p:cNvPr id="0" name=""/>
                      <p:cNvPicPr/>
                      <p:nvPr/>
                    </p:nvPicPr>
                    <p:blipFill>
                      <a:blip r:embed="rId9"/>
                      <a:stretch>
                        <a:fillRect/>
                      </a:stretch>
                    </p:blipFill>
                    <p:spPr>
                      <a:xfrm>
                        <a:off x="3413918" y="2098565"/>
                        <a:ext cx="5364163" cy="990600"/>
                      </a:xfrm>
                      <a:prstGeom prst="rect">
                        <a:avLst/>
                      </a:prstGeom>
                    </p:spPr>
                  </p:pic>
                </p:oleObj>
              </mc:Fallback>
            </mc:AlternateContent>
          </a:graphicData>
        </a:graphic>
      </p:graphicFrame>
    </p:spTree>
    <p:extLst>
      <p:ext uri="{BB962C8B-B14F-4D97-AF65-F5344CB8AC3E}">
        <p14:creationId xmlns:p14="http://schemas.microsoft.com/office/powerpoint/2010/main" val="615943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7" y="102066"/>
            <a:ext cx="7777389"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30</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5. Nomenclature of Aromatic Compounds </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5.2. How to Name Disubstituted Benzene </a:t>
            </a:r>
          </a:p>
        </p:txBody>
      </p:sp>
      <p:sp>
        <p:nvSpPr>
          <p:cNvPr id="10" name="TextBox 9">
            <a:extLst>
              <a:ext uri="{FF2B5EF4-FFF2-40B4-BE49-F238E27FC236}">
                <a16:creationId xmlns:a16="http://schemas.microsoft.com/office/drawing/2014/main" id="{F957D51E-C09B-A5B4-4E7C-97048412F235}"/>
              </a:ext>
            </a:extLst>
          </p:cNvPr>
          <p:cNvSpPr txBox="1"/>
          <p:nvPr/>
        </p:nvSpPr>
        <p:spPr>
          <a:xfrm>
            <a:off x="176167" y="1389076"/>
            <a:ext cx="11854732" cy="793294"/>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When two substituents are present, their relative positions are indicated by the prefixes </a:t>
            </a:r>
            <a:r>
              <a:rPr lang="en-US" sz="1600" b="1" i="1" dirty="0">
                <a:solidFill>
                  <a:srgbClr val="0070C0"/>
                </a:solidFill>
                <a:latin typeface="Palatino Linotype" panose="02040502050505030304" pitchFamily="18" charset="0"/>
              </a:rPr>
              <a:t>ortho-</a:t>
            </a:r>
            <a:r>
              <a:rPr lang="en-US" sz="1600" b="1" dirty="0">
                <a:latin typeface="Palatino Linotype" panose="02040502050505030304" pitchFamily="18" charset="0"/>
              </a:rPr>
              <a:t>, </a:t>
            </a:r>
            <a:r>
              <a:rPr lang="en-US" sz="1600" b="1" i="1" dirty="0">
                <a:solidFill>
                  <a:srgbClr val="0070C0"/>
                </a:solidFill>
                <a:latin typeface="Palatino Linotype" panose="02040502050505030304" pitchFamily="18" charset="0"/>
              </a:rPr>
              <a:t>meta-</a:t>
            </a:r>
            <a:r>
              <a:rPr lang="en-US" sz="1600" b="1" dirty="0">
                <a:latin typeface="Palatino Linotype" panose="02040502050505030304" pitchFamily="18" charset="0"/>
              </a:rPr>
              <a:t>, and </a:t>
            </a:r>
            <a:r>
              <a:rPr lang="en-US" sz="1600" b="1" i="1" dirty="0">
                <a:solidFill>
                  <a:srgbClr val="0070C0"/>
                </a:solidFill>
                <a:latin typeface="Palatino Linotype" panose="02040502050505030304" pitchFamily="18" charset="0"/>
              </a:rPr>
              <a:t>para-</a:t>
            </a:r>
            <a:r>
              <a:rPr lang="en-US" sz="1600" b="1" i="1" dirty="0">
                <a:latin typeface="Palatino Linotype" panose="02040502050505030304" pitchFamily="18" charset="0"/>
              </a:rPr>
              <a:t> </a:t>
            </a:r>
            <a:r>
              <a:rPr lang="en-US" sz="1600" b="1" dirty="0">
                <a:latin typeface="Palatino Linotype" panose="02040502050505030304" pitchFamily="18" charset="0"/>
              </a:rPr>
              <a:t>(abbreviated </a:t>
            </a:r>
            <a:r>
              <a:rPr lang="en-US" sz="1600" b="1" i="1" dirty="0">
                <a:solidFill>
                  <a:srgbClr val="0070C0"/>
                </a:solidFill>
                <a:latin typeface="Palatino Linotype" panose="02040502050505030304" pitchFamily="18" charset="0"/>
              </a:rPr>
              <a:t>o-</a:t>
            </a:r>
            <a:r>
              <a:rPr lang="en-US" sz="1600" b="1" dirty="0">
                <a:latin typeface="Palatino Linotype" panose="02040502050505030304" pitchFamily="18" charset="0"/>
              </a:rPr>
              <a:t>, </a:t>
            </a:r>
            <a:r>
              <a:rPr lang="en-US" sz="1600" b="1" i="1" dirty="0">
                <a:solidFill>
                  <a:srgbClr val="0070C0"/>
                </a:solidFill>
                <a:latin typeface="Palatino Linotype" panose="02040502050505030304" pitchFamily="18" charset="0"/>
              </a:rPr>
              <a:t>m-</a:t>
            </a:r>
            <a:r>
              <a:rPr lang="en-US" sz="1600" b="1" dirty="0">
                <a:latin typeface="Palatino Linotype" panose="02040502050505030304" pitchFamily="18" charset="0"/>
              </a:rPr>
              <a:t>, and </a:t>
            </a:r>
            <a:r>
              <a:rPr lang="en-US" sz="1600" b="1" i="1" dirty="0">
                <a:solidFill>
                  <a:srgbClr val="0070C0"/>
                </a:solidFill>
                <a:latin typeface="Palatino Linotype" panose="02040502050505030304" pitchFamily="18" charset="0"/>
              </a:rPr>
              <a:t>p-</a:t>
            </a:r>
            <a:r>
              <a:rPr lang="en-US" sz="1600" b="1" dirty="0">
                <a:latin typeface="Palatino Linotype" panose="02040502050505030304" pitchFamily="18" charset="0"/>
              </a:rPr>
              <a:t>) or using</a:t>
            </a:r>
            <a:r>
              <a:rPr lang="en-US" sz="1600" b="1" dirty="0">
                <a:solidFill>
                  <a:srgbClr val="0070C0"/>
                </a:solidFill>
                <a:latin typeface="Palatino Linotype" panose="02040502050505030304" pitchFamily="18" charset="0"/>
              </a:rPr>
              <a:t> numbers</a:t>
            </a:r>
            <a:r>
              <a:rPr lang="en-US" sz="1600" b="1" dirty="0">
                <a:latin typeface="Palatino Linotype" panose="02040502050505030304" pitchFamily="18" charset="0"/>
              </a:rPr>
              <a:t>.</a:t>
            </a:r>
          </a:p>
        </p:txBody>
      </p:sp>
      <p:graphicFrame>
        <p:nvGraphicFramePr>
          <p:cNvPr id="2" name="عنصر 1">
            <a:extLst>
              <a:ext uri="{FF2B5EF4-FFF2-40B4-BE49-F238E27FC236}">
                <a16:creationId xmlns:a16="http://schemas.microsoft.com/office/drawing/2014/main" id="{FCF93CF8-3BA9-EB08-7E13-3539D3EB33D2}"/>
              </a:ext>
            </a:extLst>
          </p:cNvPr>
          <p:cNvGraphicFramePr>
            <a:graphicFrameLocks noChangeAspect="1"/>
          </p:cNvGraphicFramePr>
          <p:nvPr>
            <p:extLst>
              <p:ext uri="{D42A27DB-BD31-4B8C-83A1-F6EECF244321}">
                <p14:modId xmlns:p14="http://schemas.microsoft.com/office/powerpoint/2010/main" val="668366608"/>
              </p:ext>
            </p:extLst>
          </p:nvPr>
        </p:nvGraphicFramePr>
        <p:xfrm>
          <a:off x="5910262" y="2827829"/>
          <a:ext cx="2959100" cy="1158875"/>
        </p:xfrm>
        <a:graphic>
          <a:graphicData uri="http://schemas.openxmlformats.org/presentationml/2006/ole">
            <mc:AlternateContent xmlns:mc="http://schemas.openxmlformats.org/markup-compatibility/2006">
              <mc:Choice xmlns:v="urn:schemas-microsoft-com:vml" Requires="v">
                <p:oleObj spid="_x0000_s11302" name="CS ChemDraw Drawing" r:id="rId6" imgW="2959407" imgH="1158240" progId="ChemDraw.Document.6.0">
                  <p:embed/>
                </p:oleObj>
              </mc:Choice>
              <mc:Fallback>
                <p:oleObj name="CS ChemDraw Drawing" r:id="rId6" imgW="2959407" imgH="1158240" progId="ChemDraw.Document.6.0">
                  <p:embed/>
                  <p:pic>
                    <p:nvPicPr>
                      <p:cNvPr id="0" name=""/>
                      <p:cNvPicPr/>
                      <p:nvPr/>
                    </p:nvPicPr>
                    <p:blipFill>
                      <a:blip r:embed="rId7"/>
                      <a:stretch>
                        <a:fillRect/>
                      </a:stretch>
                    </p:blipFill>
                    <p:spPr>
                      <a:xfrm>
                        <a:off x="5910262" y="2827829"/>
                        <a:ext cx="2959100" cy="1158875"/>
                      </a:xfrm>
                      <a:prstGeom prst="rect">
                        <a:avLst/>
                      </a:prstGeom>
                    </p:spPr>
                  </p:pic>
                </p:oleObj>
              </mc:Fallback>
            </mc:AlternateContent>
          </a:graphicData>
        </a:graphic>
      </p:graphicFrame>
      <p:graphicFrame>
        <p:nvGraphicFramePr>
          <p:cNvPr id="3" name="عنصر 2">
            <a:extLst>
              <a:ext uri="{FF2B5EF4-FFF2-40B4-BE49-F238E27FC236}">
                <a16:creationId xmlns:a16="http://schemas.microsoft.com/office/drawing/2014/main" id="{413233A4-6A33-D5B5-8651-86D61345E63F}"/>
              </a:ext>
            </a:extLst>
          </p:cNvPr>
          <p:cNvGraphicFramePr>
            <a:graphicFrameLocks noChangeAspect="1"/>
          </p:cNvGraphicFramePr>
          <p:nvPr>
            <p:extLst>
              <p:ext uri="{D42A27DB-BD31-4B8C-83A1-F6EECF244321}">
                <p14:modId xmlns:p14="http://schemas.microsoft.com/office/powerpoint/2010/main" val="1083391975"/>
              </p:ext>
            </p:extLst>
          </p:nvPr>
        </p:nvGraphicFramePr>
        <p:xfrm>
          <a:off x="3436937" y="4676775"/>
          <a:ext cx="4946650" cy="1358900"/>
        </p:xfrm>
        <a:graphic>
          <a:graphicData uri="http://schemas.openxmlformats.org/presentationml/2006/ole">
            <mc:AlternateContent xmlns:mc="http://schemas.openxmlformats.org/markup-compatibility/2006">
              <mc:Choice xmlns:v="urn:schemas-microsoft-com:vml" Requires="v">
                <p:oleObj spid="_x0000_s11303" name="CS ChemDraw Drawing" r:id="rId8" imgW="4946336" imgH="1358777" progId="ChemDraw.Document.6.0">
                  <p:embed/>
                </p:oleObj>
              </mc:Choice>
              <mc:Fallback>
                <p:oleObj name="CS ChemDraw Drawing" r:id="rId8" imgW="4946336" imgH="1358777" progId="ChemDraw.Document.6.0">
                  <p:embed/>
                  <p:pic>
                    <p:nvPicPr>
                      <p:cNvPr id="0" name=""/>
                      <p:cNvPicPr/>
                      <p:nvPr/>
                    </p:nvPicPr>
                    <p:blipFill>
                      <a:blip r:embed="rId9"/>
                      <a:stretch>
                        <a:fillRect/>
                      </a:stretch>
                    </p:blipFill>
                    <p:spPr>
                      <a:xfrm>
                        <a:off x="3436937" y="4676775"/>
                        <a:ext cx="4946650" cy="1358900"/>
                      </a:xfrm>
                      <a:prstGeom prst="rect">
                        <a:avLst/>
                      </a:prstGeom>
                    </p:spPr>
                  </p:pic>
                </p:oleObj>
              </mc:Fallback>
            </mc:AlternateContent>
          </a:graphicData>
        </a:graphic>
      </p:graphicFrame>
      <p:sp>
        <p:nvSpPr>
          <p:cNvPr id="13" name="TextBox 9">
            <a:extLst>
              <a:ext uri="{FF2B5EF4-FFF2-40B4-BE49-F238E27FC236}">
                <a16:creationId xmlns:a16="http://schemas.microsoft.com/office/drawing/2014/main" id="{C44F5705-37B5-9A84-4432-A3374CA9C3AB}"/>
              </a:ext>
            </a:extLst>
          </p:cNvPr>
          <p:cNvSpPr txBox="1"/>
          <p:nvPr/>
        </p:nvSpPr>
        <p:spPr>
          <a:xfrm>
            <a:off x="249145" y="2499358"/>
            <a:ext cx="4608605" cy="1531958"/>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
            </a:pPr>
            <a:r>
              <a:rPr lang="en-US" altLang="en-US" sz="1600" b="1" dirty="0">
                <a:latin typeface="Palatino Linotype" panose="02040502050505030304" pitchFamily="18" charset="0"/>
              </a:rPr>
              <a:t>If </a:t>
            </a:r>
            <a:r>
              <a:rPr lang="en-US" altLang="en-US" sz="1600" b="1" dirty="0">
                <a:solidFill>
                  <a:srgbClr val="0070C0"/>
                </a:solidFill>
                <a:latin typeface="Palatino Linotype" panose="02040502050505030304" pitchFamily="18" charset="0"/>
              </a:rPr>
              <a:t>substituent X </a:t>
            </a:r>
            <a:r>
              <a:rPr lang="en-US" altLang="en-US" sz="1600" b="1" dirty="0">
                <a:latin typeface="Palatino Linotype" panose="02040502050505030304" pitchFamily="18" charset="0"/>
              </a:rPr>
              <a:t>is attached  to carbon </a:t>
            </a:r>
            <a:r>
              <a:rPr lang="en-US" altLang="en-US" sz="1600" b="1" dirty="0">
                <a:solidFill>
                  <a:srgbClr val="0070C0"/>
                </a:solidFill>
                <a:latin typeface="Palatino Linotype" panose="02040502050505030304" pitchFamily="18" charset="0"/>
              </a:rPr>
              <a:t>1</a:t>
            </a:r>
            <a:r>
              <a:rPr lang="en-US" altLang="en-US" sz="1600" b="1" dirty="0">
                <a:latin typeface="Palatino Linotype" panose="02040502050505030304" pitchFamily="18" charset="0"/>
              </a:rPr>
              <a:t>;</a:t>
            </a:r>
            <a:r>
              <a:rPr lang="en-US" altLang="en-US" sz="1600" b="1" dirty="0">
                <a:solidFill>
                  <a:srgbClr val="0070C0"/>
                </a:solidFill>
                <a:latin typeface="Palatino Linotype" panose="02040502050505030304" pitchFamily="18" charset="0"/>
              </a:rPr>
              <a:t> </a:t>
            </a:r>
          </a:p>
          <a:p>
            <a:pPr marL="285750" algn="just">
              <a:lnSpc>
                <a:spcPct val="150000"/>
              </a:lnSpc>
            </a:pPr>
            <a:r>
              <a:rPr lang="en-US" altLang="en-US" sz="1600" b="1" i="1" dirty="0">
                <a:solidFill>
                  <a:srgbClr val="0070C0"/>
                </a:solidFill>
                <a:latin typeface="Palatino Linotype" panose="02040502050505030304" pitchFamily="18" charset="0"/>
              </a:rPr>
              <a:t>o-</a:t>
            </a:r>
            <a:r>
              <a:rPr lang="en-US" altLang="en-US" sz="1600" b="1" dirty="0">
                <a:solidFill>
                  <a:srgbClr val="0070C0"/>
                </a:solidFill>
                <a:latin typeface="Palatino Linotype" panose="02040502050505030304" pitchFamily="18" charset="0"/>
              </a:rPr>
              <a:t> groups </a:t>
            </a:r>
            <a:r>
              <a:rPr lang="en-US" altLang="en-US" sz="1600" b="1" dirty="0">
                <a:latin typeface="Palatino Linotype" panose="02040502050505030304" pitchFamily="18" charset="0"/>
              </a:rPr>
              <a:t>are on carbons </a:t>
            </a:r>
            <a:r>
              <a:rPr lang="en-US" altLang="en-US" sz="1600" b="1" dirty="0">
                <a:solidFill>
                  <a:srgbClr val="0070C0"/>
                </a:solidFill>
                <a:latin typeface="Palatino Linotype" panose="02040502050505030304" pitchFamily="18" charset="0"/>
              </a:rPr>
              <a:t>2</a:t>
            </a:r>
            <a:r>
              <a:rPr lang="en-US" altLang="en-US" sz="1600" b="1" dirty="0">
                <a:latin typeface="Palatino Linotype" panose="02040502050505030304" pitchFamily="18" charset="0"/>
              </a:rPr>
              <a:t> and </a:t>
            </a:r>
            <a:r>
              <a:rPr lang="en-US" altLang="en-US" sz="1600" b="1" dirty="0">
                <a:solidFill>
                  <a:srgbClr val="0070C0"/>
                </a:solidFill>
                <a:latin typeface="Palatino Linotype" panose="02040502050505030304" pitchFamily="18" charset="0"/>
              </a:rPr>
              <a:t>6</a:t>
            </a:r>
            <a:r>
              <a:rPr lang="en-US" altLang="en-US" sz="1600" b="1" dirty="0">
                <a:latin typeface="Palatino Linotype" panose="02040502050505030304" pitchFamily="18" charset="0"/>
              </a:rPr>
              <a:t>; </a:t>
            </a:r>
          </a:p>
          <a:p>
            <a:pPr marL="285750" algn="just">
              <a:lnSpc>
                <a:spcPct val="150000"/>
              </a:lnSpc>
            </a:pPr>
            <a:r>
              <a:rPr lang="en-US" altLang="en-US" sz="1600" b="1" dirty="0">
                <a:solidFill>
                  <a:srgbClr val="0070C0"/>
                </a:solidFill>
                <a:latin typeface="Palatino Linotype" panose="02040502050505030304" pitchFamily="18" charset="0"/>
              </a:rPr>
              <a:t>m- groups </a:t>
            </a:r>
            <a:r>
              <a:rPr lang="en-US" altLang="en-US" sz="1600" b="1" dirty="0">
                <a:latin typeface="Palatino Linotype" panose="02040502050505030304" pitchFamily="18" charset="0"/>
              </a:rPr>
              <a:t>are on carbons </a:t>
            </a:r>
            <a:r>
              <a:rPr lang="en-US" altLang="en-US" sz="1600" b="1" dirty="0">
                <a:solidFill>
                  <a:srgbClr val="0070C0"/>
                </a:solidFill>
                <a:latin typeface="Palatino Linotype" panose="02040502050505030304" pitchFamily="18" charset="0"/>
              </a:rPr>
              <a:t>3</a:t>
            </a:r>
            <a:r>
              <a:rPr lang="en-US" altLang="en-US" sz="1600" b="1" dirty="0">
                <a:latin typeface="Palatino Linotype" panose="02040502050505030304" pitchFamily="18" charset="0"/>
              </a:rPr>
              <a:t> and </a:t>
            </a:r>
            <a:r>
              <a:rPr lang="en-US" altLang="en-US" sz="1600" b="1" dirty="0">
                <a:solidFill>
                  <a:srgbClr val="0070C0"/>
                </a:solidFill>
                <a:latin typeface="Palatino Linotype" panose="02040502050505030304" pitchFamily="18" charset="0"/>
              </a:rPr>
              <a:t>5</a:t>
            </a:r>
            <a:r>
              <a:rPr lang="en-US" altLang="en-US" sz="1600" b="1" dirty="0">
                <a:latin typeface="Palatino Linotype" panose="02040502050505030304" pitchFamily="18" charset="0"/>
              </a:rPr>
              <a:t>, and </a:t>
            </a:r>
          </a:p>
          <a:p>
            <a:pPr marL="285750" algn="just">
              <a:lnSpc>
                <a:spcPct val="150000"/>
              </a:lnSpc>
            </a:pPr>
            <a:r>
              <a:rPr lang="en-US" altLang="en-US" sz="1600" b="1" i="1" dirty="0">
                <a:solidFill>
                  <a:srgbClr val="0070C0"/>
                </a:solidFill>
                <a:latin typeface="Palatino Linotype" panose="02040502050505030304" pitchFamily="18" charset="0"/>
              </a:rPr>
              <a:t>p-</a:t>
            </a:r>
            <a:r>
              <a:rPr lang="en-US" altLang="en-US" sz="1600" b="1" dirty="0">
                <a:solidFill>
                  <a:srgbClr val="0070C0"/>
                </a:solidFill>
                <a:latin typeface="Palatino Linotype" panose="02040502050505030304" pitchFamily="18" charset="0"/>
              </a:rPr>
              <a:t> groups </a:t>
            </a:r>
            <a:r>
              <a:rPr lang="en-US" altLang="en-US" sz="1600" b="1" dirty="0">
                <a:latin typeface="Palatino Linotype" panose="02040502050505030304" pitchFamily="18" charset="0"/>
              </a:rPr>
              <a:t>are on carbon </a:t>
            </a:r>
            <a:r>
              <a:rPr lang="en-US" altLang="en-US" sz="1600" b="1" dirty="0">
                <a:solidFill>
                  <a:srgbClr val="0070C0"/>
                </a:solidFill>
                <a:latin typeface="Palatino Linotype" panose="02040502050505030304" pitchFamily="18" charset="0"/>
              </a:rPr>
              <a:t>4</a:t>
            </a:r>
            <a:r>
              <a:rPr lang="en-US" altLang="en-US" sz="1600" b="1" dirty="0">
                <a:latin typeface="Palatino Linotype" panose="02040502050505030304" pitchFamily="18" charset="0"/>
              </a:rPr>
              <a:t>.</a:t>
            </a:r>
          </a:p>
        </p:txBody>
      </p:sp>
    </p:spTree>
    <p:extLst>
      <p:ext uri="{BB962C8B-B14F-4D97-AF65-F5344CB8AC3E}">
        <p14:creationId xmlns:p14="http://schemas.microsoft.com/office/powerpoint/2010/main" val="2377439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7" y="102066"/>
            <a:ext cx="7777389"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31</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5. Nomenclature of Aromatic Compounds </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5.2. How to Name Disubstituted Benzene </a:t>
            </a:r>
          </a:p>
        </p:txBody>
      </p:sp>
      <p:sp>
        <p:nvSpPr>
          <p:cNvPr id="10" name="TextBox 9">
            <a:extLst>
              <a:ext uri="{FF2B5EF4-FFF2-40B4-BE49-F238E27FC236}">
                <a16:creationId xmlns:a16="http://schemas.microsoft.com/office/drawing/2014/main" id="{F957D51E-C09B-A5B4-4E7C-97048412F235}"/>
              </a:ext>
            </a:extLst>
          </p:cNvPr>
          <p:cNvSpPr txBox="1"/>
          <p:nvPr/>
        </p:nvSpPr>
        <p:spPr>
          <a:xfrm>
            <a:off x="176167" y="1389076"/>
            <a:ext cx="11854732" cy="793294"/>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
            </a:pPr>
            <a:r>
              <a:rPr lang="en-US" altLang="en-US" sz="1600" b="1" dirty="0">
                <a:latin typeface="Palatino Linotype" panose="02040502050505030304" pitchFamily="18" charset="0"/>
              </a:rPr>
              <a:t>If a substituent have a special name, it could be used as the parent's name with the possible lowest number .</a:t>
            </a:r>
          </a:p>
          <a:p>
            <a:pPr marL="285750" indent="-285750" algn="just">
              <a:lnSpc>
                <a:spcPct val="150000"/>
              </a:lnSpc>
              <a:buFont typeface="Wingdings" panose="05000000000000000000" pitchFamily="2" charset="2"/>
              <a:buChar char="§"/>
            </a:pPr>
            <a:r>
              <a:rPr lang="en-US" altLang="en-US" sz="1600" b="1" dirty="0">
                <a:latin typeface="Palatino Linotype" panose="02040502050505030304" pitchFamily="18" charset="0"/>
              </a:rPr>
              <a:t>Some disubstituted benzene derivatives have a common names.</a:t>
            </a:r>
          </a:p>
        </p:txBody>
      </p:sp>
      <p:sp>
        <p:nvSpPr>
          <p:cNvPr id="3" name="TextBox 2">
            <a:extLst>
              <a:ext uri="{FF2B5EF4-FFF2-40B4-BE49-F238E27FC236}">
                <a16:creationId xmlns:a16="http://schemas.microsoft.com/office/drawing/2014/main" id="{E6C6E910-1D18-1D4A-90FC-019BCEF95873}"/>
              </a:ext>
            </a:extLst>
          </p:cNvPr>
          <p:cNvSpPr txBox="1"/>
          <p:nvPr/>
        </p:nvSpPr>
        <p:spPr>
          <a:xfrm>
            <a:off x="1300130" y="5240064"/>
            <a:ext cx="1465462" cy="461665"/>
          </a:xfrm>
          <a:prstGeom prst="rect">
            <a:avLst/>
          </a:prstGeom>
          <a:noFill/>
        </p:spPr>
        <p:txBody>
          <a:bodyPr wrap="square" rtlCol="0">
            <a:spAutoFit/>
          </a:bodyPr>
          <a:lstStyle/>
          <a:p>
            <a:r>
              <a:rPr lang="en-US" sz="1200" b="1" dirty="0">
                <a:solidFill>
                  <a:srgbClr val="0070C0"/>
                </a:solidFill>
                <a:latin typeface="Palatino Linotype" panose="02040502050505030304" pitchFamily="18" charset="0"/>
              </a:rPr>
              <a:t>IUPAC name</a:t>
            </a:r>
          </a:p>
          <a:p>
            <a:r>
              <a:rPr lang="en-US" sz="1200" b="1" dirty="0">
                <a:solidFill>
                  <a:srgbClr val="0070C0"/>
                </a:solidFill>
                <a:latin typeface="Palatino Linotype" panose="02040502050505030304" pitchFamily="18" charset="0"/>
              </a:rPr>
              <a:t>Common name</a:t>
            </a:r>
          </a:p>
        </p:txBody>
      </p:sp>
      <p:graphicFrame>
        <p:nvGraphicFramePr>
          <p:cNvPr id="4" name="Object 3">
            <a:extLst>
              <a:ext uri="{FF2B5EF4-FFF2-40B4-BE49-F238E27FC236}">
                <a16:creationId xmlns:a16="http://schemas.microsoft.com/office/drawing/2014/main" id="{DAB4BB9B-20FA-7184-8A3A-DCB6DF74D5F8}"/>
              </a:ext>
            </a:extLst>
          </p:cNvPr>
          <p:cNvGraphicFramePr>
            <a:graphicFrameLocks noChangeAspect="1"/>
          </p:cNvGraphicFramePr>
          <p:nvPr>
            <p:extLst>
              <p:ext uri="{D42A27DB-BD31-4B8C-83A1-F6EECF244321}">
                <p14:modId xmlns:p14="http://schemas.microsoft.com/office/powerpoint/2010/main" val="2977025485"/>
              </p:ext>
            </p:extLst>
          </p:nvPr>
        </p:nvGraphicFramePr>
        <p:xfrm>
          <a:off x="2855747" y="4138087"/>
          <a:ext cx="7629525" cy="1647825"/>
        </p:xfrm>
        <a:graphic>
          <a:graphicData uri="http://schemas.openxmlformats.org/presentationml/2006/ole">
            <mc:AlternateContent xmlns:mc="http://schemas.openxmlformats.org/markup-compatibility/2006">
              <mc:Choice xmlns:v="urn:schemas-microsoft-com:vml" Requires="v">
                <p:oleObj spid="_x0000_s12326" name="CS ChemDraw Drawing" r:id="rId6" imgW="6536214" imgH="1410909" progId="ChemDraw.Document.6.0">
                  <p:embed/>
                </p:oleObj>
              </mc:Choice>
              <mc:Fallback>
                <p:oleObj name="CS ChemDraw Drawing" r:id="rId6" imgW="6536214" imgH="1410909" progId="ChemDraw.Document.6.0">
                  <p:embed/>
                  <p:pic>
                    <p:nvPicPr>
                      <p:cNvPr id="9" name="Object 8"/>
                      <p:cNvPicPr/>
                      <p:nvPr/>
                    </p:nvPicPr>
                    <p:blipFill>
                      <a:blip r:embed="rId7"/>
                      <a:stretch>
                        <a:fillRect/>
                      </a:stretch>
                    </p:blipFill>
                    <p:spPr>
                      <a:xfrm>
                        <a:off x="2855747" y="4138087"/>
                        <a:ext cx="7629525" cy="1647825"/>
                      </a:xfrm>
                      <a:prstGeom prst="rect">
                        <a:avLst/>
                      </a:prstGeom>
                    </p:spPr>
                  </p:pic>
                </p:oleObj>
              </mc:Fallback>
            </mc:AlternateContent>
          </a:graphicData>
        </a:graphic>
      </p:graphicFrame>
      <p:graphicFrame>
        <p:nvGraphicFramePr>
          <p:cNvPr id="12" name="عنصر 11">
            <a:extLst>
              <a:ext uri="{FF2B5EF4-FFF2-40B4-BE49-F238E27FC236}">
                <a16:creationId xmlns:a16="http://schemas.microsoft.com/office/drawing/2014/main" id="{D30FD3A5-7174-EF0C-77E5-E6D7F758BF5B}"/>
              </a:ext>
            </a:extLst>
          </p:cNvPr>
          <p:cNvGraphicFramePr>
            <a:graphicFrameLocks noChangeAspect="1"/>
          </p:cNvGraphicFramePr>
          <p:nvPr>
            <p:extLst>
              <p:ext uri="{D42A27DB-BD31-4B8C-83A1-F6EECF244321}">
                <p14:modId xmlns:p14="http://schemas.microsoft.com/office/powerpoint/2010/main" val="3729597246"/>
              </p:ext>
            </p:extLst>
          </p:nvPr>
        </p:nvGraphicFramePr>
        <p:xfrm>
          <a:off x="3651250" y="2559725"/>
          <a:ext cx="4889500" cy="1250950"/>
        </p:xfrm>
        <a:graphic>
          <a:graphicData uri="http://schemas.openxmlformats.org/presentationml/2006/ole">
            <mc:AlternateContent xmlns:mc="http://schemas.openxmlformats.org/markup-compatibility/2006">
              <mc:Choice xmlns:v="urn:schemas-microsoft-com:vml" Requires="v">
                <p:oleObj spid="_x0000_s12327" name="CS ChemDraw Drawing" r:id="rId8" imgW="4890094" imgH="1250731" progId="ChemDraw.Document.6.0">
                  <p:embed/>
                </p:oleObj>
              </mc:Choice>
              <mc:Fallback>
                <p:oleObj name="CS ChemDraw Drawing" r:id="rId8" imgW="4890094" imgH="1250731" progId="ChemDraw.Document.6.0">
                  <p:embed/>
                  <p:pic>
                    <p:nvPicPr>
                      <p:cNvPr id="0" name=""/>
                      <p:cNvPicPr/>
                      <p:nvPr/>
                    </p:nvPicPr>
                    <p:blipFill>
                      <a:blip r:embed="rId9"/>
                      <a:stretch>
                        <a:fillRect/>
                      </a:stretch>
                    </p:blipFill>
                    <p:spPr>
                      <a:xfrm>
                        <a:off x="3651250" y="2559725"/>
                        <a:ext cx="4889500" cy="1250950"/>
                      </a:xfrm>
                      <a:prstGeom prst="rect">
                        <a:avLst/>
                      </a:prstGeom>
                    </p:spPr>
                  </p:pic>
                </p:oleObj>
              </mc:Fallback>
            </mc:AlternateContent>
          </a:graphicData>
        </a:graphic>
      </p:graphicFrame>
    </p:spTree>
    <p:extLst>
      <p:ext uri="{BB962C8B-B14F-4D97-AF65-F5344CB8AC3E}">
        <p14:creationId xmlns:p14="http://schemas.microsoft.com/office/powerpoint/2010/main" val="40203359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7" y="102066"/>
            <a:ext cx="7777389"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32</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5. Nomenclature of Aromatic Compounds </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5.3. How to Name Polysubstituted Benzene</a:t>
            </a:r>
          </a:p>
        </p:txBody>
      </p:sp>
      <p:sp>
        <p:nvSpPr>
          <p:cNvPr id="2" name="TextBox 1">
            <a:extLst>
              <a:ext uri="{FF2B5EF4-FFF2-40B4-BE49-F238E27FC236}">
                <a16:creationId xmlns:a16="http://schemas.microsoft.com/office/drawing/2014/main" id="{59435896-4C79-4507-A66E-EBA36B4F2417}"/>
              </a:ext>
            </a:extLst>
          </p:cNvPr>
          <p:cNvSpPr txBox="1"/>
          <p:nvPr/>
        </p:nvSpPr>
        <p:spPr>
          <a:xfrm>
            <a:off x="176167" y="1395019"/>
            <a:ext cx="11854732" cy="793294"/>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If more than two groups are present on the benzene ring, their positions must be indicated using </a:t>
            </a:r>
            <a:r>
              <a:rPr lang="en-US" sz="1600" b="1" dirty="0">
                <a:solidFill>
                  <a:schemeClr val="accent1"/>
                </a:solidFill>
                <a:latin typeface="Palatino Linotype" panose="02040502050505030304" pitchFamily="18" charset="0"/>
              </a:rPr>
              <a:t>numbers only.</a:t>
            </a:r>
          </a:p>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The benzene ring is numbered so as to give the lowest possible numbers to the substituents.</a:t>
            </a:r>
          </a:p>
        </p:txBody>
      </p:sp>
      <p:sp>
        <p:nvSpPr>
          <p:cNvPr id="4" name="TextBox 3">
            <a:extLst>
              <a:ext uri="{FF2B5EF4-FFF2-40B4-BE49-F238E27FC236}">
                <a16:creationId xmlns:a16="http://schemas.microsoft.com/office/drawing/2014/main" id="{DC4968FC-CE68-2AA4-55FB-3A7604E707AE}"/>
              </a:ext>
            </a:extLst>
          </p:cNvPr>
          <p:cNvSpPr txBox="1"/>
          <p:nvPr/>
        </p:nvSpPr>
        <p:spPr>
          <a:xfrm>
            <a:off x="176167" y="3845690"/>
            <a:ext cx="11854732" cy="793294"/>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When a substituent is one that together with the benzene ring gives a new base name, that substituent is assumed to be in position 1 and the new parent's name is used.</a:t>
            </a:r>
          </a:p>
        </p:txBody>
      </p:sp>
      <p:graphicFrame>
        <p:nvGraphicFramePr>
          <p:cNvPr id="12" name="عنصر 11">
            <a:extLst>
              <a:ext uri="{FF2B5EF4-FFF2-40B4-BE49-F238E27FC236}">
                <a16:creationId xmlns:a16="http://schemas.microsoft.com/office/drawing/2014/main" id="{01C6C28E-1B52-C7D5-9A36-4EB3D80326EA}"/>
              </a:ext>
            </a:extLst>
          </p:cNvPr>
          <p:cNvGraphicFramePr>
            <a:graphicFrameLocks noChangeAspect="1"/>
          </p:cNvGraphicFramePr>
          <p:nvPr>
            <p:extLst>
              <p:ext uri="{D42A27DB-BD31-4B8C-83A1-F6EECF244321}">
                <p14:modId xmlns:p14="http://schemas.microsoft.com/office/powerpoint/2010/main" val="1209120302"/>
              </p:ext>
            </p:extLst>
          </p:nvPr>
        </p:nvGraphicFramePr>
        <p:xfrm>
          <a:off x="7360637" y="2494635"/>
          <a:ext cx="2359025" cy="1193800"/>
        </p:xfrm>
        <a:graphic>
          <a:graphicData uri="http://schemas.openxmlformats.org/presentationml/2006/ole">
            <mc:AlternateContent xmlns:mc="http://schemas.openxmlformats.org/markup-compatibility/2006">
              <mc:Choice xmlns:v="urn:schemas-microsoft-com:vml" Requires="v">
                <p:oleObj spid="_x0000_s13404" name="CS ChemDraw Drawing" r:id="rId6" imgW="2358796" imgH="1193134" progId="ChemDraw.Document.6.0">
                  <p:embed/>
                </p:oleObj>
              </mc:Choice>
              <mc:Fallback>
                <p:oleObj name="CS ChemDraw Drawing" r:id="rId6" imgW="2358796" imgH="1193134" progId="ChemDraw.Document.6.0">
                  <p:embed/>
                  <p:pic>
                    <p:nvPicPr>
                      <p:cNvPr id="0" name=""/>
                      <p:cNvPicPr/>
                      <p:nvPr/>
                    </p:nvPicPr>
                    <p:blipFill>
                      <a:blip r:embed="rId7"/>
                      <a:stretch>
                        <a:fillRect/>
                      </a:stretch>
                    </p:blipFill>
                    <p:spPr>
                      <a:xfrm>
                        <a:off x="7360637" y="2494635"/>
                        <a:ext cx="2359025" cy="1193800"/>
                      </a:xfrm>
                      <a:prstGeom prst="rect">
                        <a:avLst/>
                      </a:prstGeom>
                    </p:spPr>
                  </p:pic>
                </p:oleObj>
              </mc:Fallback>
            </mc:AlternateContent>
          </a:graphicData>
        </a:graphic>
      </p:graphicFrame>
      <p:graphicFrame>
        <p:nvGraphicFramePr>
          <p:cNvPr id="13" name="عنصر 12">
            <a:extLst>
              <a:ext uri="{FF2B5EF4-FFF2-40B4-BE49-F238E27FC236}">
                <a16:creationId xmlns:a16="http://schemas.microsoft.com/office/drawing/2014/main" id="{6E708009-6DAB-273F-3BD9-DE233EDB3475}"/>
              </a:ext>
            </a:extLst>
          </p:cNvPr>
          <p:cNvGraphicFramePr>
            <a:graphicFrameLocks noChangeAspect="1"/>
          </p:cNvGraphicFramePr>
          <p:nvPr>
            <p:extLst>
              <p:ext uri="{D42A27DB-BD31-4B8C-83A1-F6EECF244321}">
                <p14:modId xmlns:p14="http://schemas.microsoft.com/office/powerpoint/2010/main" val="14903238"/>
              </p:ext>
            </p:extLst>
          </p:nvPr>
        </p:nvGraphicFramePr>
        <p:xfrm>
          <a:off x="3732758" y="4989512"/>
          <a:ext cx="1846263" cy="1282700"/>
        </p:xfrm>
        <a:graphic>
          <a:graphicData uri="http://schemas.openxmlformats.org/presentationml/2006/ole">
            <mc:AlternateContent xmlns:mc="http://schemas.openxmlformats.org/markup-compatibility/2006">
              <mc:Choice xmlns:v="urn:schemas-microsoft-com:vml" Requires="v">
                <p:oleObj spid="_x0000_s13405" name="CS ChemDraw Drawing" r:id="rId8" imgW="1846744" imgH="1282682" progId="ChemDraw.Document.6.0">
                  <p:embed/>
                </p:oleObj>
              </mc:Choice>
              <mc:Fallback>
                <p:oleObj name="CS ChemDraw Drawing" r:id="rId8" imgW="1846744" imgH="1282682" progId="ChemDraw.Document.6.0">
                  <p:embed/>
                  <p:pic>
                    <p:nvPicPr>
                      <p:cNvPr id="0" name=""/>
                      <p:cNvPicPr/>
                      <p:nvPr/>
                    </p:nvPicPr>
                    <p:blipFill>
                      <a:blip r:embed="rId9"/>
                      <a:stretch>
                        <a:fillRect/>
                      </a:stretch>
                    </p:blipFill>
                    <p:spPr>
                      <a:xfrm>
                        <a:off x="3732758" y="4989512"/>
                        <a:ext cx="1846263" cy="1282700"/>
                      </a:xfrm>
                      <a:prstGeom prst="rect">
                        <a:avLst/>
                      </a:prstGeom>
                    </p:spPr>
                  </p:pic>
                </p:oleObj>
              </mc:Fallback>
            </mc:AlternateContent>
          </a:graphicData>
        </a:graphic>
      </p:graphicFrame>
      <p:graphicFrame>
        <p:nvGraphicFramePr>
          <p:cNvPr id="16" name="عنصر 15">
            <a:extLst>
              <a:ext uri="{FF2B5EF4-FFF2-40B4-BE49-F238E27FC236}">
                <a16:creationId xmlns:a16="http://schemas.microsoft.com/office/drawing/2014/main" id="{A2D48089-D4F3-FCCA-4B36-8B84172B5688}"/>
              </a:ext>
            </a:extLst>
          </p:cNvPr>
          <p:cNvGraphicFramePr>
            <a:graphicFrameLocks noChangeAspect="1"/>
          </p:cNvGraphicFramePr>
          <p:nvPr>
            <p:extLst>
              <p:ext uri="{D42A27DB-BD31-4B8C-83A1-F6EECF244321}">
                <p14:modId xmlns:p14="http://schemas.microsoft.com/office/powerpoint/2010/main" val="817619577"/>
              </p:ext>
            </p:extLst>
          </p:nvPr>
        </p:nvGraphicFramePr>
        <p:xfrm>
          <a:off x="6283506" y="4942718"/>
          <a:ext cx="1670050" cy="1311275"/>
        </p:xfrm>
        <a:graphic>
          <a:graphicData uri="http://schemas.openxmlformats.org/presentationml/2006/ole">
            <mc:AlternateContent xmlns:mc="http://schemas.openxmlformats.org/markup-compatibility/2006">
              <mc:Choice xmlns:v="urn:schemas-microsoft-com:vml" Requires="v">
                <p:oleObj spid="_x0000_s13406" name="CS ChemDraw Drawing" r:id="rId10" imgW="1669624" imgH="1311691" progId="ChemDraw.Document.6.0">
                  <p:embed/>
                </p:oleObj>
              </mc:Choice>
              <mc:Fallback>
                <p:oleObj name="CS ChemDraw Drawing" r:id="rId10" imgW="1669624" imgH="1311691" progId="ChemDraw.Document.6.0">
                  <p:embed/>
                  <p:pic>
                    <p:nvPicPr>
                      <p:cNvPr id="0" name=""/>
                      <p:cNvPicPr/>
                      <p:nvPr/>
                    </p:nvPicPr>
                    <p:blipFill>
                      <a:blip r:embed="rId11"/>
                      <a:stretch>
                        <a:fillRect/>
                      </a:stretch>
                    </p:blipFill>
                    <p:spPr>
                      <a:xfrm>
                        <a:off x="6283506" y="4942718"/>
                        <a:ext cx="1670050" cy="1311275"/>
                      </a:xfrm>
                      <a:prstGeom prst="rect">
                        <a:avLst/>
                      </a:prstGeom>
                    </p:spPr>
                  </p:pic>
                </p:oleObj>
              </mc:Fallback>
            </mc:AlternateContent>
          </a:graphicData>
        </a:graphic>
      </p:graphicFrame>
      <p:graphicFrame>
        <p:nvGraphicFramePr>
          <p:cNvPr id="17" name="عنصر 16">
            <a:extLst>
              <a:ext uri="{FF2B5EF4-FFF2-40B4-BE49-F238E27FC236}">
                <a16:creationId xmlns:a16="http://schemas.microsoft.com/office/drawing/2014/main" id="{9ED170BC-AF07-0506-D3A0-77455D164387}"/>
              </a:ext>
            </a:extLst>
          </p:cNvPr>
          <p:cNvGraphicFramePr>
            <a:graphicFrameLocks noChangeAspect="1"/>
          </p:cNvGraphicFramePr>
          <p:nvPr>
            <p:extLst>
              <p:ext uri="{D42A27DB-BD31-4B8C-83A1-F6EECF244321}">
                <p14:modId xmlns:p14="http://schemas.microsoft.com/office/powerpoint/2010/main" val="3527039746"/>
              </p:ext>
            </p:extLst>
          </p:nvPr>
        </p:nvGraphicFramePr>
        <p:xfrm>
          <a:off x="5273675" y="2427960"/>
          <a:ext cx="1644650" cy="1260475"/>
        </p:xfrm>
        <a:graphic>
          <a:graphicData uri="http://schemas.openxmlformats.org/presentationml/2006/ole">
            <mc:AlternateContent xmlns:mc="http://schemas.openxmlformats.org/markup-compatibility/2006">
              <mc:Choice xmlns:v="urn:schemas-microsoft-com:vml" Requires="v">
                <p:oleObj spid="_x0000_s13407" name="CS ChemDraw Drawing" r:id="rId12" imgW="1645281" imgH="1261241" progId="ChemDraw.Document.6.0">
                  <p:embed/>
                </p:oleObj>
              </mc:Choice>
              <mc:Fallback>
                <p:oleObj name="CS ChemDraw Drawing" r:id="rId12" imgW="1645281" imgH="1261241" progId="ChemDraw.Document.6.0">
                  <p:embed/>
                  <p:pic>
                    <p:nvPicPr>
                      <p:cNvPr id="0" name=""/>
                      <p:cNvPicPr/>
                      <p:nvPr/>
                    </p:nvPicPr>
                    <p:blipFill>
                      <a:blip r:embed="rId13"/>
                      <a:stretch>
                        <a:fillRect/>
                      </a:stretch>
                    </p:blipFill>
                    <p:spPr>
                      <a:xfrm>
                        <a:off x="5273675" y="2427960"/>
                        <a:ext cx="1644650" cy="1260475"/>
                      </a:xfrm>
                      <a:prstGeom prst="rect">
                        <a:avLst/>
                      </a:prstGeom>
                    </p:spPr>
                  </p:pic>
                </p:oleObj>
              </mc:Fallback>
            </mc:AlternateContent>
          </a:graphicData>
        </a:graphic>
      </p:graphicFrame>
      <p:graphicFrame>
        <p:nvGraphicFramePr>
          <p:cNvPr id="18" name="عنصر 17">
            <a:extLst>
              <a:ext uri="{FF2B5EF4-FFF2-40B4-BE49-F238E27FC236}">
                <a16:creationId xmlns:a16="http://schemas.microsoft.com/office/drawing/2014/main" id="{FB393AAC-F9AC-F0AF-009D-584C4A611DFA}"/>
              </a:ext>
            </a:extLst>
          </p:cNvPr>
          <p:cNvGraphicFramePr>
            <a:graphicFrameLocks noChangeAspect="1"/>
          </p:cNvGraphicFramePr>
          <p:nvPr>
            <p:extLst>
              <p:ext uri="{D42A27DB-BD31-4B8C-83A1-F6EECF244321}">
                <p14:modId xmlns:p14="http://schemas.microsoft.com/office/powerpoint/2010/main" val="1588319329"/>
              </p:ext>
            </p:extLst>
          </p:nvPr>
        </p:nvGraphicFramePr>
        <p:xfrm>
          <a:off x="2919164" y="2445241"/>
          <a:ext cx="1627187" cy="1254125"/>
        </p:xfrm>
        <a:graphic>
          <a:graphicData uri="http://schemas.openxmlformats.org/presentationml/2006/ole">
            <mc:AlternateContent xmlns:mc="http://schemas.openxmlformats.org/markup-compatibility/2006">
              <mc:Choice xmlns:v="urn:schemas-microsoft-com:vml" Requires="v">
                <p:oleObj spid="_x0000_s13408" name="CS ChemDraw Drawing" r:id="rId14" imgW="1627233" imgH="1253674" progId="ChemDraw.Document.6.0">
                  <p:embed/>
                </p:oleObj>
              </mc:Choice>
              <mc:Fallback>
                <p:oleObj name="CS ChemDraw Drawing" r:id="rId14" imgW="1627233" imgH="1253674" progId="ChemDraw.Document.6.0">
                  <p:embed/>
                  <p:pic>
                    <p:nvPicPr>
                      <p:cNvPr id="0" name=""/>
                      <p:cNvPicPr/>
                      <p:nvPr/>
                    </p:nvPicPr>
                    <p:blipFill>
                      <a:blip r:embed="rId15"/>
                      <a:stretch>
                        <a:fillRect/>
                      </a:stretch>
                    </p:blipFill>
                    <p:spPr>
                      <a:xfrm>
                        <a:off x="2919164" y="2445241"/>
                        <a:ext cx="1627187" cy="1254125"/>
                      </a:xfrm>
                      <a:prstGeom prst="rect">
                        <a:avLst/>
                      </a:prstGeom>
                    </p:spPr>
                  </p:pic>
                </p:oleObj>
              </mc:Fallback>
            </mc:AlternateContent>
          </a:graphicData>
        </a:graphic>
      </p:graphicFrame>
    </p:spTree>
    <p:extLst>
      <p:ext uri="{BB962C8B-B14F-4D97-AF65-F5344CB8AC3E}">
        <p14:creationId xmlns:p14="http://schemas.microsoft.com/office/powerpoint/2010/main" val="23716352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7" y="102066"/>
            <a:ext cx="7777389"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33</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5. Nomenclature of Aromatic Compounds </a:t>
            </a:r>
            <a:endParaRPr lang="en-US" sz="2000" b="1" u="sng" strike="sngStrike" dirty="0">
              <a:solidFill>
                <a:schemeClr val="accent2">
                  <a:lumMod val="75000"/>
                </a:schemeClr>
              </a:solidFill>
              <a:latin typeface="Palatino Linotype" panose="02040502050505030304" pitchFamily="18" charset="0"/>
            </a:endParaRP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5025557"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5.4. How to Name Aryl Groups</a:t>
            </a:r>
          </a:p>
        </p:txBody>
      </p:sp>
      <p:sp>
        <p:nvSpPr>
          <p:cNvPr id="17" name="Rectangle 16"/>
          <p:cNvSpPr/>
          <p:nvPr/>
        </p:nvSpPr>
        <p:spPr>
          <a:xfrm>
            <a:off x="176167" y="1395019"/>
            <a:ext cx="11854732" cy="793294"/>
          </a:xfrm>
          <a:prstGeom prst="rect">
            <a:avLst/>
          </a:prstGeom>
        </p:spPr>
        <p:txBody>
          <a:bodyPr wrap="square">
            <a:spAutoFit/>
          </a:bodyPr>
          <a:lstStyle/>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When the </a:t>
            </a:r>
            <a:r>
              <a:rPr lang="en-US" sz="1600" b="1" dirty="0">
                <a:solidFill>
                  <a:srgbClr val="0070C0"/>
                </a:solidFill>
                <a:latin typeface="Palatino Linotype" panose="02040502050505030304" pitchFamily="18" charset="0"/>
              </a:rPr>
              <a:t>C</a:t>
            </a:r>
            <a:r>
              <a:rPr lang="en-US" sz="1600" b="1" baseline="-25000" dirty="0">
                <a:solidFill>
                  <a:srgbClr val="0070C0"/>
                </a:solidFill>
                <a:latin typeface="Palatino Linotype" panose="02040502050505030304" pitchFamily="18" charset="0"/>
              </a:rPr>
              <a:t>6</a:t>
            </a:r>
            <a:r>
              <a:rPr lang="en-US" sz="1600" b="1" dirty="0">
                <a:solidFill>
                  <a:srgbClr val="0070C0"/>
                </a:solidFill>
                <a:latin typeface="Palatino Linotype" panose="02040502050505030304" pitchFamily="18" charset="0"/>
              </a:rPr>
              <a:t>H</a:t>
            </a:r>
            <a:r>
              <a:rPr lang="en-US" sz="1600" b="1" baseline="-25000" dirty="0">
                <a:solidFill>
                  <a:srgbClr val="0070C0"/>
                </a:solidFill>
                <a:latin typeface="Palatino Linotype" panose="02040502050505030304" pitchFamily="18" charset="0"/>
              </a:rPr>
              <a:t>5</a:t>
            </a:r>
            <a:r>
              <a:rPr lang="en-US" sz="1600" b="1" dirty="0">
                <a:solidFill>
                  <a:srgbClr val="0070C0"/>
                </a:solidFill>
                <a:latin typeface="Palatino Linotype" panose="02040502050505030304" pitchFamily="18" charset="0"/>
              </a:rPr>
              <a:t>−</a:t>
            </a:r>
            <a:r>
              <a:rPr lang="en-US" sz="1600" b="1" dirty="0">
                <a:latin typeface="Palatino Linotype" panose="02040502050505030304" pitchFamily="18" charset="0"/>
              </a:rPr>
              <a:t> group is named as a substituent, it is called a </a:t>
            </a:r>
            <a:r>
              <a:rPr lang="en-US" sz="1600" b="1" dirty="0">
                <a:solidFill>
                  <a:srgbClr val="0070C0"/>
                </a:solidFill>
                <a:latin typeface="Palatino Linotype" panose="02040502050505030304" pitchFamily="18" charset="0"/>
              </a:rPr>
              <a:t>phenyl group </a:t>
            </a:r>
            <a:r>
              <a:rPr lang="en-US" sz="1600" b="1" dirty="0">
                <a:latin typeface="Palatino Linotype" panose="02040502050505030304" pitchFamily="18" charset="0"/>
              </a:rPr>
              <a:t>(</a:t>
            </a:r>
            <a:r>
              <a:rPr lang="en-US" sz="1600" b="1" dirty="0">
                <a:solidFill>
                  <a:srgbClr val="0070C0"/>
                </a:solidFill>
                <a:latin typeface="Palatino Linotype" panose="02040502050505030304" pitchFamily="18" charset="0"/>
              </a:rPr>
              <a:t>Ph−</a:t>
            </a:r>
            <a:r>
              <a:rPr lang="en-US" sz="1600" b="1" dirty="0">
                <a:latin typeface="Palatino Linotype" panose="02040502050505030304" pitchFamily="18" charset="0"/>
              </a:rPr>
              <a:t>).</a:t>
            </a:r>
          </a:p>
          <a:p>
            <a:pPr marL="285750" indent="-285750" algn="just">
              <a:lnSpc>
                <a:spcPct val="150000"/>
              </a:lnSpc>
              <a:buFont typeface="Wingdings" panose="05000000000000000000" pitchFamily="2" charset="2"/>
              <a:buChar char="§"/>
            </a:pPr>
            <a:r>
              <a:rPr lang="en-US" sz="1600" b="1" dirty="0">
                <a:solidFill>
                  <a:srgbClr val="0070C0"/>
                </a:solidFill>
                <a:latin typeface="Palatino Linotype" panose="02040502050505030304" pitchFamily="18" charset="0"/>
              </a:rPr>
              <a:t>Benzyl</a:t>
            </a:r>
            <a:r>
              <a:rPr lang="en-US" sz="1600" b="1" dirty="0">
                <a:latin typeface="Palatino Linotype" panose="02040502050505030304" pitchFamily="18" charset="0"/>
              </a:rPr>
              <a:t> </a:t>
            </a:r>
            <a:r>
              <a:rPr lang="en-US" sz="1600" b="1" dirty="0">
                <a:solidFill>
                  <a:srgbClr val="0070C0"/>
                </a:solidFill>
                <a:latin typeface="Palatino Linotype" panose="02040502050505030304" pitchFamily="18" charset="0"/>
              </a:rPr>
              <a:t>group </a:t>
            </a:r>
            <a:r>
              <a:rPr lang="en-US" sz="1600" b="1" dirty="0">
                <a:latin typeface="Palatino Linotype" panose="02040502050505030304" pitchFamily="18" charset="0"/>
              </a:rPr>
              <a:t>(</a:t>
            </a:r>
            <a:r>
              <a:rPr lang="en-US" altLang="en-US" sz="1600" b="1" dirty="0">
                <a:solidFill>
                  <a:srgbClr val="0070C0"/>
                </a:solidFill>
                <a:latin typeface="Palatino Linotype" panose="02040502050505030304" pitchFamily="18" charset="0"/>
              </a:rPr>
              <a:t>C</a:t>
            </a:r>
            <a:r>
              <a:rPr lang="en-US" altLang="en-US" sz="1600" b="1" baseline="-25000" dirty="0">
                <a:solidFill>
                  <a:srgbClr val="0070C0"/>
                </a:solidFill>
                <a:latin typeface="Palatino Linotype" panose="02040502050505030304" pitchFamily="18" charset="0"/>
              </a:rPr>
              <a:t>6</a:t>
            </a:r>
            <a:r>
              <a:rPr lang="en-US" altLang="en-US" sz="1600" b="1" dirty="0">
                <a:solidFill>
                  <a:srgbClr val="0070C0"/>
                </a:solidFill>
                <a:latin typeface="Palatino Linotype" panose="02040502050505030304" pitchFamily="18" charset="0"/>
              </a:rPr>
              <a:t>H</a:t>
            </a:r>
            <a:r>
              <a:rPr lang="en-US" altLang="en-US" sz="1600" b="1" baseline="-25000" dirty="0">
                <a:solidFill>
                  <a:srgbClr val="0070C0"/>
                </a:solidFill>
                <a:latin typeface="Palatino Linotype" panose="02040502050505030304" pitchFamily="18" charset="0"/>
              </a:rPr>
              <a:t>5</a:t>
            </a:r>
            <a:r>
              <a:rPr lang="en-US" altLang="en-US" sz="1600" b="1" dirty="0">
                <a:solidFill>
                  <a:srgbClr val="0070C0"/>
                </a:solidFill>
                <a:latin typeface="Palatino Linotype" panose="02040502050505030304" pitchFamily="18" charset="0"/>
              </a:rPr>
              <a:t>CH</a:t>
            </a:r>
            <a:r>
              <a:rPr lang="en-US" altLang="en-US" sz="1600" b="1" baseline="-25000" dirty="0">
                <a:solidFill>
                  <a:srgbClr val="0070C0"/>
                </a:solidFill>
                <a:latin typeface="Palatino Linotype" panose="02040502050505030304" pitchFamily="18" charset="0"/>
              </a:rPr>
              <a:t>2</a:t>
            </a:r>
            <a:r>
              <a:rPr lang="en-US" altLang="en-US" sz="1600" b="1" dirty="0">
                <a:solidFill>
                  <a:srgbClr val="0070C0"/>
                </a:solidFill>
                <a:latin typeface="Palatino Linotype" panose="02040502050505030304" pitchFamily="18" charset="0"/>
              </a:rPr>
              <a:t>-</a:t>
            </a:r>
            <a:r>
              <a:rPr lang="en-US" altLang="en-US" sz="1600" b="1" dirty="0">
                <a:latin typeface="Palatino Linotype" panose="02040502050505030304" pitchFamily="18" charset="0"/>
              </a:rPr>
              <a:t>) </a:t>
            </a:r>
            <a:r>
              <a:rPr lang="en-US" sz="1600" b="1" dirty="0">
                <a:latin typeface="Palatino Linotype" panose="02040502050505030304" pitchFamily="18" charset="0"/>
              </a:rPr>
              <a:t>is an alternative name for the </a:t>
            </a:r>
            <a:r>
              <a:rPr lang="en-US" sz="1600" b="1" dirty="0">
                <a:solidFill>
                  <a:srgbClr val="0070C0"/>
                </a:solidFill>
                <a:latin typeface="Palatino Linotype" panose="02040502050505030304" pitchFamily="18" charset="0"/>
              </a:rPr>
              <a:t>phenylmethyl group</a:t>
            </a:r>
            <a:r>
              <a:rPr lang="en-US" sz="1600" b="1" dirty="0">
                <a:latin typeface="Palatino Linotype" panose="02040502050505030304" pitchFamily="18" charset="0"/>
              </a:rPr>
              <a:t>. </a:t>
            </a:r>
          </a:p>
        </p:txBody>
      </p:sp>
      <p:grpSp>
        <p:nvGrpSpPr>
          <p:cNvPr id="2" name="Group 1">
            <a:extLst>
              <a:ext uri="{FF2B5EF4-FFF2-40B4-BE49-F238E27FC236}">
                <a16:creationId xmlns:a16="http://schemas.microsoft.com/office/drawing/2014/main" id="{33C46453-7224-78CF-6BE8-901DFABF127A}"/>
              </a:ext>
            </a:extLst>
          </p:cNvPr>
          <p:cNvGrpSpPr/>
          <p:nvPr/>
        </p:nvGrpSpPr>
        <p:grpSpPr>
          <a:xfrm>
            <a:off x="4156364" y="2798904"/>
            <a:ext cx="3519018" cy="278931"/>
            <a:chOff x="7120646" y="2172383"/>
            <a:chExt cx="3519018" cy="278931"/>
          </a:xfrm>
        </p:grpSpPr>
        <p:sp>
          <p:nvSpPr>
            <p:cNvPr id="3" name="TextBox 2">
              <a:extLst>
                <a:ext uri="{FF2B5EF4-FFF2-40B4-BE49-F238E27FC236}">
                  <a16:creationId xmlns:a16="http://schemas.microsoft.com/office/drawing/2014/main" id="{701BE40B-7CFE-E824-E420-8669503590A3}"/>
                </a:ext>
              </a:extLst>
            </p:cNvPr>
            <p:cNvSpPr txBox="1"/>
            <p:nvPr/>
          </p:nvSpPr>
          <p:spPr>
            <a:xfrm>
              <a:off x="7120646" y="2172383"/>
              <a:ext cx="1138453" cy="276999"/>
            </a:xfrm>
            <a:prstGeom prst="rect">
              <a:avLst/>
            </a:prstGeom>
            <a:noFill/>
          </p:spPr>
          <p:txBody>
            <a:bodyPr wrap="none" rtlCol="0">
              <a:spAutoFit/>
            </a:bodyPr>
            <a:lstStyle/>
            <a:p>
              <a:r>
                <a:rPr lang="en-US" sz="1200" b="1" dirty="0">
                  <a:solidFill>
                    <a:srgbClr val="0070C0"/>
                  </a:solidFill>
                  <a:latin typeface="Palatino Linotype" panose="02040502050505030304" pitchFamily="18" charset="0"/>
                </a:rPr>
                <a:t>Phenyl group</a:t>
              </a:r>
            </a:p>
          </p:txBody>
        </p:sp>
        <p:sp>
          <p:nvSpPr>
            <p:cNvPr id="4" name="TextBox 3">
              <a:extLst>
                <a:ext uri="{FF2B5EF4-FFF2-40B4-BE49-F238E27FC236}">
                  <a16:creationId xmlns:a16="http://schemas.microsoft.com/office/drawing/2014/main" id="{8FF30F7C-E1F9-2C26-C501-F485E8F935FA}"/>
                </a:ext>
              </a:extLst>
            </p:cNvPr>
            <p:cNvSpPr txBox="1"/>
            <p:nvPr/>
          </p:nvSpPr>
          <p:spPr>
            <a:xfrm>
              <a:off x="9512432" y="2174315"/>
              <a:ext cx="1127232" cy="276999"/>
            </a:xfrm>
            <a:prstGeom prst="rect">
              <a:avLst/>
            </a:prstGeom>
            <a:noFill/>
          </p:spPr>
          <p:txBody>
            <a:bodyPr wrap="none" rtlCol="0">
              <a:spAutoFit/>
            </a:bodyPr>
            <a:lstStyle/>
            <a:p>
              <a:r>
                <a:rPr lang="en-US" sz="1200" b="1" dirty="0">
                  <a:solidFill>
                    <a:srgbClr val="0070C0"/>
                  </a:solidFill>
                  <a:latin typeface="Palatino Linotype" panose="02040502050505030304" pitchFamily="18" charset="0"/>
                </a:rPr>
                <a:t>Benzyl group</a:t>
              </a:r>
            </a:p>
          </p:txBody>
        </p:sp>
      </p:grpSp>
      <p:sp>
        <p:nvSpPr>
          <p:cNvPr id="20" name="Rectangle 19">
            <a:extLst>
              <a:ext uri="{FF2B5EF4-FFF2-40B4-BE49-F238E27FC236}">
                <a16:creationId xmlns:a16="http://schemas.microsoft.com/office/drawing/2014/main" id="{B25EC5E6-78AA-51F5-7E0C-B8E0B1AE3900}"/>
              </a:ext>
            </a:extLst>
          </p:cNvPr>
          <p:cNvSpPr/>
          <p:nvPr/>
        </p:nvSpPr>
        <p:spPr>
          <a:xfrm>
            <a:off x="176167" y="3107091"/>
            <a:ext cx="11854732" cy="793294"/>
          </a:xfrm>
          <a:prstGeom prst="rect">
            <a:avLst/>
          </a:prstGeom>
        </p:spPr>
        <p:txBody>
          <a:bodyPr wrap="square">
            <a:spAutoFit/>
          </a:bodyPr>
          <a:lstStyle/>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A hydrocarbon composed of </a:t>
            </a:r>
            <a:r>
              <a:rPr lang="en-US" sz="1600" b="1" dirty="0">
                <a:solidFill>
                  <a:srgbClr val="0070C0"/>
                </a:solidFill>
                <a:latin typeface="Palatino Linotype" panose="02040502050505030304" pitchFamily="18" charset="0"/>
              </a:rPr>
              <a:t>one saturated chain </a:t>
            </a:r>
            <a:r>
              <a:rPr lang="en-US" sz="1600" b="1" dirty="0">
                <a:latin typeface="Palatino Linotype" panose="02040502050505030304" pitchFamily="18" charset="0"/>
              </a:rPr>
              <a:t>and </a:t>
            </a:r>
            <a:r>
              <a:rPr lang="en-US" sz="1600" b="1" dirty="0">
                <a:solidFill>
                  <a:srgbClr val="0070C0"/>
                </a:solidFill>
                <a:latin typeface="Palatino Linotype" panose="02040502050505030304" pitchFamily="18" charset="0"/>
              </a:rPr>
              <a:t>one benzene </a:t>
            </a:r>
            <a:r>
              <a:rPr lang="en-US" sz="1600" b="1" dirty="0">
                <a:latin typeface="Palatino Linotype" panose="02040502050505030304" pitchFamily="18" charset="0"/>
              </a:rPr>
              <a:t>ring is usually named as a derivative of the </a:t>
            </a:r>
            <a:r>
              <a:rPr lang="en-US" sz="1600" b="1" dirty="0">
                <a:solidFill>
                  <a:srgbClr val="0070C0"/>
                </a:solidFill>
                <a:latin typeface="Palatino Linotype" panose="02040502050505030304" pitchFamily="18" charset="0"/>
              </a:rPr>
              <a:t>larger structural unit</a:t>
            </a:r>
            <a:r>
              <a:rPr lang="en-US" sz="1600" b="1" dirty="0">
                <a:latin typeface="Palatino Linotype" panose="02040502050505030304" pitchFamily="18" charset="0"/>
              </a:rPr>
              <a:t>.</a:t>
            </a:r>
          </a:p>
        </p:txBody>
      </p:sp>
      <p:sp>
        <p:nvSpPr>
          <p:cNvPr id="21" name="Rectangle 20">
            <a:extLst>
              <a:ext uri="{FF2B5EF4-FFF2-40B4-BE49-F238E27FC236}">
                <a16:creationId xmlns:a16="http://schemas.microsoft.com/office/drawing/2014/main" id="{0CBA62B2-B1CA-9554-E40C-40497A6519DE}"/>
              </a:ext>
            </a:extLst>
          </p:cNvPr>
          <p:cNvSpPr/>
          <p:nvPr/>
        </p:nvSpPr>
        <p:spPr>
          <a:xfrm>
            <a:off x="176167" y="4809364"/>
            <a:ext cx="11854732" cy="423962"/>
          </a:xfrm>
          <a:prstGeom prst="rect">
            <a:avLst/>
          </a:prstGeom>
        </p:spPr>
        <p:txBody>
          <a:bodyPr wrap="square">
            <a:spAutoFit/>
          </a:bodyPr>
          <a:lstStyle/>
          <a:p>
            <a:pPr marL="285750" indent="-285750" algn="just">
              <a:lnSpc>
                <a:spcPct val="150000"/>
              </a:lnSpc>
              <a:buFont typeface="Wingdings" panose="05000000000000000000" pitchFamily="2" charset="2"/>
              <a:buChar char="§"/>
            </a:pPr>
            <a:r>
              <a:rPr lang="en-US" sz="1600" b="1" dirty="0">
                <a:latin typeface="Palatino Linotype" panose="02040502050505030304" pitchFamily="18" charset="0"/>
              </a:rPr>
              <a:t>If the chain is </a:t>
            </a:r>
            <a:r>
              <a:rPr lang="en-US" sz="1600" b="1" dirty="0">
                <a:solidFill>
                  <a:srgbClr val="0070C0"/>
                </a:solidFill>
                <a:latin typeface="Palatino Linotype" panose="02040502050505030304" pitchFamily="18" charset="0"/>
              </a:rPr>
              <a:t>unsaturated</a:t>
            </a:r>
            <a:r>
              <a:rPr lang="en-US" sz="1600" b="1" dirty="0">
                <a:latin typeface="Palatino Linotype" panose="02040502050505030304" pitchFamily="18" charset="0"/>
              </a:rPr>
              <a:t>, the compound may be named as a derivative of that chain, regardless of ring size.</a:t>
            </a:r>
          </a:p>
        </p:txBody>
      </p:sp>
      <p:graphicFrame>
        <p:nvGraphicFramePr>
          <p:cNvPr id="22" name="عنصر 21">
            <a:extLst>
              <a:ext uri="{FF2B5EF4-FFF2-40B4-BE49-F238E27FC236}">
                <a16:creationId xmlns:a16="http://schemas.microsoft.com/office/drawing/2014/main" id="{499DB127-2614-882B-137C-27F10C0EC0A2}"/>
              </a:ext>
            </a:extLst>
          </p:cNvPr>
          <p:cNvGraphicFramePr>
            <a:graphicFrameLocks noChangeAspect="1"/>
          </p:cNvGraphicFramePr>
          <p:nvPr>
            <p:extLst>
              <p:ext uri="{D42A27DB-BD31-4B8C-83A1-F6EECF244321}">
                <p14:modId xmlns:p14="http://schemas.microsoft.com/office/powerpoint/2010/main" val="2100739707"/>
              </p:ext>
            </p:extLst>
          </p:nvPr>
        </p:nvGraphicFramePr>
        <p:xfrm>
          <a:off x="3923746" y="2405485"/>
          <a:ext cx="4313237" cy="377825"/>
        </p:xfrm>
        <a:graphic>
          <a:graphicData uri="http://schemas.openxmlformats.org/presentationml/2006/ole">
            <mc:AlternateContent xmlns:mc="http://schemas.openxmlformats.org/markup-compatibility/2006">
              <mc:Choice xmlns:v="urn:schemas-microsoft-com:vml" Requires="v">
                <p:oleObj spid="_x0000_s14446" name="CS ChemDraw Drawing" r:id="rId6" imgW="4312567" imgH="377532" progId="ChemDraw.Document.6.0">
                  <p:embed/>
                </p:oleObj>
              </mc:Choice>
              <mc:Fallback>
                <p:oleObj name="CS ChemDraw Drawing" r:id="rId6" imgW="4312567" imgH="377532" progId="ChemDraw.Document.6.0">
                  <p:embed/>
                  <p:pic>
                    <p:nvPicPr>
                      <p:cNvPr id="0" name=""/>
                      <p:cNvPicPr/>
                      <p:nvPr/>
                    </p:nvPicPr>
                    <p:blipFill>
                      <a:blip r:embed="rId7"/>
                      <a:stretch>
                        <a:fillRect/>
                      </a:stretch>
                    </p:blipFill>
                    <p:spPr>
                      <a:xfrm>
                        <a:off x="3923746" y="2405485"/>
                        <a:ext cx="4313237" cy="377825"/>
                      </a:xfrm>
                      <a:prstGeom prst="rect">
                        <a:avLst/>
                      </a:prstGeom>
                    </p:spPr>
                  </p:pic>
                </p:oleObj>
              </mc:Fallback>
            </mc:AlternateContent>
          </a:graphicData>
        </a:graphic>
      </p:graphicFrame>
      <p:graphicFrame>
        <p:nvGraphicFramePr>
          <p:cNvPr id="24" name="عنصر 23">
            <a:extLst>
              <a:ext uri="{FF2B5EF4-FFF2-40B4-BE49-F238E27FC236}">
                <a16:creationId xmlns:a16="http://schemas.microsoft.com/office/drawing/2014/main" id="{56FE591B-B9CD-A107-CF8B-6E9C55BB354D}"/>
              </a:ext>
            </a:extLst>
          </p:cNvPr>
          <p:cNvGraphicFramePr>
            <a:graphicFrameLocks noChangeAspect="1"/>
          </p:cNvGraphicFramePr>
          <p:nvPr>
            <p:extLst>
              <p:ext uri="{D42A27DB-BD31-4B8C-83A1-F6EECF244321}">
                <p14:modId xmlns:p14="http://schemas.microsoft.com/office/powerpoint/2010/main" val="2289731177"/>
              </p:ext>
            </p:extLst>
          </p:nvPr>
        </p:nvGraphicFramePr>
        <p:xfrm>
          <a:off x="5119437" y="3762380"/>
          <a:ext cx="1566863" cy="984250"/>
        </p:xfrm>
        <a:graphic>
          <a:graphicData uri="http://schemas.openxmlformats.org/presentationml/2006/ole">
            <mc:AlternateContent xmlns:mc="http://schemas.openxmlformats.org/markup-compatibility/2006">
              <mc:Choice xmlns:v="urn:schemas-microsoft-com:vml" Requires="v">
                <p:oleObj spid="_x0000_s14447" name="CS ChemDraw Drawing" r:id="rId8" imgW="1567634" imgH="984189" progId="ChemDraw.Document.6.0">
                  <p:embed/>
                </p:oleObj>
              </mc:Choice>
              <mc:Fallback>
                <p:oleObj name="CS ChemDraw Drawing" r:id="rId8" imgW="1567634" imgH="984189" progId="ChemDraw.Document.6.0">
                  <p:embed/>
                  <p:pic>
                    <p:nvPicPr>
                      <p:cNvPr id="0" name=""/>
                      <p:cNvPicPr/>
                      <p:nvPr/>
                    </p:nvPicPr>
                    <p:blipFill>
                      <a:blip r:embed="rId9"/>
                      <a:stretch>
                        <a:fillRect/>
                      </a:stretch>
                    </p:blipFill>
                    <p:spPr>
                      <a:xfrm>
                        <a:off x="5119437" y="3762380"/>
                        <a:ext cx="1566863" cy="984250"/>
                      </a:xfrm>
                      <a:prstGeom prst="rect">
                        <a:avLst/>
                      </a:prstGeom>
                    </p:spPr>
                  </p:pic>
                </p:oleObj>
              </mc:Fallback>
            </mc:AlternateContent>
          </a:graphicData>
        </a:graphic>
      </p:graphicFrame>
      <p:graphicFrame>
        <p:nvGraphicFramePr>
          <p:cNvPr id="25" name="عنصر 24">
            <a:extLst>
              <a:ext uri="{FF2B5EF4-FFF2-40B4-BE49-F238E27FC236}">
                <a16:creationId xmlns:a16="http://schemas.microsoft.com/office/drawing/2014/main" id="{FE024CAD-E5F1-0527-C20C-E1D16EA4ECBE}"/>
              </a:ext>
            </a:extLst>
          </p:cNvPr>
          <p:cNvGraphicFramePr>
            <a:graphicFrameLocks noChangeAspect="1"/>
          </p:cNvGraphicFramePr>
          <p:nvPr>
            <p:extLst>
              <p:ext uri="{D42A27DB-BD31-4B8C-83A1-F6EECF244321}">
                <p14:modId xmlns:p14="http://schemas.microsoft.com/office/powerpoint/2010/main" val="2321529042"/>
              </p:ext>
            </p:extLst>
          </p:nvPr>
        </p:nvGraphicFramePr>
        <p:xfrm>
          <a:off x="7215414" y="3988723"/>
          <a:ext cx="1220787" cy="760413"/>
        </p:xfrm>
        <a:graphic>
          <a:graphicData uri="http://schemas.openxmlformats.org/presentationml/2006/ole">
            <mc:AlternateContent xmlns:mc="http://schemas.openxmlformats.org/markup-compatibility/2006">
              <mc:Choice xmlns:v="urn:schemas-microsoft-com:vml" Requires="v">
                <p:oleObj spid="_x0000_s14448" name="CS ChemDraw Drawing" r:id="rId10" imgW="1220530" imgH="760108" progId="ChemDraw.Document.6.0">
                  <p:embed/>
                </p:oleObj>
              </mc:Choice>
              <mc:Fallback>
                <p:oleObj name="CS ChemDraw Drawing" r:id="rId10" imgW="1220530" imgH="760108" progId="ChemDraw.Document.6.0">
                  <p:embed/>
                  <p:pic>
                    <p:nvPicPr>
                      <p:cNvPr id="0" name=""/>
                      <p:cNvPicPr/>
                      <p:nvPr/>
                    </p:nvPicPr>
                    <p:blipFill>
                      <a:blip r:embed="rId11"/>
                      <a:stretch>
                        <a:fillRect/>
                      </a:stretch>
                    </p:blipFill>
                    <p:spPr>
                      <a:xfrm>
                        <a:off x="7215414" y="3988723"/>
                        <a:ext cx="1220787" cy="760413"/>
                      </a:xfrm>
                      <a:prstGeom prst="rect">
                        <a:avLst/>
                      </a:prstGeom>
                    </p:spPr>
                  </p:pic>
                </p:oleObj>
              </mc:Fallback>
            </mc:AlternateContent>
          </a:graphicData>
        </a:graphic>
      </p:graphicFrame>
      <p:graphicFrame>
        <p:nvGraphicFramePr>
          <p:cNvPr id="26" name="عنصر 25">
            <a:extLst>
              <a:ext uri="{FF2B5EF4-FFF2-40B4-BE49-F238E27FC236}">
                <a16:creationId xmlns:a16="http://schemas.microsoft.com/office/drawing/2014/main" id="{DFB258D8-5209-FF74-6A87-CFDA87E536C5}"/>
              </a:ext>
            </a:extLst>
          </p:cNvPr>
          <p:cNvGraphicFramePr>
            <a:graphicFrameLocks noChangeAspect="1"/>
          </p:cNvGraphicFramePr>
          <p:nvPr>
            <p:extLst>
              <p:ext uri="{D42A27DB-BD31-4B8C-83A1-F6EECF244321}">
                <p14:modId xmlns:p14="http://schemas.microsoft.com/office/powerpoint/2010/main" val="1422911520"/>
              </p:ext>
            </p:extLst>
          </p:nvPr>
        </p:nvGraphicFramePr>
        <p:xfrm>
          <a:off x="3582260" y="3768553"/>
          <a:ext cx="1008063" cy="911225"/>
        </p:xfrm>
        <a:graphic>
          <a:graphicData uri="http://schemas.openxmlformats.org/presentationml/2006/ole">
            <mc:AlternateContent xmlns:mc="http://schemas.openxmlformats.org/markup-compatibility/2006">
              <mc:Choice xmlns:v="urn:schemas-microsoft-com:vml" Requires="v">
                <p:oleObj spid="_x0000_s14449" name="CS ChemDraw Drawing" r:id="rId12" imgW="1008574" imgH="911037" progId="ChemDraw.Document.6.0">
                  <p:embed/>
                </p:oleObj>
              </mc:Choice>
              <mc:Fallback>
                <p:oleObj name="CS ChemDraw Drawing" r:id="rId12" imgW="1008574" imgH="911037" progId="ChemDraw.Document.6.0">
                  <p:embed/>
                  <p:pic>
                    <p:nvPicPr>
                      <p:cNvPr id="0" name=""/>
                      <p:cNvPicPr/>
                      <p:nvPr/>
                    </p:nvPicPr>
                    <p:blipFill>
                      <a:blip r:embed="rId13"/>
                      <a:stretch>
                        <a:fillRect/>
                      </a:stretch>
                    </p:blipFill>
                    <p:spPr>
                      <a:xfrm>
                        <a:off x="3582260" y="3768553"/>
                        <a:ext cx="1008063" cy="911225"/>
                      </a:xfrm>
                      <a:prstGeom prst="rect">
                        <a:avLst/>
                      </a:prstGeom>
                    </p:spPr>
                  </p:pic>
                </p:oleObj>
              </mc:Fallback>
            </mc:AlternateContent>
          </a:graphicData>
        </a:graphic>
      </p:graphicFrame>
      <p:graphicFrame>
        <p:nvGraphicFramePr>
          <p:cNvPr id="27" name="عنصر 26">
            <a:extLst>
              <a:ext uri="{FF2B5EF4-FFF2-40B4-BE49-F238E27FC236}">
                <a16:creationId xmlns:a16="http://schemas.microsoft.com/office/drawing/2014/main" id="{073999C6-F797-1BDE-3FF9-161CA575726A}"/>
              </a:ext>
            </a:extLst>
          </p:cNvPr>
          <p:cNvGraphicFramePr>
            <a:graphicFrameLocks noChangeAspect="1"/>
          </p:cNvGraphicFramePr>
          <p:nvPr>
            <p:extLst>
              <p:ext uri="{D42A27DB-BD31-4B8C-83A1-F6EECF244321}">
                <p14:modId xmlns:p14="http://schemas.microsoft.com/office/powerpoint/2010/main" val="444480757"/>
              </p:ext>
            </p:extLst>
          </p:nvPr>
        </p:nvGraphicFramePr>
        <p:xfrm>
          <a:off x="3114675" y="5484580"/>
          <a:ext cx="2532063" cy="946150"/>
        </p:xfrm>
        <a:graphic>
          <a:graphicData uri="http://schemas.openxmlformats.org/presentationml/2006/ole">
            <mc:AlternateContent xmlns:mc="http://schemas.openxmlformats.org/markup-compatibility/2006">
              <mc:Choice xmlns:v="urn:schemas-microsoft-com:vml" Requires="v">
                <p:oleObj spid="_x0000_s14450" name="CS ChemDraw Drawing" r:id="rId14" imgW="2532557" imgH="945931" progId="ChemDraw.Document.6.0">
                  <p:embed/>
                </p:oleObj>
              </mc:Choice>
              <mc:Fallback>
                <p:oleObj name="CS ChemDraw Drawing" r:id="rId14" imgW="2532557" imgH="945931" progId="ChemDraw.Document.6.0">
                  <p:embed/>
                  <p:pic>
                    <p:nvPicPr>
                      <p:cNvPr id="0" name=""/>
                      <p:cNvPicPr/>
                      <p:nvPr/>
                    </p:nvPicPr>
                    <p:blipFill>
                      <a:blip r:embed="rId15"/>
                      <a:stretch>
                        <a:fillRect/>
                      </a:stretch>
                    </p:blipFill>
                    <p:spPr>
                      <a:xfrm>
                        <a:off x="3114675" y="5484580"/>
                        <a:ext cx="2532063" cy="946150"/>
                      </a:xfrm>
                      <a:prstGeom prst="rect">
                        <a:avLst/>
                      </a:prstGeom>
                    </p:spPr>
                  </p:pic>
                </p:oleObj>
              </mc:Fallback>
            </mc:AlternateContent>
          </a:graphicData>
        </a:graphic>
      </p:graphicFrame>
      <p:graphicFrame>
        <p:nvGraphicFramePr>
          <p:cNvPr id="28" name="عنصر 27">
            <a:extLst>
              <a:ext uri="{FF2B5EF4-FFF2-40B4-BE49-F238E27FC236}">
                <a16:creationId xmlns:a16="http://schemas.microsoft.com/office/drawing/2014/main" id="{1861E3F9-2502-7AC8-2FE3-1AFA2140E5E2}"/>
              </a:ext>
            </a:extLst>
          </p:cNvPr>
          <p:cNvGraphicFramePr>
            <a:graphicFrameLocks noChangeAspect="1"/>
          </p:cNvGraphicFramePr>
          <p:nvPr>
            <p:extLst>
              <p:ext uri="{D42A27DB-BD31-4B8C-83A1-F6EECF244321}">
                <p14:modId xmlns:p14="http://schemas.microsoft.com/office/powerpoint/2010/main" val="297040073"/>
              </p:ext>
            </p:extLst>
          </p:nvPr>
        </p:nvGraphicFramePr>
        <p:xfrm>
          <a:off x="6103533" y="5378217"/>
          <a:ext cx="2387600" cy="1052513"/>
        </p:xfrm>
        <a:graphic>
          <a:graphicData uri="http://schemas.openxmlformats.org/presentationml/2006/ole">
            <mc:AlternateContent xmlns:mc="http://schemas.openxmlformats.org/markup-compatibility/2006">
              <mc:Choice xmlns:v="urn:schemas-microsoft-com:vml" Requires="v">
                <p:oleObj spid="_x0000_s14451" name="CS ChemDraw Drawing" r:id="rId16" imgW="2387756" imgH="1052296" progId="ChemDraw.Document.6.0">
                  <p:embed/>
                </p:oleObj>
              </mc:Choice>
              <mc:Fallback>
                <p:oleObj name="CS ChemDraw Drawing" r:id="rId16" imgW="2387756" imgH="1052296" progId="ChemDraw.Document.6.0">
                  <p:embed/>
                  <p:pic>
                    <p:nvPicPr>
                      <p:cNvPr id="0" name=""/>
                      <p:cNvPicPr/>
                      <p:nvPr/>
                    </p:nvPicPr>
                    <p:blipFill>
                      <a:blip r:embed="rId17"/>
                      <a:stretch>
                        <a:fillRect/>
                      </a:stretch>
                    </p:blipFill>
                    <p:spPr>
                      <a:xfrm>
                        <a:off x="6103533" y="5378217"/>
                        <a:ext cx="2387600" cy="1052513"/>
                      </a:xfrm>
                      <a:prstGeom prst="rect">
                        <a:avLst/>
                      </a:prstGeom>
                    </p:spPr>
                  </p:pic>
                </p:oleObj>
              </mc:Fallback>
            </mc:AlternateContent>
          </a:graphicData>
        </a:graphic>
      </p:graphicFrame>
    </p:spTree>
    <p:extLst>
      <p:ext uri="{BB962C8B-B14F-4D97-AF65-F5344CB8AC3E}">
        <p14:creationId xmlns:p14="http://schemas.microsoft.com/office/powerpoint/2010/main" val="1750813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34</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5. Nomenclature of Aromatic Compounds</a:t>
            </a:r>
          </a:p>
        </p:txBody>
      </p:sp>
      <p:sp>
        <p:nvSpPr>
          <p:cNvPr id="11" name="TextBox 10">
            <a:extLst>
              <a:ext uri="{FF2B5EF4-FFF2-40B4-BE49-F238E27FC236}">
                <a16:creationId xmlns:a16="http://schemas.microsoft.com/office/drawing/2014/main" id="{E2E43985-D7A2-24F7-8E51-15CD666776C9}"/>
              </a:ext>
            </a:extLst>
          </p:cNvPr>
          <p:cNvSpPr txBox="1"/>
          <p:nvPr/>
        </p:nvSpPr>
        <p:spPr>
          <a:xfrm>
            <a:off x="176167" y="1072088"/>
            <a:ext cx="10058400" cy="369332"/>
          </a:xfrm>
          <a:prstGeom prst="rect">
            <a:avLst/>
          </a:prstGeom>
          <a:noFill/>
        </p:spPr>
        <p:txBody>
          <a:bodyPr wrap="square" rtlCol="0">
            <a:spAutoFit/>
          </a:bodyPr>
          <a:lstStyle/>
          <a:p>
            <a:r>
              <a:rPr lang="en-US" b="1" i="1" dirty="0">
                <a:solidFill>
                  <a:schemeClr val="accent2">
                    <a:lumMod val="75000"/>
                  </a:schemeClr>
                </a:solidFill>
                <a:latin typeface="Palatino Linotype" panose="02040502050505030304" pitchFamily="18" charset="0"/>
              </a:rPr>
              <a:t>5.5. How to Name Polycyclic Aromatic Hydrocarbons</a:t>
            </a:r>
          </a:p>
        </p:txBody>
      </p:sp>
      <p:sp>
        <p:nvSpPr>
          <p:cNvPr id="101" name="TextBox 101"/>
          <p:cNvSpPr txBox="1"/>
          <p:nvPr/>
        </p:nvSpPr>
        <p:spPr>
          <a:xfrm>
            <a:off x="173736" y="1380744"/>
            <a:ext cx="11850624" cy="2377440"/>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Benzene rings that share two adjacent carbon atoms are </a:t>
            </a:r>
            <a:r>
              <a:rPr lang="en-US" sz="1600" b="1" dirty="0">
                <a:solidFill>
                  <a:srgbClr val="0070C0"/>
                </a:solidFill>
                <a:latin typeface="Palatino Linotype" panose="02040502050505030304" pitchFamily="18" charset="0"/>
              </a:rPr>
              <a:t>fused rings</a:t>
            </a:r>
            <a:r>
              <a:rPr lang="en-US" sz="1600" b="1" dirty="0">
                <a:latin typeface="Palatino Linotype" panose="02040502050505030304" pitchFamily="18" charset="0"/>
              </a:rPr>
              <a:t>; such compounds are </a:t>
            </a:r>
            <a:r>
              <a:rPr lang="en-US" sz="1600" b="1" dirty="0">
                <a:solidFill>
                  <a:srgbClr val="0070C0"/>
                </a:solidFill>
                <a:latin typeface="Palatino Linotype" panose="02040502050505030304" pitchFamily="18" charset="0"/>
              </a:rPr>
              <a:t>polycyclic aromatic hydrocarbons (PAHs)</a:t>
            </a:r>
            <a:r>
              <a:rPr lang="en-US" sz="1600" b="1" dirty="0">
                <a:latin typeface="Palatino Linotype" panose="02040502050505030304" pitchFamily="18" charset="0"/>
              </a:rPr>
              <a:t>.</a:t>
            </a:r>
          </a:p>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The common PAHs keep their retained names: </a:t>
            </a:r>
            <a:r>
              <a:rPr lang="en-US" sz="1600" b="1" dirty="0">
                <a:solidFill>
                  <a:srgbClr val="0070C0"/>
                </a:solidFill>
                <a:latin typeface="Palatino Linotype" panose="02040502050505030304" pitchFamily="18" charset="0"/>
              </a:rPr>
              <a:t>naphthalene</a:t>
            </a:r>
            <a:r>
              <a:rPr lang="en-US" sz="1600" b="1" dirty="0">
                <a:latin typeface="Palatino Linotype" panose="02040502050505030304" pitchFamily="18" charset="0"/>
              </a:rPr>
              <a:t> (two rings), </a:t>
            </a:r>
            <a:r>
              <a:rPr lang="en-US" sz="1600" b="1" dirty="0">
                <a:solidFill>
                  <a:srgbClr val="0070C0"/>
                </a:solidFill>
                <a:latin typeface="Palatino Linotype" panose="02040502050505030304" pitchFamily="18" charset="0"/>
              </a:rPr>
              <a:t>anthracene</a:t>
            </a:r>
            <a:r>
              <a:rPr lang="en-US" sz="1600" b="1" dirty="0">
                <a:latin typeface="Palatino Linotype" panose="02040502050505030304" pitchFamily="18" charset="0"/>
              </a:rPr>
              <a:t> (three rings in a line) and </a:t>
            </a:r>
            <a:r>
              <a:rPr lang="en-US" sz="1600" b="1" dirty="0">
                <a:solidFill>
                  <a:srgbClr val="0070C0"/>
                </a:solidFill>
                <a:latin typeface="Palatino Linotype" panose="02040502050505030304" pitchFamily="18" charset="0"/>
              </a:rPr>
              <a:t>phenanthrene</a:t>
            </a:r>
            <a:r>
              <a:rPr lang="en-US" sz="1600" b="1" dirty="0">
                <a:latin typeface="Palatino Linotype" panose="02040502050505030304" pitchFamily="18" charset="0"/>
              </a:rPr>
              <a:t> (three rings, angular).</a:t>
            </a:r>
          </a:p>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Each parent has a </a:t>
            </a:r>
            <a:r>
              <a:rPr lang="en-US" sz="1600" b="1" dirty="0">
                <a:solidFill>
                  <a:srgbClr val="0070C0"/>
                </a:solidFill>
                <a:latin typeface="Palatino Linotype" panose="02040502050505030304" pitchFamily="18" charset="0"/>
              </a:rPr>
              <a:t>fixed numbering</a:t>
            </a:r>
            <a:r>
              <a:rPr lang="en-US" sz="1600" b="1" dirty="0">
                <a:latin typeface="Palatino Linotype" panose="02040502050505030304" pitchFamily="18" charset="0"/>
              </a:rPr>
              <a:t>; carbons shared by two rings are given the letter </a:t>
            </a:r>
            <a:r>
              <a:rPr lang="en-US" sz="1600" b="1" i="1" dirty="0">
                <a:solidFill>
                  <a:srgbClr val="0070C0"/>
                </a:solidFill>
                <a:latin typeface="Palatino Linotype" panose="02040502050505030304" pitchFamily="18" charset="0"/>
              </a:rPr>
              <a:t>a</a:t>
            </a:r>
            <a:r>
              <a:rPr lang="en-US" sz="1600" b="1" dirty="0">
                <a:latin typeface="Palatino Linotype" panose="02040502050505030304" pitchFamily="18" charset="0"/>
              </a:rPr>
              <a:t> (4a, 8a, …). Substituents receive the lowest possible locants.</a:t>
            </a:r>
          </a:p>
          <a:p>
            <a:pPr marL="342900" indent="-342900" algn="just">
              <a:lnSpc>
                <a:spcPct val="150000"/>
              </a:lnSpc>
              <a:buFont typeface="Wingdings" panose="05000000000000000000" pitchFamily="2" charset="2"/>
              <a:buChar char="§"/>
            </a:pPr>
            <a:r>
              <a:rPr lang="en-US" sz="1600" b="1" dirty="0">
                <a:latin typeface="Palatino Linotype" panose="02040502050505030304" pitchFamily="18" charset="0"/>
              </a:rPr>
              <a:t>In naphthalene, positions 1, 4, 5, 8 are </a:t>
            </a:r>
            <a:r>
              <a:rPr lang="en-US" sz="1600" b="1" dirty="0">
                <a:solidFill>
                  <a:srgbClr val="0070C0"/>
                </a:solidFill>
                <a:latin typeface="Palatino Linotype" panose="02040502050505030304" pitchFamily="18" charset="0"/>
              </a:rPr>
              <a:t>α (alpha)</a:t>
            </a:r>
            <a:r>
              <a:rPr lang="en-US" sz="1600" b="1" dirty="0">
                <a:latin typeface="Palatino Linotype" panose="02040502050505030304" pitchFamily="18" charset="0"/>
              </a:rPr>
              <a:t> and positions 2, 3, 6, 7 are </a:t>
            </a:r>
            <a:r>
              <a:rPr lang="en-US" sz="1600" b="1" dirty="0">
                <a:solidFill>
                  <a:srgbClr val="0070C0"/>
                </a:solidFill>
                <a:latin typeface="Palatino Linotype" panose="02040502050505030304" pitchFamily="18" charset="0"/>
              </a:rPr>
              <a:t>β (beta)</a:t>
            </a:r>
            <a:r>
              <a:rPr lang="en-US" sz="1600" b="1" dirty="0">
                <a:latin typeface="Palatino Linotype" panose="02040502050505030304" pitchFamily="18" charset="0"/>
              </a:rPr>
              <a:t> positions.</a:t>
            </a:r>
          </a:p>
        </p:txBody>
      </p:sp>
      <p:pic>
        <p:nvPicPr>
          <p:cNvPr id="102" name="Structure I1" descr="Chemical structure"/>
          <p:cNvPicPr>
            <a:picLocks noChangeAspect="1"/>
          </p:cNvPicPr>
          <p:nvPr/>
        </p:nvPicPr>
        <p:blipFill>
          <a:blip r:embed="rId5"/>
          <a:stretch>
            <a:fillRect/>
          </a:stretch>
        </p:blipFill>
        <p:spPr>
          <a:xfrm>
            <a:off x="389148" y="4418747"/>
            <a:ext cx="1690583" cy="1204813"/>
          </a:xfrm>
          <a:prstGeom prst="rect">
            <a:avLst/>
          </a:prstGeom>
        </p:spPr>
      </p:pic>
      <p:sp>
        <p:nvSpPr>
          <p:cNvPr id="103" name="TextBox 103"/>
          <p:cNvSpPr txBox="1"/>
          <p:nvPr/>
        </p:nvSpPr>
        <p:spPr>
          <a:xfrm>
            <a:off x="91440" y="5696712"/>
            <a:ext cx="2286000" cy="274320"/>
          </a:xfrm>
          <a:prstGeom prst="rect">
            <a:avLst/>
          </a:prstGeom>
          <a:noFill/>
        </p:spPr>
        <p:txBody>
          <a:bodyPr wrap="square" rtlCol="0">
            <a:spAutoFit/>
          </a:bodyPr>
          <a:lstStyle/>
          <a:p>
            <a:pPr algn="ctr">
              <a:lnSpc>
                <a:spcPct val="100000"/>
              </a:lnSpc>
            </a:pPr>
            <a:r>
              <a:rPr lang="en-US" sz="1150" b="1" dirty="0">
                <a:latin typeface="Palatino Linotype" panose="02040502050505030304" pitchFamily="18" charset="0"/>
              </a:rPr>
              <a:t>Naphthalene</a:t>
            </a:r>
          </a:p>
        </p:txBody>
      </p:sp>
      <p:pic>
        <p:nvPicPr>
          <p:cNvPr id="104" name="Structure I2" descr="Chemical structure"/>
          <p:cNvPicPr>
            <a:picLocks noChangeAspect="1"/>
          </p:cNvPicPr>
          <p:nvPr/>
        </p:nvPicPr>
        <p:blipFill>
          <a:blip r:embed="rId6"/>
          <a:stretch>
            <a:fillRect/>
          </a:stretch>
        </p:blipFill>
        <p:spPr>
          <a:xfrm>
            <a:off x="2527227" y="4418747"/>
            <a:ext cx="2260747" cy="1204813"/>
          </a:xfrm>
          <a:prstGeom prst="rect">
            <a:avLst/>
          </a:prstGeom>
        </p:spPr>
      </p:pic>
      <p:sp>
        <p:nvSpPr>
          <p:cNvPr id="105" name="TextBox 105"/>
          <p:cNvSpPr txBox="1"/>
          <p:nvPr/>
        </p:nvSpPr>
        <p:spPr>
          <a:xfrm>
            <a:off x="2514600" y="5696712"/>
            <a:ext cx="2286000" cy="274320"/>
          </a:xfrm>
          <a:prstGeom prst="rect">
            <a:avLst/>
          </a:prstGeom>
          <a:noFill/>
        </p:spPr>
        <p:txBody>
          <a:bodyPr wrap="square" rtlCol="0">
            <a:spAutoFit/>
          </a:bodyPr>
          <a:lstStyle/>
          <a:p>
            <a:pPr algn="ctr">
              <a:lnSpc>
                <a:spcPct val="100000"/>
              </a:lnSpc>
            </a:pPr>
            <a:r>
              <a:rPr lang="en-US" sz="1150" b="1" dirty="0">
                <a:latin typeface="Palatino Linotype" panose="02040502050505030304" pitchFamily="18" charset="0"/>
              </a:rPr>
              <a:t>Anthracene</a:t>
            </a:r>
          </a:p>
        </p:txBody>
      </p:sp>
      <p:pic>
        <p:nvPicPr>
          <p:cNvPr id="106" name="Structure I3" descr="Chemical structure"/>
          <p:cNvPicPr>
            <a:picLocks noChangeAspect="1"/>
          </p:cNvPicPr>
          <p:nvPr/>
        </p:nvPicPr>
        <p:blipFill>
          <a:blip r:embed="rId7"/>
          <a:stretch>
            <a:fillRect/>
          </a:stretch>
        </p:blipFill>
        <p:spPr>
          <a:xfrm>
            <a:off x="5150998" y="4250977"/>
            <a:ext cx="2225284" cy="1372583"/>
          </a:xfrm>
          <a:prstGeom prst="rect">
            <a:avLst/>
          </a:prstGeom>
        </p:spPr>
      </p:pic>
      <p:sp>
        <p:nvSpPr>
          <p:cNvPr id="107" name="TextBox 107"/>
          <p:cNvSpPr txBox="1"/>
          <p:nvPr/>
        </p:nvSpPr>
        <p:spPr>
          <a:xfrm>
            <a:off x="5120640" y="5696712"/>
            <a:ext cx="2286000" cy="274320"/>
          </a:xfrm>
          <a:prstGeom prst="rect">
            <a:avLst/>
          </a:prstGeom>
          <a:noFill/>
        </p:spPr>
        <p:txBody>
          <a:bodyPr wrap="square" rtlCol="0">
            <a:spAutoFit/>
          </a:bodyPr>
          <a:lstStyle/>
          <a:p>
            <a:pPr algn="ctr">
              <a:lnSpc>
                <a:spcPct val="100000"/>
              </a:lnSpc>
            </a:pPr>
            <a:r>
              <a:rPr lang="en-US" sz="1150" b="1" dirty="0">
                <a:latin typeface="Palatino Linotype" panose="02040502050505030304" pitchFamily="18" charset="0"/>
              </a:rPr>
              <a:t>Phenanthrene</a:t>
            </a:r>
          </a:p>
        </p:txBody>
      </p:sp>
      <p:pic>
        <p:nvPicPr>
          <p:cNvPr id="108" name="Structure I4" descr="Chemical structure"/>
          <p:cNvPicPr>
            <a:picLocks noChangeAspect="1"/>
          </p:cNvPicPr>
          <p:nvPr/>
        </p:nvPicPr>
        <p:blipFill>
          <a:blip r:embed="rId8"/>
          <a:stretch>
            <a:fillRect/>
          </a:stretch>
        </p:blipFill>
        <p:spPr>
          <a:xfrm>
            <a:off x="7798425" y="4306824"/>
            <a:ext cx="1502429" cy="1316736"/>
          </a:xfrm>
          <a:prstGeom prst="rect">
            <a:avLst/>
          </a:prstGeom>
        </p:spPr>
      </p:pic>
      <p:sp>
        <p:nvSpPr>
          <p:cNvPr id="109" name="TextBox 109"/>
          <p:cNvSpPr txBox="1"/>
          <p:nvPr/>
        </p:nvSpPr>
        <p:spPr>
          <a:xfrm>
            <a:off x="7406640" y="5696712"/>
            <a:ext cx="2286000" cy="502920"/>
          </a:xfrm>
          <a:prstGeom prst="rect">
            <a:avLst/>
          </a:prstGeom>
          <a:noFill/>
        </p:spPr>
        <p:txBody>
          <a:bodyPr wrap="square" rtlCol="0">
            <a:spAutoFit/>
          </a:bodyPr>
          <a:lstStyle/>
          <a:p>
            <a:pPr algn="ctr">
              <a:lnSpc>
                <a:spcPct val="100000"/>
              </a:lnSpc>
            </a:pPr>
            <a:r>
              <a:rPr lang="en-US" sz="1150" b="1" dirty="0">
                <a:latin typeface="Palatino Linotype" panose="02040502050505030304" pitchFamily="18" charset="0"/>
              </a:rPr>
              <a:t>1-Chloronaphthalene</a:t>
            </a:r>
          </a:p>
          <a:p>
            <a:pPr algn="ctr">
              <a:lnSpc>
                <a:spcPct val="100000"/>
              </a:lnSpc>
            </a:pPr>
            <a:r>
              <a:rPr lang="en-US" sz="1150" i="1" dirty="0">
                <a:latin typeface="Palatino Linotype" panose="02040502050505030304" pitchFamily="18" charset="0"/>
              </a:rPr>
              <a:t>(α-chloronaphthalene)</a:t>
            </a:r>
          </a:p>
        </p:txBody>
      </p:sp>
      <p:pic>
        <p:nvPicPr>
          <p:cNvPr id="110" name="Structure I5" descr="Chemical structure"/>
          <p:cNvPicPr>
            <a:picLocks noChangeAspect="1"/>
          </p:cNvPicPr>
          <p:nvPr/>
        </p:nvPicPr>
        <p:blipFill>
          <a:blip r:embed="rId9"/>
          <a:stretch>
            <a:fillRect/>
          </a:stretch>
        </p:blipFill>
        <p:spPr>
          <a:xfrm>
            <a:off x="9850445" y="4636008"/>
            <a:ext cx="1787511" cy="987552"/>
          </a:xfrm>
          <a:prstGeom prst="rect">
            <a:avLst/>
          </a:prstGeom>
        </p:spPr>
      </p:pic>
      <p:sp>
        <p:nvSpPr>
          <p:cNvPr id="111" name="TextBox 111"/>
          <p:cNvSpPr txBox="1"/>
          <p:nvPr/>
        </p:nvSpPr>
        <p:spPr>
          <a:xfrm>
            <a:off x="9601200" y="5696712"/>
            <a:ext cx="2286000" cy="502920"/>
          </a:xfrm>
          <a:prstGeom prst="rect">
            <a:avLst/>
          </a:prstGeom>
          <a:noFill/>
        </p:spPr>
        <p:txBody>
          <a:bodyPr wrap="square" rtlCol="0">
            <a:spAutoFit/>
          </a:bodyPr>
          <a:lstStyle/>
          <a:p>
            <a:pPr algn="ctr">
              <a:lnSpc>
                <a:spcPct val="100000"/>
              </a:lnSpc>
            </a:pPr>
            <a:r>
              <a:rPr lang="en-US" sz="1150" b="1" dirty="0">
                <a:latin typeface="Palatino Linotype" panose="02040502050505030304" pitchFamily="18" charset="0"/>
              </a:rPr>
              <a:t>2-Methylnaphthalene</a:t>
            </a:r>
          </a:p>
          <a:p>
            <a:pPr algn="ctr">
              <a:lnSpc>
                <a:spcPct val="100000"/>
              </a:lnSpc>
            </a:pPr>
            <a:r>
              <a:rPr lang="en-US" sz="1150" i="1" dirty="0">
                <a:latin typeface="Palatino Linotype" panose="02040502050505030304" pitchFamily="18" charset="0"/>
              </a:rPr>
              <a:t>(β-methylnaphthalene)</a:t>
            </a:r>
          </a:p>
        </p:txBody>
      </p:sp>
    </p:spTree>
    <p:extLst>
      <p:ext uri="{BB962C8B-B14F-4D97-AF65-F5344CB8AC3E}">
        <p14:creationId xmlns:p14="http://schemas.microsoft.com/office/powerpoint/2010/main" val="6102127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7EB9E-1001-7589-BC4F-FBE89B386CE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CFB5D56-7AD0-68A9-5A6F-917530C831A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E369BCFA-D376-7340-75F3-14E2D0C470E4}"/>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C594737-AF38-36D4-CEEC-33206AD93389}"/>
              </a:ext>
            </a:extLst>
          </p:cNvPr>
          <p:cNvSpPr txBox="1"/>
          <p:nvPr/>
        </p:nvSpPr>
        <p:spPr>
          <a:xfrm>
            <a:off x="176167" y="102066"/>
            <a:ext cx="7777389"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a:extLst>
              <a:ext uri="{FF2B5EF4-FFF2-40B4-BE49-F238E27FC236}">
                <a16:creationId xmlns:a16="http://schemas.microsoft.com/office/drawing/2014/main" id="{43F13243-D21F-047C-1C38-BE19879EA251}"/>
              </a:ext>
            </a:extLst>
          </p:cNvPr>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EB84BDA9-3CE0-4A81-1684-77DD6276BB9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2EF779E-8345-68D4-1CE5-A676B8FE8403}"/>
                </a:ext>
              </a:extLst>
            </p:cNvPr>
            <p:cNvSpPr txBox="1"/>
            <p:nvPr/>
          </p:nvSpPr>
          <p:spPr>
            <a:xfrm>
              <a:off x="11686327" y="6357937"/>
              <a:ext cx="312907" cy="246221"/>
            </a:xfrm>
            <a:prstGeom prst="rect">
              <a:avLst/>
            </a:prstGeom>
            <a:noFill/>
          </p:spPr>
          <p:txBody>
            <a:bodyPr wrap="square" rtlCol="0">
              <a:spAutoFit/>
            </a:bodyPr>
            <a:lstStyle/>
            <a:p>
              <a:pPr algn="ctr"/>
              <a:r>
                <a:rPr lang="en-US" sz="1000" dirty="0">
                  <a:solidFill>
                    <a:srgbClr val="0070C0"/>
                  </a:solidFill>
                  <a:latin typeface="Palatino Linotype" panose="02040502050505030304" pitchFamily="18" charset="0"/>
                </a:rPr>
                <a:t>35</a:t>
              </a:r>
            </a:p>
          </p:txBody>
        </p:sp>
      </p:grpSp>
      <p:sp>
        <p:nvSpPr>
          <p:cNvPr id="19" name="Title 7">
            <a:extLst>
              <a:ext uri="{FF2B5EF4-FFF2-40B4-BE49-F238E27FC236}">
                <a16:creationId xmlns:a16="http://schemas.microsoft.com/office/drawing/2014/main" id="{49ADDF1E-78B0-7B17-846D-C87A5B77991C}"/>
              </a:ext>
            </a:extLst>
          </p:cNvPr>
          <p:cNvSpPr txBox="1">
            <a:spLocks/>
          </p:cNvSpPr>
          <p:nvPr/>
        </p:nvSpPr>
        <p:spPr bwMode="auto">
          <a:xfrm>
            <a:off x="176168" y="427270"/>
            <a:ext cx="8053432"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6. Practice Problems</a:t>
            </a:r>
            <a:endParaRPr lang="en-US" sz="2000" b="1" u="sng" strike="sngStrike" dirty="0">
              <a:solidFill>
                <a:schemeClr val="accent2">
                  <a:lumMod val="75000"/>
                </a:schemeClr>
              </a:solidFill>
              <a:latin typeface="Palatino Linotype" panose="02040502050505030304" pitchFamily="18" charset="0"/>
            </a:endParaRPr>
          </a:p>
        </p:txBody>
      </p:sp>
      <p:sp>
        <p:nvSpPr>
          <p:cNvPr id="3" name="TextBox 15">
            <a:extLst>
              <a:ext uri="{FF2B5EF4-FFF2-40B4-BE49-F238E27FC236}">
                <a16:creationId xmlns:a16="http://schemas.microsoft.com/office/drawing/2014/main" id="{21C3723F-048A-C24B-AA77-7A5E8463DBBE}"/>
              </a:ext>
            </a:extLst>
          </p:cNvPr>
          <p:cNvSpPr txBox="1"/>
          <p:nvPr/>
        </p:nvSpPr>
        <p:spPr>
          <a:xfrm>
            <a:off x="161098" y="1109163"/>
            <a:ext cx="9973501" cy="369332"/>
          </a:xfrm>
          <a:prstGeom prst="rect">
            <a:avLst/>
          </a:prstGeom>
          <a:noFill/>
        </p:spPr>
        <p:txBody>
          <a:bodyPr wrap="square" rtlCol="0">
            <a:spAutoFit/>
          </a:bodyPr>
          <a:lstStyle/>
          <a:p>
            <a:r>
              <a:rPr lang="en-US" b="1" dirty="0">
                <a:solidFill>
                  <a:srgbClr val="ED7D31">
                    <a:lumMod val="75000"/>
                  </a:srgbClr>
                </a:solidFill>
                <a:latin typeface="Palatino Linotype" panose="02040502050505030304" pitchFamily="18" charset="0"/>
              </a:rPr>
              <a:t>1) Give the IUPAC name of each of the following compounds</a:t>
            </a:r>
          </a:p>
        </p:txBody>
      </p:sp>
      <p:graphicFrame>
        <p:nvGraphicFramePr>
          <p:cNvPr id="7" name="عنصر 6">
            <a:extLst>
              <a:ext uri="{FF2B5EF4-FFF2-40B4-BE49-F238E27FC236}">
                <a16:creationId xmlns:a16="http://schemas.microsoft.com/office/drawing/2014/main" id="{235B8CCB-D583-557E-4B6E-974BC21EA970}"/>
              </a:ext>
            </a:extLst>
          </p:cNvPr>
          <p:cNvGraphicFramePr>
            <a:graphicFrameLocks noChangeAspect="1"/>
          </p:cNvGraphicFramePr>
          <p:nvPr>
            <p:extLst>
              <p:ext uri="{D42A27DB-BD31-4B8C-83A1-F6EECF244321}">
                <p14:modId xmlns:p14="http://schemas.microsoft.com/office/powerpoint/2010/main" val="2213320458"/>
              </p:ext>
            </p:extLst>
          </p:nvPr>
        </p:nvGraphicFramePr>
        <p:xfrm>
          <a:off x="1820863" y="1749425"/>
          <a:ext cx="7942262" cy="3540125"/>
        </p:xfrm>
        <a:graphic>
          <a:graphicData uri="http://schemas.openxmlformats.org/presentationml/2006/ole">
            <mc:AlternateContent xmlns:mc="http://schemas.openxmlformats.org/markup-compatibility/2006">
              <mc:Choice xmlns:v="urn:schemas-microsoft-com:vml" Requires="v">
                <p:oleObj spid="_x0000_s18452" name="CS ChemDraw Drawing" r:id="rId6" imgW="10417314" imgH="4645993" progId="ChemDraw.Document.6.0">
                  <p:embed/>
                </p:oleObj>
              </mc:Choice>
              <mc:Fallback>
                <p:oleObj name="CS ChemDraw Drawing" r:id="rId6" imgW="10417314" imgH="4645993" progId="ChemDraw.Document.6.0">
                  <p:embed/>
                  <p:pic>
                    <p:nvPicPr>
                      <p:cNvPr id="2" name="عنصر 1">
                        <a:extLst>
                          <a:ext uri="{FF2B5EF4-FFF2-40B4-BE49-F238E27FC236}">
                            <a16:creationId xmlns:a16="http://schemas.microsoft.com/office/drawing/2014/main" id="{C45E5558-7E52-C5CB-E21E-C8F2CB62E02F}"/>
                          </a:ext>
                        </a:extLst>
                      </p:cNvPr>
                      <p:cNvPicPr/>
                      <p:nvPr/>
                    </p:nvPicPr>
                    <p:blipFill>
                      <a:blip r:embed="rId7"/>
                      <a:stretch>
                        <a:fillRect/>
                      </a:stretch>
                    </p:blipFill>
                    <p:spPr>
                      <a:xfrm>
                        <a:off x="1820863" y="1749425"/>
                        <a:ext cx="7942262" cy="3540125"/>
                      </a:xfrm>
                      <a:prstGeom prst="rect">
                        <a:avLst/>
                      </a:prstGeom>
                    </p:spPr>
                  </p:pic>
                </p:oleObj>
              </mc:Fallback>
            </mc:AlternateContent>
          </a:graphicData>
        </a:graphic>
      </p:graphicFrame>
      <p:sp>
        <p:nvSpPr>
          <p:cNvPr id="11" name="TextBox 15">
            <a:extLst>
              <a:ext uri="{FF2B5EF4-FFF2-40B4-BE49-F238E27FC236}">
                <a16:creationId xmlns:a16="http://schemas.microsoft.com/office/drawing/2014/main" id="{5DAA8CA0-A8DC-6E2F-A59A-74FC41A78068}"/>
              </a:ext>
            </a:extLst>
          </p:cNvPr>
          <p:cNvSpPr txBox="1"/>
          <p:nvPr/>
        </p:nvSpPr>
        <p:spPr>
          <a:xfrm>
            <a:off x="161097" y="5291316"/>
            <a:ext cx="9973501" cy="369332"/>
          </a:xfrm>
          <a:prstGeom prst="rect">
            <a:avLst/>
          </a:prstGeom>
          <a:noFill/>
        </p:spPr>
        <p:txBody>
          <a:bodyPr wrap="square" rtlCol="0">
            <a:spAutoFit/>
          </a:bodyPr>
          <a:lstStyle/>
          <a:p>
            <a:r>
              <a:rPr lang="en-US" b="1" dirty="0">
                <a:solidFill>
                  <a:srgbClr val="ED7D31">
                    <a:lumMod val="75000"/>
                  </a:srgbClr>
                </a:solidFill>
                <a:latin typeface="Palatino Linotype" panose="02040502050505030304" pitchFamily="18" charset="0"/>
              </a:rPr>
              <a:t>2) Write the structural formula for:</a:t>
            </a:r>
          </a:p>
        </p:txBody>
      </p:sp>
      <p:sp>
        <p:nvSpPr>
          <p:cNvPr id="4" name="TextBox 15">
            <a:extLst>
              <a:ext uri="{FF2B5EF4-FFF2-40B4-BE49-F238E27FC236}">
                <a16:creationId xmlns:a16="http://schemas.microsoft.com/office/drawing/2014/main" id="{36736306-8A2D-5F61-C381-777F22D00188}"/>
              </a:ext>
            </a:extLst>
          </p:cNvPr>
          <p:cNvSpPr txBox="1"/>
          <p:nvPr/>
        </p:nvSpPr>
        <p:spPr>
          <a:xfrm>
            <a:off x="408817" y="5660648"/>
            <a:ext cx="3845684" cy="369332"/>
          </a:xfrm>
          <a:prstGeom prst="rect">
            <a:avLst/>
          </a:prstGeom>
          <a:noFill/>
        </p:spPr>
        <p:txBody>
          <a:bodyPr wrap="square" rtlCol="0">
            <a:spAutoFit/>
          </a:bodyPr>
          <a:lstStyle/>
          <a:p>
            <a:r>
              <a:rPr lang="en-US" b="1" dirty="0">
                <a:solidFill>
                  <a:srgbClr val="0070C0"/>
                </a:solidFill>
                <a:latin typeface="Palatino Linotype" panose="02040502050505030304" pitchFamily="18" charset="0"/>
              </a:rPr>
              <a:t>a)   2,2,4-trimethylpentane</a:t>
            </a:r>
          </a:p>
        </p:txBody>
      </p:sp>
      <p:sp>
        <p:nvSpPr>
          <p:cNvPr id="13" name="TextBox 15">
            <a:extLst>
              <a:ext uri="{FF2B5EF4-FFF2-40B4-BE49-F238E27FC236}">
                <a16:creationId xmlns:a16="http://schemas.microsoft.com/office/drawing/2014/main" id="{BFD9220B-99D6-121C-9440-56D796969932}"/>
              </a:ext>
            </a:extLst>
          </p:cNvPr>
          <p:cNvSpPr txBox="1"/>
          <p:nvPr/>
        </p:nvSpPr>
        <p:spPr>
          <a:xfrm>
            <a:off x="4836732" y="5683528"/>
            <a:ext cx="4715634" cy="369332"/>
          </a:xfrm>
          <a:prstGeom prst="rect">
            <a:avLst/>
          </a:prstGeom>
          <a:noFill/>
        </p:spPr>
        <p:txBody>
          <a:bodyPr wrap="square" rtlCol="0">
            <a:spAutoFit/>
          </a:bodyPr>
          <a:lstStyle/>
          <a:p>
            <a:r>
              <a:rPr lang="en-US" b="1" dirty="0">
                <a:solidFill>
                  <a:srgbClr val="0070C0"/>
                </a:solidFill>
                <a:latin typeface="Palatino Linotype" panose="02040502050505030304" pitchFamily="18" charset="0"/>
              </a:rPr>
              <a:t>b)   4-Isopropyl-3,5-dimethyl-2-octene</a:t>
            </a:r>
          </a:p>
        </p:txBody>
      </p:sp>
      <p:sp>
        <p:nvSpPr>
          <p:cNvPr id="17" name="TextBox 15">
            <a:extLst>
              <a:ext uri="{FF2B5EF4-FFF2-40B4-BE49-F238E27FC236}">
                <a16:creationId xmlns:a16="http://schemas.microsoft.com/office/drawing/2014/main" id="{B846617E-C995-46A5-6205-2DFF17C56301}"/>
              </a:ext>
            </a:extLst>
          </p:cNvPr>
          <p:cNvSpPr txBox="1"/>
          <p:nvPr/>
        </p:nvSpPr>
        <p:spPr>
          <a:xfrm>
            <a:off x="408816" y="6173271"/>
            <a:ext cx="4315619" cy="369332"/>
          </a:xfrm>
          <a:prstGeom prst="rect">
            <a:avLst/>
          </a:prstGeom>
          <a:noFill/>
        </p:spPr>
        <p:txBody>
          <a:bodyPr wrap="square" rtlCol="0">
            <a:spAutoFit/>
          </a:bodyPr>
          <a:lstStyle/>
          <a:p>
            <a:r>
              <a:rPr lang="en-US" b="1" dirty="0">
                <a:solidFill>
                  <a:srgbClr val="0070C0"/>
                </a:solidFill>
                <a:latin typeface="Palatino Linotype" panose="02040502050505030304" pitchFamily="18" charset="0"/>
              </a:rPr>
              <a:t>c)   5-Bromo-4-ethyl-6-methyl-2-nonyne</a:t>
            </a:r>
          </a:p>
        </p:txBody>
      </p:sp>
      <p:sp>
        <p:nvSpPr>
          <p:cNvPr id="20" name="TextBox 15">
            <a:extLst>
              <a:ext uri="{FF2B5EF4-FFF2-40B4-BE49-F238E27FC236}">
                <a16:creationId xmlns:a16="http://schemas.microsoft.com/office/drawing/2014/main" id="{83187D44-B0C1-482A-15A6-33B6544DBB92}"/>
              </a:ext>
            </a:extLst>
          </p:cNvPr>
          <p:cNvSpPr txBox="1"/>
          <p:nvPr/>
        </p:nvSpPr>
        <p:spPr>
          <a:xfrm>
            <a:off x="4821217" y="6173271"/>
            <a:ext cx="4715634" cy="369332"/>
          </a:xfrm>
          <a:prstGeom prst="rect">
            <a:avLst/>
          </a:prstGeom>
          <a:noFill/>
        </p:spPr>
        <p:txBody>
          <a:bodyPr wrap="square" rtlCol="0">
            <a:spAutoFit/>
          </a:bodyPr>
          <a:lstStyle/>
          <a:p>
            <a:r>
              <a:rPr lang="en-US" b="1" dirty="0">
                <a:solidFill>
                  <a:srgbClr val="0070C0"/>
                </a:solidFill>
                <a:latin typeface="Palatino Linotype" panose="02040502050505030304" pitchFamily="18" charset="0"/>
              </a:rPr>
              <a:t>d)   1,3-Difluoro-4-methylbenzene</a:t>
            </a:r>
          </a:p>
        </p:txBody>
      </p:sp>
    </p:spTree>
    <p:extLst>
      <p:ext uri="{BB962C8B-B14F-4D97-AF65-F5344CB8AC3E}">
        <p14:creationId xmlns:p14="http://schemas.microsoft.com/office/powerpoint/2010/main" val="17853834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176168" y="102066"/>
            <a:ext cx="7777388" cy="461665"/>
          </a:xfrm>
          <a:prstGeom prst="rect">
            <a:avLst/>
          </a:prstGeom>
          <a:noFill/>
        </p:spPr>
        <p:txBody>
          <a:bodyPr wrap="squar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3: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Nomenclature of Organic Compounds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grpSp>
        <p:nvGrpSpPr>
          <p:cNvPr id="9" name="Group 8"/>
          <p:cNvGrpSpPr/>
          <p:nvPr/>
        </p:nvGrpSpPr>
        <p:grpSpPr>
          <a:xfrm>
            <a:off x="11589545" y="6201269"/>
            <a:ext cx="602456" cy="656731"/>
            <a:chOff x="11589545" y="6201269"/>
            <a:chExt cx="602456" cy="656731"/>
          </a:xfrm>
        </p:grpSpPr>
        <p:pic>
          <p:nvPicPr>
            <p:cNvPr id="14" name="Picture 13">
              <a:extLst>
                <a:ext uri="{FF2B5EF4-FFF2-40B4-BE49-F238E27FC236}">
                  <a16:creationId xmlns:a16="http://schemas.microsoft.com/office/drawing/2014/main" id="{C7286C4A-4D25-4A90-BF2B-A2CC845B18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17717470-B721-4D45-97D1-FB8273643846}"/>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36</a:t>
              </a:r>
            </a:p>
          </p:txBody>
        </p:sp>
      </p:grpSp>
      <p:sp>
        <p:nvSpPr>
          <p:cNvPr id="7" name="Title 7">
            <a:extLst>
              <a:ext uri="{FF2B5EF4-FFF2-40B4-BE49-F238E27FC236}">
                <a16:creationId xmlns:a16="http://schemas.microsoft.com/office/drawing/2014/main" id="{7F7387B4-FC94-A768-E53C-1D21FAF3F7D3}"/>
              </a:ext>
            </a:extLst>
          </p:cNvPr>
          <p:cNvSpPr txBox="1">
            <a:spLocks/>
          </p:cNvSpPr>
          <p:nvPr/>
        </p:nvSpPr>
        <p:spPr bwMode="auto">
          <a:xfrm>
            <a:off x="176168" y="427270"/>
            <a:ext cx="906272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eaLnBrk="0" fontAlgn="base" hangingPunct="0">
              <a:spcBef>
                <a:spcPct val="0"/>
              </a:spcBef>
              <a:spcAft>
                <a:spcPct val="0"/>
              </a:spcAft>
              <a:defRPr>
                <a:solidFill>
                  <a:schemeClr val="tx1"/>
                </a:solidFill>
                <a:latin typeface="Tw Cen MT" panose="020B0602020104020603" pitchFamily="34" charset="0"/>
              </a:defRPr>
            </a:lvl6pPr>
            <a:lvl7pPr marL="2971800" indent="-228600" eaLnBrk="0" fontAlgn="base" hangingPunct="0">
              <a:spcBef>
                <a:spcPct val="0"/>
              </a:spcBef>
              <a:spcAft>
                <a:spcPct val="0"/>
              </a:spcAft>
              <a:defRPr>
                <a:solidFill>
                  <a:schemeClr val="tx1"/>
                </a:solidFill>
                <a:latin typeface="Tw Cen MT" panose="020B0602020104020603" pitchFamily="34" charset="0"/>
              </a:defRPr>
            </a:lvl7pPr>
            <a:lvl8pPr marL="3429000" indent="-228600" eaLnBrk="0" fontAlgn="base" hangingPunct="0">
              <a:spcBef>
                <a:spcPct val="0"/>
              </a:spcBef>
              <a:spcAft>
                <a:spcPct val="0"/>
              </a:spcAft>
              <a:defRPr>
                <a:solidFill>
                  <a:schemeClr val="tx1"/>
                </a:solidFill>
                <a:latin typeface="Tw Cen MT" panose="020B0602020104020603" pitchFamily="34" charset="0"/>
              </a:defRPr>
            </a:lvl8pPr>
            <a:lvl9pPr marL="3886200" indent="-228600" eaLnBrk="0" fontAlgn="base" hangingPunct="0">
              <a:spcBef>
                <a:spcPct val="0"/>
              </a:spcBef>
              <a:spcAft>
                <a:spcPct val="0"/>
              </a:spcAft>
              <a:defRPr>
                <a:solidFill>
                  <a:schemeClr val="tx1"/>
                </a:solidFill>
                <a:latin typeface="Tw Cen MT" panose="020B0602020104020603" pitchFamily="34" charset="0"/>
              </a:defRPr>
            </a:lvl9pPr>
          </a:lstStyle>
          <a:p>
            <a:r>
              <a:rPr lang="en-US" sz="2000" b="1" u="sng" dirty="0">
                <a:solidFill>
                  <a:schemeClr val="accent2">
                    <a:lumMod val="75000"/>
                  </a:schemeClr>
                </a:solidFill>
                <a:latin typeface="Palatino Linotype" panose="02040502050505030304" pitchFamily="18" charset="0"/>
              </a:rPr>
              <a:t>6. Practice Problems (continued)</a:t>
            </a:r>
          </a:p>
        </p:txBody>
      </p:sp>
      <p:sp>
        <p:nvSpPr>
          <p:cNvPr id="101" name="TextBox 101"/>
          <p:cNvSpPr txBox="1"/>
          <p:nvPr/>
        </p:nvSpPr>
        <p:spPr>
          <a:xfrm>
            <a:off x="160934" y="1097280"/>
            <a:ext cx="11430000" cy="365760"/>
          </a:xfrm>
          <a:prstGeom prst="rect">
            <a:avLst/>
          </a:prstGeom>
          <a:noFill/>
        </p:spPr>
        <p:txBody>
          <a:bodyPr wrap="square" rtlCol="0">
            <a:spAutoFit/>
          </a:bodyPr>
          <a:lstStyle/>
          <a:p>
            <a:pPr algn="just">
              <a:lnSpc>
                <a:spcPct val="100000"/>
              </a:lnSpc>
            </a:pPr>
            <a:r>
              <a:rPr lang="en-US" sz="1800" b="1" dirty="0">
                <a:solidFill>
                  <a:schemeClr val="accent2">
                    <a:lumMod val="75000"/>
                  </a:schemeClr>
                </a:solidFill>
                <a:latin typeface="Palatino Linotype" panose="02040502050505030304" pitchFamily="18" charset="0"/>
              </a:rPr>
              <a:t>3) Give the IUPAC name of each compound (include cis/trans or (E)/(Z) where needed):</a:t>
            </a:r>
          </a:p>
        </p:txBody>
      </p:sp>
      <p:pic>
        <p:nvPicPr>
          <p:cNvPr id="102" name="Structure J1" descr="Chemical structure"/>
          <p:cNvPicPr>
            <a:picLocks noChangeAspect="1"/>
          </p:cNvPicPr>
          <p:nvPr/>
        </p:nvPicPr>
        <p:blipFill>
          <a:blip r:embed="rId5"/>
          <a:stretch>
            <a:fillRect/>
          </a:stretch>
        </p:blipFill>
        <p:spPr>
          <a:xfrm>
            <a:off x="445665" y="1772107"/>
            <a:ext cx="1577551" cy="1382573"/>
          </a:xfrm>
          <a:prstGeom prst="rect">
            <a:avLst/>
          </a:prstGeom>
        </p:spPr>
      </p:pic>
      <p:sp>
        <p:nvSpPr>
          <p:cNvPr id="103" name="TextBox 103"/>
          <p:cNvSpPr txBox="1"/>
          <p:nvPr/>
        </p:nvSpPr>
        <p:spPr>
          <a:xfrm>
            <a:off x="868680" y="3227832"/>
            <a:ext cx="731520" cy="274320"/>
          </a:xfrm>
          <a:prstGeom prst="rect">
            <a:avLst/>
          </a:prstGeom>
          <a:noFill/>
        </p:spPr>
        <p:txBody>
          <a:bodyPr wrap="square" rtlCol="0">
            <a:spAutoFit/>
          </a:bodyPr>
          <a:lstStyle/>
          <a:p>
            <a:pPr algn="ctr">
              <a:lnSpc>
                <a:spcPct val="100000"/>
              </a:lnSpc>
            </a:pPr>
            <a:r>
              <a:rPr lang="en-US" sz="1600" b="1" dirty="0">
                <a:solidFill>
                  <a:srgbClr val="0070C0"/>
                </a:solidFill>
                <a:latin typeface="Palatino Linotype" panose="02040502050505030304" pitchFamily="18" charset="0"/>
              </a:rPr>
              <a:t>a)</a:t>
            </a:r>
          </a:p>
        </p:txBody>
      </p:sp>
      <p:pic>
        <p:nvPicPr>
          <p:cNvPr id="104" name="Structure J2" descr="Chemical structure"/>
          <p:cNvPicPr>
            <a:picLocks noChangeAspect="1"/>
          </p:cNvPicPr>
          <p:nvPr/>
        </p:nvPicPr>
        <p:blipFill>
          <a:blip r:embed="rId6"/>
          <a:stretch>
            <a:fillRect/>
          </a:stretch>
        </p:blipFill>
        <p:spPr>
          <a:xfrm>
            <a:off x="2628991" y="2210365"/>
            <a:ext cx="1417137" cy="944315"/>
          </a:xfrm>
          <a:prstGeom prst="rect">
            <a:avLst/>
          </a:prstGeom>
        </p:spPr>
      </p:pic>
      <p:sp>
        <p:nvSpPr>
          <p:cNvPr id="105" name="TextBox 105"/>
          <p:cNvSpPr txBox="1"/>
          <p:nvPr/>
        </p:nvSpPr>
        <p:spPr>
          <a:xfrm>
            <a:off x="2971800" y="3227832"/>
            <a:ext cx="731520" cy="274320"/>
          </a:xfrm>
          <a:prstGeom prst="rect">
            <a:avLst/>
          </a:prstGeom>
          <a:noFill/>
        </p:spPr>
        <p:txBody>
          <a:bodyPr wrap="square" rtlCol="0">
            <a:spAutoFit/>
          </a:bodyPr>
          <a:lstStyle/>
          <a:p>
            <a:pPr algn="ctr">
              <a:lnSpc>
                <a:spcPct val="100000"/>
              </a:lnSpc>
            </a:pPr>
            <a:r>
              <a:rPr lang="en-US" sz="1600" b="1" dirty="0">
                <a:solidFill>
                  <a:srgbClr val="0070C0"/>
                </a:solidFill>
                <a:latin typeface="Palatino Linotype" panose="02040502050505030304" pitchFamily="18" charset="0"/>
              </a:rPr>
              <a:t>b)</a:t>
            </a:r>
          </a:p>
        </p:txBody>
      </p:sp>
      <p:sp>
        <p:nvSpPr>
          <p:cNvPr id="107" name="TextBox 107"/>
          <p:cNvSpPr txBox="1"/>
          <p:nvPr/>
        </p:nvSpPr>
        <p:spPr>
          <a:xfrm>
            <a:off x="5277934" y="3227832"/>
            <a:ext cx="731520" cy="274320"/>
          </a:xfrm>
          <a:prstGeom prst="rect">
            <a:avLst/>
          </a:prstGeom>
          <a:noFill/>
        </p:spPr>
        <p:txBody>
          <a:bodyPr wrap="square" rtlCol="0">
            <a:spAutoFit/>
          </a:bodyPr>
          <a:lstStyle/>
          <a:p>
            <a:pPr algn="ctr">
              <a:lnSpc>
                <a:spcPct val="100000"/>
              </a:lnSpc>
            </a:pPr>
            <a:r>
              <a:rPr lang="en-US" sz="1600" b="1" dirty="0">
                <a:solidFill>
                  <a:srgbClr val="0070C0"/>
                </a:solidFill>
                <a:latin typeface="Palatino Linotype" panose="02040502050505030304" pitchFamily="18" charset="0"/>
              </a:rPr>
              <a:t>c)</a:t>
            </a:r>
          </a:p>
        </p:txBody>
      </p:sp>
      <p:pic>
        <p:nvPicPr>
          <p:cNvPr id="108" name="Structure J4" descr="Chemical structure"/>
          <p:cNvPicPr>
            <a:picLocks noChangeAspect="1"/>
          </p:cNvPicPr>
          <p:nvPr/>
        </p:nvPicPr>
        <p:blipFill>
          <a:blip r:embed="rId7"/>
          <a:stretch>
            <a:fillRect/>
          </a:stretch>
        </p:blipFill>
        <p:spPr>
          <a:xfrm>
            <a:off x="4236113" y="1827886"/>
            <a:ext cx="2774894" cy="1382573"/>
          </a:xfrm>
          <a:prstGeom prst="rect">
            <a:avLst/>
          </a:prstGeom>
        </p:spPr>
      </p:pic>
      <p:sp>
        <p:nvSpPr>
          <p:cNvPr id="109" name="TextBox 109"/>
          <p:cNvSpPr txBox="1"/>
          <p:nvPr/>
        </p:nvSpPr>
        <p:spPr>
          <a:xfrm>
            <a:off x="8410384" y="3227832"/>
            <a:ext cx="731520" cy="274320"/>
          </a:xfrm>
          <a:prstGeom prst="rect">
            <a:avLst/>
          </a:prstGeom>
          <a:noFill/>
        </p:spPr>
        <p:txBody>
          <a:bodyPr wrap="square" rtlCol="0">
            <a:spAutoFit/>
          </a:bodyPr>
          <a:lstStyle/>
          <a:p>
            <a:pPr algn="ctr">
              <a:lnSpc>
                <a:spcPct val="100000"/>
              </a:lnSpc>
            </a:pPr>
            <a:r>
              <a:rPr lang="en-US" sz="1600" b="1" dirty="0">
                <a:solidFill>
                  <a:srgbClr val="0070C0"/>
                </a:solidFill>
                <a:latin typeface="Palatino Linotype" panose="02040502050505030304" pitchFamily="18" charset="0"/>
              </a:rPr>
              <a:t>d)</a:t>
            </a:r>
          </a:p>
        </p:txBody>
      </p:sp>
      <p:pic>
        <p:nvPicPr>
          <p:cNvPr id="110" name="Structure J5" descr="Chemical structure"/>
          <p:cNvPicPr>
            <a:picLocks noChangeAspect="1"/>
          </p:cNvPicPr>
          <p:nvPr/>
        </p:nvPicPr>
        <p:blipFill>
          <a:blip r:embed="rId8"/>
          <a:stretch>
            <a:fillRect/>
          </a:stretch>
        </p:blipFill>
        <p:spPr>
          <a:xfrm>
            <a:off x="7662024" y="1772107"/>
            <a:ext cx="2176222" cy="1382573"/>
          </a:xfrm>
          <a:prstGeom prst="rect">
            <a:avLst/>
          </a:prstGeom>
        </p:spPr>
      </p:pic>
      <p:sp>
        <p:nvSpPr>
          <p:cNvPr id="112" name="TextBox 112"/>
          <p:cNvSpPr txBox="1"/>
          <p:nvPr/>
        </p:nvSpPr>
        <p:spPr>
          <a:xfrm>
            <a:off x="160934" y="3655981"/>
            <a:ext cx="11430000" cy="365760"/>
          </a:xfrm>
          <a:prstGeom prst="rect">
            <a:avLst/>
          </a:prstGeom>
          <a:noFill/>
        </p:spPr>
        <p:txBody>
          <a:bodyPr wrap="square" rtlCol="0">
            <a:spAutoFit/>
          </a:bodyPr>
          <a:lstStyle/>
          <a:p>
            <a:pPr algn="just">
              <a:lnSpc>
                <a:spcPct val="100000"/>
              </a:lnSpc>
            </a:pPr>
            <a:r>
              <a:rPr lang="en-US" sz="1800" b="1" dirty="0">
                <a:solidFill>
                  <a:schemeClr val="accent2">
                    <a:lumMod val="75000"/>
                  </a:schemeClr>
                </a:solidFill>
                <a:latin typeface="Palatino Linotype" panose="02040502050505030304" pitchFamily="18" charset="0"/>
              </a:rPr>
              <a:t>4) Write the structural formula for:</a:t>
            </a:r>
          </a:p>
        </p:txBody>
      </p:sp>
      <p:sp>
        <p:nvSpPr>
          <p:cNvPr id="113" name="TextBox 113"/>
          <p:cNvSpPr txBox="1"/>
          <p:nvPr/>
        </p:nvSpPr>
        <p:spPr>
          <a:xfrm>
            <a:off x="411480" y="4069080"/>
            <a:ext cx="5486400" cy="1027204"/>
          </a:xfrm>
          <a:prstGeom prst="rect">
            <a:avLst/>
          </a:prstGeom>
          <a:noFill/>
        </p:spPr>
        <p:txBody>
          <a:bodyPr wrap="square" rtlCol="0">
            <a:spAutoFit/>
          </a:bodyPr>
          <a:lstStyle/>
          <a:p>
            <a:pPr algn="just">
              <a:lnSpc>
                <a:spcPct val="130000"/>
              </a:lnSpc>
            </a:pPr>
            <a:r>
              <a:rPr lang="en-US" sz="1600" b="1" dirty="0">
                <a:solidFill>
                  <a:srgbClr val="0070C0"/>
                </a:solidFill>
                <a:latin typeface="Palatino Linotype" panose="02040502050505030304" pitchFamily="18" charset="0"/>
              </a:rPr>
              <a:t>a)   </a:t>
            </a:r>
            <a:r>
              <a:rPr lang="en-US" sz="1600" b="1" i="1" dirty="0">
                <a:solidFill>
                  <a:srgbClr val="0070C0"/>
                </a:solidFill>
                <a:latin typeface="Palatino Linotype" panose="02040502050505030304" pitchFamily="18" charset="0"/>
              </a:rPr>
              <a:t>(Z)</a:t>
            </a:r>
            <a:r>
              <a:rPr lang="en-US" sz="1600" b="1" dirty="0">
                <a:solidFill>
                  <a:srgbClr val="0070C0"/>
                </a:solidFill>
                <a:latin typeface="Palatino Linotype" panose="02040502050505030304" pitchFamily="18" charset="0"/>
              </a:rPr>
              <a:t>-3-Methylhex-3-ene</a:t>
            </a:r>
          </a:p>
          <a:p>
            <a:pPr algn="just">
              <a:lnSpc>
                <a:spcPct val="130000"/>
              </a:lnSpc>
            </a:pPr>
            <a:r>
              <a:rPr lang="en-US" sz="1600" b="1" dirty="0">
                <a:solidFill>
                  <a:srgbClr val="0070C0"/>
                </a:solidFill>
                <a:latin typeface="Palatino Linotype" panose="02040502050505030304" pitchFamily="18" charset="0"/>
              </a:rPr>
              <a:t>b)   </a:t>
            </a:r>
            <a:r>
              <a:rPr lang="en-US" sz="1600" b="1" i="1" dirty="0">
                <a:solidFill>
                  <a:srgbClr val="0070C0"/>
                </a:solidFill>
                <a:latin typeface="Palatino Linotype" panose="02040502050505030304" pitchFamily="18" charset="0"/>
              </a:rPr>
              <a:t>trans</a:t>
            </a:r>
            <a:r>
              <a:rPr lang="en-US" sz="1600" b="1" dirty="0">
                <a:solidFill>
                  <a:srgbClr val="0070C0"/>
                </a:solidFill>
                <a:latin typeface="Palatino Linotype" panose="02040502050505030304" pitchFamily="18" charset="0"/>
              </a:rPr>
              <a:t>-1,2-Dibromocyclohexane</a:t>
            </a:r>
          </a:p>
          <a:p>
            <a:pPr algn="just">
              <a:lnSpc>
                <a:spcPct val="130000"/>
              </a:lnSpc>
            </a:pPr>
            <a:r>
              <a:rPr lang="en-US" sz="1600" b="1" dirty="0">
                <a:solidFill>
                  <a:srgbClr val="0070C0"/>
                </a:solidFill>
                <a:latin typeface="Palatino Linotype" panose="02040502050505030304" pitchFamily="18" charset="0"/>
              </a:rPr>
              <a:t>c)    2-Bromonaphthalene</a:t>
            </a:r>
          </a:p>
        </p:txBody>
      </p:sp>
      <p:sp>
        <p:nvSpPr>
          <p:cNvPr id="114" name="TextBox 114"/>
          <p:cNvSpPr txBox="1"/>
          <p:nvPr/>
        </p:nvSpPr>
        <p:spPr>
          <a:xfrm>
            <a:off x="6309360" y="4069080"/>
            <a:ext cx="5486400" cy="707117"/>
          </a:xfrm>
          <a:prstGeom prst="rect">
            <a:avLst/>
          </a:prstGeom>
          <a:noFill/>
        </p:spPr>
        <p:txBody>
          <a:bodyPr wrap="square" rtlCol="0">
            <a:spAutoFit/>
          </a:bodyPr>
          <a:lstStyle/>
          <a:p>
            <a:pPr algn="just">
              <a:lnSpc>
                <a:spcPct val="130000"/>
              </a:lnSpc>
            </a:pPr>
            <a:r>
              <a:rPr lang="en-US" sz="1600" b="1" dirty="0">
                <a:solidFill>
                  <a:srgbClr val="0070C0"/>
                </a:solidFill>
                <a:latin typeface="Palatino Linotype" panose="02040502050505030304" pitchFamily="18" charset="0"/>
              </a:rPr>
              <a:t>d)   4-Isopropyl-2-methylheptane</a:t>
            </a:r>
          </a:p>
          <a:p>
            <a:pPr algn="just">
              <a:lnSpc>
                <a:spcPct val="130000"/>
              </a:lnSpc>
            </a:pPr>
            <a:r>
              <a:rPr lang="en-US" sz="1600" b="1" dirty="0">
                <a:solidFill>
                  <a:srgbClr val="0070C0"/>
                </a:solidFill>
                <a:latin typeface="Palatino Linotype" panose="02040502050505030304" pitchFamily="18" charset="0"/>
              </a:rPr>
              <a:t>e)   3-Cyclopentylprop-1-yne</a:t>
            </a:r>
          </a:p>
        </p:txBody>
      </p:sp>
    </p:spTree>
    <p:extLst>
      <p:ext uri="{BB962C8B-B14F-4D97-AF65-F5344CB8AC3E}">
        <p14:creationId xmlns:p14="http://schemas.microsoft.com/office/powerpoint/2010/main" val="610212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3">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7C9C92D-9C0B-4214-90AD-9D089A72EC9B}"/>
              </a:ext>
            </a:extLst>
          </p:cNvPr>
          <p:cNvSpPr txBox="1"/>
          <p:nvPr/>
        </p:nvSpPr>
        <p:spPr>
          <a:xfrm>
            <a:off x="0" y="83236"/>
            <a:ext cx="943277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ED7D31">
                    <a:lumMod val="75000"/>
                  </a:srgbClr>
                </a:solidFill>
                <a:effectLst>
                  <a:outerShdw blurRad="38100" dist="38100" dir="2700000" algn="tl">
                    <a:srgbClr val="000000">
                      <a:alpha val="43137"/>
                    </a:srgbClr>
                  </a:outerShdw>
                </a:effectLst>
                <a:uLnTx/>
                <a:uFillTx/>
                <a:latin typeface="Palatino Linotype" panose="02040502050505030304" pitchFamily="18" charset="0"/>
                <a:ea typeface="+mn-ea"/>
                <a:cs typeface="+mn-cs"/>
              </a:rPr>
              <a:t>Chapter 3: </a:t>
            </a:r>
            <a:r>
              <a:rPr kumimoji="0" lang="en-US" sz="2400" b="1" i="1" u="none" strike="noStrike" kern="1200" cap="none" spc="0" normalizeH="0" baseline="0" noProof="0" dirty="0">
                <a:ln>
                  <a:noFill/>
                </a:ln>
                <a:solidFill>
                  <a:srgbClr val="0083BC"/>
                </a:solidFill>
                <a:effectLst>
                  <a:outerShdw blurRad="38100" dist="38100" dir="2700000" algn="tl">
                    <a:srgbClr val="000000">
                      <a:alpha val="43137"/>
                    </a:srgbClr>
                  </a:outerShdw>
                </a:effectLst>
                <a:uLnTx/>
                <a:uFillTx/>
                <a:latin typeface="Palatino Linotype" panose="02040502050505030304" pitchFamily="18" charset="0"/>
                <a:ea typeface="+mn-ea"/>
                <a:cs typeface="+mn-cs"/>
              </a:rPr>
              <a:t>Nomenclature of Organic Compounds</a:t>
            </a:r>
            <a:endParaRPr kumimoji="0" lang="en-US" sz="2400" b="0" i="1" u="none" strike="noStrike" kern="1200" cap="none" spc="0" normalizeH="0" baseline="0" noProof="0" dirty="0">
              <a:ln>
                <a:noFill/>
              </a:ln>
              <a:solidFill>
                <a:srgbClr val="0083BC"/>
              </a:solidFill>
              <a:effectLst>
                <a:outerShdw blurRad="38100" dist="38100" dir="2700000" algn="tl">
                  <a:srgbClr val="000000">
                    <a:alpha val="43137"/>
                  </a:srgbClr>
                </a:outerShdw>
              </a:effectLst>
              <a:uLnTx/>
              <a:uFillTx/>
              <a:latin typeface="Palatino Linotype" panose="02040502050505030304" pitchFamily="18" charset="0"/>
              <a:ea typeface="+mn-ea"/>
              <a:cs typeface="+mn-cs"/>
            </a:endParaRPr>
          </a:p>
        </p:txBody>
      </p:sp>
      <p:sp>
        <p:nvSpPr>
          <p:cNvPr id="8" name="Text Box 2">
            <a:extLst>
              <a:ext uri="{FF2B5EF4-FFF2-40B4-BE49-F238E27FC236}">
                <a16:creationId xmlns:a16="http://schemas.microsoft.com/office/drawing/2014/main" id="{D94BCD36-A8A1-4D8C-BD53-C68B63372217}"/>
              </a:ext>
            </a:extLst>
          </p:cNvPr>
          <p:cNvSpPr txBox="1">
            <a:spLocks noChangeArrowheads="1"/>
          </p:cNvSpPr>
          <p:nvPr/>
        </p:nvSpPr>
        <p:spPr bwMode="auto">
          <a:xfrm>
            <a:off x="393554" y="678626"/>
            <a:ext cx="7415916" cy="65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None/>
            </a:pPr>
            <a:r>
              <a:rPr lang="en-US" altLang="en-US" sz="1800" b="1" dirty="0">
                <a:solidFill>
                  <a:schemeClr val="accent2">
                    <a:lumMod val="75000"/>
                  </a:schemeClr>
                </a:solidFill>
                <a:latin typeface="Palatino Linotype" panose="02040502050505030304" pitchFamily="18" charset="0"/>
              </a:rPr>
              <a:t>5) Rank in order of decreasing priority:</a:t>
            </a:r>
          </a:p>
          <a:p>
            <a:pPr eaLnBrk="1" hangingPunct="1">
              <a:spcBef>
                <a:spcPct val="50000"/>
              </a:spcBef>
              <a:buNone/>
            </a:pPr>
            <a:r>
              <a:rPr lang="en-US" altLang="en-US" sz="1600" dirty="0">
                <a:latin typeface="Palatino Linotype" panose="02040502050505030304" pitchFamily="18" charset="0"/>
              </a:rPr>
              <a:t>     a) -COOH    -H    -NH</a:t>
            </a:r>
            <a:r>
              <a:rPr lang="en-US" altLang="en-US" sz="1600" baseline="-25000" dirty="0">
                <a:latin typeface="Palatino Linotype" panose="02040502050505030304" pitchFamily="18" charset="0"/>
              </a:rPr>
              <a:t>2</a:t>
            </a:r>
            <a:r>
              <a:rPr lang="en-US" altLang="en-US" sz="1600" dirty="0">
                <a:latin typeface="Palatino Linotype" panose="02040502050505030304" pitchFamily="18" charset="0"/>
              </a:rPr>
              <a:t>    -OH</a:t>
            </a:r>
          </a:p>
          <a:p>
            <a:pPr eaLnBrk="1" hangingPunct="1">
              <a:spcBef>
                <a:spcPct val="50000"/>
              </a:spcBef>
              <a:buNone/>
            </a:pPr>
            <a:r>
              <a:rPr lang="en-US" altLang="en-US" sz="1600" dirty="0">
                <a:latin typeface="Palatino Linotype" panose="02040502050505030304" pitchFamily="18" charset="0"/>
              </a:rPr>
              <a:t>     b) </a:t>
            </a:r>
          </a:p>
          <a:p>
            <a:pPr marL="285750" indent="-285750" eaLnBrk="1" hangingPunct="1">
              <a:spcBef>
                <a:spcPct val="50000"/>
              </a:spcBef>
              <a:buFont typeface="Wingdings" panose="05000000000000000000" pitchFamily="2" charset="2"/>
              <a:buChar char="§"/>
            </a:pPr>
            <a:endParaRPr lang="en-US" altLang="en-US" sz="1600" dirty="0">
              <a:latin typeface="Palatino Linotype" panose="02040502050505030304" pitchFamily="18" charset="0"/>
            </a:endParaRPr>
          </a:p>
          <a:p>
            <a:pPr>
              <a:spcBef>
                <a:spcPct val="50000"/>
              </a:spcBef>
              <a:buNone/>
            </a:pPr>
            <a:r>
              <a:rPr lang="en-US" altLang="en-US" sz="1800" b="1" dirty="0">
                <a:solidFill>
                  <a:schemeClr val="accent2">
                    <a:lumMod val="75000"/>
                  </a:schemeClr>
                </a:solidFill>
                <a:latin typeface="Palatino Linotype" panose="02040502050505030304" pitchFamily="18" charset="0"/>
              </a:rPr>
              <a:t>6) Which group in each pair has the highest priority?</a:t>
            </a:r>
          </a:p>
          <a:p>
            <a:pPr eaLnBrk="1" hangingPunct="1">
              <a:spcBef>
                <a:spcPct val="50000"/>
              </a:spcBef>
              <a:buNone/>
            </a:pPr>
            <a:r>
              <a:rPr lang="en-US" altLang="en-US" sz="1600" dirty="0">
                <a:latin typeface="Palatino Linotype" panose="02040502050505030304" pitchFamily="18" charset="0"/>
              </a:rPr>
              <a:t>    a) -I      or   -Br</a:t>
            </a:r>
          </a:p>
          <a:p>
            <a:pPr eaLnBrk="1" hangingPunct="1">
              <a:spcBef>
                <a:spcPct val="50000"/>
              </a:spcBef>
              <a:buNone/>
            </a:pPr>
            <a:r>
              <a:rPr lang="en-US" altLang="en-US" sz="1600" dirty="0">
                <a:latin typeface="Palatino Linotype" panose="02040502050505030304" pitchFamily="18" charset="0"/>
              </a:rPr>
              <a:t>    b)</a:t>
            </a:r>
            <a:r>
              <a:rPr kumimoji="0" lang="en-US" altLang="en-US" sz="240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altLang="en-US" sz="1600" i="0" u="none" strike="noStrike" kern="1200" cap="none" spc="0" normalizeH="0" baseline="0" noProof="0" dirty="0">
                <a:ln>
                  <a:noFill/>
                </a:ln>
                <a:solidFill>
                  <a:prstClr val="black"/>
                </a:solidFill>
                <a:effectLst/>
                <a:uLnTx/>
                <a:uFillTx/>
                <a:latin typeface="Palatino Linotype" panose="02040502050505030304" pitchFamily="18" charset="0"/>
              </a:rPr>
              <a:t>-CH</a:t>
            </a:r>
            <a:r>
              <a:rPr kumimoji="0" lang="en-US" altLang="en-US" sz="1600" i="0" u="none" strike="noStrike" kern="1200" cap="none" spc="0" normalizeH="0" baseline="-25000" noProof="0" dirty="0">
                <a:ln>
                  <a:noFill/>
                </a:ln>
                <a:solidFill>
                  <a:prstClr val="black"/>
                </a:solidFill>
                <a:effectLst/>
                <a:uLnTx/>
                <a:uFillTx/>
                <a:latin typeface="Palatino Linotype" panose="02040502050505030304" pitchFamily="18" charset="0"/>
              </a:rPr>
              <a:t>3</a:t>
            </a:r>
            <a:r>
              <a:rPr kumimoji="0" lang="en-US" altLang="en-US" sz="1600" i="0" u="none" strike="noStrike" kern="1200" cap="none" spc="0" normalizeH="0" baseline="0" noProof="0" dirty="0">
                <a:ln>
                  <a:noFill/>
                </a:ln>
                <a:solidFill>
                  <a:prstClr val="black"/>
                </a:solidFill>
                <a:effectLst/>
                <a:uLnTx/>
                <a:uFillTx/>
                <a:latin typeface="Palatino Linotype" panose="02040502050505030304" pitchFamily="18" charset="0"/>
              </a:rPr>
              <a:t>Br    or   -CH</a:t>
            </a:r>
            <a:r>
              <a:rPr kumimoji="0" lang="en-US" altLang="en-US" sz="1600" i="0" u="none" strike="noStrike" kern="1200" cap="none" spc="0" normalizeH="0" baseline="-25000" noProof="0" dirty="0">
                <a:ln>
                  <a:noFill/>
                </a:ln>
                <a:solidFill>
                  <a:prstClr val="black"/>
                </a:solidFill>
                <a:effectLst/>
                <a:uLnTx/>
                <a:uFillTx/>
                <a:latin typeface="Palatino Linotype" panose="02040502050505030304" pitchFamily="18" charset="0"/>
              </a:rPr>
              <a:t>2</a:t>
            </a:r>
            <a:r>
              <a:rPr kumimoji="0" lang="en-US" altLang="en-US" sz="1600" i="0" u="none" strike="noStrike" kern="1200" cap="none" spc="0" normalizeH="0" baseline="0" noProof="0" dirty="0">
                <a:ln>
                  <a:noFill/>
                </a:ln>
                <a:solidFill>
                  <a:prstClr val="black"/>
                </a:solidFill>
                <a:effectLst/>
                <a:uLnTx/>
                <a:uFillTx/>
                <a:latin typeface="Palatino Linotype" panose="02040502050505030304" pitchFamily="18" charset="0"/>
              </a:rPr>
              <a:t>CH</a:t>
            </a:r>
            <a:r>
              <a:rPr kumimoji="0" lang="en-US" altLang="en-US" sz="1600" i="0" u="none" strike="noStrike" kern="1200" cap="none" spc="0" normalizeH="0" baseline="-25000" noProof="0" dirty="0">
                <a:ln>
                  <a:noFill/>
                </a:ln>
                <a:solidFill>
                  <a:prstClr val="black"/>
                </a:solidFill>
                <a:effectLst/>
                <a:uLnTx/>
                <a:uFillTx/>
                <a:latin typeface="Palatino Linotype" panose="02040502050505030304" pitchFamily="18" charset="0"/>
              </a:rPr>
              <a:t>2</a:t>
            </a:r>
            <a:r>
              <a:rPr kumimoji="0" lang="en-US" altLang="en-US" sz="1600" i="0" u="none" strike="noStrike" kern="1200" cap="none" spc="0" normalizeH="0" baseline="0" noProof="0" dirty="0">
                <a:ln>
                  <a:noFill/>
                </a:ln>
                <a:solidFill>
                  <a:prstClr val="black"/>
                </a:solidFill>
                <a:effectLst/>
                <a:uLnTx/>
                <a:uFillTx/>
                <a:latin typeface="Palatino Linotype" panose="02040502050505030304" pitchFamily="18" charset="0"/>
              </a:rPr>
              <a:t>Br</a:t>
            </a:r>
          </a:p>
          <a:p>
            <a:pPr eaLnBrk="1" hangingPunct="1">
              <a:spcBef>
                <a:spcPct val="50000"/>
              </a:spcBef>
              <a:buNone/>
            </a:pPr>
            <a:r>
              <a:rPr lang="en-US" sz="1800" b="1" dirty="0">
                <a:solidFill>
                  <a:schemeClr val="accent2">
                    <a:lumMod val="75000"/>
                  </a:schemeClr>
                </a:solidFill>
                <a:latin typeface="Palatino Linotype" panose="02040502050505030304" pitchFamily="18" charset="0"/>
              </a:rPr>
              <a:t>7) Label each compound as R or S</a:t>
            </a:r>
          </a:p>
          <a:p>
            <a:pPr marL="285750" indent="-285750" eaLnBrk="1" hangingPunct="1">
              <a:spcBef>
                <a:spcPct val="50000"/>
              </a:spcBef>
              <a:buFont typeface="Wingdings" panose="05000000000000000000" pitchFamily="2" charset="2"/>
              <a:buChar char="§"/>
            </a:pPr>
            <a:endParaRPr lang="en-US" altLang="en-US" sz="1600" dirty="0">
              <a:solidFill>
                <a:prstClr val="black"/>
              </a:solidFill>
              <a:latin typeface="Palatino Linotype" panose="02040502050505030304" pitchFamily="18" charset="0"/>
            </a:endParaRPr>
          </a:p>
          <a:p>
            <a:pPr eaLnBrk="1" hangingPunct="1">
              <a:spcBef>
                <a:spcPct val="50000"/>
              </a:spcBef>
              <a:buNone/>
            </a:pPr>
            <a:r>
              <a:rPr lang="en-US" altLang="en-US" sz="1600" dirty="0">
                <a:solidFill>
                  <a:prstClr val="black"/>
                </a:solidFill>
                <a:latin typeface="Palatino Linotype" panose="02040502050505030304" pitchFamily="18" charset="0"/>
              </a:rPr>
              <a:t>      a)</a:t>
            </a:r>
          </a:p>
          <a:p>
            <a:pPr marL="285750" indent="-285750" eaLnBrk="1" hangingPunct="1">
              <a:spcBef>
                <a:spcPct val="50000"/>
              </a:spcBef>
              <a:buFont typeface="Wingdings" panose="05000000000000000000" pitchFamily="2" charset="2"/>
              <a:buChar char="§"/>
            </a:pPr>
            <a:endParaRPr lang="en-US" altLang="en-US" sz="1600" dirty="0">
              <a:solidFill>
                <a:prstClr val="black"/>
              </a:solidFill>
              <a:latin typeface="Palatino Linotype" panose="02040502050505030304" pitchFamily="18" charset="0"/>
            </a:endParaRPr>
          </a:p>
          <a:p>
            <a:pPr marL="285750" indent="-285750" eaLnBrk="1" hangingPunct="1">
              <a:spcBef>
                <a:spcPct val="50000"/>
              </a:spcBef>
              <a:buFont typeface="Wingdings" panose="05000000000000000000" pitchFamily="2" charset="2"/>
              <a:buChar char="§"/>
            </a:pPr>
            <a:endParaRPr lang="en-US" altLang="en-US" sz="1600" dirty="0">
              <a:solidFill>
                <a:prstClr val="black"/>
              </a:solidFill>
              <a:latin typeface="Palatino Linotype" panose="02040502050505030304" pitchFamily="18" charset="0"/>
            </a:endParaRPr>
          </a:p>
          <a:p>
            <a:pPr marL="285750" indent="-285750" eaLnBrk="1" hangingPunct="1">
              <a:spcBef>
                <a:spcPct val="50000"/>
              </a:spcBef>
              <a:buFont typeface="Wingdings" panose="05000000000000000000" pitchFamily="2" charset="2"/>
              <a:buChar char="§"/>
            </a:pPr>
            <a:endParaRPr lang="en-US" altLang="en-US" sz="1600" dirty="0">
              <a:solidFill>
                <a:prstClr val="black"/>
              </a:solidFill>
              <a:latin typeface="Palatino Linotype" panose="02040502050505030304" pitchFamily="18" charset="0"/>
            </a:endParaRPr>
          </a:p>
          <a:p>
            <a:pPr marL="285750" indent="-285750" eaLnBrk="1" hangingPunct="1">
              <a:spcBef>
                <a:spcPct val="50000"/>
              </a:spcBef>
              <a:buFont typeface="Wingdings" panose="05000000000000000000" pitchFamily="2" charset="2"/>
              <a:buChar char="§"/>
            </a:pPr>
            <a:endParaRPr lang="en-US" altLang="en-US" sz="1600" dirty="0">
              <a:solidFill>
                <a:prstClr val="black"/>
              </a:solidFill>
              <a:latin typeface="Palatino Linotype" panose="02040502050505030304" pitchFamily="18" charset="0"/>
            </a:endParaRPr>
          </a:p>
          <a:p>
            <a:pPr eaLnBrk="1" hangingPunct="1">
              <a:spcBef>
                <a:spcPct val="50000"/>
              </a:spcBef>
              <a:buNone/>
            </a:pPr>
            <a:r>
              <a:rPr lang="en-US" altLang="en-US" sz="1600" dirty="0">
                <a:solidFill>
                  <a:prstClr val="black"/>
                </a:solidFill>
                <a:latin typeface="Palatino Linotype" panose="02040502050505030304" pitchFamily="18" charset="0"/>
              </a:rPr>
              <a:t>      b)</a:t>
            </a:r>
            <a:endParaRPr lang="en-US" altLang="en-US" sz="1600" dirty="0">
              <a:latin typeface="Palatino Linotype" panose="02040502050505030304" pitchFamily="18" charset="0"/>
            </a:endParaRPr>
          </a:p>
          <a:p>
            <a:pPr marL="285750" indent="-285750" eaLnBrk="1" hangingPunct="1">
              <a:spcBef>
                <a:spcPct val="50000"/>
              </a:spcBef>
              <a:buFont typeface="Wingdings" panose="05000000000000000000" pitchFamily="2" charset="2"/>
              <a:buChar char="§"/>
            </a:pPr>
            <a:endParaRPr lang="en-US" altLang="en-US" sz="1600" dirty="0">
              <a:latin typeface="Palatino Linotype" panose="02040502050505030304" pitchFamily="18" charset="0"/>
            </a:endParaRPr>
          </a:p>
          <a:p>
            <a:pPr marL="342900" indent="-342900" eaLnBrk="1" hangingPunct="1">
              <a:spcBef>
                <a:spcPct val="50000"/>
              </a:spcBef>
              <a:buFont typeface="Wingdings" panose="05000000000000000000" pitchFamily="2" charset="2"/>
              <a:buChar char="§"/>
            </a:pPr>
            <a:endParaRPr lang="en-US" altLang="en-US" sz="1600" b="1" dirty="0">
              <a:latin typeface="Palatino Linotype" panose="02040502050505030304" pitchFamily="18" charset="0"/>
            </a:endParaRPr>
          </a:p>
        </p:txBody>
      </p:sp>
      <p:graphicFrame>
        <p:nvGraphicFramePr>
          <p:cNvPr id="9" name="Object 4">
            <a:extLst>
              <a:ext uri="{FF2B5EF4-FFF2-40B4-BE49-F238E27FC236}">
                <a16:creationId xmlns:a16="http://schemas.microsoft.com/office/drawing/2014/main" id="{8EBC9889-3412-40CB-B9CD-424439FC4F62}"/>
              </a:ext>
            </a:extLst>
          </p:cNvPr>
          <p:cNvGraphicFramePr>
            <a:graphicFrameLocks noChangeAspect="1"/>
          </p:cNvGraphicFramePr>
          <p:nvPr/>
        </p:nvGraphicFramePr>
        <p:xfrm>
          <a:off x="1977885" y="3894891"/>
          <a:ext cx="1452563" cy="1304925"/>
        </p:xfrm>
        <a:graphic>
          <a:graphicData uri="http://schemas.openxmlformats.org/presentationml/2006/ole">
            <mc:AlternateContent xmlns:mc="http://schemas.openxmlformats.org/markup-compatibility/2006">
              <mc:Choice xmlns:v="urn:schemas-microsoft-com:vml" Requires="v">
                <p:oleObj spid="_x0000_s22572" name="CS ChemDraw Drawing" r:id="rId4" imgW="925068" imgH="830580" progId="ChemDraw.Document.6.0">
                  <p:embed/>
                </p:oleObj>
              </mc:Choice>
              <mc:Fallback>
                <p:oleObj name="CS ChemDraw Drawing" r:id="rId4" imgW="925068" imgH="830580" progId="ChemDraw.Document.6.0">
                  <p:embed/>
                  <p:pic>
                    <p:nvPicPr>
                      <p:cNvPr id="9" name="Object 4">
                        <a:extLst>
                          <a:ext uri="{FF2B5EF4-FFF2-40B4-BE49-F238E27FC236}">
                            <a16:creationId xmlns:a16="http://schemas.microsoft.com/office/drawing/2014/main" id="{8EBC9889-3412-40CB-B9CD-424439FC4F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7885" y="3894891"/>
                        <a:ext cx="1452563"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 name="Object 9">
            <a:extLst>
              <a:ext uri="{FF2B5EF4-FFF2-40B4-BE49-F238E27FC236}">
                <a16:creationId xmlns:a16="http://schemas.microsoft.com/office/drawing/2014/main" id="{E00A770F-FEDE-4D3E-BDE8-824E75EFEACB}"/>
              </a:ext>
            </a:extLst>
          </p:cNvPr>
          <p:cNvGraphicFramePr>
            <a:graphicFrameLocks noChangeAspect="1"/>
          </p:cNvGraphicFramePr>
          <p:nvPr/>
        </p:nvGraphicFramePr>
        <p:xfrm>
          <a:off x="1684991" y="5425520"/>
          <a:ext cx="2038350" cy="1512888"/>
        </p:xfrm>
        <a:graphic>
          <a:graphicData uri="http://schemas.openxmlformats.org/presentationml/2006/ole">
            <mc:AlternateContent xmlns:mc="http://schemas.openxmlformats.org/markup-compatibility/2006">
              <mc:Choice xmlns:v="urn:schemas-microsoft-com:vml" Requires="v">
                <p:oleObj spid="_x0000_s22573" name="CS ChemDraw Drawing" r:id="rId6" imgW="1198914" imgH="890057" progId="ChemDraw.Document.6.0">
                  <p:embed/>
                </p:oleObj>
              </mc:Choice>
              <mc:Fallback>
                <p:oleObj name="CS ChemDraw Drawing" r:id="rId6" imgW="1198914" imgH="890057" progId="ChemDraw.Document.6.0">
                  <p:embed/>
                  <p:pic>
                    <p:nvPicPr>
                      <p:cNvPr id="10" name="Object 9">
                        <a:extLst>
                          <a:ext uri="{FF2B5EF4-FFF2-40B4-BE49-F238E27FC236}">
                            <a16:creationId xmlns:a16="http://schemas.microsoft.com/office/drawing/2014/main" id="{E00A770F-FEDE-4D3E-BDE8-824E75EFEA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84991" y="5425520"/>
                        <a:ext cx="2038350" cy="151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4">
            <a:extLst>
              <a:ext uri="{FF2B5EF4-FFF2-40B4-BE49-F238E27FC236}">
                <a16:creationId xmlns:a16="http://schemas.microsoft.com/office/drawing/2014/main" id="{A574E4B3-BAB6-41FB-A897-B7EDB10B7302}"/>
              </a:ext>
            </a:extLst>
          </p:cNvPr>
          <p:cNvGraphicFramePr>
            <a:graphicFrameLocks noChangeAspect="1"/>
          </p:cNvGraphicFramePr>
          <p:nvPr/>
        </p:nvGraphicFramePr>
        <p:xfrm>
          <a:off x="1054796" y="1392277"/>
          <a:ext cx="6248400" cy="531813"/>
        </p:xfrm>
        <a:graphic>
          <a:graphicData uri="http://schemas.openxmlformats.org/presentationml/2006/ole">
            <mc:AlternateContent xmlns:mc="http://schemas.openxmlformats.org/markup-compatibility/2006">
              <mc:Choice xmlns:v="urn:schemas-microsoft-com:vml" Requires="v">
                <p:oleObj spid="_x0000_s22574" name="CS ChemDraw Drawing" r:id="rId8" imgW="3927348" imgH="335280" progId="ChemDraw.Document.6.0">
                  <p:embed/>
                </p:oleObj>
              </mc:Choice>
              <mc:Fallback>
                <p:oleObj name="CS ChemDraw Drawing" r:id="rId8" imgW="3927348" imgH="335280" progId="ChemDraw.Document.6.0">
                  <p:embed/>
                  <p:pic>
                    <p:nvPicPr>
                      <p:cNvPr id="13" name="Object 4">
                        <a:extLst>
                          <a:ext uri="{FF2B5EF4-FFF2-40B4-BE49-F238E27FC236}">
                            <a16:creationId xmlns:a16="http://schemas.microsoft.com/office/drawing/2014/main" id="{A574E4B3-BAB6-41FB-A897-B7EDB10B730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4796" y="1392277"/>
                        <a:ext cx="6248400" cy="53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4" name="Group 8">
            <a:extLst>
              <a:ext uri="{FF2B5EF4-FFF2-40B4-BE49-F238E27FC236}">
                <a16:creationId xmlns:a16="http://schemas.microsoft.com/office/drawing/2014/main" id="{EC2087A6-63EC-4A35-AAB8-EB802C085DFA}"/>
              </a:ext>
            </a:extLst>
          </p:cNvPr>
          <p:cNvGrpSpPr/>
          <p:nvPr/>
        </p:nvGrpSpPr>
        <p:grpSpPr>
          <a:xfrm>
            <a:off x="11589545" y="6201269"/>
            <a:ext cx="602456" cy="656731"/>
            <a:chOff x="11589545" y="6201269"/>
            <a:chExt cx="602456" cy="656731"/>
          </a:xfrm>
        </p:grpSpPr>
        <p:pic>
          <p:nvPicPr>
            <p:cNvPr id="15" name="Picture 13">
              <a:extLst>
                <a:ext uri="{FF2B5EF4-FFF2-40B4-BE49-F238E27FC236}">
                  <a16:creationId xmlns:a16="http://schemas.microsoft.com/office/drawing/2014/main" id="{37D02C6C-C777-4724-A337-5C79D7AD82AD}"/>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6" name="TextBox 14">
              <a:extLst>
                <a:ext uri="{FF2B5EF4-FFF2-40B4-BE49-F238E27FC236}">
                  <a16:creationId xmlns:a16="http://schemas.microsoft.com/office/drawing/2014/main" id="{6C234978-6683-4582-B08D-F55B11D1C3EE}"/>
                </a:ext>
              </a:extLst>
            </p:cNvPr>
            <p:cNvSpPr txBox="1"/>
            <p:nvPr/>
          </p:nvSpPr>
          <p:spPr>
            <a:xfrm>
              <a:off x="11686327" y="6357937"/>
              <a:ext cx="312907"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37</a:t>
              </a:r>
            </a:p>
          </p:txBody>
        </p:sp>
      </p:grpSp>
    </p:spTree>
    <p:extLst>
      <p:ext uri="{BB962C8B-B14F-4D97-AF65-F5344CB8AC3E}">
        <p14:creationId xmlns:p14="http://schemas.microsoft.com/office/powerpoint/2010/main" val="30489927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16207</TotalTime>
  <Words>4260</Words>
  <Application>Microsoft Office PowerPoint</Application>
  <PresentationFormat>Widescreen</PresentationFormat>
  <Paragraphs>518</Paragraphs>
  <Slides>37</Slides>
  <Notes>24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3</vt:i4>
      </vt:variant>
      <vt:variant>
        <vt:lpstr>Slide Titles</vt:lpstr>
      </vt:variant>
      <vt:variant>
        <vt:i4>37</vt:i4>
      </vt:variant>
    </vt:vector>
  </HeadingPairs>
  <TitlesOfParts>
    <vt:vector size="49" baseType="lpstr">
      <vt:lpstr>Arial</vt:lpstr>
      <vt:lpstr>Arial Rounded MT Bold</vt:lpstr>
      <vt:lpstr>Calibri</vt:lpstr>
      <vt:lpstr>Calibri Light</vt:lpstr>
      <vt:lpstr>intirb</vt:lpstr>
      <vt:lpstr>Palatino Linotype</vt:lpstr>
      <vt:lpstr>Times New Roman</vt:lpstr>
      <vt:lpstr>Wingdings</vt:lpstr>
      <vt:lpstr>Office Theme</vt:lpstr>
      <vt:lpstr>CS ChemDraw Drawing</vt:lpstr>
      <vt:lpstr>Document</vt:lpstr>
      <vt:lpstr>Photo Editor Photo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Sultan Saad Almadhhi</dc:creator>
  <cp:lastModifiedBy>Heeji A</cp:lastModifiedBy>
  <cp:revision>308</cp:revision>
  <dcterms:created xsi:type="dcterms:W3CDTF">2025-08-10T10:19:35Z</dcterms:created>
  <dcterms:modified xsi:type="dcterms:W3CDTF">2026-09-28T16:04:42Z</dcterms:modified>
</cp:coreProperties>
</file>