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  <p:sldMasterId id="2147484109" r:id="rId2"/>
  </p:sldMasterIdLst>
  <p:notesMasterIdLst>
    <p:notesMasterId r:id="rId13"/>
  </p:notesMasterIdLst>
  <p:sldIdLst>
    <p:sldId id="386" r:id="rId3"/>
    <p:sldId id="387" r:id="rId4"/>
    <p:sldId id="391" r:id="rId5"/>
    <p:sldId id="392" r:id="rId6"/>
    <p:sldId id="381" r:id="rId7"/>
    <p:sldId id="393" r:id="rId8"/>
    <p:sldId id="394" r:id="rId9"/>
    <p:sldId id="395" r:id="rId10"/>
    <p:sldId id="396" r:id="rId11"/>
    <p:sldId id="39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A3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7" autoAdjust="0"/>
    <p:restoredTop sz="94599" autoAdjust="0"/>
  </p:normalViewPr>
  <p:slideViewPr>
    <p:cSldViewPr>
      <p:cViewPr varScale="1">
        <p:scale>
          <a:sx n="61" d="100"/>
          <a:sy n="61" d="100"/>
        </p:scale>
        <p:origin x="60" y="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421A4B-A68F-4378-AAC8-8B2DF653C1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9538A-5591-40D2-9DE1-1AFB88D57E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96C8A5-BC02-4F1F-BD02-A2EDE7FE8769}" type="datetimeFigureOut">
              <a:rPr lang="en-US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F1A6FD-8700-4334-BD9E-F76F0DA4AD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B9B79A-18AA-4308-9BC4-CC0A42A98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75336-0EC2-4CAD-BFF5-E069485FB5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3B842-805E-47DE-B90B-7AA4F5717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7EFD1A-CAD2-4119-83C9-14745EEFD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131C677-1D44-45DD-AE70-ADAD9FB86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463601E-09F2-4568-84FD-C3C9D2A433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85F37F2-A8CC-48B8-ACBA-997684036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FF99DCEC-9525-4AF9-BA90-5E73B7A59C9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1EB70E2-0165-41FB-B235-6D8BB4E00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4380C5A-8F04-407D-942E-58F3D9DC7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5865B4F-3159-4A26-BBB5-FD7744D0A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3B8DCEE-058D-4949-BE05-10BD1EFE66E8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0299F50-3409-4A92-BBAA-F2AF9606C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4471EB3-A358-4A42-A210-95ED1B3E2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84B257AF-56E5-40DB-8BAA-EF9D36976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4E68AC15-F5BC-4B27-9A46-FB7817BAC41B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CB0BA-B6E9-4E7A-B79B-995136091040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BAE93-AD38-43E1-A6F6-745D85000D42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DB906-CD3F-4910-9B92-D1FD2C4EEFE5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6E9B0591-E79F-4C24-8329-C1D28BAE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6025B2-6F83-4A7B-AFE7-1264A98A0B0C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6C589ECE-4F3F-404C-ACDC-850560DD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5227ED6-DFE7-42E5-8352-5E6EB4F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5203207-E22F-416A-9535-8E91BC085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D15B3EF-B994-45B4-8CEA-F665CF52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DBF7-57FA-4FB2-9252-237CDC1F04AC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4704200-2DC1-4CE8-B849-CC7CDF11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185D756-5761-460F-8B68-C0B6647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47DD-1CCB-483D-8042-BA05E798F93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5ABB1-13B4-436E-A1B0-252A8B839DB9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56C47-6E37-4695-B0CE-FC1AFB6C84D3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14C12-5055-4577-993E-9BFC02F289BE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C83192-A5FA-4E78-AA94-8FF5DB26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F9E4-1EBB-480F-B8EE-152FE16B2BEF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B7A197-35E2-4C93-9E5B-92B1C5B9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3B6117-981D-4C43-B420-A1D1BD0D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059F-B117-454E-990C-EB40C3928B19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1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BBD024-C076-4595-8913-333DAA777702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87A23-151A-4B61-BEB3-F05225C09C7E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831D9B-EE5C-484A-84D8-A16449B46FA4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1BB57135-C386-4495-B46C-43260CA9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636015-ABA2-4D8E-A72A-9F040F0F5CEF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ECE436F6-5F20-4335-BE58-463B5141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B562E7B5-563B-4623-9AA5-63607D54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7960C88E-2ECD-490C-A08B-4A80DDDA6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22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5135-80B5-4F42-871E-F886ECDA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5167-699B-4C23-8A88-6EDD7F92FBBB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6F9A-B989-43C9-8DA4-7472744D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1DD25-96D6-4783-9F6A-17F88217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2F5447-959F-4443-9F6E-8E8A2A967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4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F7D1A7-387D-49BD-9EE4-3E2590C2EE36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D99D7-5D48-4B8F-A254-F44B9A5CEC73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6C852-70DF-4E61-A55F-AB46159415F7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3961330-881C-4911-B50D-B8DD8F13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6E05-5049-4B2B-8703-3344D704245C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7BEA532-F99D-43A5-8696-14488BAFA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EDCD73-D6A4-4D40-9515-9A12E4329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89B8532B-4CA8-4192-A96E-B71FACCE6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F371C53-071A-4D1E-A6BA-647578EE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49A648-56FD-4CC3-AA90-1F7196E9C198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CCB5407-B7F3-4A61-8EDB-263AC0041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391D97-5835-453F-989E-F293E57DE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C4ED21E-87AB-4B16-BDB1-1FABAAA459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F38AFDC-4B76-408A-8E0F-48CC5FEA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678341-2176-4E56-B246-8D3FB4D727C9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5197665-043D-4261-9FF3-E2CB77A51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E4117E-2B09-429B-A041-283C107C9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F21BD22B-90F9-41EA-B0B7-E2214237F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2399-1111-4CC2-AD27-D0354E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0773-E8F0-415F-A1E9-BD297CBC6718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0135C-5DB8-4F94-9F25-3378E214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B9888-6462-40FB-B7DB-D5AE1D87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04B7B2-6881-4DD9-9E8E-C2C342D27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5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42E38-1295-4E7F-88BE-1DF5351E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E895-B5B7-446D-9DA5-BB4EBB40F528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77A16-E920-47DF-8CE8-A5504DD3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B3D38-CE81-4DCD-87B1-6F8E2D3B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8FDFF85E-65D0-4879-8D67-A3C4B11E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2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>
            <a:extLst>
              <a:ext uri="{FF2B5EF4-FFF2-40B4-BE49-F238E27FC236}">
                <a16:creationId xmlns:a16="http://schemas.microsoft.com/office/drawing/2014/main" id="{15BB8020-2977-4363-B801-DE3E53D86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61ABA-4077-49F3-A340-9DB323C8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D7C2-42A4-463A-8004-8FE81A1FD762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13766-879A-4A3E-9F7C-7AA749C1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F33D2-7E01-4076-AB4C-98160ACA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338D28-535A-4790-AF93-03709FE39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7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BED6-E4EA-4221-9897-0FF096DC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FF87-7C86-4849-BE30-B938F1B40BF6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069D-A3C2-4175-A2E4-B7F50B39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AF34A-46CF-433D-ACD0-228DA736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C80058-0FA0-48D6-8C83-08BB112F5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10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288FBB-D345-4E8B-B10D-833E83270291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51934-44C8-4D44-8403-740DB8E2BB17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B1A5D-4AEE-4C34-9952-59EE54172179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4B844-D66E-482C-A094-BA7EC351EE16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707520EB-E301-4723-9C31-3AA8D9E5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4A041-F05F-49DD-9738-76543D43D58B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FB279CD0-2FF8-4FCB-8177-CF39212C8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E15102-C110-4BB9-8197-B63D055C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3D0C6C54-063B-4E8F-AD07-E9CFB5E6C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0761C8C-20EF-40C8-911D-446FA58D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F9A3-5ABD-441C-A227-394FED73F25B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0C69F12-F50D-44AF-925C-8BFCBA68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1F38009-F2E5-4020-A66C-ACFB501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1D15-2EB9-4865-91DA-D3059A44409C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12A8F0-713C-46DD-B066-77816E703279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51ED0-850E-4EC2-8F38-7D5B1D2EC67D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2167-B6E4-4156-8B4C-2ECA51D756B9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B1987D-A840-4657-A42D-9064394F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7278-15B7-4522-99E8-A10B6629EC8C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E51BE8-5EBB-425A-AF10-78435373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9ED91E-D044-487E-AC09-16958107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C7264-7ABA-4120-A373-9EB401EB9117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751CB-B832-4893-B310-35BBDCF1FBC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A9CB4-905C-4B13-BECA-16573B453329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878AD-2029-40A6-A747-C02011360163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422D508-8D4F-48CF-B75E-45F0FF33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7016-5653-4740-BCAE-AF04A289227A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F11193F-5C14-4ACC-8F8C-C2FB325E5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C3B624-39C7-4C41-B99E-AB90FF5EB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6CA59AF-E6D3-411C-A661-C3FC4D88EF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400B1D0-D145-467B-95E6-1C76BC67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DC6381-52DF-4BD7-8362-24F2B582A853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C4402F7B-FA5E-418C-8CE7-D7B637829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974CAE-393C-42E1-A646-C3578D2E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4233CF1F-3360-43CE-A9E5-A85360E8FD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28C2A66-3920-4790-9E97-E62F6037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2B6445-A091-4151-BCDE-36FB605EC536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4B124943-F3A1-4578-828A-2019CA1D1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5DDECE-C3C3-49FE-81CB-BCEB2B42D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AC718B5-255E-4617-86DC-6564F61CF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E3C3-541E-481C-8C73-63FE267F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9FC1-3308-419B-8632-367A8D9BA9CB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EA879-EA56-4219-B819-2D7486B5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F61B3-8AAC-478C-A97C-80AA9B95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D90C40-4555-490E-99F6-B9B5A982C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9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29773-BAD7-42CC-9AE4-BDE097AD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944B-9276-41C0-ACCC-A4720382DC75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C1588-CC6E-4DFF-95A9-A6235A41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4BA57-17D3-4F20-B82A-F10F955F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C1A27EB-7913-4A6A-993D-3AF53264A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>
            <a:extLst>
              <a:ext uri="{FF2B5EF4-FFF2-40B4-BE49-F238E27FC236}">
                <a16:creationId xmlns:a16="http://schemas.microsoft.com/office/drawing/2014/main" id="{339B877F-D8DE-4C01-91F5-33F739B56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059E5-4AB0-4F41-BB5B-200F4B00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7D1-A4BA-40BE-8D11-B1F42516590E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2265C-3566-4C99-A085-F5C989BB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A050B-E4B9-44CF-B68C-CDC5E6EB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8E148A-5AC5-48A9-ADE4-B20389F93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214AF-D404-49D1-9290-F96E5633A5A1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620B8-C635-4A21-8FC3-8B93764359D6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AC640-2BCC-4C8A-81A7-B85697178B80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76356-F42E-45DE-830F-B1F4AAF29651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3BF84D4A-5A98-4926-9D68-7A93AEDA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D26E8B-1643-4727-9B79-DAB05AB6D077}" type="datetime8">
              <a:rPr lang="en-US"/>
              <a:pPr>
                <a:defRPr/>
              </a:pPr>
              <a:t>1/12/2025 9:38 AM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C520E856-523E-4DC8-945B-F178DD1EA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DFE4BC-B45A-4704-9899-CE5A6311D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401664C4-BA2F-4C5A-B1B2-ACEECC1EA6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F2D407BE-8E9A-47BC-B4FC-83D3B39212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F046436C-1DF0-4100-9BE6-4A506F52F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EDDD109-8051-47D1-97AB-2422F55B0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EFC447D-82FB-41C8-88E7-2FF266A24718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20FD1-47D8-44D3-ACD0-7D2122769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0AAEF-88B0-408A-831C-77944A71D8B8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74B92-CF64-4F67-9C59-2C660E15E0DE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EBEF0-2E78-4E1D-B41C-F2F49F2108CA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6F6F080-0E16-45E9-B6FD-DAE540432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BE58E1-92E9-4BF5-8FC4-4EA85E4F4813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35" r:id="rId10"/>
    <p:sldLayoutId id="21474844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>
            <a:extLst>
              <a:ext uri="{FF2B5EF4-FFF2-40B4-BE49-F238E27FC236}">
                <a16:creationId xmlns:a16="http://schemas.microsoft.com/office/drawing/2014/main" id="{8A402E2B-D018-4804-A680-583D2A4B84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8F3D6885-3A78-4534-B681-DAAD951E4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543E2C4-FCC7-4995-A60B-4C34CFB61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fld id="{7CE155E9-B01C-49C1-A467-A5129F52B88B}" type="datetime8">
              <a:rPr lang="en-US"/>
              <a:pPr>
                <a:defRPr/>
              </a:pPr>
              <a:t>1/12/2025 9:38 AM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9B150-5506-421A-AF76-AD410F03C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F386F-962D-4282-AE19-D0AA5B9BDE19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C9261-2E36-4626-A35B-E6E952F70633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38624-2BA5-4B82-BAFD-7B68BD679FDC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047DE0-09B1-4258-85D6-125FCA01A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hangingPunct="1">
              <a:defRPr sz="900" b="1"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fld id="{F796BC14-E0CF-4CE5-AF29-14F766348502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36" r:id="rId10"/>
    <p:sldLayoutId id="21474844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2F0F6F61-0E86-4033-ABC9-AB3AA4D1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234113"/>
            <a:ext cx="224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CHEM 109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EBE79E68-00C2-4DA8-B3DC-E22107F9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132513"/>
            <a:ext cx="1657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0000"/>
                </a:solidFill>
              </a:rPr>
              <a:t>Syllabus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1A3B5C-340B-49C6-9215-0A0408F0D20D}"/>
              </a:ext>
            </a:extLst>
          </p:cNvPr>
          <p:cNvSpPr txBox="1">
            <a:spLocks/>
          </p:cNvSpPr>
          <p:nvPr/>
        </p:nvSpPr>
        <p:spPr bwMode="auto">
          <a:xfrm>
            <a:off x="2279650" y="1484313"/>
            <a:ext cx="75390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9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ts val="413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300"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Fundamentals of Organic</a:t>
            </a:r>
            <a:r>
              <a:rPr lang="en-US" altLang="en-US" sz="3600" b="1">
                <a:solidFill>
                  <a:srgbClr val="FF0000"/>
                </a:solidFill>
                <a:latin typeface="+mj-lt"/>
              </a:rPr>
              <a:t> Chemistry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b="1">
                <a:solidFill>
                  <a:srgbClr val="0033CC"/>
                </a:solidFill>
                <a:latin typeface="+mj-lt"/>
              </a:rPr>
              <a:t>CHEM 109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 i="1">
                <a:solidFill>
                  <a:srgbClr val="FF0000"/>
                </a:solidFill>
                <a:latin typeface="+mj-lt"/>
              </a:rPr>
              <a:t>For Students of Health Colleges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b="1">
                <a:solidFill>
                  <a:srgbClr val="0033CC"/>
                </a:solidFill>
                <a:latin typeface="+mj-lt"/>
              </a:rPr>
              <a:t>Credit hrs.: (2+1) </a:t>
            </a:r>
            <a:endParaRPr lang="en-US" altLang="en-US" sz="2000">
              <a:solidFill>
                <a:srgbClr val="0033CC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800" b="1" i="1">
                <a:solidFill>
                  <a:srgbClr val="00B050"/>
                </a:solidFill>
                <a:latin typeface="+mj-lt"/>
              </a:rPr>
              <a:t>King Saud University</a:t>
            </a:r>
            <a:endParaRPr lang="en-US" altLang="en-US" sz="2800" b="1">
              <a:solidFill>
                <a:srgbClr val="00B05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00B050"/>
                </a:solidFill>
                <a:latin typeface="+mj-lt"/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4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22AC2746-FCD2-4904-80A3-F608B56B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5759C-7F50-478F-8345-930FC49C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CFE9FC-16FE-4DDC-ACC2-A46CF1EF3D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B41DFF14-022B-42D5-B3F1-EC12E497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35844" name="Picture 2">
            <a:extLst>
              <a:ext uri="{FF2B5EF4-FFF2-40B4-BE49-F238E27FC236}">
                <a16:creationId xmlns:a16="http://schemas.microsoft.com/office/drawing/2014/main" id="{CA756F46-5174-42B4-8411-A00D4A8B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4112" r="8363" b="8850"/>
          <a:stretch>
            <a:fillRect/>
          </a:stretch>
        </p:blipFill>
        <p:spPr bwMode="auto">
          <a:xfrm>
            <a:off x="2424113" y="1670050"/>
            <a:ext cx="7343775" cy="50403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itle 1">
            <a:extLst>
              <a:ext uri="{FF2B5EF4-FFF2-40B4-BE49-F238E27FC236}">
                <a16:creationId xmlns:a16="http://schemas.microsoft.com/office/drawing/2014/main" id="{AD5FAFCC-16FC-4FD3-9CA5-04B042DDC151}"/>
              </a:ext>
            </a:extLst>
          </p:cNvPr>
          <p:cNvSpPr txBox="1">
            <a:spLocks/>
          </p:cNvSpPr>
          <p:nvPr/>
        </p:nvSpPr>
        <p:spPr bwMode="auto">
          <a:xfrm>
            <a:off x="479425" y="200025"/>
            <a:ext cx="10996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ضوابط الاختبار البديل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examination regulations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660A7271-D9D9-44F9-95D2-3F425718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557213" indent="-214313" defTabSz="685800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857250" indent="-171450" defTabSz="68580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200150" indent="-171450" defTabSz="68580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543050" indent="-171450" defTabSz="68580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0002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4574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9146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3718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C3CEE98-DA04-4742-A50D-5D4F5816CAFA}" type="slidenum">
              <a:rPr lang="en-US" altLang="en-US" sz="9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56E575-62DF-4FA8-9E31-0C66900ED177}"/>
              </a:ext>
            </a:extLst>
          </p:cNvPr>
          <p:cNvSpPr/>
          <p:nvPr/>
        </p:nvSpPr>
        <p:spPr>
          <a:xfrm>
            <a:off x="711200" y="1621824"/>
            <a:ext cx="10641384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Types of chemical bonds: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Ionic and covalent bonds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Atomic and molecular orbital: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sigma and pi bond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Hybridization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n-US" sz="14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sp</a:t>
            </a:r>
            <a:r>
              <a:rPr lang="en-US" sz="14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Inductive effect, polarization, and Stability of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carbocations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Classification of organic compounds and functional groups.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(3)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Aliphatic Hydrocarbons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Classes of hydrocarbons: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saturated and unsaturated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Nomenclature: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IUPAC and common names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Isomerism: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Structural and Geometrical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Physical properties of aliphatic hydrocarbons - Preparation of saturated hydrocarbons (Alkanes):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Hydrogenation of unsaturated hydrocarbons - Hydrolysis of alkyl Grignard reagent - Reaction of lithium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dialkyl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cuprates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with alkyl halides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saturated hydrocarbons: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Halogenations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Preparation of Unsaturated hydrocarbons: (Alkenes and Alkynes):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reactions (Dehydration,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dehydrohalogenation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dehalogenation reactions) and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Saytzeff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rule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Unsaturated hydrocarbons: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Electrophilic addition reactions (Markovnikov's rule), hydrogenation</a:t>
            </a:r>
            <a:r>
              <a:rPr lang="en-US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halogenation,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hydrohalogenation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hydration - Oxidation reactions - Acidity of alkynes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-Uses of alkanes, alkenes and alkynes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(6)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Aromatic compounds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Aromaticity: structure and bonding requirements and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Hückel's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rule - Nomenclature of aromatic compounds - Electrophilic aromatic substitution reactions: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Alkylation, acylation, halogenations, nitration and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sulfonation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Effects of substituents on electrophilic aromatic substitution reactions - Side-chain reactions: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Oxidation of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alkylbenzenes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Uses of aromatic compounds.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(2)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D415705B-8633-4A7D-9A08-104EC461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6629" name="Rectangle 1">
            <a:extLst>
              <a:ext uri="{FF2B5EF4-FFF2-40B4-BE49-F238E27FC236}">
                <a16:creationId xmlns:a16="http://schemas.microsoft.com/office/drawing/2014/main" id="{B6BB8C9C-5DAA-4920-A3C0-5E1B34AB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6207125"/>
            <a:ext cx="258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ar-SA" altLang="en-US" sz="2400" b="1" i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u="sng" baseline="30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Midterm Exam</a:t>
            </a: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6B6A4978-FACF-446D-B736-93E0C0D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557213" indent="-214313" defTabSz="685800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857250" indent="-171450" defTabSz="68580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200150" indent="-171450" defTabSz="68580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543050" indent="-171450" defTabSz="68580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0002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4574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9146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3718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E496CC4-AF80-40C4-91C2-05DA37868F63}" type="slidenum">
              <a:rPr lang="en-US" altLang="en-US" sz="9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423CA-2FA0-4557-8491-A4904A24FECD}"/>
              </a:ext>
            </a:extLst>
          </p:cNvPr>
          <p:cNvSpPr/>
          <p:nvPr/>
        </p:nvSpPr>
        <p:spPr>
          <a:xfrm>
            <a:off x="692150" y="1516063"/>
            <a:ext cx="10585176" cy="44966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Alcohols, Phenols and Ethers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Structure, classifications and nomenclature - Physical properties - Preparation of alcohols and phenols: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Hydration of alkenes - Nucleophilic substitution reaction of alkyl halides - Reduction of aldehydes, ketones and acids - Addition of Grignard compounds to aldehydes and ketones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Preparation of Phenols: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Benzene sulfonic acids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Preparation of ethers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Williamson synthesis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Alcohols, Phenols and Ethers: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 formation of alcohols and phenols (Acidity of phenols and Reaction of Alcohols with Sodium metal) - Reactions of Alcohols and Ethers with Hydrogen halides - Conversion of Alcohols to alkyl halides - Oxidation of alcohols - Electrophilic substitution reactions of phenols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Alcohols with More Than One Hydroxyl Group; glycols 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Uses of aromatic alcohols, phenols and Ethers.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(3)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 and Ketones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 and Nomenclature - Physical properties - Preparation of aldehydes and ketones: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Hydration of alkynes -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Ozonolysis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alkynes -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Friedel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-Crafts acylation - Oxidation of alcohols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aldehydes and ketones: (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Nucleophilic addition reaction (addition of hydrogen cyanide, Reduction, Grignard addition, addition of Alcohol (hemiacetal and </a:t>
            </a:r>
            <a:r>
              <a:rPr 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acetal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Formation), addition of ammonia and amine derivatives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Uses of aldehydes and ketones.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(3)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Carboxylic acids and Their Derivatives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 and Nomenclature - Physical properties - Acidity of Carboxylic acids - Preparation: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Hydrolysis of nitrile - Carbonation of Grignard reagents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carboxylic acids: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 Formation - Ester, amide, anhydride, and acid chloride formation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Uses of Carboxylic acids and Their Derivatives.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(3)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C8AEBEB-0E64-4737-AEDF-C6416D5E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C9AD1893-5C04-4915-9503-E3FA47C04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6196013"/>
            <a:ext cx="265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400" b="1" i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u="sng" baseline="30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sz="2400" b="1" i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Midterm Exam</a:t>
            </a: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A3E6EA25-EE11-4FE9-AFCB-E9FD480C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557213" indent="-214313" defTabSz="685800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857250" indent="-171450" defTabSz="68580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200150" indent="-171450" defTabSz="68580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543050" indent="-171450" defTabSz="68580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0002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4574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9146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371850" indent="-171450" defTabSz="6858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AEE995A-D946-4428-8C30-5AAE03A88851}" type="slidenum">
              <a:rPr lang="en-US" altLang="en-US" sz="900" smtClean="0">
                <a:solidFill>
                  <a:srgbClr val="FFFFFF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93508-DDC1-4161-9E2A-078DE262A506}"/>
              </a:ext>
            </a:extLst>
          </p:cNvPr>
          <p:cNvSpPr/>
          <p:nvPr/>
        </p:nvSpPr>
        <p:spPr>
          <a:xfrm>
            <a:off x="711200" y="1556792"/>
            <a:ext cx="10713392" cy="456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Amines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 of amines - Nomenclature of amines - Physical properties of amines - Basicity of amines - Preparation of amines: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 of nitro compounds, nitriles and amides - Alkylation of ammonia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amines: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Sulfa drugs -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Diazonium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salts (Formation and Replacement reactions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Uses of Amines.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(2)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Carbohydrates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Definitions and Classification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monosaccharides, disaccharides and polysaccharides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Monosaccharides: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Nomenclature - Structure (Optical isomerism, cyclic structure, Fischer Projection, Haworth Formulas)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Reactions of Monosaccharides: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Reduction and oxidation of monosaccharides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Disaccharides: (Maltose, Cellobiose, Sucrose and Lactose) – Polysaccharides: (Cellulose and Starch) - Uses of Carbohydrates.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(2)</a:t>
            </a:r>
            <a:endParaRPr lang="en-US" sz="1400" b="1" u="sn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Amino Acids, Peptides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Proteins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Sources, classification and Structure - The acid–base Properties of Amino Acids - Reactions of amino acids: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Ninhydrin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Reaction, Peptides - Sanger reaction - Formation of an amide linkage (The peptide bond: Proteins)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Structure of proteins – Importance of amino acids.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(2)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Structure: (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structure (Nucleoside, Nucleotide and Nucleic acids) - DNA; structure - RNA; structure and types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-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Importance of amino acids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Lectures (2)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A115CAD-69A1-4521-8BD2-C4E1FCF8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327EA164-022F-419A-83EE-89D326B3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6207125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Final</a:t>
            </a:r>
            <a:r>
              <a:rPr lang="en-US" altLang="en-US" sz="2400" b="1" i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</a:t>
            </a: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6D50E786-3C97-44FF-9618-AD50AB95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427163"/>
            <a:ext cx="2678112" cy="34242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4FD81767-0A1F-4767-AC0C-94730D91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19225"/>
            <a:ext cx="2674937" cy="34242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15B9A1-99FF-4DCD-88D4-0541E3DC4736}"/>
              </a:ext>
            </a:extLst>
          </p:cNvPr>
          <p:cNvSpPr/>
          <p:nvPr/>
        </p:nvSpPr>
        <p:spPr>
          <a:xfrm>
            <a:off x="479425" y="5192713"/>
            <a:ext cx="11233150" cy="120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2542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Organic chemistry: A short course by I Harold Hart, David J. Hart and Leslie E. </a:t>
            </a:r>
            <a:r>
              <a:rPr lang="en-US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Craine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Houghton Mifflin Company, USA</a:t>
            </a:r>
            <a:r>
              <a:rPr lang="ar-SA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22542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en-US" sz="16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Elements of Organic Chemistry (second edition) is written by Isaak Zimmerman and Henry Zimmerman and published by Macmillan Publishing Co., Inc. New York in 1983.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أسس الكيمياء العضوية - أ.د./ سالم بن سليم الذياب - الناشر: مؤسسة نافثة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0537F949-C447-4898-A977-0A1C4368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9702" name="Title 1">
            <a:extLst>
              <a:ext uri="{FF2B5EF4-FFF2-40B4-BE49-F238E27FC236}">
                <a16:creationId xmlns:a16="http://schemas.microsoft.com/office/drawing/2014/main" id="{77D14564-2455-4E64-A208-8444169B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00025"/>
            <a:ext cx="10996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المراجع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B5049B6-5025-47DB-B286-04BE7DCA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0025"/>
            <a:ext cx="10996613" cy="962025"/>
          </a:xfrm>
        </p:spPr>
        <p:txBody>
          <a:bodyPr/>
          <a:lstStyle/>
          <a:p>
            <a:pPr algn="ctr"/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دراسة المقرر</a:t>
            </a: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3E7D5-6165-400E-B246-90D513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BBA478-56A5-4E7E-AD73-729782B9A5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034E94C-5A39-49D0-98FF-C8020F708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484313"/>
            <a:ext cx="1152842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Upon successful completion of this course, the student will be able to: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organic compounds using IUPAC system and common names.</a:t>
            </a:r>
            <a:endParaRPr lang="ar-SA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تسمية المركبات العضوية باستخدام الأسماء الشائعة ونظام </a:t>
            </a:r>
            <a:r>
              <a:rPr lang="en-US" altLang="en-US" sz="20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IUPAC</a:t>
            </a: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and apply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their physical properties, synthesis and transformation.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المجموعات الوظيفية وتطبيقها فيما يتعلق بخصائصها الفيزيائية وتحولاتها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define the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of organic compounds in nature.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المركبات العضوية في المنتجات الطبيعة.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basic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reactions for preparation and reactions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 the related compounds.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الإلمام بأساسيات التفاعلات لتحضير وتفاعلات المركبات العضوية.</a:t>
            </a:r>
            <a:endParaRPr lang="en-US" altLang="en-US" sz="2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learn about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and properties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 carbohydrates, amino acids, proteins and nucleic acids. 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تكوين وخواص الكربوهيدرات والأحماض الأمينية والبروتينات والأحماض النووية</a:t>
            </a:r>
            <a:r>
              <a:rPr lang="en-US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of the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organic chemistry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understanding the principles of biochemistry</a:t>
            </a:r>
            <a:endParaRPr lang="ar-SA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buFont typeface="Symbol" panose="05050102010706020507" pitchFamily="18" charset="2"/>
              <a:buChar char=""/>
            </a:pPr>
            <a:r>
              <a:rPr lang="ar-SA" alt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تقدير أهمية دور الكيمياء العضوية في فهم مبادئ الكيمياء الحيوية.</a:t>
            </a:r>
          </a:p>
        </p:txBody>
      </p:sp>
      <p:pic>
        <p:nvPicPr>
          <p:cNvPr id="5" name="Picture 4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2605FCD0-DD26-42F7-8127-3A4B2855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FC0EB-15A0-4050-A747-11086207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869822-80F6-462D-9C8F-CF73B75E97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7DF5D-2540-4D64-98FD-4456B1DAF7D9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1858963"/>
          <a:ext cx="11028363" cy="3968750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1583986899"/>
                    </a:ext>
                  </a:extLst>
                </a:gridCol>
                <a:gridCol w="10526713">
                  <a:extLst>
                    <a:ext uri="{9D8B030D-6E8A-4147-A177-3AD203B41FA5}">
                      <a16:colId xmlns:a16="http://schemas.microsoft.com/office/drawing/2014/main" val="1172223345"/>
                    </a:ext>
                  </a:extLst>
                </a:gridCol>
              </a:tblGrid>
              <a:tr h="6339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Knowledge                                                                                                             </a:t>
                      </a:r>
                      <a:r>
                        <a:rPr kumimoji="0" lang="ar-SA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المعرفة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680136"/>
                  </a:ext>
                </a:extLst>
              </a:tr>
              <a:tr h="902649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recognize structures of organic compounds.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التعرف على البنية الهيكلية للمركبات العضوية.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033"/>
                  </a:ext>
                </a:extLst>
              </a:tr>
              <a:tr h="10493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memorize naming, constitutional isomer, physical properties and reactions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اتقان تسمية المركبات العضوية، التعرف على أنواع المتماكبات، الخصائص الفيزيائية و التفاعلات و التحولات الكيميائية.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56097"/>
                  </a:ext>
                </a:extLst>
              </a:tr>
              <a:tr h="138274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learn about composition and properties of carbohydrates, amino acids, proteins and nucleic acids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التعرف على تركيبة وخصائص الكربوهيدرات والأحماض الأمينية والبروتينات والأحماض النووية.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69738"/>
                  </a:ext>
                </a:extLst>
              </a:tr>
            </a:tbl>
          </a:graphicData>
        </a:graphic>
      </p:graphicFrame>
      <p:sp>
        <p:nvSpPr>
          <p:cNvPr id="31764" name="Title 1">
            <a:extLst>
              <a:ext uri="{FF2B5EF4-FFF2-40B4-BE49-F238E27FC236}">
                <a16:creationId xmlns:a16="http://schemas.microsoft.com/office/drawing/2014/main" id="{37B93B18-F9B8-45AD-9DDB-D9FA690C697A}"/>
              </a:ext>
            </a:extLst>
          </p:cNvPr>
          <p:cNvSpPr txBox="1">
            <a:spLocks/>
          </p:cNvSpPr>
          <p:nvPr/>
        </p:nvSpPr>
        <p:spPr bwMode="auto">
          <a:xfrm>
            <a:off x="479425" y="200025"/>
            <a:ext cx="10996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مخرجات التعلم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Learning Outcomes</a:t>
            </a:r>
          </a:p>
        </p:txBody>
      </p:sp>
      <p:pic>
        <p:nvPicPr>
          <p:cNvPr id="9" name="Picture 8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1B64778-2839-4725-B61E-A95016D9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649E0-171A-4E22-BDAB-97367764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CA289A-96C7-4A84-B22E-1F05557CA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437A7-AF71-4C54-A674-735BBA8BE9A6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1747838"/>
          <a:ext cx="11028363" cy="4922837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2724056378"/>
                    </a:ext>
                  </a:extLst>
                </a:gridCol>
                <a:gridCol w="10526713">
                  <a:extLst>
                    <a:ext uri="{9D8B030D-6E8A-4147-A177-3AD203B41FA5}">
                      <a16:colId xmlns:a16="http://schemas.microsoft.com/office/drawing/2014/main" val="970431536"/>
                    </a:ext>
                  </a:extLst>
                </a:gridCol>
              </a:tblGrid>
              <a:tr h="63084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Cognitive Skills                                                                                                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المهارات المعرفية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83553"/>
                  </a:ext>
                </a:extLst>
              </a:tr>
              <a:tr h="73014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differentiate between ionic and covalent bonds in chemical compounds.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التمييز بين الروابط الأيونية والتساهمية في المركبات الكيميائية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05194"/>
                  </a:ext>
                </a:extLst>
              </a:tr>
              <a:tr h="99998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recognize the IUPAC nomenclature of organic chemical compounds.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التعرف على تسميات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IUPAC </a:t>
                      </a: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للمركبات الكيميائية العضوية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14688"/>
                  </a:ext>
                </a:extLst>
              </a:tr>
              <a:tr h="85395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differentiate between aromatic and non-aromatic compounds according to Huekel’s rule.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التمييز بين المركبات العطرية (الاروماتية) وغير العطرية وفقًا لقاعدة  هوكل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60157"/>
                  </a:ext>
                </a:extLst>
              </a:tr>
              <a:tr h="85395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predict the type of nucleophilic or electrophilic substitutions in organic reactions.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التمييز بين تفاعلات الاستبدال النيكليوفيلية والالكتروفيلية في التفاعلات العضوية.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86693"/>
                  </a:ext>
                </a:extLst>
              </a:tr>
              <a:tr h="85395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know the importance of carbohydrates, amino acids, proteins and nucleic acids in our life.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معرفة أهمية الكربوهيدرات والأحماض الأمينية والبروتينات والأحماض النووية في حياتنا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05963"/>
                  </a:ext>
                </a:extLst>
              </a:tr>
            </a:tbl>
          </a:graphicData>
        </a:graphic>
      </p:graphicFrame>
      <p:sp>
        <p:nvSpPr>
          <p:cNvPr id="32794" name="Title 1">
            <a:extLst>
              <a:ext uri="{FF2B5EF4-FFF2-40B4-BE49-F238E27FC236}">
                <a16:creationId xmlns:a16="http://schemas.microsoft.com/office/drawing/2014/main" id="{5CEA72DF-506E-40B6-BDA0-2D62B6219D13}"/>
              </a:ext>
            </a:extLst>
          </p:cNvPr>
          <p:cNvSpPr txBox="1">
            <a:spLocks/>
          </p:cNvSpPr>
          <p:nvPr/>
        </p:nvSpPr>
        <p:spPr bwMode="auto">
          <a:xfrm>
            <a:off x="479425" y="200025"/>
            <a:ext cx="10996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مخرجات التعلم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Learning Outcomes</a:t>
            </a:r>
          </a:p>
        </p:txBody>
      </p:sp>
      <p:pic>
        <p:nvPicPr>
          <p:cNvPr id="6" name="Picture 5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B30A88AC-2074-4CB3-A1FC-9FBCDC92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5759C-7F50-478F-8345-930FC49C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5259A0-6E9D-4596-856F-FC6ED4170A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70CAE8-042B-4F21-A198-E5E4E4657724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1728788"/>
          <a:ext cx="11028363" cy="1806575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2333863672"/>
                    </a:ext>
                  </a:extLst>
                </a:gridCol>
                <a:gridCol w="10526713">
                  <a:extLst>
                    <a:ext uri="{9D8B030D-6E8A-4147-A177-3AD203B41FA5}">
                      <a16:colId xmlns:a16="http://schemas.microsoft.com/office/drawing/2014/main" val="1022445568"/>
                    </a:ext>
                  </a:extLst>
                </a:gridCol>
              </a:tblGrid>
              <a:tr h="54796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Interpersonal Skills &amp; Responsibility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المهارات الشخصية والالتزام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ar-S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63153"/>
                  </a:ext>
                </a:extLst>
              </a:tr>
              <a:tr h="66025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prepare and recognize organic compounds and Write laboratory reports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التمييز وتحضير المركبات العضوية و كتابة تقارير المختبر.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42393"/>
                  </a:ext>
                </a:extLst>
              </a:tr>
              <a:tr h="59835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independently and as a part of a team during class session.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العمل بشكل مستقل وكجزء من فريق خلال الحصة العملية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219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DE8BAC-D79F-4043-824B-E9BBC2663931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3500438"/>
          <a:ext cx="11028363" cy="1911350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3681597711"/>
                    </a:ext>
                  </a:extLst>
                </a:gridCol>
                <a:gridCol w="10526713">
                  <a:extLst>
                    <a:ext uri="{9D8B030D-6E8A-4147-A177-3AD203B41FA5}">
                      <a16:colId xmlns:a16="http://schemas.microsoft.com/office/drawing/2014/main" val="3605358458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Communication, Information Technology, Numerical</a:t>
                      </a:r>
                      <a:endParaRPr kumimoji="0" lang="ar-SA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مهارات الاتصال و التعامل مع تكنولوجيا المعلومات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55175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Utilizing university electronic resources of learning.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الاستفادة من مصادر التعليم الإلكتروني بالجامعة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81733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interpret numerical, chemical and general scientific information.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تفسير و استنتاج المعلومات العددية والكيميائية والعلمية العامة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641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D22D2C-B3E0-4D9E-BE1C-D79953C1F574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5591175"/>
          <a:ext cx="11028363" cy="1079500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3427438202"/>
                    </a:ext>
                  </a:extLst>
                </a:gridCol>
                <a:gridCol w="10526713">
                  <a:extLst>
                    <a:ext uri="{9D8B030D-6E8A-4147-A177-3AD203B41FA5}">
                      <a16:colId xmlns:a16="http://schemas.microsoft.com/office/drawing/2014/main" val="2140943410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Psychomotor</a:t>
                      </a: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</a:t>
                      </a: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المهارات النفس حركية</a:t>
                      </a: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0136"/>
                  </a:ext>
                </a:extLst>
              </a:tr>
              <a:tr h="703262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E7BC29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092A7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demonstrate safe handling of laboratory chemicals and glassware during experiment.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SA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التعامل الآمن مع المواد الكيميائية والأدوات الزجاجية  في المختبرات أثناء اجراء التجربة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97" marR="499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98388"/>
                  </a:ext>
                </a:extLst>
              </a:tr>
            </a:tbl>
          </a:graphicData>
        </a:graphic>
      </p:graphicFrame>
      <p:sp>
        <p:nvSpPr>
          <p:cNvPr id="33834" name="Title 1">
            <a:extLst>
              <a:ext uri="{FF2B5EF4-FFF2-40B4-BE49-F238E27FC236}">
                <a16:creationId xmlns:a16="http://schemas.microsoft.com/office/drawing/2014/main" id="{BC7ECEBE-8462-452E-8E58-131C3B9C2B33}"/>
              </a:ext>
            </a:extLst>
          </p:cNvPr>
          <p:cNvSpPr txBox="1">
            <a:spLocks/>
          </p:cNvSpPr>
          <p:nvPr/>
        </p:nvSpPr>
        <p:spPr bwMode="auto">
          <a:xfrm>
            <a:off x="479425" y="200025"/>
            <a:ext cx="109966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مخرجات التعلم</a:t>
            </a:r>
            <a:b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Learning Outcomes</a:t>
            </a:r>
          </a:p>
        </p:txBody>
      </p:sp>
      <p:pic>
        <p:nvPicPr>
          <p:cNvPr id="9" name="Picture 8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B41DFF14-022B-42D5-B3F1-EC12E497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77800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1425</Words>
  <Application>Microsoft Office PowerPoint</Application>
  <PresentationFormat>Widescreen</PresentationFormat>
  <Paragraphs>125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Student presentation</vt:lpstr>
      <vt:lpstr>1_Student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أهداف دراسة المقرر  Course Objectives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2025-01-12T06:40:33Z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