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109" r:id="rId1"/>
  </p:sldMasterIdLst>
  <p:notesMasterIdLst>
    <p:notesMasterId r:id="rId23"/>
  </p:notesMasterIdLst>
  <p:sldIdLst>
    <p:sldId id="399" r:id="rId2"/>
    <p:sldId id="425" r:id="rId3"/>
    <p:sldId id="400" r:id="rId4"/>
    <p:sldId id="401" r:id="rId5"/>
    <p:sldId id="402" r:id="rId6"/>
    <p:sldId id="403" r:id="rId7"/>
    <p:sldId id="404" r:id="rId8"/>
    <p:sldId id="405" r:id="rId9"/>
    <p:sldId id="406" r:id="rId10"/>
    <p:sldId id="418" r:id="rId11"/>
    <p:sldId id="419" r:id="rId12"/>
    <p:sldId id="420" r:id="rId13"/>
    <p:sldId id="408" r:id="rId14"/>
    <p:sldId id="409" r:id="rId15"/>
    <p:sldId id="410" r:id="rId16"/>
    <p:sldId id="412" r:id="rId17"/>
    <p:sldId id="413" r:id="rId18"/>
    <p:sldId id="422" r:id="rId19"/>
    <p:sldId id="414" r:id="rId20"/>
    <p:sldId id="415" r:id="rId21"/>
    <p:sldId id="426" r:id="rId2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E6A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66" autoAdjust="0"/>
    <p:restoredTop sz="94599" autoAdjust="0"/>
  </p:normalViewPr>
  <p:slideViewPr>
    <p:cSldViewPr>
      <p:cViewPr varScale="1">
        <p:scale>
          <a:sx n="87" d="100"/>
          <a:sy n="87" d="100"/>
        </p:scale>
        <p:origin x="585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2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C977F86-D401-4535-A54B-0AB77EFAF4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DC1EB1-AD2C-426B-9766-C30FBCE6304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9879ED-F856-4C05-AA2F-9EE35571F3D5}" type="datetimeFigureOut">
              <a:rPr lang="en-US"/>
              <a:pPr>
                <a:defRPr/>
              </a:pPr>
              <a:t>1/7/2025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C4D9F3D-6B6C-42F9-9051-57C8E2703B1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8674CF5-4E52-4C0E-AAC7-0B6ABBF414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D4737-C03D-46F7-A0B1-E71C345295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2A86A1-21BD-4FAD-B22C-36FC417FF4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D0DEAED-AA0C-4054-BC03-7D705CE15C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2BA08D94-33F8-47C5-B2F1-CF1B970E54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D35DBD4A-FFE5-4E8F-9559-DD613040A6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690102CB-417B-4847-81A0-1A6906C856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fld id="{404BA3A6-8AA2-4A3B-9D65-17D33FD95E3B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CBD9B47-1BA7-4047-B4B1-D06259CFCC09}"/>
              </a:ext>
            </a:extLst>
          </p:cNvPr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FDA10B-D005-4A2D-9376-B68A6EE9709C}"/>
              </a:ext>
            </a:extLst>
          </p:cNvPr>
          <p:cNvSpPr/>
          <p:nvPr/>
        </p:nvSpPr>
        <p:spPr>
          <a:xfrm>
            <a:off x="-12700" y="6053138"/>
            <a:ext cx="29987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F70FDB-7AA0-44BF-9D3E-4E7E9C963B30}"/>
              </a:ext>
            </a:extLst>
          </p:cNvPr>
          <p:cNvSpPr/>
          <p:nvPr/>
        </p:nvSpPr>
        <p:spPr>
          <a:xfrm>
            <a:off x="3144838" y="6043613"/>
            <a:ext cx="9047162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50">
                <a:solidFill>
                  <a:srgbClr val="FFFFFF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27">
            <a:extLst>
              <a:ext uri="{FF2B5EF4-FFF2-40B4-BE49-F238E27FC236}">
                <a16:creationId xmlns:a16="http://schemas.microsoft.com/office/drawing/2014/main" id="{461E6661-A473-4FD6-B62F-79E9D6336A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15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0501C2A-F453-4BFB-AB7D-808A6EA35773}" type="datetime8">
              <a:rPr lang="en-US"/>
              <a:pPr>
                <a:defRPr/>
              </a:pPr>
              <a:t>1/7/2025 9:47 PM</a:t>
            </a:fld>
            <a:endParaRPr lang="en-US" dirty="0"/>
          </a:p>
        </p:txBody>
      </p:sp>
      <p:sp>
        <p:nvSpPr>
          <p:cNvPr id="10" name="Footer Placeholder 16">
            <a:extLst>
              <a:ext uri="{FF2B5EF4-FFF2-40B4-BE49-F238E27FC236}">
                <a16:creationId xmlns:a16="http://schemas.microsoft.com/office/drawing/2014/main" id="{462954BC-A67B-408D-9DB8-1D22E4830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81300" y="236538"/>
            <a:ext cx="7823200" cy="365125"/>
          </a:xfrm>
        </p:spPr>
        <p:txBody>
          <a:bodyPr/>
          <a:lstStyle>
            <a:lvl1pPr algn="r">
              <a:defRPr>
                <a:solidFill>
                  <a:srgbClr val="444D2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>
            <a:extLst>
              <a:ext uri="{FF2B5EF4-FFF2-40B4-BE49-F238E27FC236}">
                <a16:creationId xmlns:a16="http://schemas.microsoft.com/office/drawing/2014/main" id="{E93DB43E-41CF-424B-82FF-285A64A8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91BC9865-6C8A-42E1-935A-347C7F086A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344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89C5854-26EC-4050-841D-BFF2BF6EC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9242A-DD0A-4AA3-A4D2-D40D2F536ADD}" type="datetime8">
              <a:rPr lang="en-US"/>
              <a:pPr>
                <a:defRPr/>
              </a:pPr>
              <a:t>1/7/2025 9:47 PM</a:t>
            </a:fld>
            <a:endParaRPr lang="en-US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B5877CD-0C4D-4CB7-B4EA-91739CB14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FF99C0E6-DF32-4A50-9933-E1BBA4D53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79E28-49BF-486F-87F9-255034078B74}" type="slidenum">
              <a:rPr lang="en-US" altLang="en-US"/>
              <a:pPr>
                <a:defRPr/>
              </a:pPr>
              <a:t>‹#›</a:t>
            </a:fld>
            <a:endParaRPr lang="en-US" altLang="en-US" sz="105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566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90EDBF-DA48-4F77-8489-46877D7B96CA}"/>
              </a:ext>
            </a:extLst>
          </p:cNvPr>
          <p:cNvSpPr/>
          <p:nvPr/>
        </p:nvSpPr>
        <p:spPr bwMode="white">
          <a:xfrm>
            <a:off x="8128000" y="0"/>
            <a:ext cx="427038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C8B655-C9EA-4A80-A6AA-709DA12A3816}"/>
              </a:ext>
            </a:extLst>
          </p:cNvPr>
          <p:cNvSpPr/>
          <p:nvPr/>
        </p:nvSpPr>
        <p:spPr>
          <a:xfrm>
            <a:off x="8189913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90FDF9-43DD-426C-B67C-390AB175A472}"/>
              </a:ext>
            </a:extLst>
          </p:cNvPr>
          <p:cNvSpPr/>
          <p:nvPr/>
        </p:nvSpPr>
        <p:spPr>
          <a:xfrm>
            <a:off x="8189913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3"/>
            <a:ext cx="27432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91D3C3E-105F-42C0-94A5-1A3A1D4940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37600" y="6248400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7B00B-19E4-4D74-9236-B7732025E173}" type="datetime8">
              <a:rPr lang="en-US"/>
              <a:pPr>
                <a:defRPr/>
              </a:pPr>
              <a:t>1/7/2025 9:47 PM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050D413-091E-40ED-9467-47CA056A8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74310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7CB0316-4F3E-4A33-84FC-C7E94C9FC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8074819" y="103981"/>
            <a:ext cx="533400" cy="3254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AB466-6C72-4214-8B6C-25D1B8B92108}" type="slidenum">
              <a:rPr lang="en-US" altLang="en-US"/>
              <a:pPr>
                <a:defRPr/>
              </a:pPr>
              <a:t>‹#›</a:t>
            </a:fld>
            <a:endParaRPr lang="en-US" altLang="en-US" sz="105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40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83B0D-3149-4D3F-A98B-05D95DD9F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A5CC7-6156-4C8C-A897-C4AF9B37DD9D}" type="datetime8">
              <a:rPr lang="en-US"/>
              <a:pPr>
                <a:defRPr/>
              </a:pPr>
              <a:t>1/7/2025 9:47 PM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F7741-1F7C-43F6-BB06-85DE9B0CC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35731-4F6F-4C3E-86C8-427C072F6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119511A-8636-4EE8-B66F-FE5B8D3290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46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7DD5EED-D59E-4A8F-97E7-87C0FFFF7725}"/>
              </a:ext>
            </a:extLst>
          </p:cNvPr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8FF4C8-67BB-4545-BDFD-D94147B93852}"/>
              </a:ext>
            </a:extLst>
          </p:cNvPr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07D69A-909B-4C0F-B569-2182BB2D14D2}"/>
              </a:ext>
            </a:extLst>
          </p:cNvPr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2" y="2743200"/>
            <a:ext cx="9497484" cy="1673225"/>
          </a:xfrm>
        </p:spPr>
        <p:txBody>
          <a:bodyPr/>
          <a:lstStyle>
            <a:lvl1pPr>
              <a:buNone/>
              <a:defRPr sz="210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33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11">
            <a:extLst>
              <a:ext uri="{FF2B5EF4-FFF2-40B4-BE49-F238E27FC236}">
                <a16:creationId xmlns:a16="http://schemas.microsoft.com/office/drawing/2014/main" id="{6D7A98F7-8FA4-4E96-AA06-7EDD10EE9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7A6C3-3C16-4EAA-A0E6-D992B5BAF7F6}" type="datetime8">
              <a:rPr lang="en-US"/>
              <a:pPr>
                <a:defRPr/>
              </a:pPr>
              <a:t>1/7/2025 9:47 PM</a:t>
            </a:fld>
            <a:endParaRPr lang="en-US"/>
          </a:p>
        </p:txBody>
      </p:sp>
      <p:sp>
        <p:nvSpPr>
          <p:cNvPr id="8" name="Slide Number Placeholder 12">
            <a:extLst>
              <a:ext uri="{FF2B5EF4-FFF2-40B4-BE49-F238E27FC236}">
                <a16:creationId xmlns:a16="http://schemas.microsoft.com/office/drawing/2014/main" id="{F77ECBDA-2A24-4EDF-B6CB-D4CBCA83C3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5"/>
          </a:xfrm>
        </p:spPr>
        <p:txBody>
          <a:bodyPr>
            <a:no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6AFFAF3-AD00-4210-B2B5-10ED16BAD4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727120DA-5B4F-4265-B390-25BDB390FD1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24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739755E4-9176-47DD-9DE5-0F59129E3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303FAE8-754F-4255-A7A2-86798E5F10C1}" type="datetime8">
              <a:rPr lang="en-US"/>
              <a:pPr>
                <a:defRPr/>
              </a:pPr>
              <a:t>1/7/2025 9:47 PM</a:t>
            </a:fld>
            <a:endParaRPr lang="en-US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F21B818D-159B-4E28-A2B6-C6035C2EDD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58B957E-4B2A-4024-ACDF-C8E23A3CA6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>
            <a:extLst>
              <a:ext uri="{FF2B5EF4-FFF2-40B4-BE49-F238E27FC236}">
                <a16:creationId xmlns:a16="http://schemas.microsoft.com/office/drawing/2014/main" id="{9DF96AA9-E9DD-4485-B306-EE34FB592BC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38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273E836D-3399-4839-B893-BEBDCBA3D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31DC170-BB87-4E00-A9F9-386B6700F2DA}" type="datetime8">
              <a:rPr lang="en-US"/>
              <a:pPr>
                <a:defRPr/>
              </a:pPr>
              <a:t>1/7/2025 9:47 PM</a:t>
            </a:fld>
            <a:endParaRPr lang="en-US"/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E59E544B-F9FC-4B8B-BA55-9693D38348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612EB07-1D66-4185-B56D-DF3A18E001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9FA55ADB-AAAB-44A4-A150-BC7A5DF038C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7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4A4BC3-848A-4B30-86E0-6DC576453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9059E-4031-4086-818B-C16B12184961}" type="datetime8">
              <a:rPr lang="en-US"/>
              <a:pPr>
                <a:defRPr/>
              </a:pPr>
              <a:t>1/7/2025 9:47 PM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CC8B86-869E-4045-9343-8CC6C2975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2E5818-B7F7-482B-91E2-E23495495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8D857E6-6EFA-4C58-805B-C093B6B617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06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3F33D3-080B-41F4-93A8-5ECF4F10E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387A7-4AD4-4184-A6CB-33D4005D0720}" type="datetime8">
              <a:rPr lang="en-US"/>
              <a:pPr>
                <a:defRPr/>
              </a:pPr>
              <a:t>1/7/2025 9:47 PM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A03BC5-D1F0-4CB6-909D-F3DB4809D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477E6-4B9B-46F2-A2B7-5A27F8EA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634F072A-A0B5-48D0-9CF4-4511CE55B3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9679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m_book.png">
            <a:extLst>
              <a:ext uri="{FF2B5EF4-FFF2-40B4-BE49-F238E27FC236}">
                <a16:creationId xmlns:a16="http://schemas.microsoft.com/office/drawing/2014/main" id="{AF501FEC-F154-4BBB-B637-F13F78F4F5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3" y="1755775"/>
            <a:ext cx="2152650" cy="1689100"/>
          </a:xfrm>
          <a:prstGeom prst="rect">
            <a:avLst/>
          </a:prstGeom>
          <a:noFill/>
          <a:ln w="50800" cap="sq" cmpd="dbl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33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EE69B-34EB-4B2B-B974-A63D869A6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7479F-313F-46B8-A24C-0F0FC7E1D95F}" type="datetime8">
              <a:rPr lang="en-US"/>
              <a:pPr>
                <a:defRPr/>
              </a:pPr>
              <a:t>1/7/2025 9:47 PM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E10D53-D378-4EFC-93DE-D762F9027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6F2D1-E1B1-4B90-8A6B-37BDD6F86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427EC0-2757-4BDC-B759-66AA94DDBF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242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90FFD17-D4D4-4664-A842-2C1EF2587F5A}"/>
              </a:ext>
            </a:extLst>
          </p:cNvPr>
          <p:cNvSpPr/>
          <p:nvPr/>
        </p:nvSpPr>
        <p:spPr bwMode="white">
          <a:xfrm>
            <a:off x="-12700" y="4572000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E980CC-F751-4F12-927D-866F3C2D9C9D}"/>
              </a:ext>
            </a:extLst>
          </p:cNvPr>
          <p:cNvSpPr/>
          <p:nvPr/>
        </p:nvSpPr>
        <p:spPr>
          <a:xfrm>
            <a:off x="-12700" y="4664075"/>
            <a:ext cx="1951038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4AD5FA-7CFD-4ECD-A77E-C9CC4EA8D592}"/>
              </a:ext>
            </a:extLst>
          </p:cNvPr>
          <p:cNvSpPr/>
          <p:nvPr/>
        </p:nvSpPr>
        <p:spPr>
          <a:xfrm>
            <a:off x="2058988" y="4654550"/>
            <a:ext cx="1013301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6A7AF5-7FC8-4E16-BC12-6169C3429E65}"/>
              </a:ext>
            </a:extLst>
          </p:cNvPr>
          <p:cNvSpPr/>
          <p:nvPr/>
        </p:nvSpPr>
        <p:spPr bwMode="white">
          <a:xfrm>
            <a:off x="1930400" y="0"/>
            <a:ext cx="133350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2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1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>
            <a:extLst>
              <a:ext uri="{FF2B5EF4-FFF2-40B4-BE49-F238E27FC236}">
                <a16:creationId xmlns:a16="http://schemas.microsoft.com/office/drawing/2014/main" id="{6F1D8A35-64B5-4B29-82A2-0617ABDDF8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31200" y="6248400"/>
            <a:ext cx="3556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47B4989-F077-4007-A4D1-599392F18E9E}" type="datetime8">
              <a:rPr lang="en-US"/>
              <a:pPr>
                <a:defRPr/>
              </a:pPr>
              <a:t>1/7/2025 9:47 PM</a:t>
            </a:fld>
            <a:endParaRPr lang="en-US"/>
          </a:p>
        </p:txBody>
      </p:sp>
      <p:sp>
        <p:nvSpPr>
          <p:cNvPr id="10" name="Slide Number Placeholder 12">
            <a:extLst>
              <a:ext uri="{FF2B5EF4-FFF2-40B4-BE49-F238E27FC236}">
                <a16:creationId xmlns:a16="http://schemas.microsoft.com/office/drawing/2014/main" id="{330F0833-D576-413E-B4BA-DEA83F6B23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930400" cy="663575"/>
          </a:xfrm>
        </p:spPr>
        <p:txBody>
          <a:bodyPr/>
          <a:lstStyle>
            <a:lvl1pPr>
              <a:defRPr sz="21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3BD6493-8BF3-45AE-8653-5B157129C5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>
            <a:extLst>
              <a:ext uri="{FF2B5EF4-FFF2-40B4-BE49-F238E27FC236}">
                <a16:creationId xmlns:a16="http://schemas.microsoft.com/office/drawing/2014/main" id="{AD631259-BF6C-43D9-8B5B-630900489C7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2133600" y="6248400"/>
            <a:ext cx="6096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9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>
            <a:extLst>
              <a:ext uri="{FF2B5EF4-FFF2-40B4-BE49-F238E27FC236}">
                <a16:creationId xmlns:a16="http://schemas.microsoft.com/office/drawing/2014/main" id="{395D8806-97D0-4EF6-A22D-456FB4768E4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>
            <a:extLst>
              <a:ext uri="{FF2B5EF4-FFF2-40B4-BE49-F238E27FC236}">
                <a16:creationId xmlns:a16="http://schemas.microsoft.com/office/drawing/2014/main" id="{2D88EAFC-6EA7-4062-A0BA-B3F99A0025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17563" y="1600200"/>
            <a:ext cx="10871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559F3F1E-CA35-47AE-835A-65DF2CF94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28000" y="6248400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defTabSz="685800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rgbClr val="444D26"/>
                </a:solidFill>
                <a:latin typeface="+mn-lt"/>
              </a:defRPr>
            </a:lvl1pPr>
          </a:lstStyle>
          <a:p>
            <a:pPr>
              <a:defRPr/>
            </a:pPr>
            <a:fld id="{46589771-A48E-4931-95E3-775FCE485BB0}" type="datetime8">
              <a:rPr lang="en-US"/>
              <a:pPr>
                <a:defRPr/>
              </a:pPr>
              <a:t>1/7/2025 9:47 PM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341CA7-9111-4BD1-86C3-C7AF8E77AC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2800" y="6248400"/>
            <a:ext cx="7227888" cy="365125"/>
          </a:xfrm>
          <a:prstGeom prst="rect">
            <a:avLst/>
          </a:prstGeom>
        </p:spPr>
        <p:txBody>
          <a:bodyPr vert="horz" anchor="ctr"/>
          <a:lstStyle>
            <a:lvl1pPr algn="r" defTabSz="685800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rgbClr val="444D26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EB6D3C-3370-4191-A873-B6E1BCD4AFDE}"/>
              </a:ext>
            </a:extLst>
          </p:cNvPr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D3A1C0-317D-4BC1-9CA8-D3CAE2844F5E}"/>
              </a:ext>
            </a:extLst>
          </p:cNvPr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047CDB-7ABC-4093-B3CC-0F07C29B74A3}"/>
              </a:ext>
            </a:extLst>
          </p:cNvPr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21D836F1-A653-4C7F-A59C-4E54C76DF5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defTabSz="685800" eaLnBrk="1" hangingPunct="1">
              <a:defRPr sz="900" b="1">
                <a:solidFill>
                  <a:srgbClr val="444D26"/>
                </a:solidFill>
              </a:defRPr>
            </a:lvl1pPr>
          </a:lstStyle>
          <a:p>
            <a:pPr>
              <a:defRPr/>
            </a:pPr>
            <a:fld id="{446606EB-A031-4C04-ADCF-A72C2CDFEB39}" type="slidenum">
              <a:rPr lang="en-US" altLang="en-US"/>
              <a:pPr>
                <a:defRPr/>
              </a:pPr>
              <a:t>‹#›</a:t>
            </a:fld>
            <a:endParaRPr lang="en-US" altLang="en-US" sz="105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9" r:id="rId1"/>
    <p:sldLayoutId id="2147484280" r:id="rId2"/>
    <p:sldLayoutId id="2147484281" r:id="rId3"/>
    <p:sldLayoutId id="2147484282" r:id="rId4"/>
    <p:sldLayoutId id="2147484283" r:id="rId5"/>
    <p:sldLayoutId id="2147484284" r:id="rId6"/>
    <p:sldLayoutId id="2147484285" r:id="rId7"/>
    <p:sldLayoutId id="2147484286" r:id="rId8"/>
    <p:sldLayoutId id="2147484287" r:id="rId9"/>
    <p:sldLayoutId id="2147484278" r:id="rId10"/>
    <p:sldLayoutId id="214748428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w Cen MT" panose="020B0602020104020603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w Cen MT" panose="020B0602020104020603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w Cen MT" panose="020B0602020104020603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w Cen MT" panose="020B0602020104020603" pitchFamily="34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w Cen MT" panose="020B0602020104020603" pitchFamily="34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w Cen MT" panose="020B0602020104020603" pitchFamily="34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w Cen MT" panose="020B0602020104020603" pitchFamily="34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w Cen MT" panose="020B0602020104020603" pitchFamily="34" charset="0"/>
        </a:defRPr>
      </a:lvl9pPr>
    </p:titleStyle>
    <p:bodyStyle>
      <a:lvl1pPr marL="238125" indent="-238125" algn="l" rtl="0" eaLnBrk="0" fontAlgn="base" hangingPunct="0">
        <a:spcBef>
          <a:spcPts val="525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79425" indent="-204788" algn="l" rtl="0" eaLnBrk="0" fontAlgn="base" hangingPunct="0">
        <a:spcBef>
          <a:spcPts val="413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145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indent="-171450" algn="l" rtl="0" eaLnBrk="0" fontAlgn="base" hangingPunct="0">
        <a:spcBef>
          <a:spcPts val="300"/>
        </a:spcBef>
        <a:spcAft>
          <a:spcPct val="0"/>
        </a:spcAft>
        <a:buClr>
          <a:srgbClr val="E7BC29"/>
        </a:buClr>
        <a:buSzPct val="75000"/>
        <a:buFont typeface="Wingdings" panose="05000000000000000000" pitchFamily="2" charset="2"/>
        <a:buChar char="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171450" algn="l" rtl="0" eaLnBrk="0" fontAlgn="base" hangingPunct="0">
        <a:spcBef>
          <a:spcPts val="300"/>
        </a:spcBef>
        <a:spcAft>
          <a:spcPct val="0"/>
        </a:spcAft>
        <a:buClr>
          <a:srgbClr val="D092A7"/>
        </a:buClr>
        <a:buSzPct val="65000"/>
        <a:buFont typeface="Wingdings" panose="05000000000000000000" pitchFamily="2" charset="2"/>
        <a:buChar char="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577340" indent="-17145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17145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88820" indent="-17145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7145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5.emf"/><Relationship Id="rId9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png"/><Relationship Id="rId4" Type="http://schemas.openxmlformats.org/officeDocument/2006/relationships/image" Target="../media/image20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png"/><Relationship Id="rId5" Type="http://schemas.openxmlformats.org/officeDocument/2006/relationships/image" Target="../media/image22.wmf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png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BCC9964-F52D-4EE0-95FA-0B14A19765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8213" y="1628775"/>
            <a:ext cx="7537450" cy="33845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z="300"/>
          </a:p>
          <a:p>
            <a:pPr algn="ctr" eaLnBrk="1" hangingPunct="1">
              <a:spcBef>
                <a:spcPct val="0"/>
              </a:spcBef>
            </a:pPr>
            <a:r>
              <a:rPr lang="en-US" altLang="en-US" sz="3600" b="1">
                <a:solidFill>
                  <a:srgbClr val="FF0000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Fundamentals of Organic</a:t>
            </a:r>
            <a:r>
              <a:rPr lang="en-US" altLang="en-US" sz="3600" b="1">
                <a:solidFill>
                  <a:srgbClr val="FF0000"/>
                </a:solidFill>
                <a:latin typeface="Candara" panose="020E0502030303020204" pitchFamily="34" charset="0"/>
              </a:rPr>
              <a:t> Chemistry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3200" b="1">
                <a:solidFill>
                  <a:srgbClr val="0033CC"/>
                </a:solidFill>
                <a:latin typeface="Candara" panose="020E0502030303020204" pitchFamily="34" charset="0"/>
              </a:rPr>
              <a:t>CHEM 109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2400" b="1" i="1">
                <a:solidFill>
                  <a:srgbClr val="FF0000"/>
                </a:solidFill>
                <a:latin typeface="Candara" panose="020E0502030303020204" pitchFamily="34" charset="0"/>
              </a:rPr>
              <a:t>For Students of Health Colleges</a:t>
            </a:r>
          </a:p>
          <a:p>
            <a:pPr algn="ctr"/>
            <a:r>
              <a:rPr lang="en-US" altLang="en-US" sz="2000" b="1">
                <a:solidFill>
                  <a:srgbClr val="0033CC"/>
                </a:solidFill>
              </a:rPr>
              <a:t>Credit hrs.: (2+1) </a:t>
            </a:r>
            <a:endParaRPr lang="en-US" altLang="en-US" sz="2000">
              <a:solidFill>
                <a:srgbClr val="0033CC"/>
              </a:solidFill>
            </a:endParaRPr>
          </a:p>
          <a:p>
            <a:pPr algn="ctr"/>
            <a:r>
              <a:rPr lang="en-US" altLang="en-US" sz="2800" b="1" i="1">
                <a:solidFill>
                  <a:srgbClr val="00B050"/>
                </a:solidFill>
              </a:rPr>
              <a:t>King Saud University</a:t>
            </a:r>
            <a:endParaRPr lang="en-US" altLang="en-US" sz="2800" b="1">
              <a:solidFill>
                <a:srgbClr val="00B050"/>
              </a:solidFill>
            </a:endParaRPr>
          </a:p>
          <a:p>
            <a:pPr algn="ctr"/>
            <a:r>
              <a:rPr lang="en-US" altLang="en-US" sz="2400" b="1">
                <a:solidFill>
                  <a:srgbClr val="00B050"/>
                </a:solidFill>
              </a:rPr>
              <a:t>College of Science, Chemistry Department</a:t>
            </a:r>
            <a:endParaRPr lang="en-US" altLang="en-US" sz="2400">
              <a:solidFill>
                <a:srgbClr val="00B050"/>
              </a:solidFill>
            </a:endParaRP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58D775F9-3F16-43E5-8020-3ED0C6BF1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092825"/>
            <a:ext cx="300037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400" b="1">
                <a:solidFill>
                  <a:srgbClr val="C00000"/>
                </a:solidFill>
              </a:rPr>
              <a:t>CHEM 109</a:t>
            </a:r>
          </a:p>
        </p:txBody>
      </p:sp>
      <p:sp>
        <p:nvSpPr>
          <p:cNvPr id="13316" name="TextBox 3">
            <a:extLst>
              <a:ext uri="{FF2B5EF4-FFF2-40B4-BE49-F238E27FC236}">
                <a16:creationId xmlns:a16="http://schemas.microsoft.com/office/drawing/2014/main" id="{D1BC316C-8A21-4491-B094-1192FE45E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6021388"/>
            <a:ext cx="9048750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en-US" sz="2800" b="1">
                <a:solidFill>
                  <a:srgbClr val="FF0000"/>
                </a:solidFill>
              </a:rPr>
              <a:t>CHAPTER 9. AMINO ACIDS, PEPTIDES AND PROTEINS</a:t>
            </a:r>
          </a:p>
        </p:txBody>
      </p:sp>
      <p:pic>
        <p:nvPicPr>
          <p:cNvPr id="6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F0E34758-1996-475B-8DA4-032970CAC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>
            <a:extLst>
              <a:ext uri="{FF2B5EF4-FFF2-40B4-BE49-F238E27FC236}">
                <a16:creationId xmlns:a16="http://schemas.microsoft.com/office/drawing/2014/main" id="{DE4AE78D-6FCD-4A5C-820A-B1B5D6D4B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484313"/>
            <a:ext cx="11304588" cy="551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b="1">
                <a:cs typeface="Times New Roman" panose="02020603050405020304" pitchFamily="18" charset="0"/>
              </a:rPr>
              <a:t>Classification</a:t>
            </a:r>
            <a:r>
              <a:rPr lang="en-US" altLang="en-US" sz="2400">
                <a:cs typeface="Times New Roman" panose="02020603050405020304" pitchFamily="18" charset="0"/>
              </a:rPr>
              <a:t> - Amino acids are classified on the basis of the structure of 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400"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400">
              <a:cs typeface="Times New Roman" panose="02020603050405020304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en-US" sz="2200" b="1">
                <a:solidFill>
                  <a:srgbClr val="0033CC"/>
                </a:solidFill>
                <a:cs typeface="Times New Roman" panose="02020603050405020304" pitchFamily="18" charset="0"/>
              </a:rPr>
              <a:t>Aliphatic side chains non-polar amino acids: </a:t>
            </a:r>
            <a:r>
              <a:rPr lang="en-US" altLang="en-US" sz="2200">
                <a:cs typeface="Times New Roman" panose="02020603050405020304" pitchFamily="18" charset="0"/>
              </a:rPr>
              <a:t>such as Alanine, Valine, Leucine, etc …..</a:t>
            </a:r>
            <a:r>
              <a:rPr lang="en-US" altLang="en-US" sz="2200" b="1">
                <a:cs typeface="Times New Roman" panose="02020603050405020304" pitchFamily="18" charset="0"/>
              </a:rPr>
              <a:t>hydrophobic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en-US" sz="2200" b="1">
                <a:solidFill>
                  <a:srgbClr val="0033CC"/>
                </a:solidFill>
                <a:cs typeface="Times New Roman" panose="02020603050405020304" pitchFamily="18" charset="0"/>
              </a:rPr>
              <a:t>Polar side chains: </a:t>
            </a:r>
            <a:r>
              <a:rPr lang="en-US" altLang="en-US" sz="2200">
                <a:cs typeface="Times New Roman" panose="02020603050405020304" pitchFamily="18" charset="0"/>
              </a:rPr>
              <a:t>are containing HO-, SH- and amide groups, such as Serine, Cystein </a:t>
            </a:r>
            <a:r>
              <a:rPr lang="en-US" altLang="en-US" sz="2200" b="1">
                <a:cs typeface="Times New Roman" panose="02020603050405020304" pitchFamily="18" charset="0"/>
              </a:rPr>
              <a:t>----hydrophilic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en-US" sz="2200" b="1">
                <a:solidFill>
                  <a:srgbClr val="0033CC"/>
                </a:solidFill>
                <a:cs typeface="Times New Roman" panose="02020603050405020304" pitchFamily="18" charset="0"/>
              </a:rPr>
              <a:t>Acidic</a:t>
            </a:r>
            <a:r>
              <a:rPr lang="en-US" altLang="en-US" sz="2200">
                <a:solidFill>
                  <a:srgbClr val="0033CC"/>
                </a:solidFill>
                <a:cs typeface="Times New Roman" panose="02020603050405020304" pitchFamily="18" charset="0"/>
              </a:rPr>
              <a:t>: are containing more than one COOH group, </a:t>
            </a:r>
            <a:r>
              <a:rPr lang="en-US" altLang="en-US" sz="2200">
                <a:cs typeface="Times New Roman" panose="02020603050405020304" pitchFamily="18" charset="0"/>
              </a:rPr>
              <a:t>such as Aspartic, Glutamic------</a:t>
            </a:r>
            <a:r>
              <a:rPr lang="en-US" altLang="en-US" sz="2200" b="1">
                <a:cs typeface="Times New Roman" panose="02020603050405020304" pitchFamily="18" charset="0"/>
              </a:rPr>
              <a:t>hydrophilic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en-US" sz="2200" b="1">
                <a:solidFill>
                  <a:srgbClr val="0033CC"/>
                </a:solidFill>
                <a:cs typeface="Times New Roman" panose="02020603050405020304" pitchFamily="18" charset="0"/>
              </a:rPr>
              <a:t>Basic: </a:t>
            </a:r>
            <a:r>
              <a:rPr lang="en-US" altLang="en-US" sz="2200">
                <a:solidFill>
                  <a:srgbClr val="0033CC"/>
                </a:solidFill>
                <a:cs typeface="Times New Roman" panose="02020603050405020304" pitchFamily="18" charset="0"/>
              </a:rPr>
              <a:t>are containing more than one N atom, </a:t>
            </a:r>
            <a:r>
              <a:rPr lang="en-US" altLang="en-US" sz="2200">
                <a:cs typeface="Times New Roman" panose="02020603050405020304" pitchFamily="18" charset="0"/>
              </a:rPr>
              <a:t> Such as Lysine, Arginine------</a:t>
            </a:r>
            <a:r>
              <a:rPr lang="en-US" altLang="en-US" sz="2200" b="1">
                <a:cs typeface="Times New Roman" panose="02020603050405020304" pitchFamily="18" charset="0"/>
              </a:rPr>
              <a:t>hydrophilic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en-US" sz="2200" b="1">
                <a:solidFill>
                  <a:srgbClr val="0033CC"/>
                </a:solidFill>
                <a:cs typeface="Times New Roman" panose="02020603050405020304" pitchFamily="18" charset="0"/>
              </a:rPr>
              <a:t>Heterocyclic/Aromatic</a:t>
            </a:r>
            <a:r>
              <a:rPr lang="en-US" altLang="en-US" sz="2200">
                <a:cs typeface="Times New Roman" panose="02020603050405020304" pitchFamily="18" charset="0"/>
              </a:rPr>
              <a:t> – Such as Histidine----</a:t>
            </a:r>
            <a:r>
              <a:rPr lang="en-US" altLang="en-US" sz="2200" b="1">
                <a:cs typeface="Times New Roman" panose="02020603050405020304" pitchFamily="18" charset="0"/>
              </a:rPr>
              <a:t>hydrophilic or hydrophobic</a:t>
            </a:r>
            <a:endParaRPr lang="en-US" altLang="en-US" sz="2400" b="1"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400">
              <a:cs typeface="Times New Roman" panose="02020603050405020304" pitchFamily="18" charset="0"/>
            </a:endParaRPr>
          </a:p>
        </p:txBody>
      </p:sp>
      <p:graphicFrame>
        <p:nvGraphicFramePr>
          <p:cNvPr id="23555" name="Object 7">
            <a:extLst>
              <a:ext uri="{FF2B5EF4-FFF2-40B4-BE49-F238E27FC236}">
                <a16:creationId xmlns:a16="http://schemas.microsoft.com/office/drawing/2014/main" id="{0236EC17-DA6C-402E-A934-255DC727A4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32400" y="2060575"/>
          <a:ext cx="1560513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CS ChemDraw Drawing" r:id="rId3" imgW="873214" imgH="563789" progId="ChemDraw.Document.6.0">
                  <p:embed/>
                </p:oleObj>
              </mc:Choice>
              <mc:Fallback>
                <p:oleObj name="CS ChemDraw Drawing" r:id="rId3" imgW="873214" imgH="563789" progId="ChemDraw.Document.6.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2060575"/>
                        <a:ext cx="1560513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985D474F-E5B8-48B1-BDD1-749F34AAA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3">
            <a:extLst>
              <a:ext uri="{FF2B5EF4-FFF2-40B4-BE49-F238E27FC236}">
                <a16:creationId xmlns:a16="http://schemas.microsoft.com/office/drawing/2014/main" id="{7B6709D8-72DA-4B5E-A28F-00B22A9466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02250" y="1819275"/>
          <a:ext cx="25193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CS ChemDraw Drawing" r:id="rId3" imgW="2384727" imgH="1698914" progId="ChemDraw.Document.6.0">
                  <p:embed/>
                </p:oleObj>
              </mc:Choice>
              <mc:Fallback>
                <p:oleObj name="CS ChemDraw Drawing" r:id="rId3" imgW="2384727" imgH="1698914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0" y="1819275"/>
                        <a:ext cx="25193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2">
            <a:extLst>
              <a:ext uri="{FF2B5EF4-FFF2-40B4-BE49-F238E27FC236}">
                <a16:creationId xmlns:a16="http://schemas.microsoft.com/office/drawing/2014/main" id="{07179AEA-5D69-4EEE-A756-79C6A446E6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63963" y="4586288"/>
          <a:ext cx="3124200" cy="202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CS ChemDraw Drawing" r:id="rId5" imgW="3213760" imgH="2079567" progId="ChemDraw.Document.6.0">
                  <p:embed/>
                </p:oleObj>
              </mc:Choice>
              <mc:Fallback>
                <p:oleObj name="CS ChemDraw Drawing" r:id="rId5" imgW="3213760" imgH="2079567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3963" y="4586288"/>
                        <a:ext cx="3124200" cy="202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Rectangle 7">
            <a:extLst>
              <a:ext uri="{FF2B5EF4-FFF2-40B4-BE49-F238E27FC236}">
                <a16:creationId xmlns:a16="http://schemas.microsoft.com/office/drawing/2014/main" id="{D24F9F8B-3356-4CD1-97A5-865170D75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3" y="4176713"/>
            <a:ext cx="8477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marL="0" lvl="1"/>
            <a:r>
              <a:rPr lang="en-US" altLang="en-US" sz="2000" b="1">
                <a:cs typeface="Times New Roman" panose="02020603050405020304" pitchFamily="18" charset="0"/>
              </a:rPr>
              <a:t>Polar side chains </a:t>
            </a:r>
            <a:r>
              <a:rPr lang="en-US" altLang="en-US" sz="2000">
                <a:cs typeface="Times New Roman" panose="02020603050405020304" pitchFamily="18" charset="0"/>
              </a:rPr>
              <a:t>– text classifies as HO-, S-, and amide containing – </a:t>
            </a:r>
            <a:r>
              <a:rPr lang="en-US" altLang="en-US" sz="2000">
                <a:solidFill>
                  <a:srgbClr val="0070C0"/>
                </a:solidFill>
                <a:cs typeface="Times New Roman" panose="02020603050405020304" pitchFamily="18" charset="0"/>
              </a:rPr>
              <a:t>hydrophilic</a:t>
            </a:r>
          </a:p>
        </p:txBody>
      </p:sp>
      <p:sp>
        <p:nvSpPr>
          <p:cNvPr id="24581" name="Rectangle 8">
            <a:extLst>
              <a:ext uri="{FF2B5EF4-FFF2-40B4-BE49-F238E27FC236}">
                <a16:creationId xmlns:a16="http://schemas.microsoft.com/office/drawing/2014/main" id="{BC1E49DC-347B-4D8F-AA4C-AAD5D7A2B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3" y="1609725"/>
            <a:ext cx="6569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57150" indent="-571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lvl="1"/>
            <a:r>
              <a:rPr lang="en-US" altLang="en-US" sz="2000" b="1">
                <a:cs typeface="Times New Roman" panose="02020603050405020304" pitchFamily="18" charset="0"/>
              </a:rPr>
              <a:t>Aliphatic side chains </a:t>
            </a:r>
            <a:r>
              <a:rPr lang="en-US" altLang="en-US" sz="2000">
                <a:cs typeface="Times New Roman" panose="02020603050405020304" pitchFamily="18" charset="0"/>
              </a:rPr>
              <a:t>– </a:t>
            </a:r>
            <a:r>
              <a:rPr lang="en-US" altLang="en-US" sz="2000">
                <a:solidFill>
                  <a:srgbClr val="0070C0"/>
                </a:solidFill>
                <a:cs typeface="Times New Roman" panose="02020603050405020304" pitchFamily="18" charset="0"/>
              </a:rPr>
              <a:t>hydrophobic</a:t>
            </a:r>
          </a:p>
        </p:txBody>
      </p:sp>
      <p:pic>
        <p:nvPicPr>
          <p:cNvPr id="9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8EAF8590-2F8C-4A4E-B8A9-9AAB3834A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>
            <a:extLst>
              <a:ext uri="{FF2B5EF4-FFF2-40B4-BE49-F238E27FC236}">
                <a16:creationId xmlns:a16="http://schemas.microsoft.com/office/drawing/2014/main" id="{B406C16E-483C-4815-9DFF-97E4EBE91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925" y="1624013"/>
            <a:ext cx="3240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lvl="1"/>
            <a:r>
              <a:rPr lang="en-US" altLang="en-US" sz="2200" b="1">
                <a:cs typeface="Times New Roman" panose="02020603050405020304" pitchFamily="18" charset="0"/>
              </a:rPr>
              <a:t>Acidic</a:t>
            </a:r>
            <a:r>
              <a:rPr lang="en-US" altLang="en-US" sz="2200">
                <a:cs typeface="Times New Roman" panose="02020603050405020304" pitchFamily="18" charset="0"/>
              </a:rPr>
              <a:t> – </a:t>
            </a:r>
            <a:r>
              <a:rPr lang="en-US" altLang="en-US" sz="2200">
                <a:solidFill>
                  <a:srgbClr val="0070C0"/>
                </a:solidFill>
                <a:cs typeface="Times New Roman" panose="02020603050405020304" pitchFamily="18" charset="0"/>
              </a:rPr>
              <a:t>hydrophilic</a:t>
            </a:r>
          </a:p>
        </p:txBody>
      </p:sp>
      <p:graphicFrame>
        <p:nvGraphicFramePr>
          <p:cNvPr id="25603" name="Object 3">
            <a:extLst>
              <a:ext uri="{FF2B5EF4-FFF2-40B4-BE49-F238E27FC236}">
                <a16:creationId xmlns:a16="http://schemas.microsoft.com/office/drawing/2014/main" id="{7ACE86A1-8A24-427B-9EA3-B48FC5FB31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9963" y="2286000"/>
          <a:ext cx="2605087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CS ChemDraw Drawing" r:id="rId3" imgW="2111899" imgH="1728011" progId="ChemDraw.Document.6.0">
                  <p:embed/>
                </p:oleObj>
              </mc:Choice>
              <mc:Fallback>
                <p:oleObj name="CS ChemDraw Drawing" r:id="rId3" imgW="2111899" imgH="1728011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9963" y="2286000"/>
                        <a:ext cx="2605087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2">
            <a:extLst>
              <a:ext uri="{FF2B5EF4-FFF2-40B4-BE49-F238E27FC236}">
                <a16:creationId xmlns:a16="http://schemas.microsoft.com/office/drawing/2014/main" id="{EB1111C0-B76F-4320-B19D-EBBFBB5B11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58925" y="2243138"/>
          <a:ext cx="269557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CS ChemDraw Drawing" r:id="rId5" imgW="2216981" imgH="1378896" progId="ChemDraw.Document.6.0">
                  <p:embed/>
                </p:oleObj>
              </mc:Choice>
              <mc:Fallback>
                <p:oleObj name="CS ChemDraw Drawing" r:id="rId5" imgW="2216981" imgH="1378896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8925" y="2243138"/>
                        <a:ext cx="2695575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Rectangle 9">
            <a:extLst>
              <a:ext uri="{FF2B5EF4-FFF2-40B4-BE49-F238E27FC236}">
                <a16:creationId xmlns:a16="http://schemas.microsoft.com/office/drawing/2014/main" id="{817A27D3-B547-4D44-9CCF-0D0F49221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0" y="1646238"/>
            <a:ext cx="27590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lvl="1"/>
            <a:r>
              <a:rPr lang="en-US" altLang="en-US" sz="2200" b="1">
                <a:cs typeface="Times New Roman" panose="02020603050405020304" pitchFamily="18" charset="0"/>
              </a:rPr>
              <a:t>Basic</a:t>
            </a:r>
            <a:r>
              <a:rPr lang="en-US" altLang="en-US" sz="2200">
                <a:cs typeface="Times New Roman" panose="02020603050405020304" pitchFamily="18" charset="0"/>
              </a:rPr>
              <a:t> – </a:t>
            </a:r>
            <a:r>
              <a:rPr lang="en-US" altLang="en-US" sz="2200">
                <a:solidFill>
                  <a:srgbClr val="0070C0"/>
                </a:solidFill>
                <a:cs typeface="Times New Roman" panose="02020603050405020304" pitchFamily="18" charset="0"/>
              </a:rPr>
              <a:t>hydrophilic</a:t>
            </a:r>
          </a:p>
        </p:txBody>
      </p:sp>
      <p:sp>
        <p:nvSpPr>
          <p:cNvPr id="25606" name="Rectangle 10">
            <a:extLst>
              <a:ext uri="{FF2B5EF4-FFF2-40B4-BE49-F238E27FC236}">
                <a16:creationId xmlns:a16="http://schemas.microsoft.com/office/drawing/2014/main" id="{783D2BD1-CFBC-47E5-8E7A-F0BD2D885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925" y="4497388"/>
            <a:ext cx="709771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marL="0" lvl="1"/>
            <a:r>
              <a:rPr lang="en-US" altLang="en-US" sz="2200" b="1">
                <a:cs typeface="Times New Roman" panose="02020603050405020304" pitchFamily="18" charset="0"/>
              </a:rPr>
              <a:t>Heterocyclic/Aromatic</a:t>
            </a:r>
            <a:r>
              <a:rPr lang="en-US" altLang="en-US" sz="2200">
                <a:cs typeface="Times New Roman" panose="02020603050405020304" pitchFamily="18" charset="0"/>
              </a:rPr>
              <a:t> – </a:t>
            </a:r>
            <a:r>
              <a:rPr lang="en-US" altLang="en-US" sz="2200">
                <a:solidFill>
                  <a:srgbClr val="0070C0"/>
                </a:solidFill>
                <a:cs typeface="Times New Roman" panose="02020603050405020304" pitchFamily="18" charset="0"/>
              </a:rPr>
              <a:t>hydrophilic or hydrophobic</a:t>
            </a:r>
            <a:endParaRPr lang="en-US" altLang="en-US" sz="240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25607" name="Object 2">
            <a:extLst>
              <a:ext uri="{FF2B5EF4-FFF2-40B4-BE49-F238E27FC236}">
                <a16:creationId xmlns:a16="http://schemas.microsoft.com/office/drawing/2014/main" id="{24AD448A-D5D8-4F03-A574-BA3D4DE552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56463" y="4737100"/>
          <a:ext cx="2473325" cy="204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" name="CS ChemDraw Drawing" r:id="rId7" imgW="2290338" imgH="2023456" progId="ChemDraw.Document.6.0">
                  <p:embed/>
                </p:oleObj>
              </mc:Choice>
              <mc:Fallback>
                <p:oleObj name="CS ChemDraw Drawing" r:id="rId7" imgW="2290338" imgH="2023456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6463" y="4737100"/>
                        <a:ext cx="2473325" cy="204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A611FE73-9803-4EAD-A430-279ACB060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9187E053-6763-4B55-9295-592F0636B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075" y="1665288"/>
            <a:ext cx="112331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1313" indent="-34131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sz="2000" b="1" dirty="0">
                <a:solidFill>
                  <a:srgbClr val="FF0000"/>
                </a:solidFill>
              </a:rPr>
              <a:t>Amino acids </a:t>
            </a:r>
            <a:r>
              <a:rPr lang="en-US" sz="2000" dirty="0"/>
              <a:t>are classified according to the side chain into: </a:t>
            </a:r>
          </a:p>
          <a:p>
            <a:pPr marL="796925" algn="just">
              <a:defRPr/>
            </a:pPr>
            <a:r>
              <a:rPr lang="en-US" sz="2000" dirty="0" err="1"/>
              <a:t>i</a:t>
            </a:r>
            <a:r>
              <a:rPr lang="en-US" sz="2000" dirty="0"/>
              <a:t>) </a:t>
            </a:r>
            <a:r>
              <a:rPr lang="en-US" sz="2000" dirty="0">
                <a:solidFill>
                  <a:srgbClr val="0033CC"/>
                </a:solidFill>
              </a:rPr>
              <a:t>Neutral amino acids</a:t>
            </a:r>
            <a:r>
              <a:rPr lang="en-US" sz="2000" dirty="0"/>
              <a:t>, such as Glycine, Alanine, Valine, etc..</a:t>
            </a:r>
          </a:p>
          <a:p>
            <a:pPr marL="796925" algn="just">
              <a:defRPr/>
            </a:pPr>
            <a:r>
              <a:rPr lang="en-US" sz="2000" dirty="0"/>
              <a:t>ii) </a:t>
            </a:r>
            <a:r>
              <a:rPr lang="en-US" sz="2000" dirty="0">
                <a:solidFill>
                  <a:srgbClr val="0033CC"/>
                </a:solidFill>
              </a:rPr>
              <a:t>Basic amino acids</a:t>
            </a:r>
            <a:r>
              <a:rPr lang="en-US" sz="2000" dirty="0"/>
              <a:t>, such as Arginine, Lysine (they have extra amino group) </a:t>
            </a:r>
          </a:p>
          <a:p>
            <a:pPr marL="796925" algn="just">
              <a:defRPr/>
            </a:pPr>
            <a:r>
              <a:rPr lang="en-US" sz="2000" dirty="0"/>
              <a:t>iii) </a:t>
            </a:r>
            <a:r>
              <a:rPr lang="en-US" sz="2000" dirty="0">
                <a:solidFill>
                  <a:srgbClr val="0033CC"/>
                </a:solidFill>
              </a:rPr>
              <a:t>Acidic amino acid, </a:t>
            </a:r>
            <a:r>
              <a:rPr lang="en-US" sz="2000" dirty="0"/>
              <a:t>such as Aspartic and </a:t>
            </a:r>
            <a:r>
              <a:rPr lang="en-US" sz="2000" dirty="0" err="1"/>
              <a:t>Glutamice</a:t>
            </a:r>
            <a:r>
              <a:rPr lang="en-US" sz="2000" dirty="0"/>
              <a:t> (they have extra carboxylic group)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40BEAE4-99E1-4A4A-9B45-6D15F4A20D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>
                <a:solidFill>
                  <a:schemeClr val="tx2"/>
                </a:solidFill>
                <a:latin typeface="+mn-lt"/>
              </a:rPr>
              <a:t>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4CAC3A-E31D-4DEE-8ECF-CB93BE11FB3B}"/>
              </a:ext>
            </a:extLst>
          </p:cNvPr>
          <p:cNvSpPr/>
          <p:nvPr/>
        </p:nvSpPr>
        <p:spPr>
          <a:xfrm>
            <a:off x="684213" y="3213100"/>
            <a:ext cx="11233150" cy="31702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2628" indent="-342900" fontAlgn="auto">
              <a:spcAft>
                <a:spcPts val="0"/>
              </a:spcAft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Acid–Base Properties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en-US" sz="2000" dirty="0">
                <a:cs typeface="Times New Roman" pitchFamily="18" charset="0"/>
              </a:rPr>
              <a:t>Since amino acids have both an acidic functionality and a basic functionality, we should expect the following equilibrium: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endParaRPr lang="en-US" sz="2000" dirty="0">
              <a:cs typeface="Times New Roman" pitchFamily="18" charset="0"/>
            </a:endParaRP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endParaRPr lang="en-US" sz="2000" dirty="0">
              <a:cs typeface="Times New Roman" pitchFamily="18" charset="0"/>
            </a:endParaRP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endParaRPr lang="en-US" sz="2000" dirty="0">
              <a:cs typeface="Times New Roman" pitchFamily="18" charset="0"/>
            </a:endParaRP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endParaRPr lang="en-US" sz="2000" dirty="0">
              <a:cs typeface="Times New Roman" pitchFamily="18" charset="0"/>
            </a:endParaRP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endParaRPr lang="en-US" sz="2000" dirty="0">
              <a:cs typeface="Times New Roman" pitchFamily="18" charset="0"/>
            </a:endParaRP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en-US" sz="2000" dirty="0">
                <a:cs typeface="Times New Roman" pitchFamily="18" charset="0"/>
              </a:rPr>
              <a:t>In fact, the equilibrium lies to the right  all amino acids are charged at any pH!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en-US" sz="2000" dirty="0">
                <a:cs typeface="Times New Roman" pitchFamily="18" charset="0"/>
              </a:rPr>
              <a:t>Such species that are overall neutral molecules but contain charged ends are called </a:t>
            </a:r>
            <a:r>
              <a:rPr lang="en-US" sz="2000" b="1" i="1" dirty="0">
                <a:cs typeface="Times New Roman" pitchFamily="18" charset="0"/>
              </a:rPr>
              <a:t>zwitterions</a:t>
            </a:r>
            <a:r>
              <a:rPr lang="en-US" sz="2000" dirty="0"/>
              <a:t> </a:t>
            </a:r>
          </a:p>
        </p:txBody>
      </p:sp>
      <p:pic>
        <p:nvPicPr>
          <p:cNvPr id="26629" name="Picture 7">
            <a:extLst>
              <a:ext uri="{FF2B5EF4-FFF2-40B4-BE49-F238E27FC236}">
                <a16:creationId xmlns:a16="http://schemas.microsoft.com/office/drawing/2014/main" id="{AC6366A5-7EC3-4F2D-BF40-61B9D9DCE0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650" y="4146550"/>
            <a:ext cx="43307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AC2BEC11-D273-497E-A68F-D8BAE339A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26631" name="Rectangle 2">
            <a:extLst>
              <a:ext uri="{FF2B5EF4-FFF2-40B4-BE49-F238E27FC236}">
                <a16:creationId xmlns:a16="http://schemas.microsoft.com/office/drawing/2014/main" id="{9897C469-9195-4E3A-8776-721D49B16AD4}"/>
              </a:ext>
            </a:extLst>
          </p:cNvPr>
          <p:cNvSpPr txBox="1">
            <a:spLocks/>
          </p:cNvSpPr>
          <p:nvPr/>
        </p:nvSpPr>
        <p:spPr bwMode="auto">
          <a:xfrm>
            <a:off x="2486025" y="334963"/>
            <a:ext cx="54006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ts val="525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1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479425" indent="-204788">
              <a:spcBef>
                <a:spcPts val="413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19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685800" indent="-171450">
              <a:spcBef>
                <a:spcPts val="375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17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028700" indent="-171450">
              <a:spcBef>
                <a:spcPts val="300"/>
              </a:spcBef>
              <a:buClr>
                <a:srgbClr val="E7BC29"/>
              </a:buClr>
              <a:buSzPct val="7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1371600" indent="-171450">
              <a:spcBef>
                <a:spcPts val="300"/>
              </a:spcBef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18288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2860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27432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2004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en-US" sz="3200" b="1">
                <a:solidFill>
                  <a:srgbClr val="FF0000"/>
                </a:solidFill>
              </a:rPr>
              <a:t>The Acid–Base Properties of Amino Acids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D7A681-0035-4B3C-BBDB-241C53C70D6D}"/>
              </a:ext>
            </a:extLst>
          </p:cNvPr>
          <p:cNvSpPr/>
          <p:nvPr/>
        </p:nvSpPr>
        <p:spPr>
          <a:xfrm>
            <a:off x="711200" y="1557338"/>
            <a:ext cx="11355388" cy="2908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1313" indent="-341313" algn="just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dirty="0"/>
              <a:t>The </a:t>
            </a:r>
            <a:r>
              <a:rPr lang="en-US" sz="2400" b="1" dirty="0">
                <a:solidFill>
                  <a:srgbClr val="FF0000"/>
                </a:solidFill>
              </a:rPr>
              <a:t>amino group </a:t>
            </a:r>
            <a:r>
              <a:rPr lang="en-US" sz="2400" dirty="0"/>
              <a:t>is protonated and present as an ammonium ion, whereas the carboxyl group has lost its proton and is present as a carboxylate anion. </a:t>
            </a:r>
          </a:p>
          <a:p>
            <a:pPr marL="341313" indent="-341313" algn="just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dirty="0"/>
              <a:t>This </a:t>
            </a:r>
            <a:r>
              <a:rPr lang="en-US" sz="2400" b="1" dirty="0">
                <a:solidFill>
                  <a:srgbClr val="FF0000"/>
                </a:solidFill>
              </a:rPr>
              <a:t>dipolar structure </a:t>
            </a:r>
            <a:r>
              <a:rPr lang="en-US" sz="2400" dirty="0"/>
              <a:t>is consistent with the salt-like properties of amino acids, which have rather high melting points and relatively low solubility in organic solvents.</a:t>
            </a:r>
          </a:p>
          <a:p>
            <a:pPr marL="341313" indent="-341313" algn="just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>
                <a:solidFill>
                  <a:srgbClr val="FF0000"/>
                </a:solidFill>
              </a:rPr>
              <a:t>Amino acids are </a:t>
            </a:r>
            <a:r>
              <a:rPr lang="en-US" sz="2400" b="1" i="1" dirty="0">
                <a:solidFill>
                  <a:srgbClr val="FF0000"/>
                </a:solidFill>
              </a:rPr>
              <a:t>amphoteric</a:t>
            </a:r>
            <a:r>
              <a:rPr lang="en-US" sz="2400" b="1" dirty="0">
                <a:solidFill>
                  <a:srgbClr val="FF0000"/>
                </a:solidFill>
              </a:rPr>
              <a:t>. </a:t>
            </a:r>
          </a:p>
          <a:p>
            <a:pPr marL="341313" algn="just">
              <a:spcAft>
                <a:spcPts val="600"/>
              </a:spcAft>
              <a:defRPr/>
            </a:pPr>
            <a:r>
              <a:rPr lang="en-US" sz="2200" i="1" dirty="0"/>
              <a:t>They can behave as acids and donate a proton to a strong base, or they can behave as bases and accept a proton from a strong acid. </a:t>
            </a:r>
          </a:p>
        </p:txBody>
      </p:sp>
      <p:pic>
        <p:nvPicPr>
          <p:cNvPr id="23555" name="Picture 2">
            <a:extLst>
              <a:ext uri="{FF2B5EF4-FFF2-40B4-BE49-F238E27FC236}">
                <a16:creationId xmlns:a16="http://schemas.microsoft.com/office/drawing/2014/main" id="{7F9E1F11-8110-4AE3-BF70-8FDE59D05AF7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" contras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36"/>
          <a:stretch>
            <a:fillRect/>
          </a:stretch>
        </p:blipFill>
        <p:spPr bwMode="auto">
          <a:xfrm>
            <a:off x="2927350" y="4392613"/>
            <a:ext cx="66135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Rectangle 3">
            <a:extLst>
              <a:ext uri="{FF2B5EF4-FFF2-40B4-BE49-F238E27FC236}">
                <a16:creationId xmlns:a16="http://schemas.microsoft.com/office/drawing/2014/main" id="{B4707364-D592-4DBD-9083-59656A118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6307138"/>
            <a:ext cx="115204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1313" indent="-34131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altLang="en-US" sz="2400"/>
              <a:t>The </a:t>
            </a:r>
            <a:r>
              <a:rPr lang="en-US" altLang="en-US" sz="2400" b="1">
                <a:solidFill>
                  <a:srgbClr val="FF0000"/>
                </a:solidFill>
              </a:rPr>
              <a:t>isoelectric point (pI)</a:t>
            </a:r>
            <a:r>
              <a:rPr lang="en-US" altLang="en-US" sz="2400" b="1"/>
              <a:t>, </a:t>
            </a:r>
            <a:r>
              <a:rPr lang="en-US" altLang="en-US" sz="2400"/>
              <a:t>the amino acid will be dipolar and have a net charge of zero.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0CF988-F5C2-4E8F-A134-B09288014E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>
                <a:solidFill>
                  <a:schemeClr val="tx2"/>
                </a:solidFill>
                <a:latin typeface="+mn-lt"/>
              </a:rPr>
              <a:t>11</a:t>
            </a:r>
          </a:p>
        </p:txBody>
      </p:sp>
      <p:pic>
        <p:nvPicPr>
          <p:cNvPr id="7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B313C803-71A0-4B4E-8E51-555A1D4C7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>
            <a:extLst>
              <a:ext uri="{FF2B5EF4-FFF2-40B4-BE49-F238E27FC236}">
                <a16:creationId xmlns:a16="http://schemas.microsoft.com/office/drawing/2014/main" id="{F25DA687-7D7F-427A-862A-D1762C8EE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1773238"/>
            <a:ext cx="10944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/>
            <a:r>
              <a:rPr lang="en-US" altLang="en-US" sz="2800" b="1">
                <a:solidFill>
                  <a:srgbClr val="FF0000"/>
                </a:solidFill>
              </a:rPr>
              <a:t>Strecker Synthesis: </a:t>
            </a:r>
            <a:r>
              <a:rPr lang="en-US" altLang="en-US" sz="2400" b="1"/>
              <a:t>Recall reductive amination  and Cyanohydrin formation.</a:t>
            </a:r>
          </a:p>
        </p:txBody>
      </p:sp>
      <p:graphicFrame>
        <p:nvGraphicFramePr>
          <p:cNvPr id="24580" name="Object 13">
            <a:extLst>
              <a:ext uri="{FF2B5EF4-FFF2-40B4-BE49-F238E27FC236}">
                <a16:creationId xmlns:a16="http://schemas.microsoft.com/office/drawing/2014/main" id="{5E5B1ABF-48F6-4D9E-B959-7191BBF965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79650" y="2636838"/>
          <a:ext cx="7929563" cy="360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CS ChemDraw Drawing" r:id="rId3" imgW="6048270" imgH="2748861" progId="">
                  <p:embed/>
                </p:oleObj>
              </mc:Choice>
              <mc:Fallback>
                <p:oleObj name="CS ChemDraw Drawing" r:id="rId3" imgW="6048270" imgH="2748861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2636838"/>
                        <a:ext cx="7929563" cy="3602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756D4E-14EF-487C-B4A7-D9AC7EDDDB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pic>
        <p:nvPicPr>
          <p:cNvPr id="6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1FEA66AF-71F1-44DD-81F2-6B81C442D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28678" name="Rectangle 2">
            <a:extLst>
              <a:ext uri="{FF2B5EF4-FFF2-40B4-BE49-F238E27FC236}">
                <a16:creationId xmlns:a16="http://schemas.microsoft.com/office/drawing/2014/main" id="{61713D9D-338A-43C9-99DE-63D6293791FA}"/>
              </a:ext>
            </a:extLst>
          </p:cNvPr>
          <p:cNvSpPr txBox="1">
            <a:spLocks/>
          </p:cNvSpPr>
          <p:nvPr/>
        </p:nvSpPr>
        <p:spPr bwMode="auto">
          <a:xfrm>
            <a:off x="2486025" y="334963"/>
            <a:ext cx="54006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ts val="525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1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479425" indent="-204788">
              <a:spcBef>
                <a:spcPts val="413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19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685800" indent="-171450">
              <a:spcBef>
                <a:spcPts val="375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17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028700" indent="-171450">
              <a:spcBef>
                <a:spcPts val="300"/>
              </a:spcBef>
              <a:buClr>
                <a:srgbClr val="E7BC29"/>
              </a:buClr>
              <a:buSzPct val="7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1371600" indent="-171450">
              <a:spcBef>
                <a:spcPts val="300"/>
              </a:spcBef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18288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2860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27432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2004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3200" b="1">
                <a:solidFill>
                  <a:srgbClr val="FF0000"/>
                </a:solidFill>
              </a:rPr>
              <a:t>Synthesis of Amino Acids</a:t>
            </a:r>
            <a:endParaRPr lang="en-US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>
            <a:extLst>
              <a:ext uri="{FF2B5EF4-FFF2-40B4-BE49-F238E27FC236}">
                <a16:creationId xmlns:a16="http://schemas.microsoft.com/office/drawing/2014/main" id="{9B0EA004-EB0E-461C-8428-A6149813E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2132013"/>
            <a:ext cx="10091737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1313" indent="-34131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2400" b="1">
                <a:solidFill>
                  <a:srgbClr val="FF0000"/>
                </a:solidFill>
              </a:rPr>
              <a:t>Amino acids </a:t>
            </a:r>
            <a:r>
              <a:rPr lang="en-US" altLang="en-US" sz="2400"/>
              <a:t>are linked in </a:t>
            </a:r>
            <a:r>
              <a:rPr lang="en-US" altLang="en-US" sz="2400" b="1">
                <a:solidFill>
                  <a:srgbClr val="FF0000"/>
                </a:solidFill>
              </a:rPr>
              <a:t>peptides and proteins </a:t>
            </a:r>
            <a:r>
              <a:rPr lang="en-US" altLang="en-US" sz="2400"/>
              <a:t>by an amide bond (</a:t>
            </a:r>
            <a:r>
              <a:rPr lang="en-US" altLang="en-US" sz="2400" b="1" i="1">
                <a:solidFill>
                  <a:srgbClr val="FF0000"/>
                </a:solidFill>
              </a:rPr>
              <a:t>peptide bond</a:t>
            </a:r>
            <a:r>
              <a:rPr lang="en-US" altLang="en-US" sz="2400"/>
              <a:t>) between the carboxyl group of one amino acid and the </a:t>
            </a:r>
            <a:r>
              <a:rPr lang="en-US" altLang="en-US" sz="2400">
                <a:sym typeface="Symbol" panose="05050102010706020507" pitchFamily="18" charset="2"/>
              </a:rPr>
              <a:t></a:t>
            </a:r>
            <a:r>
              <a:rPr lang="en-US" altLang="en-US" sz="2400"/>
              <a:t>-amino group of another amino acid.</a:t>
            </a:r>
          </a:p>
          <a:p>
            <a:pPr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2400"/>
              <a:t>A molecule containing only </a:t>
            </a:r>
            <a:r>
              <a:rPr lang="en-US" altLang="en-US" sz="2400" i="1"/>
              <a:t>two </a:t>
            </a:r>
            <a:r>
              <a:rPr lang="en-US" altLang="en-US" sz="2400"/>
              <a:t>amino acids (the shorthand aa is used for amino acid) joined in this way is a </a:t>
            </a:r>
            <a:r>
              <a:rPr lang="en-US" altLang="en-US" sz="2400" b="1">
                <a:solidFill>
                  <a:srgbClr val="FF0000"/>
                </a:solidFill>
              </a:rPr>
              <a:t>dipeptide</a:t>
            </a:r>
            <a:r>
              <a:rPr lang="en-US" altLang="en-US" sz="2400"/>
              <a:t>:</a:t>
            </a:r>
          </a:p>
        </p:txBody>
      </p:sp>
      <p:pic>
        <p:nvPicPr>
          <p:cNvPr id="26628" name="Picture 3">
            <a:extLst>
              <a:ext uri="{FF2B5EF4-FFF2-40B4-BE49-F238E27FC236}">
                <a16:creationId xmlns:a16="http://schemas.microsoft.com/office/drawing/2014/main" id="{75AA3BEE-2521-466C-A6A2-8206AD204EF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4292600"/>
            <a:ext cx="511175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Rectangle 5">
            <a:extLst>
              <a:ext uri="{FF2B5EF4-FFF2-40B4-BE49-F238E27FC236}">
                <a16:creationId xmlns:a16="http://schemas.microsoft.com/office/drawing/2014/main" id="{FEC643ED-F7B8-4060-9E32-0245C41BD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4005263"/>
            <a:ext cx="6192837" cy="275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1313" indent="-34131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2400"/>
              <a:t>By convention, the </a:t>
            </a:r>
            <a:r>
              <a:rPr lang="en-US" altLang="en-US" sz="2400" b="1">
                <a:solidFill>
                  <a:srgbClr val="FF0000"/>
                </a:solidFill>
              </a:rPr>
              <a:t>peptide bond</a:t>
            </a:r>
            <a:r>
              <a:rPr lang="en-US" altLang="en-US" sz="2400" b="1"/>
              <a:t> </a:t>
            </a:r>
            <a:r>
              <a:rPr lang="en-US" altLang="en-US" sz="2400"/>
              <a:t>is written with the amino acid having a free </a:t>
            </a:r>
            <a:r>
              <a:rPr lang="en-US" altLang="en-US" sz="2400" baseline="30000"/>
              <a:t>+</a:t>
            </a:r>
            <a:r>
              <a:rPr lang="en-US" altLang="en-US" sz="2400"/>
              <a:t>NH</a:t>
            </a:r>
            <a:r>
              <a:rPr lang="en-US" altLang="en-US" sz="2400" baseline="-25000"/>
              <a:t>3 </a:t>
            </a:r>
            <a:r>
              <a:rPr lang="en-US" altLang="en-US" sz="2400"/>
              <a:t>group at the left and the amino acid with a free CO</a:t>
            </a:r>
            <a:r>
              <a:rPr lang="en-US" altLang="en-US" sz="2400" baseline="-25000"/>
              <a:t>2</a:t>
            </a:r>
            <a:r>
              <a:rPr lang="en-US" altLang="en-US" sz="2400" baseline="30000"/>
              <a:t>- </a:t>
            </a:r>
            <a:r>
              <a:rPr lang="en-US" altLang="en-US" sz="2400"/>
              <a:t>group at the right. </a:t>
            </a:r>
          </a:p>
          <a:p>
            <a:pPr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2400"/>
              <a:t>These amino acids are called, respectively, the </a:t>
            </a:r>
            <a:r>
              <a:rPr lang="en-US" altLang="en-US" sz="2400" b="1">
                <a:solidFill>
                  <a:srgbClr val="FF0000"/>
                </a:solidFill>
              </a:rPr>
              <a:t>N-terminal amino </a:t>
            </a:r>
            <a:r>
              <a:rPr lang="en-US" altLang="en-US" sz="2400"/>
              <a:t>acid and the </a:t>
            </a:r>
            <a:r>
              <a:rPr lang="en-US" altLang="en-US" sz="2400" b="1">
                <a:solidFill>
                  <a:srgbClr val="FF0000"/>
                </a:solidFill>
              </a:rPr>
              <a:t>C-terminal</a:t>
            </a:r>
            <a:r>
              <a:rPr lang="en-US" altLang="en-US" sz="2400"/>
              <a:t> amino acid.</a:t>
            </a:r>
          </a:p>
        </p:txBody>
      </p:sp>
      <p:sp>
        <p:nvSpPr>
          <p:cNvPr id="29701" name="Rectangle 1">
            <a:extLst>
              <a:ext uri="{FF2B5EF4-FFF2-40B4-BE49-F238E27FC236}">
                <a16:creationId xmlns:a16="http://schemas.microsoft.com/office/drawing/2014/main" id="{59A6616A-FFFC-43AB-B06F-5A6F0FE7D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775" y="1581150"/>
            <a:ext cx="96218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1313" indent="-34131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r>
              <a:rPr lang="en-US" altLang="en-US" sz="2800" b="1">
                <a:solidFill>
                  <a:srgbClr val="0000FF"/>
                </a:solidFill>
              </a:rPr>
              <a:t>Formation of an amide linkage </a:t>
            </a:r>
            <a:r>
              <a:rPr lang="en-US" altLang="en-US" sz="2400" b="1">
                <a:solidFill>
                  <a:srgbClr val="0000FF"/>
                </a:solidFill>
              </a:rPr>
              <a:t>(The peptide bond: Proteins)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BE0F45A-0671-4557-8024-493D35C86E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>
                <a:solidFill>
                  <a:schemeClr val="tx2"/>
                </a:solidFill>
                <a:latin typeface="+mn-lt"/>
              </a:rPr>
              <a:t>14</a:t>
            </a:r>
          </a:p>
        </p:txBody>
      </p:sp>
      <p:pic>
        <p:nvPicPr>
          <p:cNvPr id="8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FE2913A2-4275-4E00-948B-E24E633DF2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29704" name="Rectangle 2">
            <a:extLst>
              <a:ext uri="{FF2B5EF4-FFF2-40B4-BE49-F238E27FC236}">
                <a16:creationId xmlns:a16="http://schemas.microsoft.com/office/drawing/2014/main" id="{C96BACAD-D515-4D0B-B116-592BE7C30771}"/>
              </a:ext>
            </a:extLst>
          </p:cNvPr>
          <p:cNvSpPr txBox="1">
            <a:spLocks/>
          </p:cNvSpPr>
          <p:nvPr/>
        </p:nvSpPr>
        <p:spPr bwMode="auto">
          <a:xfrm>
            <a:off x="2486025" y="334963"/>
            <a:ext cx="54006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ts val="525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1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479425" indent="-204788">
              <a:spcBef>
                <a:spcPts val="413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19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685800" indent="-171450">
              <a:spcBef>
                <a:spcPts val="375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17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028700" indent="-171450">
              <a:spcBef>
                <a:spcPts val="300"/>
              </a:spcBef>
              <a:buClr>
                <a:srgbClr val="E7BC29"/>
              </a:buClr>
              <a:buSzPct val="7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1371600" indent="-171450">
              <a:spcBef>
                <a:spcPts val="300"/>
              </a:spcBef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18288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2860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27432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2004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r">
              <a:buFont typeface="Wingdings" panose="05000000000000000000" pitchFamily="2" charset="2"/>
              <a:buNone/>
            </a:pPr>
            <a:r>
              <a:rPr lang="en-US" altLang="en-US" sz="3200" b="1">
                <a:solidFill>
                  <a:srgbClr val="FF0000"/>
                </a:solidFill>
              </a:rPr>
              <a:t>Reactions of Amino Acids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3E5819FA-A61A-4DF8-9EEF-EB04D88B8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88" y="1631950"/>
            <a:ext cx="113030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1313" indent="-34131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2400"/>
              <a:t>We often write the formulas for peptides in a kind of shorthand by simply linking the </a:t>
            </a:r>
            <a:r>
              <a:rPr lang="en-US" altLang="en-US" sz="2400" b="1">
                <a:solidFill>
                  <a:srgbClr val="FF0000"/>
                </a:solidFill>
              </a:rPr>
              <a:t>three-letter abbreviations for each amino acid</a:t>
            </a:r>
            <a:r>
              <a:rPr lang="en-US" altLang="en-US" sz="2400" b="1"/>
              <a:t>, </a:t>
            </a:r>
            <a:r>
              <a:rPr lang="en-US" altLang="en-US" sz="2400" i="1"/>
              <a:t>starting with the N-terminal one at the left.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2400" b="1">
                <a:solidFill>
                  <a:srgbClr val="FF0000"/>
                </a:solidFill>
              </a:rPr>
              <a:t>For example;</a:t>
            </a:r>
            <a:r>
              <a:rPr lang="en-US" altLang="en-US" sz="2400" b="1"/>
              <a:t> </a:t>
            </a:r>
            <a:r>
              <a:rPr lang="en-US" altLang="en-US" sz="2400"/>
              <a:t>glycylalanine is Gly—Ala, and alanylglycine is Ala—Gly.</a:t>
            </a:r>
          </a:p>
        </p:txBody>
      </p:sp>
      <p:pic>
        <p:nvPicPr>
          <p:cNvPr id="27651" name="Picture 2">
            <a:extLst>
              <a:ext uri="{FF2B5EF4-FFF2-40B4-BE49-F238E27FC236}">
                <a16:creationId xmlns:a16="http://schemas.microsoft.com/office/drawing/2014/main" id="{342C325D-C54E-4190-9B6E-9FA6D6C0EA8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3" y="3502025"/>
            <a:ext cx="6616700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4F90752-9348-4A25-99D1-A3A57A3648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>
                <a:solidFill>
                  <a:schemeClr val="tx2"/>
                </a:solidFill>
                <a:latin typeface="+mn-lt"/>
              </a:rPr>
              <a:t>15</a:t>
            </a:r>
          </a:p>
        </p:txBody>
      </p:sp>
      <p:graphicFrame>
        <p:nvGraphicFramePr>
          <p:cNvPr id="30725" name="Object 6">
            <a:extLst>
              <a:ext uri="{FF2B5EF4-FFF2-40B4-BE49-F238E27FC236}">
                <a16:creationId xmlns:a16="http://schemas.microsoft.com/office/drawing/2014/main" id="{9CBC1FFC-CBD7-42EF-AE1F-02CE0FB0D7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08238" y="5524500"/>
          <a:ext cx="7375525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Document" r:id="rId4" imgW="8505825" imgH="1438275" progId="ChemWindow.Document">
                  <p:embed/>
                </p:oleObj>
              </mc:Choice>
              <mc:Fallback>
                <p:oleObj name="Document" r:id="rId4" imgW="8505825" imgH="1438275" progId="ChemWindow.Document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8238" y="5524500"/>
                        <a:ext cx="7375525" cy="124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6" name="Rectangle 7">
            <a:extLst>
              <a:ext uri="{FF2B5EF4-FFF2-40B4-BE49-F238E27FC236}">
                <a16:creationId xmlns:a16="http://schemas.microsoft.com/office/drawing/2014/main" id="{0226351F-FCF8-4332-8013-AC6B6A1E2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7538" y="4911725"/>
            <a:ext cx="169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r>
              <a:rPr lang="en-US" altLang="en-US" sz="2000" b="1">
                <a:solidFill>
                  <a:srgbClr val="FF0000"/>
                </a:solidFill>
                <a:cs typeface="Times New Roman" panose="02020603050405020304" pitchFamily="18" charset="0"/>
              </a:rPr>
              <a:t>A tetrapeptide</a:t>
            </a:r>
            <a:endParaRPr lang="en-US" altLang="en-US" sz="2000" b="1">
              <a:solidFill>
                <a:srgbClr val="FF0000"/>
              </a:solidFill>
            </a:endParaRPr>
          </a:p>
        </p:txBody>
      </p:sp>
      <p:sp>
        <p:nvSpPr>
          <p:cNvPr id="30727" name="Rectangle 8">
            <a:extLst>
              <a:ext uri="{FF2B5EF4-FFF2-40B4-BE49-F238E27FC236}">
                <a16:creationId xmlns:a16="http://schemas.microsoft.com/office/drawing/2014/main" id="{83103D8C-2E73-434E-9A5B-D80C65324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613" y="4911725"/>
            <a:ext cx="6438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FF0000"/>
                </a:solidFill>
                <a:cs typeface="Times New Roman" panose="02020603050405020304" pitchFamily="18" charset="0"/>
              </a:rPr>
              <a:t>glycylserylphenylalanylglycine =      gly-ser-phe-gly </a:t>
            </a:r>
            <a:r>
              <a:rPr lang="en-US" altLang="en-US" sz="2000" b="1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0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F59F91FE-F59A-44C6-9581-845780AA5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>
            <a:extLst>
              <a:ext uri="{FF2B5EF4-FFF2-40B4-BE49-F238E27FC236}">
                <a16:creationId xmlns:a16="http://schemas.microsoft.com/office/drawing/2014/main" id="{6BE0624A-6132-4356-A4BF-7770FE4A6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3" y="1649413"/>
            <a:ext cx="10945812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 b="1">
                <a:solidFill>
                  <a:srgbClr val="FF0000"/>
                </a:solidFill>
                <a:cs typeface="Times New Roman" panose="02020603050405020304" pitchFamily="18" charset="0"/>
              </a:rPr>
              <a:t>The Peptide (Amide) Bond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/>
              <a:t>The amide nitrogen is </a:t>
            </a:r>
            <a:r>
              <a:rPr lang="en-US" altLang="en-US" sz="2400" i="1"/>
              <a:t>sp</a:t>
            </a:r>
            <a:r>
              <a:rPr lang="en-US" altLang="en-US" sz="2400" baseline="30000"/>
              <a:t>2</a:t>
            </a:r>
            <a:r>
              <a:rPr lang="en-US" altLang="en-US" sz="2400"/>
              <a:t> hybridized and the lone pair is conjugated with the carbonyl group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/>
              <a:t>There is considerable C</a:t>
            </a:r>
            <a:r>
              <a:rPr lang="en-US" altLang="en-US" sz="2400">
                <a:cs typeface="Times New Roman" panose="02020603050405020304" pitchFamily="18" charset="0"/>
              </a:rPr>
              <a:t>–</a:t>
            </a:r>
            <a:r>
              <a:rPr lang="en-US" altLang="en-US" sz="2400"/>
              <a:t>N double-bond character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sz="2400"/>
              <a:t>Rotation about the C</a:t>
            </a:r>
            <a:r>
              <a:rPr lang="en-US" altLang="en-US" sz="2400">
                <a:cs typeface="Times New Roman" panose="02020603050405020304" pitchFamily="18" charset="0"/>
              </a:rPr>
              <a:t>–</a:t>
            </a:r>
            <a:r>
              <a:rPr lang="en-US" altLang="en-US" sz="2400"/>
              <a:t>N bond is difficult</a:t>
            </a:r>
          </a:p>
        </p:txBody>
      </p:sp>
      <p:graphicFrame>
        <p:nvGraphicFramePr>
          <p:cNvPr id="31747" name="Object 6">
            <a:extLst>
              <a:ext uri="{FF2B5EF4-FFF2-40B4-BE49-F238E27FC236}">
                <a16:creationId xmlns:a16="http://schemas.microsoft.com/office/drawing/2014/main" id="{950F1B68-0A60-4D90-9899-01BC2D3D82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29075" y="4530725"/>
          <a:ext cx="413385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Document" r:id="rId3" imgW="4133850" imgH="1743075" progId="ChemWindow.Document">
                  <p:embed/>
                </p:oleObj>
              </mc:Choice>
              <mc:Fallback>
                <p:oleObj name="Document" r:id="rId3" imgW="4133850" imgH="1743075" progId="ChemWindow.Document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9075" y="4530725"/>
                        <a:ext cx="4133850" cy="174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DB284381-81DA-43CE-8DE9-CDF4904BF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31749" name="Rectangle 2">
            <a:extLst>
              <a:ext uri="{FF2B5EF4-FFF2-40B4-BE49-F238E27FC236}">
                <a16:creationId xmlns:a16="http://schemas.microsoft.com/office/drawing/2014/main" id="{5050752D-FC51-482E-8208-982B8EDAF503}"/>
              </a:ext>
            </a:extLst>
          </p:cNvPr>
          <p:cNvSpPr txBox="1">
            <a:spLocks/>
          </p:cNvSpPr>
          <p:nvPr/>
        </p:nvSpPr>
        <p:spPr bwMode="auto">
          <a:xfrm>
            <a:off x="2486025" y="334963"/>
            <a:ext cx="54006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ts val="525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1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479425" indent="-204788">
              <a:spcBef>
                <a:spcPts val="413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19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685800" indent="-171450">
              <a:spcBef>
                <a:spcPts val="375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17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028700" indent="-171450">
              <a:spcBef>
                <a:spcPts val="300"/>
              </a:spcBef>
              <a:buClr>
                <a:srgbClr val="E7BC29"/>
              </a:buClr>
              <a:buSzPct val="7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1371600" indent="-171450">
              <a:spcBef>
                <a:spcPts val="300"/>
              </a:spcBef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18288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2860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27432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2004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3200" b="1">
                <a:solidFill>
                  <a:srgbClr val="FF0000"/>
                </a:solidFill>
              </a:rPr>
              <a:t>The peptide bond: Proteins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DF0C04-440E-4DE9-A395-4EC749B35D4A}"/>
              </a:ext>
            </a:extLst>
          </p:cNvPr>
          <p:cNvSpPr/>
          <p:nvPr/>
        </p:nvSpPr>
        <p:spPr>
          <a:xfrm>
            <a:off x="777875" y="3644900"/>
            <a:ext cx="10945813" cy="26781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1313" indent="-341313" algn="just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sz="2800" b="1" dirty="0">
                <a:solidFill>
                  <a:srgbClr val="FF0000"/>
                </a:solidFill>
              </a:rPr>
              <a:t>The main features of peptide and protein structure. </a:t>
            </a:r>
          </a:p>
          <a:p>
            <a:pPr marL="573088" indent="-288925" algn="just">
              <a:spcAft>
                <a:spcPts val="600"/>
              </a:spcAft>
              <a:buFontTx/>
              <a:buChar char="-"/>
              <a:defRPr/>
            </a:pPr>
            <a:r>
              <a:rPr lang="en-US" sz="2400" b="1" i="1" dirty="0">
                <a:solidFill>
                  <a:srgbClr val="0000FF"/>
                </a:solidFill>
              </a:rPr>
              <a:t>Primary structure</a:t>
            </a:r>
            <a:r>
              <a:rPr lang="en-US" sz="2400" b="1" dirty="0">
                <a:solidFill>
                  <a:srgbClr val="0000FF"/>
                </a:solidFill>
              </a:rPr>
              <a:t>; </a:t>
            </a:r>
          </a:p>
          <a:p>
            <a:pPr marL="574675" algn="just">
              <a:spcAft>
                <a:spcPts val="600"/>
              </a:spcAft>
              <a:defRPr/>
            </a:pPr>
            <a:r>
              <a:rPr lang="en-US" sz="2400" i="1" dirty="0"/>
              <a:t>How many amino acids are present and what their sequence is in the peptide or protein chain. </a:t>
            </a:r>
          </a:p>
          <a:p>
            <a:pPr marL="573088" indent="-288925" algn="just">
              <a:spcAft>
                <a:spcPts val="600"/>
              </a:spcAft>
              <a:buFontTx/>
              <a:buChar char="-"/>
              <a:defRPr/>
            </a:pPr>
            <a:r>
              <a:rPr lang="en-US" sz="2400" b="1" i="1" dirty="0">
                <a:solidFill>
                  <a:srgbClr val="0000FF"/>
                </a:solidFill>
              </a:rPr>
              <a:t>Secondary, tertiary, </a:t>
            </a:r>
            <a:r>
              <a:rPr lang="en-US" sz="2400" b="1" dirty="0">
                <a:solidFill>
                  <a:srgbClr val="0000FF"/>
                </a:solidFill>
              </a:rPr>
              <a:t>and </a:t>
            </a:r>
            <a:r>
              <a:rPr lang="en-US" sz="2400" b="1" i="1" dirty="0">
                <a:solidFill>
                  <a:srgbClr val="0000FF"/>
                </a:solidFill>
              </a:rPr>
              <a:t>quaternary structures;</a:t>
            </a:r>
          </a:p>
          <a:p>
            <a:pPr marL="574675" algn="just">
              <a:spcAft>
                <a:spcPts val="600"/>
              </a:spcAft>
              <a:defRPr/>
            </a:pPr>
            <a:r>
              <a:rPr lang="en-US" sz="2400" i="1" dirty="0"/>
              <a:t>Three-dimensional aspects of peptide and protein structure, usually referred to as their.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9C4155-FC6A-4BF2-9B75-CB15B7AE8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1773238"/>
            <a:ext cx="10944225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1313" indent="-34131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2400" b="1">
                <a:solidFill>
                  <a:srgbClr val="FF0000"/>
                </a:solidFill>
              </a:rPr>
              <a:t>Proteins</a:t>
            </a:r>
            <a:r>
              <a:rPr lang="en-US" altLang="en-US" sz="2400" b="1"/>
              <a:t> </a:t>
            </a:r>
            <a:r>
              <a:rPr lang="en-US" altLang="en-US" sz="2400"/>
              <a:t>are biopolymers composed of many amino acids connected to one another through amide (peptide) bonds. </a:t>
            </a:r>
          </a:p>
          <a:p>
            <a:pPr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2400"/>
              <a:t>Some</a:t>
            </a:r>
            <a:r>
              <a:rPr lang="en-US" altLang="en-US" sz="2400" b="1"/>
              <a:t> </a:t>
            </a:r>
            <a:r>
              <a:rPr lang="en-US" altLang="en-US" sz="2400" b="1">
                <a:solidFill>
                  <a:srgbClr val="FF0000"/>
                </a:solidFill>
              </a:rPr>
              <a:t>proteins</a:t>
            </a:r>
            <a:r>
              <a:rPr lang="en-US" altLang="en-US" sz="2400" b="1"/>
              <a:t> </a:t>
            </a:r>
            <a:r>
              <a:rPr lang="en-US" altLang="en-US" sz="2400"/>
              <a:t>are major components of structural tissue (muscle, skin, nails, and hair).</a:t>
            </a:r>
          </a:p>
          <a:p>
            <a:pPr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2400"/>
              <a:t>Others transport molecules from one part of a living system to another.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76CADAE-3065-4F66-BCCD-323627C68B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>
                <a:solidFill>
                  <a:schemeClr val="tx2"/>
                </a:solidFill>
                <a:latin typeface="+mn-lt"/>
              </a:rPr>
              <a:t>16</a:t>
            </a:r>
          </a:p>
        </p:txBody>
      </p:sp>
      <p:pic>
        <p:nvPicPr>
          <p:cNvPr id="6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F7D48399-ED5F-41BD-8C6E-F216FD2D5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32774" name="Rectangle 2">
            <a:extLst>
              <a:ext uri="{FF2B5EF4-FFF2-40B4-BE49-F238E27FC236}">
                <a16:creationId xmlns:a16="http://schemas.microsoft.com/office/drawing/2014/main" id="{4331BE23-A83E-4FE5-B511-6DC5FE23758F}"/>
              </a:ext>
            </a:extLst>
          </p:cNvPr>
          <p:cNvSpPr txBox="1">
            <a:spLocks/>
          </p:cNvSpPr>
          <p:nvPr/>
        </p:nvSpPr>
        <p:spPr bwMode="auto">
          <a:xfrm>
            <a:off x="2486025" y="334963"/>
            <a:ext cx="54006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ts val="525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1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479425" indent="-204788">
              <a:spcBef>
                <a:spcPts val="413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19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685800" indent="-171450">
              <a:spcBef>
                <a:spcPts val="375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17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028700" indent="-171450">
              <a:spcBef>
                <a:spcPts val="300"/>
              </a:spcBef>
              <a:buClr>
                <a:srgbClr val="E7BC29"/>
              </a:buClr>
              <a:buSzPct val="7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1371600" indent="-171450">
              <a:spcBef>
                <a:spcPts val="300"/>
              </a:spcBef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18288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2860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27432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2004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3200" b="1">
                <a:solidFill>
                  <a:srgbClr val="FF0000"/>
                </a:solidFill>
              </a:rPr>
              <a:t>Structure of Proteins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6727E3F-32F3-41AF-89CC-AB63D2520CA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82663" y="333375"/>
            <a:ext cx="5400675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4400" b="1" dirty="0">
                <a:solidFill>
                  <a:srgbClr val="FF0000"/>
                </a:solidFill>
                <a:ea typeface="+mn-ea"/>
                <a:cs typeface="+mn-cs"/>
              </a:rPr>
              <a:t>Learning Objectives</a:t>
            </a:r>
          </a:p>
        </p:txBody>
      </p:sp>
      <p:sp>
        <p:nvSpPr>
          <p:cNvPr id="7171" name="Rectangle 9">
            <a:extLst>
              <a:ext uri="{FF2B5EF4-FFF2-40B4-BE49-F238E27FC236}">
                <a16:creationId xmlns:a16="http://schemas.microsoft.com/office/drawing/2014/main" id="{E847A4F5-480F-4BFD-A30B-A0B5B8345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88" y="1628775"/>
            <a:ext cx="1101725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n-US" sz="3600" b="1" dirty="0">
                <a:solidFill>
                  <a:srgbClr val="FF0000"/>
                </a:solidFill>
                <a:latin typeface="+mj-lt"/>
              </a:rPr>
              <a:t>At the end of this chapter, students will able to:</a:t>
            </a:r>
          </a:p>
          <a:p>
            <a:pPr marL="690563" indent="-458788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dirty="0">
                <a:latin typeface="+mj-lt"/>
                <a:cs typeface="Times New Roman" pitchFamily="18" charset="0"/>
              </a:rPr>
              <a:t>Predict the different type of amino acids.</a:t>
            </a:r>
          </a:p>
          <a:p>
            <a:pPr marL="690563" indent="-458788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dirty="0">
                <a:latin typeface="+mj-lt"/>
                <a:cs typeface="Times New Roman" pitchFamily="18" charset="0"/>
              </a:rPr>
              <a:t>Recognize the basic properties (structure, physical and chemical properties) of amino acids.</a:t>
            </a:r>
          </a:p>
          <a:p>
            <a:pPr marL="690563" indent="-458788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dirty="0">
                <a:latin typeface="+mj-lt"/>
                <a:cs typeface="Times New Roman" pitchFamily="18" charset="0"/>
              </a:rPr>
              <a:t>Predict whether the acid and amine groups in amino acids will be protonated at different pH values</a:t>
            </a:r>
          </a:p>
          <a:p>
            <a:pPr marL="690563" indent="-458788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dirty="0">
                <a:latin typeface="+mj-lt"/>
                <a:cs typeface="Times New Roman" pitchFamily="18" charset="0"/>
              </a:rPr>
              <a:t>know how to prepare amino acids.</a:t>
            </a:r>
          </a:p>
          <a:p>
            <a:pPr marL="690563" indent="-458788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q"/>
              <a:defRPr/>
            </a:pPr>
            <a:r>
              <a:rPr lang="en-US" altLang="en-US" dirty="0">
                <a:latin typeface="+mj-lt"/>
                <a:cs typeface="Times New Roman" pitchFamily="18" charset="0"/>
              </a:rPr>
              <a:t>Describe the primary, secondary, tertiary and quaternary structure of proteins </a:t>
            </a:r>
          </a:p>
        </p:txBody>
      </p:sp>
      <p:pic>
        <p:nvPicPr>
          <p:cNvPr id="4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A0FC3D41-DF3E-4ED5-BEE3-538D154031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>
            <a:extLst>
              <a:ext uri="{FF2B5EF4-FFF2-40B4-BE49-F238E27FC236}">
                <a16:creationId xmlns:a16="http://schemas.microsoft.com/office/drawing/2014/main" id="{FCE5ABF1-6137-4E96-A797-687C79FE7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1614488"/>
            <a:ext cx="10944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1313" indent="-34131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altLang="en-US" sz="2400"/>
              <a:t>The</a:t>
            </a:r>
            <a:r>
              <a:rPr lang="en-US" altLang="en-US" sz="2400" b="1"/>
              <a:t> </a:t>
            </a:r>
            <a:r>
              <a:rPr lang="en-US" altLang="en-US" sz="2400" b="1">
                <a:solidFill>
                  <a:srgbClr val="FF0000"/>
                </a:solidFill>
              </a:rPr>
              <a:t>backbone of proteins </a:t>
            </a:r>
            <a:r>
              <a:rPr lang="en-US" altLang="en-US" sz="2400"/>
              <a:t>is a repeating sequence of one nitrogen and two carbon atoms.</a:t>
            </a:r>
          </a:p>
        </p:txBody>
      </p:sp>
      <p:pic>
        <p:nvPicPr>
          <p:cNvPr id="29700" name="Picture 3">
            <a:extLst>
              <a:ext uri="{FF2B5EF4-FFF2-40B4-BE49-F238E27FC236}">
                <a16:creationId xmlns:a16="http://schemas.microsoft.com/office/drawing/2014/main" id="{66B7FAC0-EA56-4C13-A284-534AD9D82775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5" y="2590800"/>
            <a:ext cx="4537075" cy="151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Rectangle 4">
            <a:extLst>
              <a:ext uri="{FF2B5EF4-FFF2-40B4-BE49-F238E27FC236}">
                <a16:creationId xmlns:a16="http://schemas.microsoft.com/office/drawing/2014/main" id="{1ADC4B81-250C-44C5-A0BA-CB55B8C14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88" y="4251325"/>
            <a:ext cx="109442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1313" indent="-34131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en-US" sz="2400" b="1">
                <a:solidFill>
                  <a:srgbClr val="FF0000"/>
                </a:solidFill>
              </a:rPr>
              <a:t>Peptides and proteins </a:t>
            </a:r>
            <a:r>
              <a:rPr lang="en-US" altLang="en-US" sz="2400"/>
              <a:t>can be hydrolyzed to their amino acid components by heating with 6 M HCl.</a:t>
            </a:r>
          </a:p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en-US" sz="2400"/>
              <a:t>An instrument called an </a:t>
            </a:r>
            <a:r>
              <a:rPr lang="en-US" altLang="en-US" sz="2400" b="1">
                <a:solidFill>
                  <a:srgbClr val="FF0000"/>
                </a:solidFill>
              </a:rPr>
              <a:t>amino acid analyzer </a:t>
            </a:r>
            <a:r>
              <a:rPr lang="en-US" altLang="en-US" sz="2400"/>
              <a:t>is used to determine the amino acids mixture.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CA2EBFE-FFF9-4E93-955D-C0A7AA5D43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>
                <a:solidFill>
                  <a:schemeClr val="tx2"/>
                </a:solidFill>
                <a:latin typeface="+mn-lt"/>
              </a:rPr>
              <a:t>17</a:t>
            </a:r>
          </a:p>
        </p:txBody>
      </p:sp>
      <p:pic>
        <p:nvPicPr>
          <p:cNvPr id="7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8C09C961-74D3-46CA-A007-26469A594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33799" name="Rectangle 2">
            <a:extLst>
              <a:ext uri="{FF2B5EF4-FFF2-40B4-BE49-F238E27FC236}">
                <a16:creationId xmlns:a16="http://schemas.microsoft.com/office/drawing/2014/main" id="{7F4420CE-EC12-422D-89E7-28060E3FA47B}"/>
              </a:ext>
            </a:extLst>
          </p:cNvPr>
          <p:cNvSpPr txBox="1">
            <a:spLocks/>
          </p:cNvSpPr>
          <p:nvPr/>
        </p:nvSpPr>
        <p:spPr bwMode="auto">
          <a:xfrm>
            <a:off x="2486025" y="334963"/>
            <a:ext cx="54006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ts val="525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1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479425" indent="-204788">
              <a:spcBef>
                <a:spcPts val="413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19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685800" indent="-171450">
              <a:spcBef>
                <a:spcPts val="375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17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028700" indent="-171450">
              <a:spcBef>
                <a:spcPts val="300"/>
              </a:spcBef>
              <a:buClr>
                <a:srgbClr val="E7BC29"/>
              </a:buClr>
              <a:buSzPct val="7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1371600" indent="-171450">
              <a:spcBef>
                <a:spcPts val="300"/>
              </a:spcBef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18288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2860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27432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2004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en-US" sz="3200" b="1">
                <a:solidFill>
                  <a:srgbClr val="FF0000"/>
                </a:solidFill>
              </a:rPr>
              <a:t>The Primary Structure of Proteins</a:t>
            </a:r>
            <a:endParaRPr lang="en-US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9">
            <a:extLst>
              <a:ext uri="{FF2B5EF4-FFF2-40B4-BE49-F238E27FC236}">
                <a16:creationId xmlns:a16="http://schemas.microsoft.com/office/drawing/2014/main" id="{4D5E036D-86BB-4FC3-BFA5-F93E4E739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1660525"/>
            <a:ext cx="1116171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marL="342900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anose="02070309020205020404" pitchFamily="49" charset="0"/>
              <a:buChar char="o"/>
              <a:defRPr/>
            </a:pPr>
            <a:r>
              <a:rPr lang="en-US" altLang="en-US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Amino acids</a:t>
            </a:r>
            <a:r>
              <a:rPr lang="en-US" altLang="en-US" dirty="0">
                <a:latin typeface="+mj-lt"/>
                <a:cs typeface="Times New Roman" pitchFamily="18" charset="0"/>
              </a:rPr>
              <a:t>, often referred to as the building blocks of proteins, are compounds that play many critical roles in your body.</a:t>
            </a:r>
          </a:p>
          <a:p>
            <a:pPr marL="342900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anose="02070309020205020404" pitchFamily="49" charset="0"/>
              <a:buChar char="o"/>
              <a:defRPr/>
            </a:pPr>
            <a:r>
              <a:rPr lang="en-US" altLang="en-US" dirty="0">
                <a:latin typeface="+mj-lt"/>
                <a:cs typeface="Times New Roman" pitchFamily="18" charset="0"/>
              </a:rPr>
              <a:t>They're needed for vital processes like the building of proteins and synthesis of hormones and neurotransmitters.</a:t>
            </a:r>
          </a:p>
          <a:p>
            <a:pPr marL="342900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anose="02070309020205020404" pitchFamily="49" charset="0"/>
              <a:buChar char="o"/>
              <a:defRPr/>
            </a:pPr>
            <a:r>
              <a:rPr lang="en-US" altLang="en-US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Phenylalanine </a:t>
            </a:r>
            <a:r>
              <a:rPr lang="en-US" altLang="en-US" dirty="0">
                <a:latin typeface="+mj-lt"/>
                <a:cs typeface="Times New Roman" pitchFamily="18" charset="0"/>
              </a:rPr>
              <a:t>plays an integral role in the structure and function of proteins and enzymes and the production of other amino acids.</a:t>
            </a:r>
          </a:p>
          <a:p>
            <a:pPr marL="342900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anose="02070309020205020404" pitchFamily="49" charset="0"/>
              <a:buChar char="o"/>
              <a:defRPr/>
            </a:pPr>
            <a:r>
              <a:rPr lang="en-US" altLang="en-US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Valine</a:t>
            </a:r>
            <a:r>
              <a:rPr lang="en-US" altLang="en-US" dirty="0">
                <a:latin typeface="+mj-lt"/>
                <a:cs typeface="Times New Roman" pitchFamily="18" charset="0"/>
              </a:rPr>
              <a:t> helps stimulate muscle growth and regeneration and is involved in energy production.</a:t>
            </a:r>
          </a:p>
          <a:p>
            <a:pPr marL="342900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anose="02070309020205020404" pitchFamily="49" charset="0"/>
              <a:buChar char="o"/>
              <a:defRPr/>
            </a:pPr>
            <a:r>
              <a:rPr lang="en-US" altLang="en-US" dirty="0">
                <a:solidFill>
                  <a:srgbClr val="FF0000"/>
                </a:solidFill>
                <a:latin typeface="Tw Cen MT" panose="020B0602020104020603" pitchFamily="34" charset="0"/>
                <a:cs typeface="Times New Roman" pitchFamily="18" charset="0"/>
              </a:rPr>
              <a:t>Leucine </a:t>
            </a:r>
            <a:r>
              <a:rPr lang="en-US" altLang="en-US" dirty="0">
                <a:latin typeface="Tw Cen MT" panose="020B0602020104020603" pitchFamily="34" charset="0"/>
                <a:cs typeface="Times New Roman" pitchFamily="18" charset="0"/>
              </a:rPr>
              <a:t>helps to regulate blood sugar levels, stimulates wound healing and produces growth hormones.</a:t>
            </a:r>
          </a:p>
          <a:p>
            <a:pPr marL="342900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Courier New" panose="02070309020205020404" pitchFamily="49" charset="0"/>
              <a:buChar char="o"/>
              <a:defRPr/>
            </a:pPr>
            <a:endParaRPr lang="en-US" altLang="en-US" dirty="0">
              <a:latin typeface="+mj-lt"/>
              <a:cs typeface="Times New Roman" pitchFamily="18" charset="0"/>
            </a:endParaRPr>
          </a:p>
        </p:txBody>
      </p:sp>
      <p:pic>
        <p:nvPicPr>
          <p:cNvPr id="4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F3C109CA-317B-4B11-9F38-AE1A08D49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34820" name="Rectangle 2">
            <a:extLst>
              <a:ext uri="{FF2B5EF4-FFF2-40B4-BE49-F238E27FC236}">
                <a16:creationId xmlns:a16="http://schemas.microsoft.com/office/drawing/2014/main" id="{C94FDAFD-2D6D-454D-9855-1E4CFC1C948D}"/>
              </a:ext>
            </a:extLst>
          </p:cNvPr>
          <p:cNvSpPr txBox="1">
            <a:spLocks/>
          </p:cNvSpPr>
          <p:nvPr/>
        </p:nvSpPr>
        <p:spPr bwMode="auto">
          <a:xfrm>
            <a:off x="2486025" y="334963"/>
            <a:ext cx="54006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ts val="525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1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479425" indent="-204788">
              <a:spcBef>
                <a:spcPts val="413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19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685800" indent="-171450">
              <a:spcBef>
                <a:spcPts val="375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17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028700" indent="-171450">
              <a:spcBef>
                <a:spcPts val="300"/>
              </a:spcBef>
              <a:buClr>
                <a:srgbClr val="E7BC29"/>
              </a:buClr>
              <a:buSzPct val="7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1371600" indent="-171450">
              <a:spcBef>
                <a:spcPts val="300"/>
              </a:spcBef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18288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2860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27432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2004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en-US" sz="3200" b="1">
                <a:solidFill>
                  <a:srgbClr val="FF0000"/>
                </a:solidFill>
              </a:rPr>
              <a:t>Uses of Amino Acids</a:t>
            </a:r>
            <a:endParaRPr lang="en-US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347382E-EAC6-4A45-BD88-684EF5671876}"/>
              </a:ext>
            </a:extLst>
          </p:cNvPr>
          <p:cNvSpPr/>
          <p:nvPr/>
        </p:nvSpPr>
        <p:spPr>
          <a:xfrm>
            <a:off x="711200" y="1700213"/>
            <a:ext cx="11088688" cy="4940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1313" indent="-341313" algn="just">
              <a:spcBef>
                <a:spcPts val="60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>
                <a:solidFill>
                  <a:srgbClr val="FF0000"/>
                </a:solidFill>
              </a:rPr>
              <a:t>Proteins</a:t>
            </a:r>
            <a:r>
              <a:rPr lang="en-US" sz="2400" b="1" dirty="0"/>
              <a:t> are naturally occurring polymers </a:t>
            </a:r>
            <a:r>
              <a:rPr lang="en-US" sz="2400" b="1" dirty="0">
                <a:solidFill>
                  <a:srgbClr val="FF0000"/>
                </a:solidFill>
              </a:rPr>
              <a:t>(polypeptides) </a:t>
            </a:r>
            <a:r>
              <a:rPr lang="en-US" sz="2400" b="1" dirty="0"/>
              <a:t>composed of </a:t>
            </a:r>
            <a:r>
              <a:rPr lang="en-US" sz="2400" b="1" dirty="0">
                <a:solidFill>
                  <a:srgbClr val="FF0000"/>
                </a:solidFill>
                <a:sym typeface="Symbol" pitchFamily="18" charset="2"/>
              </a:rPr>
              <a:t></a:t>
            </a:r>
            <a:r>
              <a:rPr lang="en-US" sz="2400" b="1" dirty="0">
                <a:solidFill>
                  <a:srgbClr val="FF0000"/>
                </a:solidFill>
              </a:rPr>
              <a:t>-amino acids </a:t>
            </a:r>
            <a:r>
              <a:rPr lang="en-US" sz="2400" b="1" dirty="0"/>
              <a:t>units joined one to another by amide (or peptide) bonds.</a:t>
            </a:r>
          </a:p>
          <a:p>
            <a:pPr marL="341313" indent="-58738" algn="just"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00B050"/>
                </a:solidFill>
              </a:rPr>
              <a:t>Example, </a:t>
            </a:r>
            <a:r>
              <a:rPr lang="en-US" sz="2400" dirty="0"/>
              <a:t>animal hair and muscle, egg whites, and hemoglobin are all proteins.</a:t>
            </a:r>
          </a:p>
          <a:p>
            <a:pPr marL="341313" indent="-341313" algn="just">
              <a:spcBef>
                <a:spcPts val="60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>
                <a:solidFill>
                  <a:srgbClr val="FF0000"/>
                </a:solidFill>
              </a:rPr>
              <a:t>Peptides</a:t>
            </a:r>
            <a:r>
              <a:rPr lang="en-US" sz="2400" b="1" dirty="0"/>
              <a:t> </a:t>
            </a:r>
            <a:r>
              <a:rPr lang="en-US" sz="2400" dirty="0"/>
              <a:t>are oligomers of amino acids that play important roles in many biological processes. </a:t>
            </a:r>
          </a:p>
          <a:p>
            <a:pPr marL="341313" indent="-58738" algn="just"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sz="2400" b="1" dirty="0">
                <a:solidFill>
                  <a:srgbClr val="00B050"/>
                </a:solidFill>
              </a:rPr>
              <a:t>Example,</a:t>
            </a:r>
            <a:r>
              <a:rPr lang="en-US" sz="2400" b="1" dirty="0"/>
              <a:t> </a:t>
            </a:r>
            <a:r>
              <a:rPr lang="en-US" sz="2400" dirty="0"/>
              <a:t>the peptide hormone insulin controls our blood sugar levels. </a:t>
            </a:r>
          </a:p>
          <a:p>
            <a:pPr marL="341313" indent="-341313" algn="just">
              <a:spcBef>
                <a:spcPts val="60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>
                <a:solidFill>
                  <a:srgbClr val="FF0000"/>
                </a:solidFill>
              </a:rPr>
              <a:t>Peptides are classified to dipeptides, tripeptides, </a:t>
            </a:r>
            <a:r>
              <a:rPr lang="en-US" sz="2400" b="1" dirty="0" err="1">
                <a:solidFill>
                  <a:srgbClr val="FF0000"/>
                </a:solidFill>
              </a:rPr>
              <a:t>tetrapeptides</a:t>
            </a:r>
            <a:r>
              <a:rPr lang="en-US" sz="2400" b="1" dirty="0">
                <a:solidFill>
                  <a:srgbClr val="FF0000"/>
                </a:solidFill>
              </a:rPr>
              <a:t>, etc.. According to the number of amino acids in the chain. </a:t>
            </a:r>
          </a:p>
          <a:p>
            <a:pPr marL="341313" indent="-341313" algn="just">
              <a:spcBef>
                <a:spcPts val="600"/>
              </a:spcBef>
              <a:spcAft>
                <a:spcPts val="1200"/>
              </a:spcAft>
              <a:buFont typeface="Courier New" panose="02070309020205020404" pitchFamily="49" charset="0"/>
              <a:buChar char="o"/>
              <a:defRPr/>
            </a:pPr>
            <a:r>
              <a:rPr lang="en-US" sz="2400" b="1" dirty="0">
                <a:solidFill>
                  <a:srgbClr val="FF0000"/>
                </a:solidFill>
              </a:rPr>
              <a:t>Proteins, peptides, and amino acids </a:t>
            </a:r>
            <a:r>
              <a:rPr lang="en-US" sz="2400" dirty="0"/>
              <a:t>are essential to the structure, function, and reproduction of living matter. </a:t>
            </a: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3A558797-1429-4333-9532-4A53025E89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80000"/>
              </a:lnSpc>
            </a:pPr>
            <a:fld id="{C6EDB624-6109-4B1A-B635-7CD4CEE33DA5}" type="slidenum">
              <a:rPr lang="en-US" altLang="en-US" sz="1200" b="0" smtClean="0">
                <a:solidFill>
                  <a:schemeClr val="tx2"/>
                </a:solidFill>
              </a:rPr>
              <a:pPr>
                <a:lnSpc>
                  <a:spcPct val="80000"/>
                </a:lnSpc>
              </a:pPr>
              <a:t>3</a:t>
            </a:fld>
            <a:endParaRPr lang="en-US" altLang="en-US" sz="1200" b="0">
              <a:solidFill>
                <a:schemeClr val="tx2"/>
              </a:solidFill>
            </a:endParaRPr>
          </a:p>
        </p:txBody>
      </p:sp>
      <p:pic>
        <p:nvPicPr>
          <p:cNvPr id="5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38538E29-BABE-4807-B800-2D52DA31E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16389" name="Rectangle 2">
            <a:extLst>
              <a:ext uri="{FF2B5EF4-FFF2-40B4-BE49-F238E27FC236}">
                <a16:creationId xmlns:a16="http://schemas.microsoft.com/office/drawing/2014/main" id="{F0A6DBCF-BB23-4B9A-B528-7FB11FE81602}"/>
              </a:ext>
            </a:extLst>
          </p:cNvPr>
          <p:cNvSpPr txBox="1">
            <a:spLocks/>
          </p:cNvSpPr>
          <p:nvPr/>
        </p:nvSpPr>
        <p:spPr bwMode="auto">
          <a:xfrm>
            <a:off x="2486025" y="334963"/>
            <a:ext cx="54006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ts val="525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1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479425" indent="-204788">
              <a:spcBef>
                <a:spcPts val="413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19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685800" indent="-171450">
              <a:spcBef>
                <a:spcPts val="375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17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028700" indent="-171450">
              <a:spcBef>
                <a:spcPts val="300"/>
              </a:spcBef>
              <a:buClr>
                <a:srgbClr val="E7BC29"/>
              </a:buClr>
              <a:buSzPct val="7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1371600" indent="-171450">
              <a:spcBef>
                <a:spcPts val="300"/>
              </a:spcBef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18288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2860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27432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200400" indent="-17145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" panose="05000000000000000000" pitchFamily="2" charset="2"/>
              <a:buChar char=""/>
              <a:defRPr sz="15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en-US" sz="3200" b="1">
                <a:solidFill>
                  <a:srgbClr val="FF0000"/>
                </a:solidFill>
              </a:rPr>
              <a:t>Sources, Classification and Structure of Amino Acids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1DD54AC-ADFF-4A13-8321-7E14532CC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888" y="1484313"/>
            <a:ext cx="110886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1313" indent="-34131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en-US" sz="2400" b="1"/>
              <a:t>The </a:t>
            </a:r>
            <a:r>
              <a:rPr lang="en-US" altLang="en-US" sz="2400" b="1">
                <a:solidFill>
                  <a:srgbClr val="FF0000"/>
                </a:solidFill>
              </a:rPr>
              <a:t>amino acids </a:t>
            </a:r>
            <a:r>
              <a:rPr lang="en-US" altLang="en-US" sz="2400"/>
              <a:t>obtained from protein hydrolysis are </a:t>
            </a:r>
            <a:r>
              <a:rPr lang="en-US" altLang="en-US" sz="2400">
                <a:sym typeface="Symbol" panose="05050102010706020507" pitchFamily="18" charset="2"/>
              </a:rPr>
              <a:t></a:t>
            </a:r>
            <a:r>
              <a:rPr lang="en-US" altLang="en-US" sz="2400"/>
              <a:t>-amino acids. </a:t>
            </a:r>
          </a:p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en-US" sz="2400" b="1"/>
              <a:t>The </a:t>
            </a:r>
            <a:r>
              <a:rPr lang="en-US" altLang="en-US" sz="2400" b="1">
                <a:solidFill>
                  <a:srgbClr val="FF0000"/>
                </a:solidFill>
              </a:rPr>
              <a:t>amino group </a:t>
            </a:r>
            <a:r>
              <a:rPr lang="en-US" altLang="en-US" sz="2400"/>
              <a:t>is on the </a:t>
            </a:r>
            <a:r>
              <a:rPr lang="en-US" altLang="en-US" sz="2400" b="1">
                <a:solidFill>
                  <a:srgbClr val="FF0000"/>
                </a:solidFill>
                <a:sym typeface="Symbol" panose="05050102010706020507" pitchFamily="18" charset="2"/>
              </a:rPr>
              <a:t> </a:t>
            </a:r>
            <a:r>
              <a:rPr lang="en-US" altLang="en-US" sz="2400" b="1">
                <a:solidFill>
                  <a:srgbClr val="FF0000"/>
                </a:solidFill>
              </a:rPr>
              <a:t>-carbon atom</a:t>
            </a:r>
            <a:r>
              <a:rPr lang="en-US" altLang="en-US" sz="2400" b="1"/>
              <a:t>, </a:t>
            </a:r>
            <a:r>
              <a:rPr lang="en-US" altLang="en-US" sz="2400"/>
              <a:t>the one adjacent to the carboxyl group.</a:t>
            </a:r>
          </a:p>
        </p:txBody>
      </p:sp>
      <p:pic>
        <p:nvPicPr>
          <p:cNvPr id="16387" name="Picture 3">
            <a:extLst>
              <a:ext uri="{FF2B5EF4-FFF2-40B4-BE49-F238E27FC236}">
                <a16:creationId xmlns:a16="http://schemas.microsoft.com/office/drawing/2014/main" id="{A16C07D9-504E-4180-AA40-23602DEC5BB5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" contras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5" y="2492375"/>
            <a:ext cx="2232025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Rectangle 4">
            <a:extLst>
              <a:ext uri="{FF2B5EF4-FFF2-40B4-BE49-F238E27FC236}">
                <a16:creationId xmlns:a16="http://schemas.microsoft.com/office/drawing/2014/main" id="{2B7E9C47-F2EB-487F-ADB7-CF980C4AA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4110038"/>
            <a:ext cx="11088688" cy="253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1313" indent="-34131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2400"/>
              <a:t>With the exception of glycine, where R = H, </a:t>
            </a:r>
            <a:r>
              <a:rPr lang="en-US" altLang="en-US" sz="2400">
                <a:solidFill>
                  <a:srgbClr val="FF0000"/>
                </a:solidFill>
              </a:rPr>
              <a:t>a-amino</a:t>
            </a:r>
            <a:r>
              <a:rPr lang="en-US" altLang="en-US" sz="2400"/>
              <a:t> acids have a stereogenic center </a:t>
            </a:r>
            <a:r>
              <a:rPr lang="en-US" altLang="en-US" sz="2400">
                <a:solidFill>
                  <a:srgbClr val="FF0000"/>
                </a:solidFill>
              </a:rPr>
              <a:t>(chiral carbon) </a:t>
            </a:r>
            <a:r>
              <a:rPr lang="en-US" altLang="en-US" sz="2400"/>
              <a:t>at the </a:t>
            </a:r>
            <a:r>
              <a:rPr lang="en-US" altLang="en-US" sz="2400">
                <a:sym typeface="Symbol" panose="05050102010706020507" pitchFamily="18" charset="2"/>
              </a:rPr>
              <a:t> </a:t>
            </a:r>
            <a:r>
              <a:rPr lang="en-US" altLang="en-US" sz="2400"/>
              <a:t>-carbon</a:t>
            </a:r>
            <a:r>
              <a:rPr lang="en-US" altLang="en-US" sz="2400" b="1"/>
              <a:t>. </a:t>
            </a:r>
          </a:p>
          <a:p>
            <a:pPr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2400"/>
              <a:t>All except glycine are therefore </a:t>
            </a:r>
            <a:r>
              <a:rPr lang="en-US" altLang="en-US" sz="2400" b="1">
                <a:solidFill>
                  <a:srgbClr val="FF0000"/>
                </a:solidFill>
              </a:rPr>
              <a:t>optically active</a:t>
            </a:r>
            <a:r>
              <a:rPr lang="en-US" altLang="en-US" sz="2400" b="1"/>
              <a:t>. </a:t>
            </a:r>
          </a:p>
          <a:p>
            <a:pPr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2400">
                <a:solidFill>
                  <a:srgbClr val="FF0000"/>
                </a:solidFill>
              </a:rPr>
              <a:t>All natural amino acids </a:t>
            </a:r>
            <a:r>
              <a:rPr lang="en-US" altLang="en-US" sz="2400" b="1">
                <a:solidFill>
                  <a:srgbClr val="FF0000"/>
                </a:solidFill>
              </a:rPr>
              <a:t>L-configuration </a:t>
            </a:r>
            <a:r>
              <a:rPr lang="en-US" altLang="en-US" sz="2400"/>
              <a:t>relative to glyceraldehyde.</a:t>
            </a:r>
            <a:endParaRPr lang="en-US" altLang="en-US" sz="2400" b="1"/>
          </a:p>
          <a:p>
            <a:pPr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2400" b="1"/>
              <a:t>Note that the </a:t>
            </a:r>
            <a:r>
              <a:rPr lang="en-US" altLang="en-US" sz="2400" b="1">
                <a:solidFill>
                  <a:srgbClr val="FF0000"/>
                </a:solidFill>
              </a:rPr>
              <a:t>Fischer convention</a:t>
            </a:r>
            <a:r>
              <a:rPr lang="en-US" altLang="en-US" sz="2400" b="1"/>
              <a:t>, </a:t>
            </a:r>
            <a:r>
              <a:rPr lang="en-US" altLang="en-US" sz="2400"/>
              <a:t>used with carbohydrates, is also applied to amino acids.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9200460-68A3-40B8-95E1-3CAF40BEE8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>
                <a:solidFill>
                  <a:schemeClr val="tx2"/>
                </a:solidFill>
                <a:latin typeface="+mn-lt"/>
              </a:rPr>
              <a:t>3</a:t>
            </a:r>
          </a:p>
        </p:txBody>
      </p:sp>
      <p:pic>
        <p:nvPicPr>
          <p:cNvPr id="8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591F21EA-7477-478D-9811-77BA351477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>
            <a:extLst>
              <a:ext uri="{FF2B5EF4-FFF2-40B4-BE49-F238E27FC236}">
                <a16:creationId xmlns:a16="http://schemas.microsoft.com/office/drawing/2014/main" id="{835804D9-8477-4B2F-A17D-AFB04A12E994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6000" contras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2276475"/>
            <a:ext cx="5268913" cy="344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5" descr="chirality with hands from http://www.nai.arc.nasa.gov/">
            <a:extLst>
              <a:ext uri="{FF2B5EF4-FFF2-40B4-BE49-F238E27FC236}">
                <a16:creationId xmlns:a16="http://schemas.microsoft.com/office/drawing/2014/main" id="{4C369D7B-71A3-4C09-AEE3-2328B54D1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2698750"/>
            <a:ext cx="392112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4555E07-4167-4A87-949F-5B9D4009A3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>
                <a:solidFill>
                  <a:schemeClr val="tx2"/>
                </a:solidFill>
                <a:latin typeface="+mn-lt"/>
              </a:rPr>
              <a:t>4</a:t>
            </a:r>
          </a:p>
        </p:txBody>
      </p:sp>
      <p:pic>
        <p:nvPicPr>
          <p:cNvPr id="7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9EB5E126-665D-4117-A450-03064F2A6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280F6FA5-62E7-4DDB-AB99-AD6806867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950" y="1484313"/>
            <a:ext cx="8785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/>
            <a:r>
              <a:rPr lang="en-US" altLang="en-US" sz="2800" b="1" dirty="0">
                <a:solidFill>
                  <a:srgbClr val="0000FF"/>
                </a:solidFill>
              </a:rPr>
              <a:t>List of the 20 </a:t>
            </a:r>
            <a:r>
              <a:rPr lang="en-US" altLang="en-US" sz="2800" b="1" dirty="0">
                <a:solidFill>
                  <a:srgbClr val="0000FF"/>
                </a:solidFill>
                <a:sym typeface="Symbol" panose="05050102010706020507" pitchFamily="18" charset="2"/>
              </a:rPr>
              <a:t></a:t>
            </a:r>
            <a:r>
              <a:rPr lang="en-US" altLang="en-US" sz="2800" b="1" dirty="0">
                <a:solidFill>
                  <a:srgbClr val="0000FF"/>
                </a:solidFill>
              </a:rPr>
              <a:t>-amino acids commonly found in proteins. </a:t>
            </a:r>
          </a:p>
        </p:txBody>
      </p:sp>
      <p:pic>
        <p:nvPicPr>
          <p:cNvPr id="19459" name="Picture 4">
            <a:extLst>
              <a:ext uri="{FF2B5EF4-FFF2-40B4-BE49-F238E27FC236}">
                <a16:creationId xmlns:a16="http://schemas.microsoft.com/office/drawing/2014/main" id="{9B1017E3-0512-4AED-AEE8-15218BA29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2009775"/>
            <a:ext cx="6264275" cy="478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D697AFE-EC07-4D27-87DD-80F7E19855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262063"/>
            <a:ext cx="711200" cy="244475"/>
          </a:xfrm>
        </p:spPr>
        <p:txBody>
          <a:bodyPr rtlCol="0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>
                <a:solidFill>
                  <a:schemeClr val="tx2"/>
                </a:solidFill>
                <a:latin typeface="+mn-lt"/>
              </a:rPr>
              <a:t>5</a:t>
            </a:r>
          </a:p>
        </p:txBody>
      </p:sp>
      <p:pic>
        <p:nvPicPr>
          <p:cNvPr id="6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C722047D-A35E-466A-B81D-6CEE3A9E5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F05A5B4-4EAC-4D30-8BAB-7699C3037DF1}"/>
              </a:ext>
            </a:extLst>
          </p:cNvPr>
          <p:cNvSpPr/>
          <p:nvPr/>
        </p:nvSpPr>
        <p:spPr>
          <a:xfrm>
            <a:off x="7320136" y="314096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0000"/>
                </a:solidFill>
                <a:latin typeface="Abadi" panose="020B0604020104020204" pitchFamily="34" charset="0"/>
              </a:rPr>
              <a:t>←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0E57A-3E1C-46BB-A1A5-8051C9C6AB71}"/>
              </a:ext>
            </a:extLst>
          </p:cNvPr>
          <p:cNvSpPr/>
          <p:nvPr/>
        </p:nvSpPr>
        <p:spPr>
          <a:xfrm>
            <a:off x="7320135" y="3602633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0000"/>
                </a:solidFill>
                <a:latin typeface="Abadi" panose="020B0604020104020204" pitchFamily="34" charset="0"/>
              </a:rPr>
              <a:t>←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C03648-255F-4172-8E15-B756330C6DE2}"/>
              </a:ext>
            </a:extLst>
          </p:cNvPr>
          <p:cNvSpPr/>
          <p:nvPr/>
        </p:nvSpPr>
        <p:spPr>
          <a:xfrm>
            <a:off x="7320134" y="5426323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0000"/>
                </a:solidFill>
                <a:latin typeface="Abadi" panose="020B0604020104020204" pitchFamily="34" charset="0"/>
              </a:rPr>
              <a:t>←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>
            <a:extLst>
              <a:ext uri="{FF2B5EF4-FFF2-40B4-BE49-F238E27FC236}">
                <a16:creationId xmlns:a16="http://schemas.microsoft.com/office/drawing/2014/main" id="{D536CE0D-1828-419B-936B-F24DB6EB5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663" y="1573213"/>
            <a:ext cx="6648450" cy="516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02A424E-4BC6-4793-BC2A-E312356134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pic>
        <p:nvPicPr>
          <p:cNvPr id="6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80D4E107-77E9-4B8D-A9C5-71182FC04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8702C3E-6A75-4015-B922-8CAC175D6798}"/>
              </a:ext>
            </a:extLst>
          </p:cNvPr>
          <p:cNvSpPr/>
          <p:nvPr/>
        </p:nvSpPr>
        <p:spPr>
          <a:xfrm>
            <a:off x="7526314" y="3683422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0000"/>
                </a:solidFill>
                <a:latin typeface="Abadi" panose="020B0604020104020204" pitchFamily="34" charset="0"/>
              </a:rPr>
              <a:t>←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3A1FAB-B6D1-4E43-A8C0-80222CF3B46C}"/>
              </a:ext>
            </a:extLst>
          </p:cNvPr>
          <p:cNvSpPr/>
          <p:nvPr/>
        </p:nvSpPr>
        <p:spPr>
          <a:xfrm>
            <a:off x="7526315" y="4437112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0000"/>
                </a:solidFill>
                <a:latin typeface="Abadi" panose="020B0604020104020204" pitchFamily="34" charset="0"/>
              </a:rPr>
              <a:t>←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50A78A-3BB7-46EF-B61B-225600A0F7AB}"/>
              </a:ext>
            </a:extLst>
          </p:cNvPr>
          <p:cNvSpPr/>
          <p:nvPr/>
        </p:nvSpPr>
        <p:spPr>
          <a:xfrm>
            <a:off x="7526314" y="2593776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0000"/>
                </a:solidFill>
                <a:latin typeface="Abadi" panose="020B0604020104020204" pitchFamily="34" charset="0"/>
              </a:rPr>
              <a:t>←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>
            <a:extLst>
              <a:ext uri="{FF2B5EF4-FFF2-40B4-BE49-F238E27FC236}">
                <a16:creationId xmlns:a16="http://schemas.microsoft.com/office/drawing/2014/main" id="{1DFFE676-B4C4-480F-A640-83E44BE6F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1573213"/>
            <a:ext cx="5975350" cy="516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3287B02-5023-4706-A296-819AC0BF09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>
                <a:solidFill>
                  <a:schemeClr val="tx2"/>
                </a:solidFill>
                <a:latin typeface="+mn-lt"/>
              </a:rPr>
              <a:t>7</a:t>
            </a:r>
          </a:p>
        </p:txBody>
      </p:sp>
      <p:pic>
        <p:nvPicPr>
          <p:cNvPr id="6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0816B91C-74A5-48B4-91AA-A26586525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54FB974-4B5E-43D6-9FF4-7FA630C75C85}"/>
              </a:ext>
            </a:extLst>
          </p:cNvPr>
          <p:cNvSpPr/>
          <p:nvPr/>
        </p:nvSpPr>
        <p:spPr>
          <a:xfrm>
            <a:off x="7176120" y="2564904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0000"/>
                </a:solidFill>
                <a:latin typeface="Abadi" panose="020B0604020104020204" pitchFamily="34" charset="0"/>
              </a:rPr>
              <a:t>←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9CE058-ED33-42FB-B4AE-466EA03FF84B}"/>
              </a:ext>
            </a:extLst>
          </p:cNvPr>
          <p:cNvSpPr/>
          <p:nvPr/>
        </p:nvSpPr>
        <p:spPr>
          <a:xfrm>
            <a:off x="7176119" y="494116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0000"/>
                </a:solidFill>
                <a:latin typeface="Abadi" panose="020B0604020104020204" pitchFamily="34" charset="0"/>
              </a:rPr>
              <a:t>←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BF85BCE-E396-42CA-A46E-7DFA9D6FA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200" y="1700213"/>
            <a:ext cx="11017250" cy="478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1313" indent="-34131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just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altLang="en-US" sz="2000" b="1" dirty="0"/>
              <a:t>The </a:t>
            </a:r>
            <a:r>
              <a:rPr lang="en-US" altLang="en-US" sz="2000" b="1" dirty="0">
                <a:solidFill>
                  <a:srgbClr val="FF0000"/>
                </a:solidFill>
              </a:rPr>
              <a:t>amino acids </a:t>
            </a:r>
            <a:r>
              <a:rPr lang="en-US" altLang="en-US" sz="2000" dirty="0"/>
              <a:t>are known by common names. </a:t>
            </a:r>
          </a:p>
          <a:p>
            <a:pPr algn="just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altLang="en-US" sz="2000" dirty="0"/>
              <a:t>Each also has a </a:t>
            </a:r>
            <a:r>
              <a:rPr lang="en-US" altLang="en-US" sz="2000" b="1" dirty="0">
                <a:solidFill>
                  <a:srgbClr val="FF0000"/>
                </a:solidFill>
              </a:rPr>
              <a:t>three-letter abbreviation </a:t>
            </a:r>
            <a:r>
              <a:rPr lang="en-US" altLang="en-US" sz="2000" dirty="0"/>
              <a:t>based on this name, which is used when writing the formulas of peptides, and a one-letter abbreviation used to describe the amino acid sequence in a protein. </a:t>
            </a:r>
          </a:p>
          <a:p>
            <a:pPr marL="457200" indent="0" algn="just">
              <a:spcAft>
                <a:spcPts val="600"/>
              </a:spcAft>
              <a:defRPr/>
            </a:pPr>
            <a:r>
              <a:rPr lang="en-US" sz="2000" dirty="0">
                <a:solidFill>
                  <a:srgbClr val="FF0000"/>
                </a:solidFill>
              </a:rPr>
              <a:t>For example; Glycine= </a:t>
            </a:r>
            <a:r>
              <a:rPr lang="en-US" sz="2000" dirty="0" err="1">
                <a:solidFill>
                  <a:srgbClr val="FF0000"/>
                </a:solidFill>
              </a:rPr>
              <a:t>Gly</a:t>
            </a:r>
            <a:r>
              <a:rPr lang="en-US" sz="2000" dirty="0">
                <a:solidFill>
                  <a:srgbClr val="FF0000"/>
                </a:solidFill>
              </a:rPr>
              <a:t>; Alanine = Ala; Valine = Val, etc..</a:t>
            </a:r>
          </a:p>
          <a:p>
            <a:pPr marL="228600" indent="-228600" algn="just"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en-US" sz="2000" b="1" dirty="0"/>
              <a:t>The amino acids are classified into:</a:t>
            </a:r>
          </a:p>
          <a:p>
            <a:pPr marL="685800" indent="-228600" algn="just">
              <a:spcAft>
                <a:spcPts val="600"/>
              </a:spcAft>
              <a:buFontTx/>
              <a:buChar char="-"/>
              <a:defRPr/>
            </a:pPr>
            <a:r>
              <a:rPr lang="en-US" sz="2000" b="1" dirty="0"/>
              <a:t>Essential amino acids</a:t>
            </a:r>
          </a:p>
          <a:p>
            <a:pPr marL="692150" indent="0" algn="just">
              <a:spcAft>
                <a:spcPts val="600"/>
              </a:spcAft>
              <a:defRPr/>
            </a:pPr>
            <a:r>
              <a:rPr lang="en-US" sz="2000" i="1" dirty="0">
                <a:solidFill>
                  <a:srgbClr val="FF0000"/>
                </a:solidFill>
              </a:rPr>
              <a:t>Eight amino cannot be synthesized by adult humans and therefore must be included in the diet in the form of proteins.</a:t>
            </a:r>
          </a:p>
          <a:p>
            <a:pPr marL="692150" indent="0" algn="just">
              <a:spcAft>
                <a:spcPts val="600"/>
              </a:spcAft>
              <a:defRPr/>
            </a:pPr>
            <a:r>
              <a:rPr lang="en-US" sz="2000" dirty="0"/>
              <a:t>e.g. Valine, Leucine, Isoleucine, Threonine, Methionine, Phenylalanine, Tryptophan, and Lysine</a:t>
            </a:r>
            <a:r>
              <a:rPr lang="en-US" sz="2000" b="1" i="1" dirty="0"/>
              <a:t>.</a:t>
            </a:r>
            <a:endParaRPr lang="en-US" sz="2000" b="1" dirty="0"/>
          </a:p>
          <a:p>
            <a:pPr marL="685800" indent="-228600" algn="just">
              <a:spcAft>
                <a:spcPts val="600"/>
              </a:spcAft>
              <a:buFontTx/>
              <a:buChar char="-"/>
              <a:defRPr/>
            </a:pPr>
            <a:r>
              <a:rPr lang="en-US" sz="2000" b="1" dirty="0"/>
              <a:t>Non-essential amino acids</a:t>
            </a:r>
          </a:p>
          <a:p>
            <a:pPr marL="738188" indent="0" algn="just">
              <a:spcAft>
                <a:spcPts val="600"/>
              </a:spcAft>
              <a:defRPr/>
            </a:pPr>
            <a:r>
              <a:rPr lang="en-US" sz="2000" i="1" dirty="0">
                <a:solidFill>
                  <a:srgbClr val="FF0000"/>
                </a:solidFill>
              </a:rPr>
              <a:t>Twelve amino acids can be synthesized in the body from other foods. </a:t>
            </a:r>
          </a:p>
          <a:p>
            <a:pPr marL="738188" indent="0" algn="just">
              <a:spcAft>
                <a:spcPts val="600"/>
              </a:spcAft>
              <a:defRPr/>
            </a:pPr>
            <a:r>
              <a:rPr lang="en-US" sz="2000" i="1" dirty="0"/>
              <a:t>e.g. </a:t>
            </a:r>
            <a:r>
              <a:rPr lang="en-US" sz="2000" dirty="0"/>
              <a:t>Glycine, Alanine, Serine, Cysteine, </a:t>
            </a:r>
            <a:r>
              <a:rPr lang="en-US" sz="2000" dirty="0" err="1"/>
              <a:t>Proline</a:t>
            </a:r>
            <a:r>
              <a:rPr lang="en-US" sz="2000" dirty="0"/>
              <a:t>, Tyrosine, Aspartic acid, Glutamic acid, Asparagine, Glutamine, Arginine, and Histidine.</a:t>
            </a:r>
            <a:endParaRPr lang="en-US" sz="2000" b="1" i="1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F665318-E0B9-4D16-A577-CBBC61C533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>
                <a:solidFill>
                  <a:schemeClr val="tx2"/>
                </a:solidFill>
                <a:latin typeface="+mn-lt"/>
              </a:rPr>
              <a:t>8</a:t>
            </a:r>
          </a:p>
        </p:txBody>
      </p:sp>
      <p:pic>
        <p:nvPicPr>
          <p:cNvPr id="6" name="Picture 2" descr="http://medicalcity.ksu.edu.sa/images/uploads/news/KSU_BackgroundLogo_(2).png">
            <a:extLst>
              <a:ext uri="{FF2B5EF4-FFF2-40B4-BE49-F238E27FC236}">
                <a16:creationId xmlns:a16="http://schemas.microsoft.com/office/drawing/2014/main" id="{7ED69F79-B780-427D-9B6B-694CFAB45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16842" t="20000" r="13684" b="28000"/>
          <a:stretch>
            <a:fillRect/>
          </a:stretch>
        </p:blipFill>
        <p:spPr bwMode="auto">
          <a:xfrm>
            <a:off x="9552384" y="134144"/>
            <a:ext cx="2514600" cy="990600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Student presentatio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AcademicPresentation2</Template>
  <TotalTime>0</TotalTime>
  <Words>1387</Words>
  <Application>Microsoft Office PowerPoint</Application>
  <PresentationFormat>Widescreen</PresentationFormat>
  <Paragraphs>131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5" baseType="lpstr">
      <vt:lpstr>MS PGothic</vt:lpstr>
      <vt:lpstr>Abadi</vt:lpstr>
      <vt:lpstr>Calibri</vt:lpstr>
      <vt:lpstr>Candara</vt:lpstr>
      <vt:lpstr>Courier New</vt:lpstr>
      <vt:lpstr>Georgia</vt:lpstr>
      <vt:lpstr>Symbol</vt:lpstr>
      <vt:lpstr>Times New Roman</vt:lpstr>
      <vt:lpstr>Tw Cen MT</vt:lpstr>
      <vt:lpstr>Wingdings</vt:lpstr>
      <vt:lpstr>Wingdings 2</vt:lpstr>
      <vt:lpstr>1_Student presentation</vt:lpstr>
      <vt:lpstr>CS ChemDraw Drawing</vt:lpstr>
      <vt:lpstr>Document</vt:lpstr>
      <vt:lpstr>PowerPoint Presentation</vt:lpstr>
      <vt:lpstr>Learning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2014-02-04T19:43:31Z</dcterms:created>
  <dcterms:modified xsi:type="dcterms:W3CDTF">2025-01-07T18:56:24Z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