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09" r:id="rId1"/>
  </p:sldMasterIdLst>
  <p:notesMasterIdLst>
    <p:notesMasterId r:id="rId25"/>
  </p:notesMasterIdLst>
  <p:sldIdLst>
    <p:sldId id="386" r:id="rId2"/>
    <p:sldId id="419" r:id="rId3"/>
    <p:sldId id="398" r:id="rId4"/>
    <p:sldId id="413" r:id="rId5"/>
    <p:sldId id="399" r:id="rId6"/>
    <p:sldId id="412" r:id="rId7"/>
    <p:sldId id="400" r:id="rId8"/>
    <p:sldId id="401" r:id="rId9"/>
    <p:sldId id="414" r:id="rId10"/>
    <p:sldId id="402" r:id="rId11"/>
    <p:sldId id="415" r:id="rId12"/>
    <p:sldId id="403" r:id="rId13"/>
    <p:sldId id="404" r:id="rId14"/>
    <p:sldId id="405" r:id="rId15"/>
    <p:sldId id="417" r:id="rId16"/>
    <p:sldId id="418" r:id="rId17"/>
    <p:sldId id="406" r:id="rId18"/>
    <p:sldId id="407" r:id="rId19"/>
    <p:sldId id="408" r:id="rId20"/>
    <p:sldId id="409" r:id="rId21"/>
    <p:sldId id="410" r:id="rId22"/>
    <p:sldId id="411" r:id="rId23"/>
    <p:sldId id="42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FFFFF"/>
    <a:srgbClr val="D9FFFF"/>
    <a:srgbClr val="E4E4E4"/>
    <a:srgbClr val="6E6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599" autoAdjust="0"/>
  </p:normalViewPr>
  <p:slideViewPr>
    <p:cSldViewPr>
      <p:cViewPr varScale="1">
        <p:scale>
          <a:sx n="44" d="100"/>
          <a:sy n="44" d="100"/>
        </p:scale>
        <p:origin x="27" y="8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8F39AF-9782-4268-981C-9C8B4C79D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A992D-430E-4676-99BF-10E3D174E8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2332D8-D691-47B5-979B-15205A103877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B8BB59-F54D-4BA1-866C-68A3EFBD4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93FEE1-D2A0-456E-BECD-7EFD615F5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891C-D27B-443D-B81D-B6967192E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99D4-DCA6-4D97-844E-004969B79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910F30-E015-42C1-80D0-D66B97424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469EC912-FF9D-4957-8A59-53FC167B8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57E3EC0-0AF4-49DC-A6B8-D1DA6BD9C6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CC4978F-2AD4-4F03-8E1A-794964682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255302C3-E312-4045-91BF-DDD13F4E0E0E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EBBD58B-3E80-4F08-885D-C46345CC0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574999C-3322-462F-972E-44B7A1929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6B68EF8-7911-4103-A74D-7FB513551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7ED2990-1DD0-4171-8C73-DC6312392BC7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35C95B-29C4-4807-9B65-2A92A488C1C8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9B5A-9D00-432D-99C1-C6F666929F37}"/>
              </a:ext>
            </a:extLst>
          </p:cNvPr>
          <p:cNvSpPr/>
          <p:nvPr/>
        </p:nvSpPr>
        <p:spPr>
          <a:xfrm>
            <a:off x="-12700" y="6053138"/>
            <a:ext cx="29987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63F39-75D0-4D9A-943F-34B9860E1268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66D823C1-14DA-4759-8220-874E9615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FE238B-9876-4947-B8B9-92ABC628E412}" type="datetime8">
              <a:rPr lang="en-US"/>
              <a:pPr>
                <a:defRPr/>
              </a:pPr>
              <a:t>1/7/2025 9:18 PM</a:t>
            </a:fld>
            <a:endParaRPr lang="en-US" dirty="0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D55B65B-E707-4C12-94D0-8F0CDAD4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B8B3ED2B-C4AB-4424-ACD5-9A6886F6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39707980-DE54-49DD-A334-0523AD1E4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5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0C6E856-380A-4083-AF5C-DFCBD6A0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5BD7F-D1D3-48A0-93A7-5C3630BC8910}" type="datetime8">
              <a:rPr lang="en-US"/>
              <a:pPr>
                <a:defRPr/>
              </a:pPr>
              <a:t>1/7/2025 9:18 PM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4182C9F-E20C-4704-AFA3-7744775C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DA9C3B9-DF45-43BC-9B0D-5A5EF61E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6AE0-FE4E-44D8-BA6F-DAC0A48A06C7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4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F8191B-3E73-4737-AFE4-9C36CC88E6B6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C4176-9E4A-4948-87A0-AF37904DA9C9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86D25-7545-45B9-9035-CAB09F6B5E20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AA8AB5-5D8B-4871-B6C6-FDE06253D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B6BC-EAD7-4ADE-8D46-362B4D09597B}" type="datetime8">
              <a:rPr lang="en-US"/>
              <a:pPr>
                <a:defRPr/>
              </a:pPr>
              <a:t>1/7/2025 9:18 PM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4B7175-9E07-45EA-9EFD-CE75D1DD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8DC352-F1DF-4D47-A881-30718F79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81FDA-F8AE-4212-A981-F09CD84A9146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6C099-8CB1-4870-B1BA-A3B802F9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3CFA-A131-4785-B56C-662F49DFA888}" type="datetime8">
              <a:rPr lang="en-US"/>
              <a:pPr>
                <a:defRPr/>
              </a:pPr>
              <a:t>1/7/2025 9:18 PM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C51C-3A84-4D54-A766-64CDFC35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6427-6BB7-47BF-AF48-93493043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642605-1F74-4489-BFDB-FD87C6507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2FD261-8CF5-4235-8742-F46D3B99A0C8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657EF-AEB8-4DD3-ABDC-7586571FC783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C7F0A-049A-4B3D-B0B2-C42AA6A11CE9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C5732F3-C4C0-40E1-A6B6-32C9389E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1F991-195C-4156-861E-FF84FEAE0D61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511EFFB8-1478-4D22-B04D-6417A0BAD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D2A977-B1D3-4830-B8FF-481092C7C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47538D-4292-447C-8259-7F90E182A8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67971FCA-B821-4CB5-92BD-9F7C0715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880EAE-9894-4BB8-B246-5767CC45B113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DA1A28A-E1A3-4934-BC94-9114BE983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D48392-CD41-47D8-B8D3-4FADD4B31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F4934D9-C030-427D-8B2C-9F2275C7E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2F6D913-570F-463E-B999-73FB1593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C5B233-1F97-4C63-A683-20C0EEFC7B49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11239FA1-7D5F-42D4-8DC2-042F1C9FC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2E1B51-9353-4DB4-A31D-A4210EED1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ED5C565-0FDD-4AA7-8A68-1E7247736C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23C0F-F5EC-469B-826E-15505599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9DC7-F9CA-4345-91AC-CF564D56AD0C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ABEA4-8331-4825-BD20-01CF29D0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D321E-D2D3-492B-AD2E-E141AA7C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7FC1A4-6A0E-4777-BB8A-15BB4BA4B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5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F95E2-B763-4F9F-9B1F-32698BB0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A68A-480D-4BE2-AC3F-0DA6E3FE3408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69DCF-6A11-49D9-815B-8B7DDCC4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A387-753D-4CB8-953D-8131341C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6E4C6F57-2283-44BA-ACAC-CE398070D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>
            <a:extLst>
              <a:ext uri="{FF2B5EF4-FFF2-40B4-BE49-F238E27FC236}">
                <a16:creationId xmlns:a16="http://schemas.microsoft.com/office/drawing/2014/main" id="{8E1FCF37-E35D-4540-9922-1C27250F3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755775"/>
            <a:ext cx="2152650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E390-39E3-47FF-A928-0104FED5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15D2-34A4-41AC-89BB-873878CB2F1D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A88A-016A-415B-9741-81BC4873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9AE73-129D-4620-9EB2-7089153F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0EB282-CE21-445E-AEAC-8C53D335A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33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976B91-6D5E-47AF-A373-7CBF1D849E09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0D04C-AC65-4155-A9EC-49E41FBAF27D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0F173-5EF4-43E0-8621-BEB2795B8100}"/>
              </a:ext>
            </a:extLst>
          </p:cNvPr>
          <p:cNvSpPr/>
          <p:nvPr/>
        </p:nvSpPr>
        <p:spPr>
          <a:xfrm>
            <a:off x="2058988" y="4654550"/>
            <a:ext cx="1013301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B8739-3776-4FF1-87D4-EF1D678A3F5F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D79CFDDE-48AB-434F-BA41-9584A845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A3148B-1DDB-49F8-95E0-552E20DCF7DB}" type="datetime8">
              <a:rPr lang="en-US"/>
              <a:pPr>
                <a:defRPr/>
              </a:pPr>
              <a:t>1/7/2025 9:18 PM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32A8809A-F897-4178-9262-BB15C3EE1A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D0117E-4547-4369-97AF-68B85A1F1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862EA41-F7EF-4ED3-84E1-60AEB5F91F6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46B2C69F-97D4-40A6-9F12-B72AA72283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2A1B7D17-07FD-4784-94C0-DEA47E002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5123616-E6F4-4608-B182-68D590EAC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fld id="{569FA41D-758E-4229-A104-9CFFED615F30}" type="datetime8">
              <a:rPr lang="en-US"/>
              <a:pPr>
                <a:defRPr/>
              </a:pPr>
              <a:t>1/7/2025 9:18 PM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EC08C-DB0E-4293-8B25-A5C1551AF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444D2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0F0D7-98EC-4450-B2C4-D365C30C0DDF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7CBBA-16A9-4B94-A6FF-69666B8443B2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8598D-8DB7-44CF-B236-DFDC3ACEF211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B0E2881-71C3-417F-9513-41A119C58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eaLnBrk="1" hangingPunct="1">
              <a:defRPr sz="900" b="1">
                <a:solidFill>
                  <a:srgbClr val="444D26"/>
                </a:solidFill>
              </a:defRPr>
            </a:lvl1pPr>
          </a:lstStyle>
          <a:p>
            <a:pPr>
              <a:defRPr/>
            </a:pPr>
            <a:fld id="{E4892C1B-9F44-46DB-8689-526E006D7ABC}" type="slidenum">
              <a:rPr lang="en-US" altLang="en-US"/>
              <a:pPr>
                <a:defRPr/>
              </a:pPr>
              <a:t>‹#›</a:t>
            </a:fld>
            <a:endParaRPr lang="en-US" altLang="en-US" sz="105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78" r:id="rId10"/>
    <p:sldLayoutId id="21474842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238125" indent="-238125" algn="l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E7BC29"/>
        </a:buClr>
        <a:buSzPct val="7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092A7"/>
        </a:buClr>
        <a:buSzPct val="65000"/>
        <a:buFont typeface="Wingdings" panose="05000000000000000000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4.wmf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5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007AAA2F-81C0-4D7B-B179-36BF8352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234113"/>
            <a:ext cx="224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CHEM 109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AEDA37AF-1F1F-47DD-82A8-86BEE696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6096000"/>
            <a:ext cx="4465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00"/>
                </a:solidFill>
              </a:rPr>
              <a:t>CHAPTER 7: AMINES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CDCB82A-4333-4A54-8DE6-9EA5199A9734}"/>
              </a:ext>
            </a:extLst>
          </p:cNvPr>
          <p:cNvSpPr txBox="1">
            <a:spLocks/>
          </p:cNvSpPr>
          <p:nvPr/>
        </p:nvSpPr>
        <p:spPr bwMode="auto">
          <a:xfrm>
            <a:off x="2279650" y="1484313"/>
            <a:ext cx="75390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l" rtl="0" eaLnBrk="0" fontAlgn="base" hangingPunct="0">
              <a:spcBef>
                <a:spcPts val="525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19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ctr" rtl="0" eaLnBrk="0" fontAlgn="base" hangingPunct="0">
              <a:spcBef>
                <a:spcPts val="413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7BC29"/>
              </a:buClr>
              <a:buSzPct val="7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300"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Fundamentals of Organic</a:t>
            </a:r>
            <a:r>
              <a:rPr lang="en-US" altLang="en-US" sz="3600" b="1">
                <a:solidFill>
                  <a:srgbClr val="FF0000"/>
                </a:solidFill>
                <a:latin typeface="+mj-lt"/>
              </a:rPr>
              <a:t> Chemistry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b="1">
                <a:solidFill>
                  <a:srgbClr val="0033CC"/>
                </a:solidFill>
                <a:latin typeface="+mj-lt"/>
              </a:rPr>
              <a:t>CHEM 109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 i="1">
                <a:solidFill>
                  <a:srgbClr val="FF0000"/>
                </a:solidFill>
                <a:latin typeface="+mj-lt"/>
              </a:rPr>
              <a:t>For Students of Health Colleges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000" b="1">
                <a:solidFill>
                  <a:srgbClr val="0033CC"/>
                </a:solidFill>
                <a:latin typeface="+mj-lt"/>
              </a:rPr>
              <a:t>Credit hrs.: (2+1) </a:t>
            </a:r>
            <a:endParaRPr lang="en-US" altLang="en-US" sz="2000">
              <a:solidFill>
                <a:srgbClr val="0033CC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800" b="1" i="1">
                <a:solidFill>
                  <a:srgbClr val="00B050"/>
                </a:solidFill>
                <a:latin typeface="+mj-lt"/>
              </a:rPr>
              <a:t>King Saud University</a:t>
            </a:r>
            <a:endParaRPr lang="en-US" altLang="en-US" sz="2800" b="1">
              <a:solidFill>
                <a:srgbClr val="00B05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00B050"/>
                </a:solidFill>
                <a:latin typeface="+mj-lt"/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4729D03-D3F5-42C4-A7D8-B8095043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D91F3E-D161-4A2A-B04E-662DC00F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59A9EE0-68AF-4593-A3CC-EBD55EA3AE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C30E37-8FF4-4629-9B51-E1C5EFA8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77975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Aromatic amines </a:t>
            </a:r>
            <a:r>
              <a:rPr lang="en-US" sz="2000" dirty="0">
                <a:latin typeface="+mj-lt"/>
              </a:rPr>
              <a:t>are named as derivatives of aniline.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7AB0F29-182B-4CB9-BCA7-40264C94F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1944688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Aniline is called </a:t>
            </a:r>
            <a:r>
              <a:rPr lang="en-US" sz="2000" dirty="0" err="1">
                <a:latin typeface="+mj-lt"/>
              </a:rPr>
              <a:t>benzenamine</a:t>
            </a:r>
            <a:r>
              <a:rPr lang="en-US" sz="2000" dirty="0">
                <a:latin typeface="+mj-lt"/>
              </a:rPr>
              <a:t>.</a:t>
            </a:r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B3B82B73-5623-403F-AD20-C5D5F217D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7738" y="2682875"/>
          <a:ext cx="10842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CS ChemDraw Drawing" r:id="rId3" imgW="1087120" imgH="1701800" progId="ChemDraw.Document.6.0">
                  <p:embed/>
                </p:oleObj>
              </mc:Choice>
              <mc:Fallback>
                <p:oleObj name="CS ChemDraw Drawing" r:id="rId3" imgW="1087120" imgH="17018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682875"/>
                        <a:ext cx="1084262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3EEBF987-87F2-4FA3-A128-911519F12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2563" y="2312988"/>
          <a:ext cx="1697037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CS ChemDraw Drawing" r:id="rId5" imgW="1696720" imgH="2021840" progId="ChemDraw.Document.6.0">
                  <p:embed/>
                </p:oleObj>
              </mc:Choice>
              <mc:Fallback>
                <p:oleObj name="CS ChemDraw Drawing" r:id="rId5" imgW="1696720" imgH="202184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2312988"/>
                        <a:ext cx="1697037" cy="202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1">
            <a:extLst>
              <a:ext uri="{FF2B5EF4-FFF2-40B4-BE49-F238E27FC236}">
                <a16:creationId xmlns:a16="http://schemas.microsoft.com/office/drawing/2014/main" id="{F41E8D6D-DE56-48EF-BE7A-DF9F0BE203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2589213"/>
          <a:ext cx="1874837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CS ChemDraw Drawing" r:id="rId7" imgW="1874520" imgH="1747520" progId="ChemDraw.Document.6.0">
                  <p:embed/>
                </p:oleObj>
              </mc:Choice>
              <mc:Fallback>
                <p:oleObj name="CS ChemDraw Drawing" r:id="rId7" imgW="1874520" imgH="174752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589213"/>
                        <a:ext cx="1874837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2">
            <a:extLst>
              <a:ext uri="{FF2B5EF4-FFF2-40B4-BE49-F238E27FC236}">
                <a16:creationId xmlns:a16="http://schemas.microsoft.com/office/drawing/2014/main" id="{7A4B587E-D96A-4E1D-9E82-26B207913B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5725" y="2482850"/>
          <a:ext cx="244792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CS ChemDraw Drawing" r:id="rId9" imgW="2448560" imgH="2098040" progId="ChemDraw.Document.6.0">
                  <p:embed/>
                </p:oleObj>
              </mc:Choice>
              <mc:Fallback>
                <p:oleObj name="CS ChemDraw Drawing" r:id="rId9" imgW="2448560" imgH="2098040" progId="ChemDraw.Document.6.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725" y="2482850"/>
                        <a:ext cx="2447925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14">
            <a:extLst>
              <a:ext uri="{FF2B5EF4-FFF2-40B4-BE49-F238E27FC236}">
                <a16:creationId xmlns:a16="http://schemas.microsoft.com/office/drawing/2014/main" id="{FA61E5C6-9CBE-4BCF-84F6-46601D543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5086350"/>
          <a:ext cx="117475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CS ChemDraw Drawing" r:id="rId11" imgW="1173480" imgH="1463040" progId="ChemDraw.Document.6.0">
                  <p:embed/>
                </p:oleObj>
              </mc:Choice>
              <mc:Fallback>
                <p:oleObj name="CS ChemDraw Drawing" r:id="rId11" imgW="1173480" imgH="1463040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086350"/>
                        <a:ext cx="117475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5">
            <a:extLst>
              <a:ext uri="{FF2B5EF4-FFF2-40B4-BE49-F238E27FC236}">
                <a16:creationId xmlns:a16="http://schemas.microsoft.com/office/drawing/2014/main" id="{2A24B394-A414-4893-9C21-D65AA98E6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75" y="4672013"/>
          <a:ext cx="13239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CS ChemDraw Drawing" r:id="rId13" imgW="1325880" imgH="1965960" progId="ChemDraw.Document.6.0">
                  <p:embed/>
                </p:oleObj>
              </mc:Choice>
              <mc:Fallback>
                <p:oleObj name="CS ChemDraw Drawing" r:id="rId13" imgW="1325880" imgH="1965960" progId="ChemDraw.Document.6.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672013"/>
                        <a:ext cx="1323975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6">
            <a:extLst>
              <a:ext uri="{FF2B5EF4-FFF2-40B4-BE49-F238E27FC236}">
                <a16:creationId xmlns:a16="http://schemas.microsoft.com/office/drawing/2014/main" id="{2F172355-2BB3-415B-BE34-2BA21A2B4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13763" y="4764088"/>
          <a:ext cx="92392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CS ChemDraw Drawing" r:id="rId15" imgW="919480" imgH="1793240" progId="ChemDraw.Document.6.0">
                  <p:embed/>
                </p:oleObj>
              </mc:Choice>
              <mc:Fallback>
                <p:oleObj name="CS ChemDraw Drawing" r:id="rId15" imgW="919480" imgH="179324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763" y="4764088"/>
                        <a:ext cx="92392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A7C5439-77D3-4389-ABD4-72E53E70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BD925-C9B4-4781-B4A1-2A0DAAA5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3813" y="1203325"/>
            <a:ext cx="711201" cy="381000"/>
          </a:xfrm>
        </p:spPr>
        <p:txBody>
          <a:bodyPr/>
          <a:lstStyle/>
          <a:p>
            <a:pPr>
              <a:defRPr/>
            </a:pPr>
            <a:fld id="{91ACE59C-5153-4CEC-95C9-22E6CD80198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F96A909-FF4C-4E3A-923D-C435A093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700213"/>
            <a:ext cx="10861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400"/>
              <a:t>Bonding to N is similar to that in ammonia: N is </a:t>
            </a:r>
            <a:r>
              <a:rPr lang="en-US" altLang="en-US" sz="2400" i="1"/>
              <a:t>sp</a:t>
            </a:r>
            <a:r>
              <a:rPr lang="en-US" altLang="en-US" sz="2400" baseline="30000"/>
              <a:t>3</a:t>
            </a:r>
            <a:r>
              <a:rPr lang="en-US" altLang="en-US" sz="2400"/>
              <a:t>-hybridized C–N–C bond angles are close to 109° tetrahedral value 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E589DBB7-AD93-4661-8591-251BD44A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160713"/>
            <a:ext cx="75009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39A5E400-9537-4C3D-9037-5B9CA409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4582" name="Rectangle 2">
            <a:extLst>
              <a:ext uri="{FF2B5EF4-FFF2-40B4-BE49-F238E27FC236}">
                <a16:creationId xmlns:a16="http://schemas.microsoft.com/office/drawing/2014/main" id="{8035FE12-A4C2-41EE-BA1A-DC7E7978862E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and Bonding in Amines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4BFCE-73AC-4730-971A-769FC74E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F6AC1A2-E7A5-4C42-9407-E71E28C796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2B768-F0EF-429B-85D0-C66AA5A5A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2085975"/>
            <a:ext cx="1084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Methylamine and ethylamine are gases</a:t>
            </a: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but primary amines with three or more carbons are liquids.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B0FC-E00E-45CD-ACA4-26D2BF75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2570163"/>
            <a:ext cx="10841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Primary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boil well above alkanes with comparable molecular weights, but below comparable alcohols.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9500C7-C09A-4904-9911-42F227F08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3243263"/>
            <a:ext cx="52562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Intermolecular N-H· · ·N hydrogen bonds </a:t>
            </a: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are important and raise the boiling points of primary and secondary amines but are not as strong as the </a:t>
            </a:r>
            <a:r>
              <a:rPr lang="en-US" sz="2000" b="1" i="1" dirty="0">
                <a:solidFill>
                  <a:srgbClr val="0070C0"/>
                </a:solidFill>
                <a:latin typeface="+mj-lt"/>
                <a:ea typeface="Calibri" pitchFamily="34" charset="0"/>
                <a:cs typeface="Calibri" pitchFamily="34" charset="0"/>
              </a:rPr>
              <a:t>O-H · · · · O </a:t>
            </a: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bonds of alcohols.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2000" i="1" dirty="0">
                <a:latin typeface="+mj-lt"/>
                <a:ea typeface="Calibri" pitchFamily="34" charset="0"/>
                <a:cs typeface="Calibri" pitchFamily="34" charset="0"/>
              </a:rPr>
              <a:t>The reason for this is that nitrogen is not as electronegative as oxygen.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6D0A35-DB6B-4953-A5AB-90396D1A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/>
          <a:stretch>
            <a:fillRect/>
          </a:stretch>
        </p:blipFill>
        <p:spPr bwMode="auto">
          <a:xfrm>
            <a:off x="6434138" y="3573463"/>
            <a:ext cx="56245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7D6179-6033-4883-96B9-EEA6FBAEB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5453063"/>
            <a:ext cx="1046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Tertiary amines </a:t>
            </a:r>
            <a:r>
              <a:rPr lang="en-US" sz="2000" dirty="0">
                <a:latin typeface="+mj-lt"/>
                <a:cs typeface="Times New Roman" pitchFamily="18" charset="0"/>
              </a:rPr>
              <a:t>are also polar compounds, but because hydrogen is not bonded to nitrogen, these amines are </a:t>
            </a:r>
            <a:r>
              <a:rPr lang="en-US" sz="2000" u="sng" dirty="0">
                <a:solidFill>
                  <a:srgbClr val="00B0F0"/>
                </a:solidFill>
                <a:latin typeface="+mj-lt"/>
                <a:cs typeface="Times New Roman" pitchFamily="18" charset="0"/>
              </a:rPr>
              <a:t>incapable</a:t>
            </a:r>
            <a:r>
              <a:rPr lang="en-US" sz="2000" dirty="0">
                <a:latin typeface="+mj-lt"/>
                <a:cs typeface="Times New Roman" pitchFamily="18" charset="0"/>
              </a:rPr>
              <a:t> of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intermolecular hydrogen bonding</a:t>
            </a:r>
            <a:r>
              <a:rPr lang="en-US" sz="2000" dirty="0">
                <a:latin typeface="+mj-lt"/>
                <a:cs typeface="Times New Roman" pitchFamily="18" charset="0"/>
              </a:rPr>
              <a:t>. 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3002C-33FA-4F14-9742-D604EF49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6149975"/>
            <a:ext cx="1046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Their boiling points are Lower</a:t>
            </a:r>
            <a:r>
              <a:rPr lang="en-US" sz="2000" i="1" dirty="0">
                <a:latin typeface="+mj-lt"/>
                <a:cs typeface="Times New Roman" pitchFamily="18" charset="0"/>
              </a:rPr>
              <a:t> than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primary</a:t>
            </a:r>
            <a:r>
              <a:rPr lang="en-US" sz="2000" i="1" dirty="0">
                <a:latin typeface="+mj-lt"/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secondary amines </a:t>
            </a:r>
            <a:r>
              <a:rPr lang="en-US" sz="2000" i="1" dirty="0">
                <a:latin typeface="+mj-lt"/>
                <a:cs typeface="Times New Roman" pitchFamily="18" charset="0"/>
              </a:rPr>
              <a:t>of identical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molecular weights and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Higher</a:t>
            </a:r>
            <a:r>
              <a:rPr lang="en-US" sz="2000" i="1" dirty="0">
                <a:latin typeface="+mj-lt"/>
                <a:cs typeface="Times New Roman" pitchFamily="18" charset="0"/>
              </a:rPr>
              <a:t> than those of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alkanes</a:t>
            </a:r>
            <a:r>
              <a:rPr lang="en-US" sz="2000" i="1" dirty="0">
                <a:latin typeface="+mj-lt"/>
                <a:cs typeface="Times New Roman" pitchFamily="18" charset="0"/>
              </a:rPr>
              <a:t> of similar </a:t>
            </a:r>
            <a:r>
              <a:rPr lang="en-US" sz="2000" i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molecular weight</a:t>
            </a:r>
            <a:r>
              <a:rPr lang="en-US" sz="2000" i="1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A533C-C6A2-4435-91BD-1881AC84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19238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Boiling Point</a:t>
            </a:r>
          </a:p>
        </p:txBody>
      </p:sp>
      <p:pic>
        <p:nvPicPr>
          <p:cNvPr id="13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796EC9D-6542-40BF-92CD-A4045B78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5611" name="Rectangle 2">
            <a:extLst>
              <a:ext uri="{FF2B5EF4-FFF2-40B4-BE49-F238E27FC236}">
                <a16:creationId xmlns:a16="http://schemas.microsoft.com/office/drawing/2014/main" id="{0EEAD69A-FF48-40D0-9F33-ECFE8F4F50C5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Properties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64FA4-DD1C-4D31-8261-C7CB9D5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89AE6706-FE81-4A8D-A842-DB1E9CE64E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F6A41-168E-4B2F-9CCE-5EB5A542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200275"/>
            <a:ext cx="11098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All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three classes of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can form hydrogen bonds with the -OH group of water (that is, O-H· · ·N).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99E28-52D1-42F8-82BB-EE65311FE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667000"/>
            <a:ext cx="11098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Primary and secondary amines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can also form hydrogen bonds with the oxygen atom in water: N-H· · ·O.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CEED1-060B-4A87-B24E-9B5ECFD8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3141663"/>
            <a:ext cx="11098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 </a:t>
            </a:r>
            <a:r>
              <a:rPr lang="en-US" sz="2000" dirty="0">
                <a:latin typeface="+mj-lt"/>
                <a:cs typeface="Times New Roman" pitchFamily="18" charset="0"/>
              </a:rPr>
              <a:t>with up to six carbons show appreciable solubility in water.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ADC528-A3C7-4B73-B9D6-5DA1CDB73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522413"/>
            <a:ext cx="2957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Solubility in Water</a:t>
            </a:r>
          </a:p>
        </p:txBody>
      </p:sp>
      <p:pic>
        <p:nvPicPr>
          <p:cNvPr id="26631" name="Picture 5">
            <a:extLst>
              <a:ext uri="{FF2B5EF4-FFF2-40B4-BE49-F238E27FC236}">
                <a16:creationId xmlns:a16="http://schemas.microsoft.com/office/drawing/2014/main" id="{15772B16-95F6-40DC-9AD0-9C964DD2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868863"/>
            <a:ext cx="4178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4E539E2-15A7-4496-8960-D0D17B41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B0AF2-D9D8-426A-BDEA-5F52A87F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E0DC30F-D157-41FC-AF59-EDF00DDF36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B240C-4EFC-4D21-AD3E-55D7AAB0B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1633538"/>
            <a:ext cx="10945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+mj-lt"/>
                <a:ea typeface="Calibri" pitchFamily="34" charset="0"/>
                <a:cs typeface="Calibri" pitchFamily="34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unshared pair of electrons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on the nitrogen atom dominates the chemistry of amines.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Because of this electron pair, </a:t>
            </a:r>
            <a:r>
              <a:rPr lang="en-US" sz="20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amines are both basic and nucleophilic</a:t>
            </a:r>
            <a:r>
              <a:rPr lang="en-US" sz="2000" b="1" dirty="0"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ea typeface="Calibri" pitchFamily="34" charset="0"/>
                <a:cs typeface="Calibri" pitchFamily="34" charset="0"/>
              </a:rPr>
              <a:t>Aqueous solutions of amines are basic because of the following equilibrium: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B6BD40-0602-4173-AA22-0C4E4646C614}"/>
              </a:ext>
            </a:extLst>
          </p:cNvPr>
          <p:cNvSpPr/>
          <p:nvPr/>
        </p:nvSpPr>
        <p:spPr>
          <a:xfrm>
            <a:off x="766763" y="4138613"/>
            <a:ext cx="8353425" cy="588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+mj-lt"/>
              </a:rPr>
              <a:t>The most convenient way to measure the basicity of an amine (RNH</a:t>
            </a:r>
            <a:r>
              <a:rPr lang="en-US" altLang="en-US" sz="2000" baseline="-25000" dirty="0">
                <a:latin typeface="+mj-lt"/>
              </a:rPr>
              <a:t>2</a:t>
            </a:r>
            <a:r>
              <a:rPr lang="en-US" altLang="en-US" sz="2000" dirty="0">
                <a:latin typeface="+mj-lt"/>
              </a:rPr>
              <a:t>) is to look at the acidity of the corresponding ammonium ion (RNH</a:t>
            </a:r>
            <a:r>
              <a:rPr lang="en-US" altLang="en-US" sz="2000" baseline="-25000" dirty="0">
                <a:latin typeface="+mj-lt"/>
              </a:rPr>
              <a:t>3</a:t>
            </a:r>
            <a:r>
              <a:rPr lang="en-US" altLang="en-US" sz="2000" baseline="30000" dirty="0">
                <a:latin typeface="+mj-lt"/>
              </a:rPr>
              <a:t>+</a:t>
            </a:r>
            <a:r>
              <a:rPr lang="en-US" altLang="en-US" sz="2000" dirty="0">
                <a:latin typeface="+mj-lt"/>
              </a:rPr>
              <a:t>)</a:t>
            </a: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20DA2AA4-A444-4718-A04B-815D893B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4835525"/>
            <a:ext cx="23495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654" name="Object 9">
            <a:extLst>
              <a:ext uri="{FF2B5EF4-FFF2-40B4-BE49-F238E27FC236}">
                <a16:creationId xmlns:a16="http://schemas.microsoft.com/office/drawing/2014/main" id="{E666D3F2-FEF8-4CE1-8487-22A676272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2762250"/>
          <a:ext cx="63642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CS ChemDraw Drawing" r:id="rId4" imgW="6365240" imgH="1066800" progId="ChemDraw.Document.6.0">
                  <p:embed/>
                </p:oleObj>
              </mc:Choice>
              <mc:Fallback>
                <p:oleObj name="CS ChemDraw Drawing" r:id="rId4" imgW="6365240" imgH="1066800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762250"/>
                        <a:ext cx="63642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A18E496-8C02-4463-8B6B-A848AEDF3568}"/>
              </a:ext>
            </a:extLst>
          </p:cNvPr>
          <p:cNvSpPr/>
          <p:nvPr/>
        </p:nvSpPr>
        <p:spPr>
          <a:xfrm>
            <a:off x="804863" y="6016625"/>
            <a:ext cx="50466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+mj-lt"/>
              </a:rPr>
              <a:t>Typical amines have </a:t>
            </a:r>
            <a:r>
              <a:rPr lang="en-US" altLang="en-US" sz="2000" i="1" dirty="0">
                <a:latin typeface="+mj-lt"/>
              </a:rPr>
              <a:t>K</a:t>
            </a:r>
            <a:r>
              <a:rPr lang="en-US" altLang="en-US" sz="2000" baseline="-25000" dirty="0">
                <a:latin typeface="+mj-lt"/>
              </a:rPr>
              <a:t>b</a:t>
            </a:r>
            <a:r>
              <a:rPr lang="en-US" altLang="en-US" sz="2000" dirty="0">
                <a:latin typeface="+mj-lt"/>
              </a:rPr>
              <a:t> values = 10</a:t>
            </a:r>
            <a:r>
              <a:rPr lang="en-US" altLang="en-US" sz="2000" baseline="30000" dirty="0">
                <a:latin typeface="+mj-lt"/>
              </a:rPr>
              <a:t>-3</a:t>
            </a:r>
            <a:r>
              <a:rPr lang="en-US" altLang="en-US" sz="2000" dirty="0">
                <a:latin typeface="+mj-lt"/>
              </a:rPr>
              <a:t> to 10</a:t>
            </a:r>
            <a:r>
              <a:rPr lang="en-US" altLang="en-US" sz="2000" baseline="30000" dirty="0">
                <a:latin typeface="+mj-lt"/>
              </a:rPr>
              <a:t>-4</a:t>
            </a:r>
          </a:p>
        </p:txBody>
      </p:sp>
      <p:sp>
        <p:nvSpPr>
          <p:cNvPr id="27656" name="TextBox 5">
            <a:extLst>
              <a:ext uri="{FF2B5EF4-FFF2-40B4-BE49-F238E27FC236}">
                <a16:creationId xmlns:a16="http://schemas.microsoft.com/office/drawing/2014/main" id="{72347B91-312A-4C4B-B6DB-718F93F8D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102225"/>
            <a:ext cx="2392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400"/>
              <a:t>p</a:t>
            </a:r>
            <a:r>
              <a:rPr lang="en-US" altLang="en-US" sz="2400" i="1"/>
              <a:t>K</a:t>
            </a:r>
            <a:r>
              <a:rPr lang="en-US" altLang="en-US" sz="2400" baseline="-25000"/>
              <a:t>b</a:t>
            </a:r>
            <a:r>
              <a:rPr lang="en-US" altLang="en-US" sz="2400"/>
              <a:t> = - log </a:t>
            </a:r>
            <a:r>
              <a:rPr lang="en-US" altLang="en-US" sz="2400" i="1"/>
              <a:t>K</a:t>
            </a:r>
            <a:r>
              <a:rPr lang="en-US" altLang="en-US" sz="2400" baseline="-25000"/>
              <a:t>b</a:t>
            </a:r>
          </a:p>
        </p:txBody>
      </p:sp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7131F546-2BFB-4F37-B093-472C9D7A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7658" name="Rectangle 2">
            <a:extLst>
              <a:ext uri="{FF2B5EF4-FFF2-40B4-BE49-F238E27FC236}">
                <a16:creationId xmlns:a16="http://schemas.microsoft.com/office/drawing/2014/main" id="{48B7AD1E-92BC-4CC9-A245-561667552C2D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Basicity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0E86C-44B0-49D8-9360-1F68349C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20788"/>
            <a:ext cx="711200" cy="381000"/>
          </a:xfrm>
        </p:spPr>
        <p:txBody>
          <a:bodyPr/>
          <a:lstStyle/>
          <a:p>
            <a:pPr>
              <a:defRPr/>
            </a:pPr>
            <a:fld id="{FC19E7AF-3ECF-475B-9F38-D90E0953306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EC6EB0-C299-48FC-9BDD-B9AC1EDE2356}"/>
              </a:ext>
            </a:extLst>
          </p:cNvPr>
          <p:cNvSpPr/>
          <p:nvPr/>
        </p:nvSpPr>
        <p:spPr>
          <a:xfrm>
            <a:off x="911225" y="3375025"/>
            <a:ext cx="6415088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188" indent="-23018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Calibri" pitchFamily="34" charset="0"/>
              </a:rPr>
              <a:t>Electron-donating groups increase the basicity of amines.</a:t>
            </a:r>
          </a:p>
          <a:p>
            <a:pPr marL="230188" indent="-23018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cs typeface="Calibri" pitchFamily="34" charset="0"/>
              </a:rPr>
              <a:t>Electron-withdrawing groups decrease their basicity.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D9FB3D4-C090-4367-A64E-02573972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354513"/>
            <a:ext cx="59039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8B78BA-B620-4942-A128-444BFC8A69B5}"/>
              </a:ext>
            </a:extLst>
          </p:cNvPr>
          <p:cNvSpPr/>
          <p:nvPr/>
        </p:nvSpPr>
        <p:spPr>
          <a:xfrm>
            <a:off x="911225" y="5732463"/>
            <a:ext cx="6310313" cy="342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Amines are stronger bases than alcohols, ethers, or water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8E57B3-5C7C-4D0D-8831-C1D83153532F}"/>
              </a:ext>
            </a:extLst>
          </p:cNvPr>
          <p:cNvGraphicFramePr>
            <a:graphicFrameLocks noGrp="1"/>
          </p:cNvGraphicFramePr>
          <p:nvPr/>
        </p:nvGraphicFramePr>
        <p:xfrm>
          <a:off x="3570288" y="1685925"/>
          <a:ext cx="467995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1222094727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3373134825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9" marR="91429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baseline="0" dirty="0">
                          <a:solidFill>
                            <a:srgbClr val="0070C0"/>
                          </a:solidFill>
                        </a:rPr>
                        <a:t>K</a:t>
                      </a:r>
                      <a:r>
                        <a:rPr lang="en-US" sz="1800" baseline="-25000" dirty="0">
                          <a:solidFill>
                            <a:srgbClr val="0070C0"/>
                          </a:solidFill>
                        </a:rPr>
                        <a:t>b</a:t>
                      </a:r>
                    </a:p>
                  </a:txBody>
                  <a:tcPr marL="91429" marR="9142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9131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Aliphatic amines</a:t>
                      </a:r>
                    </a:p>
                  </a:txBody>
                  <a:tcPr marL="91429" marR="91429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10</a:t>
                      </a:r>
                      <a:r>
                        <a:rPr lang="en-US" altLang="en-US" sz="1800" baseline="30000" dirty="0"/>
                        <a:t>-3</a:t>
                      </a:r>
                      <a:r>
                        <a:rPr lang="en-US" altLang="en-US" sz="1800" dirty="0"/>
                        <a:t> – 10</a:t>
                      </a:r>
                      <a:r>
                        <a:rPr lang="en-US" altLang="en-US" sz="1800" baseline="30000" dirty="0"/>
                        <a:t>-4</a:t>
                      </a:r>
                      <a:endParaRPr lang="en-US" altLang="en-US" sz="1800" dirty="0"/>
                    </a:p>
                  </a:txBody>
                  <a:tcPr marL="91429" marR="9142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41396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Ammonia</a:t>
                      </a:r>
                    </a:p>
                  </a:txBody>
                  <a:tcPr marL="91429" marR="91429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1.8 x 10</a:t>
                      </a:r>
                      <a:r>
                        <a:rPr lang="en-US" altLang="en-US" sz="1800" baseline="30000" dirty="0"/>
                        <a:t>-5</a:t>
                      </a:r>
                      <a:endParaRPr lang="en-US" altLang="en-US" sz="1800" dirty="0"/>
                    </a:p>
                  </a:txBody>
                  <a:tcPr marL="91429" marR="9142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064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Aniline</a:t>
                      </a:r>
                    </a:p>
                  </a:txBody>
                  <a:tcPr marL="91429" marR="91429" marT="45700" marB="457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10</a:t>
                      </a:r>
                      <a:r>
                        <a:rPr lang="en-US" altLang="en-US" sz="1800" baseline="30000" dirty="0"/>
                        <a:t>-9</a:t>
                      </a:r>
                      <a:r>
                        <a:rPr lang="en-US" altLang="en-US" sz="1800" dirty="0"/>
                        <a:t> or less</a:t>
                      </a:r>
                      <a:endParaRPr lang="en-US" sz="1800" dirty="0"/>
                    </a:p>
                  </a:txBody>
                  <a:tcPr marL="91429" marR="91429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616889"/>
                  </a:ext>
                </a:extLst>
              </a:tr>
            </a:tbl>
          </a:graphicData>
        </a:graphic>
      </p:graphicFrame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839E429E-2E37-4C3A-AE66-1AC6B8E1B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2D13BA-C144-455A-9C77-F5B33950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01738"/>
            <a:ext cx="711200" cy="381000"/>
          </a:xfrm>
        </p:spPr>
        <p:txBody>
          <a:bodyPr/>
          <a:lstStyle/>
          <a:p>
            <a:pPr>
              <a:defRPr/>
            </a:pPr>
            <a:fld id="{A74CC6B9-1829-4957-8B0B-7DFE6590BED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F91499-DC6C-49B8-9695-DA8C2F03CE2F}"/>
              </a:ext>
            </a:extLst>
          </p:cNvPr>
          <p:cNvGraphicFramePr>
            <a:graphicFrameLocks noGrp="1"/>
          </p:cNvGraphicFramePr>
          <p:nvPr/>
        </p:nvGraphicFramePr>
        <p:xfrm>
          <a:off x="1127125" y="1628775"/>
          <a:ext cx="9361488" cy="494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366">
                  <a:extLst>
                    <a:ext uri="{9D8B030D-6E8A-4147-A177-3AD203B41FA5}">
                      <a16:colId xmlns:a16="http://schemas.microsoft.com/office/drawing/2014/main" val="3598572336"/>
                    </a:ext>
                  </a:extLst>
                </a:gridCol>
                <a:gridCol w="2453869">
                  <a:extLst>
                    <a:ext uri="{9D8B030D-6E8A-4147-A177-3AD203B41FA5}">
                      <a16:colId xmlns:a16="http://schemas.microsoft.com/office/drawing/2014/main" val="2755180778"/>
                    </a:ext>
                  </a:extLst>
                </a:gridCol>
                <a:gridCol w="1872298">
                  <a:extLst>
                    <a:ext uri="{9D8B030D-6E8A-4147-A177-3AD203B41FA5}">
                      <a16:colId xmlns:a16="http://schemas.microsoft.com/office/drawing/2014/main" val="3393897008"/>
                    </a:ext>
                  </a:extLst>
                </a:gridCol>
                <a:gridCol w="2730955">
                  <a:extLst>
                    <a:ext uri="{9D8B030D-6E8A-4147-A177-3AD203B41FA5}">
                      <a16:colId xmlns:a16="http://schemas.microsoft.com/office/drawing/2014/main" val="1820603331"/>
                    </a:ext>
                  </a:extLst>
                </a:gridCol>
              </a:tblGrid>
              <a:tr h="36578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33CC"/>
                          </a:solidFill>
                        </a:rPr>
                        <a:t>Structure</a:t>
                      </a: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33CC"/>
                          </a:solidFill>
                        </a:rPr>
                        <a:t>Basicity</a:t>
                      </a: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33CC"/>
                          </a:solidFill>
                        </a:rPr>
                        <a:t>Acidity</a:t>
                      </a:r>
                      <a:r>
                        <a:rPr lang="en-US" sz="1800" baseline="0" dirty="0">
                          <a:solidFill>
                            <a:srgbClr val="0033CC"/>
                          </a:solidFill>
                        </a:rPr>
                        <a:t> of conjugate acid</a:t>
                      </a:r>
                      <a:endParaRPr lang="en-US" sz="1800" dirty="0">
                        <a:solidFill>
                          <a:srgbClr val="0033CC"/>
                        </a:solidFill>
                      </a:endParaRP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958997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pK</a:t>
                      </a:r>
                      <a:r>
                        <a:rPr lang="en-US" sz="1800" i="1" baseline="-25000" dirty="0" err="1"/>
                        <a:t>b</a:t>
                      </a:r>
                      <a:endParaRPr lang="en-US" sz="1800" i="1" baseline="-250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err="1"/>
                        <a:t>pK</a:t>
                      </a:r>
                      <a:r>
                        <a:rPr lang="en-US" sz="1800" i="1" baseline="-25000" dirty="0" err="1"/>
                        <a:t>a</a:t>
                      </a:r>
                      <a:endParaRPr lang="en-US" sz="1800" i="1" baseline="-250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35830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Ammonia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NH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800" dirty="0"/>
                        <a:t>4.7</a:t>
                      </a: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9.3</a:t>
                      </a:r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98793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Amines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4" marR="91444" marT="45723" marB="4572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069307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Methylamine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7270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Ethylamine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759903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Isopropylamine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)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CHNH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7011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tert-Butylamine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)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241288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Aniline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692088"/>
                  </a:ext>
                </a:extLst>
              </a:tr>
              <a:tr h="256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amines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70629"/>
                  </a:ext>
                </a:extLst>
              </a:tr>
              <a:tr h="288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Dimethylamine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(CH3)2NH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719022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Diethylamine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(CH3CH2)2NH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148158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Methylaniline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C6H5NHCH3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70968"/>
                  </a:ext>
                </a:extLst>
              </a:tr>
              <a:tr h="274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Tertiary amines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686509"/>
                  </a:ext>
                </a:extLst>
              </a:tr>
              <a:tr h="253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Trimethylamine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(CH3)3N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81743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Triethylamine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(CH3CH2)3N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15437"/>
                  </a:ext>
                </a:extLst>
              </a:tr>
              <a:tr h="2703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N,N-Dimethylaniline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Frutiger-Roman"/>
                        </a:rPr>
                        <a:t>C6H5N(CH3)2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04625"/>
                  </a:ext>
                </a:extLst>
              </a:tr>
            </a:tbl>
          </a:graphicData>
        </a:graphic>
      </p:graphicFrame>
      <p:pic>
        <p:nvPicPr>
          <p:cNvPr id="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E4D98EBC-AEBE-4167-A0A6-7AC0AC64D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0B2B39-E206-48FC-A697-26927FEC8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A053A18-CDB7-40AB-8892-10B3257771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071D0C-669C-48D6-9BAB-5084765A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547813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ea typeface="Calibri" pitchFamily="34" charset="0"/>
                <a:cs typeface="Calibri" pitchFamily="34" charset="0"/>
              </a:rPr>
              <a:t>Aromatic amines are much weaker than aliphatic amines or ammonia.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4CBD4-1D83-44DF-990A-C7D45F64C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" y="1949450"/>
            <a:ext cx="789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  <a:ea typeface="Calibri" pitchFamily="34" charset="0"/>
                <a:cs typeface="Calibri" pitchFamily="34" charset="0"/>
              </a:rPr>
              <a:t>Example: 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aniline is less basic than </a:t>
            </a:r>
            <a:r>
              <a:rPr lang="en-US" sz="2000" dirty="0" err="1">
                <a:latin typeface="+mj-lt"/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000" dirty="0">
                <a:latin typeface="+mj-lt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7B56BB-3EF0-4A8E-BBF7-09934585D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3297238"/>
            <a:ext cx="995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i="1" dirty="0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The reason is the resonance delocalization of the unshared electron pair that is possible in aniline, but not in </a:t>
            </a:r>
            <a:r>
              <a:rPr lang="en-US" sz="2000" i="1" dirty="0" err="1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cyclohexylamine</a:t>
            </a:r>
            <a:r>
              <a:rPr lang="en-US" sz="2000" i="1" dirty="0">
                <a:solidFill>
                  <a:srgbClr val="0033CC"/>
                </a:solidFill>
                <a:latin typeface="+mj-lt"/>
                <a:ea typeface="Calibri" pitchFamily="34" charset="0"/>
                <a:cs typeface="Calibri" pitchFamily="34" charset="0"/>
              </a:rPr>
              <a:t>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B42B0F9-40F7-4783-BC52-1DBF3F53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3" t="42001" r="21973" b="18159"/>
          <a:stretch>
            <a:fillRect/>
          </a:stretch>
        </p:blipFill>
        <p:spPr bwMode="auto">
          <a:xfrm>
            <a:off x="4683125" y="2327275"/>
            <a:ext cx="26495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60012D5-52FE-4175-8A7D-60553C0F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t="26122" r="11916" b="13531"/>
          <a:stretch>
            <a:fillRect/>
          </a:stretch>
        </p:blipFill>
        <p:spPr bwMode="auto">
          <a:xfrm>
            <a:off x="3779838" y="3902075"/>
            <a:ext cx="49117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34D99804-FD26-4FE8-8229-DD506A82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/>
          <a:stretch>
            <a:fillRect/>
          </a:stretch>
        </p:blipFill>
        <p:spPr bwMode="auto">
          <a:xfrm>
            <a:off x="4032250" y="5748338"/>
            <a:ext cx="4406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3E472FF-AE57-4267-B05F-C4E57CAF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E5749-9ACB-4D54-976B-CD38A7A1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81C170B-F49F-4B61-8024-D5BA0B67A4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A1A22-F9E1-4833-A9CD-B69152BB4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2070100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Ammonia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reacts with alkyl halides to give amines via a two-step process.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A1DF6-5E71-4677-A4D3-81131B7E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4051300"/>
            <a:ext cx="1094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Primary, secondary, and tertiary amines </a:t>
            </a:r>
            <a:r>
              <a:rPr lang="en-US" sz="2000" dirty="0">
                <a:latin typeface="+mj-lt"/>
              </a:rPr>
              <a:t>can be similarly alkylated.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E0B648E-803E-44F7-B7EE-F83CD3B0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309938"/>
            <a:ext cx="5584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427042-F13B-4850-8EF3-2269708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2503488"/>
            <a:ext cx="10440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</a:rPr>
              <a:t>The first step </a:t>
            </a:r>
            <a:r>
              <a:rPr lang="en-US" sz="2000" i="1" dirty="0">
                <a:latin typeface="+mj-lt"/>
              </a:rPr>
              <a:t>is a nucleophilic substitution reaction.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000" i="1" dirty="0">
                <a:solidFill>
                  <a:srgbClr val="00B050"/>
                </a:solidFill>
                <a:latin typeface="+mj-lt"/>
              </a:rPr>
              <a:t>The free amine </a:t>
            </a:r>
            <a:r>
              <a:rPr lang="en-US" sz="2000" i="1" dirty="0">
                <a:latin typeface="+mj-lt"/>
              </a:rPr>
              <a:t>can then be obtained from its salt by treatment with a strong base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8AE9260-2A61-4E7B-BA0F-AE663E4D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9" t="72594" r="30836" b="3897"/>
          <a:stretch>
            <a:fillRect/>
          </a:stretch>
        </p:blipFill>
        <p:spPr bwMode="auto">
          <a:xfrm>
            <a:off x="6618539" y="5949280"/>
            <a:ext cx="2663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D64AC54-81FF-4F18-BBA9-75A197FA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15894" r="22931" b="61128"/>
          <a:stretch>
            <a:fillRect/>
          </a:stretch>
        </p:blipFill>
        <p:spPr bwMode="auto">
          <a:xfrm>
            <a:off x="2486025" y="4471988"/>
            <a:ext cx="38623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B907BEF-4DE0-4A92-BBED-44B1D4DDB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3" t="44884" r="24010" b="32977"/>
          <a:stretch>
            <a:fillRect/>
          </a:stretch>
        </p:blipFill>
        <p:spPr bwMode="auto">
          <a:xfrm>
            <a:off x="4656137" y="5288076"/>
            <a:ext cx="3384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7">
            <a:extLst>
              <a:ext uri="{FF2B5EF4-FFF2-40B4-BE49-F238E27FC236}">
                <a16:creationId xmlns:a16="http://schemas.microsoft.com/office/drawing/2014/main" id="{6CB0CA81-0434-4783-B3A1-45C05CFA7CB8}"/>
              </a:ext>
            </a:extLst>
          </p:cNvPr>
          <p:cNvSpPr txBox="1">
            <a:spLocks/>
          </p:cNvSpPr>
          <p:nvPr/>
        </p:nvSpPr>
        <p:spPr>
          <a:xfrm>
            <a:off x="796925" y="1641475"/>
            <a:ext cx="3570288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1) Alkylation of Ammonia</a:t>
            </a:r>
          </a:p>
        </p:txBody>
      </p:sp>
      <p:pic>
        <p:nvPicPr>
          <p:cNvPr id="16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792E422-8D80-4678-B668-81C36C27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2780" name="Rectangle 2">
            <a:extLst>
              <a:ext uri="{FF2B5EF4-FFF2-40B4-BE49-F238E27FC236}">
                <a16:creationId xmlns:a16="http://schemas.microsoft.com/office/drawing/2014/main" id="{F8FFCA66-2BB9-44BF-8288-6B0FA0A74820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Preparation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641B07-BE91-4D9C-B4A9-A7F9C6BD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A8B74FE-082C-4130-A2F7-A1885CB9A2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2717B1-10C1-450A-919F-80F410BB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2082800"/>
            <a:ext cx="10774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best route to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aromatic primary amines </a:t>
            </a:r>
            <a:r>
              <a:rPr lang="en-US" sz="2000" dirty="0">
                <a:latin typeface="+mj-lt"/>
              </a:rPr>
              <a:t>is by reduction of the corresponding nitro compounds.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FBF2A33-37D8-4CF4-A553-B7BC6E4B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50000" r="17633" b="8936"/>
          <a:stretch>
            <a:fillRect/>
          </a:stretch>
        </p:blipFill>
        <p:spPr bwMode="auto">
          <a:xfrm>
            <a:off x="3792538" y="2587625"/>
            <a:ext cx="4395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44C8D444-C9AF-4FF8-AB5D-629CC498DC0E}"/>
              </a:ext>
            </a:extLst>
          </p:cNvPr>
          <p:cNvSpPr txBox="1">
            <a:spLocks/>
          </p:cNvSpPr>
          <p:nvPr/>
        </p:nvSpPr>
        <p:spPr>
          <a:xfrm>
            <a:off x="846138" y="3644900"/>
            <a:ext cx="3127375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3) Reduction of Nitriles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CB8B9-DA22-4B61-A4D5-6995B1DD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4144963"/>
            <a:ext cx="10774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Reduction of nitriles </a:t>
            </a:r>
            <a:r>
              <a:rPr lang="en-US" sz="2000" dirty="0">
                <a:latin typeface="+mj-lt"/>
              </a:rPr>
              <a:t>(cyanides) gives primary amines.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18163BF-789D-40B4-B209-D0F4E6A1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1" t="46593" r="9367" b="22952"/>
          <a:stretch>
            <a:fillRect/>
          </a:stretch>
        </p:blipFill>
        <p:spPr bwMode="auto">
          <a:xfrm>
            <a:off x="4295775" y="4602163"/>
            <a:ext cx="2908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7">
            <a:extLst>
              <a:ext uri="{FF2B5EF4-FFF2-40B4-BE49-F238E27FC236}">
                <a16:creationId xmlns:a16="http://schemas.microsoft.com/office/drawing/2014/main" id="{8D782A75-D6D6-46CE-B30E-B56A14D47693}"/>
              </a:ext>
            </a:extLst>
          </p:cNvPr>
          <p:cNvSpPr txBox="1">
            <a:spLocks/>
          </p:cNvSpPr>
          <p:nvPr/>
        </p:nvSpPr>
        <p:spPr>
          <a:xfrm>
            <a:off x="830263" y="5181600"/>
            <a:ext cx="3327400" cy="393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4) Reduction of Amides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9C8171-6235-4EB3-951B-25072436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627688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Amides</a:t>
            </a:r>
            <a:r>
              <a:rPr lang="en-US" sz="2000" dirty="0">
                <a:latin typeface="+mj-lt"/>
              </a:rPr>
              <a:t> can be reduced to amines with lithium aluminum hydride.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8347E12-53AE-460B-BBF1-4A8A9112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43639" r="20311" b="6371"/>
          <a:stretch>
            <a:fillRect/>
          </a:stretch>
        </p:blipFill>
        <p:spPr bwMode="auto">
          <a:xfrm>
            <a:off x="4095750" y="6043613"/>
            <a:ext cx="39195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7">
            <a:extLst>
              <a:ext uri="{FF2B5EF4-FFF2-40B4-BE49-F238E27FC236}">
                <a16:creationId xmlns:a16="http://schemas.microsoft.com/office/drawing/2014/main" id="{0B5E23B9-D480-4F7D-9A18-2230BD7666E4}"/>
              </a:ext>
            </a:extLst>
          </p:cNvPr>
          <p:cNvSpPr txBox="1">
            <a:spLocks/>
          </p:cNvSpPr>
          <p:nvPr/>
        </p:nvSpPr>
        <p:spPr>
          <a:xfrm>
            <a:off x="828675" y="1641475"/>
            <a:ext cx="3898900" cy="395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cs typeface="Segoe UI" panose="020B0502040204020203" pitchFamily="34" charset="0"/>
              </a:rPr>
              <a:t>2) Reduction of Nitro Groups</a:t>
            </a:r>
          </a:p>
        </p:txBody>
      </p:sp>
      <p:pic>
        <p:nvPicPr>
          <p:cNvPr id="13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2FA9D90-7A8B-42CF-ADDF-5E692F660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6" grpId="0"/>
      <p:bldP spid="28" grpId="0" animBg="1"/>
      <p:bldP spid="29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>
            <a:extLst>
              <a:ext uri="{FF2B5EF4-FFF2-40B4-BE49-F238E27FC236}">
                <a16:creationId xmlns:a16="http://schemas.microsoft.com/office/drawing/2014/main" id="{18972107-9FDF-4E90-A467-7028E2B39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614488"/>
            <a:ext cx="11017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At the end of this chapter, students will able to: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Recognize and name amines.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Predict the reactivity of amines as bases and nucleophiles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Recognize the basic properties (structure, physical and chemical properties) of amines.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know the different methods for the preparation of amines.</a:t>
            </a:r>
          </a:p>
          <a:p>
            <a:pPr marL="690563" indent="-458788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Know the chemical reactions of amines. </a:t>
            </a:r>
          </a:p>
        </p:txBody>
      </p:sp>
      <p:pic>
        <p:nvPicPr>
          <p:cNvPr id="4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BABA48C-5F68-463E-9BD7-CCAA4C44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5242D192-05DD-40D1-B208-1631D86B36DB}"/>
              </a:ext>
            </a:extLst>
          </p:cNvPr>
          <p:cNvSpPr txBox="1">
            <a:spLocks/>
          </p:cNvSpPr>
          <p:nvPr/>
        </p:nvSpPr>
        <p:spPr bwMode="auto">
          <a:xfrm>
            <a:off x="982663" y="333375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Learning Objectives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908CC-B717-4E28-8660-3CC461D6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F6A30C7E-96A7-4265-95D5-446A788A16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946955A-A1E1-49AF-8A67-F980EA4E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1611313"/>
            <a:ext cx="5397500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1) Reactions with Acids: Salt 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039770-41EF-4688-92B3-DF1680DF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2092325"/>
            <a:ext cx="10736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latin typeface="+mj-lt"/>
              </a:rPr>
              <a:t>Amines react with strong acids to form </a:t>
            </a:r>
            <a:r>
              <a:rPr lang="en-US" sz="2000" dirty="0" err="1">
                <a:solidFill>
                  <a:srgbClr val="7030A0"/>
                </a:solidFill>
                <a:latin typeface="+mj-lt"/>
              </a:rPr>
              <a:t>alkylammonium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 salts.</a:t>
            </a:r>
          </a:p>
        </p:txBody>
      </p:sp>
      <p:pic>
        <p:nvPicPr>
          <p:cNvPr id="7" name="Picture 38">
            <a:extLst>
              <a:ext uri="{FF2B5EF4-FFF2-40B4-BE49-F238E27FC236}">
                <a16:creationId xmlns:a16="http://schemas.microsoft.com/office/drawing/2014/main" id="{6E244A65-E6DF-4241-B187-99084739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1" t="48904" r="31921" b="15923"/>
          <a:stretch>
            <a:fillRect/>
          </a:stretch>
        </p:blipFill>
        <p:spPr bwMode="auto">
          <a:xfrm>
            <a:off x="5005388" y="2532063"/>
            <a:ext cx="3341687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F43CE84E-0F74-440D-B355-67A5B7246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3286125"/>
            <a:ext cx="58293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2) Acylation of Amines: Amides 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FE196-13F5-4BB6-8911-614F4DEB5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3821113"/>
            <a:ext cx="957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00B050"/>
                </a:solidFill>
                <a:latin typeface="+mj-lt"/>
              </a:rPr>
              <a:t>Primary and secondary amines </a:t>
            </a:r>
            <a:r>
              <a:rPr lang="en-US" sz="2000" dirty="0">
                <a:latin typeface="+mj-lt"/>
              </a:rPr>
              <a:t>react with acyl halides to form amides.</a:t>
            </a:r>
          </a:p>
        </p:txBody>
      </p:sp>
      <p:pic>
        <p:nvPicPr>
          <p:cNvPr id="11" name="Picture 39">
            <a:extLst>
              <a:ext uri="{FF2B5EF4-FFF2-40B4-BE49-F238E27FC236}">
                <a16:creationId xmlns:a16="http://schemas.microsoft.com/office/drawing/2014/main" id="{35FD8284-817D-4557-8D37-69EC7AC0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45996" r="23517" b="2437"/>
          <a:stretch>
            <a:fillRect/>
          </a:stretch>
        </p:blipFill>
        <p:spPr bwMode="auto">
          <a:xfrm>
            <a:off x="4224338" y="4365625"/>
            <a:ext cx="44354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A27C39C-A38E-4354-8D72-0D3EE3E8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4826" name="Rectangle 2">
            <a:extLst>
              <a:ext uri="{FF2B5EF4-FFF2-40B4-BE49-F238E27FC236}">
                <a16:creationId xmlns:a16="http://schemas.microsoft.com/office/drawing/2014/main" id="{BC9CCCF9-B851-45CA-93CE-88D2D6A416C1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Reactions of Amines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90BE4B-C9DD-4765-9883-7B62527B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380D51CB-E7FF-479F-8A20-2A1FBBE1BB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ED20614-50D1-4F1C-BE2B-11F76EFA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638300"/>
            <a:ext cx="2732087" cy="460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3) Imines 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DEA2C-E739-4F77-B716-DC964A815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2098675"/>
            <a:ext cx="1049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Primary amines, R-NH</a:t>
            </a:r>
            <a:r>
              <a:rPr lang="en-US" sz="20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 or ArNH</a:t>
            </a:r>
            <a:r>
              <a:rPr lang="en-US" sz="20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undergo nucleophilic addition with aldehydes or ketones in an acidic buffer to give substituted imines.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00DE5EE-2C00-4C1F-B1AF-C4A22938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9306" r="4527" b="6168"/>
          <a:stretch>
            <a:fillRect/>
          </a:stretch>
        </p:blipFill>
        <p:spPr bwMode="auto">
          <a:xfrm>
            <a:off x="3965575" y="3038475"/>
            <a:ext cx="45370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1">
            <a:extLst>
              <a:ext uri="{FF2B5EF4-FFF2-40B4-BE49-F238E27FC236}">
                <a16:creationId xmlns:a16="http://schemas.microsoft.com/office/drawing/2014/main" id="{83CF424B-7E60-4415-B09F-FDD4FB95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4051300"/>
            <a:ext cx="388461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</a:rPr>
              <a:t>4) Aromatic </a:t>
            </a:r>
            <a:r>
              <a:rPr lang="en-US" sz="2400" b="1" dirty="0" err="1">
                <a:solidFill>
                  <a:srgbClr val="0033CC"/>
                </a:solidFill>
                <a:latin typeface="+mj-lt"/>
              </a:rPr>
              <a:t>Diazonium</a:t>
            </a:r>
            <a:r>
              <a:rPr lang="en-US" sz="2400" b="1" dirty="0">
                <a:solidFill>
                  <a:srgbClr val="0033CC"/>
                </a:solidFill>
                <a:latin typeface="+mj-lt"/>
              </a:rPr>
              <a:t> Salts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6198308-37C7-4A02-ADB4-688D3BF2BDF9}"/>
              </a:ext>
            </a:extLst>
          </p:cNvPr>
          <p:cNvSpPr/>
          <p:nvPr/>
        </p:nvSpPr>
        <p:spPr>
          <a:xfrm>
            <a:off x="771525" y="4575175"/>
            <a:ext cx="10493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Primary aromatic amines react with nitrous acid at 0ºC to yield </a:t>
            </a:r>
            <a:r>
              <a:rPr lang="en-US" sz="2000" dirty="0" err="1">
                <a:latin typeface="+mj-lt"/>
              </a:rPr>
              <a:t>aryldiazonium</a:t>
            </a:r>
            <a:r>
              <a:rPr lang="en-US" sz="2000" dirty="0">
                <a:latin typeface="+mj-lt"/>
              </a:rPr>
              <a:t> ions.</a:t>
            </a:r>
          </a:p>
          <a:p>
            <a:pPr marL="346075" algn="just">
              <a:defRPr/>
            </a:pPr>
            <a:r>
              <a:rPr lang="en-US" sz="2000" i="1" dirty="0">
                <a:latin typeface="+mj-lt"/>
              </a:rPr>
              <a:t>The process is called </a:t>
            </a:r>
            <a:r>
              <a:rPr lang="en-US" sz="2000" b="1" i="1" dirty="0">
                <a:solidFill>
                  <a:srgbClr val="00B050"/>
                </a:solidFill>
                <a:latin typeface="+mj-lt"/>
              </a:rPr>
              <a:t>diazotization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92090E3E-5E32-4F76-8A7D-922781C3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50000" r="14207" b="3122"/>
          <a:stretch>
            <a:fillRect/>
          </a:stretch>
        </p:blipFill>
        <p:spPr bwMode="auto">
          <a:xfrm>
            <a:off x="3533775" y="5522913"/>
            <a:ext cx="496887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1FBEC60-EC38-4D80-85D5-463BE8C7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 animBg="1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3138-2195-4257-B3C2-FE0C1FA6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2D5FA219-C6DC-4794-9741-1C36D82A5A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2DA978-D6CF-4BAA-AAEF-694161D2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89100"/>
            <a:ext cx="1076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They are useful in synthesis because the diazonium group (-N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+</a:t>
            </a:r>
            <a:r>
              <a:rPr lang="en-US" sz="2000" dirty="0">
                <a:latin typeface="+mj-lt"/>
              </a:rPr>
              <a:t>) can be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replaced by nucleophiles</a:t>
            </a:r>
            <a:r>
              <a:rPr lang="en-US" sz="2000" dirty="0">
                <a:latin typeface="+mj-lt"/>
              </a:rPr>
              <a:t>; the other product is nitrogen gas.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46E32BF-93F6-4C47-BED0-BAAC0A411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96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9" name="Object 3">
            <a:extLst>
              <a:ext uri="{FF2B5EF4-FFF2-40B4-BE49-F238E27FC236}">
                <a16:creationId xmlns:a16="http://schemas.microsoft.com/office/drawing/2014/main" id="{857762FC-4BB5-49E2-8D07-499F700139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2576513"/>
          <a:ext cx="628015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ChemSketch" r:id="rId3" imgW="5138928" imgH="3081528" progId="ACD.ChemSketch.20">
                  <p:embed/>
                </p:oleObj>
              </mc:Choice>
              <mc:Fallback>
                <p:oleObj name="ChemSketch" r:id="rId3" imgW="5138928" imgH="3081528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576513"/>
                        <a:ext cx="628015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C0518681-C335-4AF3-93ED-9FF73322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9">
            <a:extLst>
              <a:ext uri="{FF2B5EF4-FFF2-40B4-BE49-F238E27FC236}">
                <a16:creationId xmlns:a16="http://schemas.microsoft.com/office/drawing/2014/main" id="{24AB2D32-AE1F-47BB-B877-72B28217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700213"/>
            <a:ext cx="10801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</a:t>
            </a:r>
            <a:r>
              <a:rPr lang="en-US" altLang="en-US" dirty="0">
                <a:latin typeface="+mj-lt"/>
                <a:cs typeface="Times New Roman" pitchFamily="18" charset="0"/>
              </a:rPr>
              <a:t> are largely used in pharmaceutical industry.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Morphine</a:t>
            </a:r>
            <a:r>
              <a:rPr lang="en-US" altLang="en-US" dirty="0">
                <a:latin typeface="+mj-lt"/>
                <a:cs typeface="Times New Roman" pitchFamily="18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Demerol </a:t>
            </a:r>
            <a:r>
              <a:rPr lang="en-US" altLang="en-US" dirty="0">
                <a:latin typeface="+mj-lt"/>
                <a:cs typeface="Times New Roman" pitchFamily="18" charset="0"/>
              </a:rPr>
              <a:t>are used as analgesics that are pain killers.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Novocaine</a:t>
            </a:r>
            <a:r>
              <a:rPr lang="en-US" altLang="en-US" dirty="0">
                <a:latin typeface="+mj-lt"/>
                <a:cs typeface="Times New Roman" pitchFamily="18" charset="0"/>
              </a:rPr>
              <a:t> is used as anesthetic and Ephedra is a very common decongestant.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We use </a:t>
            </a:r>
            <a:r>
              <a:rPr lang="en-US" altLang="en-US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tetramethyl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ammonium iodide </a:t>
            </a:r>
            <a:r>
              <a:rPr lang="en-US" altLang="en-US" dirty="0">
                <a:latin typeface="+mj-lt"/>
                <a:cs typeface="Times New Roman" pitchFamily="18" charset="0"/>
              </a:rPr>
              <a:t>for disinfecting drinking water. 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dirty="0">
                <a:latin typeface="+mj-lt"/>
                <a:cs typeface="Times New Roman" pitchFamily="18" charset="0"/>
              </a:rPr>
              <a:t>They find large applications in man-made dyes. </a:t>
            </a:r>
          </a:p>
        </p:txBody>
      </p:sp>
      <p:pic>
        <p:nvPicPr>
          <p:cNvPr id="4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A717D18-5F04-4506-97FD-C41BCDD3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EABD7CF5-6AA1-4B28-8962-CEB2963EE57E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Uses of Amines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D17F1-2F02-4E1C-B382-3E590B85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E0FCBE7-9E90-4C0F-A9F5-7CC2A410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57FEF-9FF4-4E30-977D-378C4C66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46238"/>
            <a:ext cx="11117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Amines</a:t>
            </a:r>
            <a:r>
              <a:rPr lang="en-US" sz="2000" b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are compounds that derived from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ammonia</a:t>
            </a:r>
            <a:r>
              <a:rPr lang="en-US" sz="2000" dirty="0">
                <a:latin typeface="+mj-lt"/>
                <a:cs typeface="Times New Roman" pitchFamily="18" charset="0"/>
              </a:rPr>
              <a:t> by replacement of one, two, or three hydrogens by alkyl or aryl groups. </a:t>
            </a:r>
          </a:p>
        </p:txBody>
      </p:sp>
      <p:graphicFrame>
        <p:nvGraphicFramePr>
          <p:cNvPr id="16388" name="Object 2">
            <a:extLst>
              <a:ext uri="{FF2B5EF4-FFF2-40B4-BE49-F238E27FC236}">
                <a16:creationId xmlns:a16="http://schemas.microsoft.com/office/drawing/2014/main" id="{90CBDB41-9A0E-4FA2-B251-452987651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6025" y="2516188"/>
          <a:ext cx="100806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CS ChemDraw Drawing" r:id="rId3" imgW="807720" imgH="731520" progId="ChemDraw.Document.6.0">
                  <p:embed/>
                </p:oleObj>
              </mc:Choice>
              <mc:Fallback>
                <p:oleObj name="CS ChemDraw Drawing" r:id="rId3" imgW="807720" imgH="7315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516188"/>
                        <a:ext cx="1008063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Box 6">
            <a:extLst>
              <a:ext uri="{FF2B5EF4-FFF2-40B4-BE49-F238E27FC236}">
                <a16:creationId xmlns:a16="http://schemas.microsoft.com/office/drawing/2014/main" id="{8473F751-C836-4724-BA3C-DE11642A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3429000"/>
            <a:ext cx="131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Ammonia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C191C9E3-6A6D-4618-A177-77F3691A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2541588"/>
            <a:ext cx="43751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33CC"/>
                </a:solidFill>
              </a:rPr>
              <a:t>Nitrogen atom with a lone pair of electrons, making amines both basic and nucleophilic</a:t>
            </a:r>
          </a:p>
        </p:txBody>
      </p:sp>
      <p:graphicFrame>
        <p:nvGraphicFramePr>
          <p:cNvPr id="16391" name="Object 11">
            <a:extLst>
              <a:ext uri="{FF2B5EF4-FFF2-40B4-BE49-F238E27FC236}">
                <a16:creationId xmlns:a16="http://schemas.microsoft.com/office/drawing/2014/main" id="{E36C34C6-E30C-4151-8440-FDE47F2076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2488" y="4356100"/>
          <a:ext cx="1381125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CS ChemDraw Drawing" r:id="rId5" imgW="1381760" imgH="2138680" progId="ChemDraw.Document.6.0">
                  <p:embed/>
                </p:oleObj>
              </mc:Choice>
              <mc:Fallback>
                <p:oleObj name="CS ChemDraw Drawing" r:id="rId5" imgW="1381760" imgH="2138680" progId="ChemDraw.Document.6.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356100"/>
                        <a:ext cx="1381125" cy="213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4">
            <a:extLst>
              <a:ext uri="{FF2B5EF4-FFF2-40B4-BE49-F238E27FC236}">
                <a16:creationId xmlns:a16="http://schemas.microsoft.com/office/drawing/2014/main" id="{2D447BFF-1061-445E-9209-8302667F1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1188" y="2541588"/>
          <a:ext cx="15303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S ChemDraw Drawing" r:id="rId7" imgW="1529080" imgH="1234440" progId="ChemDraw.Document.6.0">
                  <p:embed/>
                </p:oleObj>
              </mc:Choice>
              <mc:Fallback>
                <p:oleObj name="CS ChemDraw Drawing" r:id="rId7" imgW="1529080" imgH="1234440" progId="ChemDraw.Document.6.0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2541588"/>
                        <a:ext cx="1530350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15">
            <a:extLst>
              <a:ext uri="{FF2B5EF4-FFF2-40B4-BE49-F238E27FC236}">
                <a16:creationId xmlns:a16="http://schemas.microsoft.com/office/drawing/2014/main" id="{1C3FF345-52D4-4C2B-8A7B-B9D96E34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4149725"/>
            <a:ext cx="1113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>
                <a:solidFill>
                  <a:srgbClr val="FF0000"/>
                </a:solidFill>
              </a:rPr>
              <a:t>Amines</a:t>
            </a:r>
            <a:r>
              <a:rPr lang="en-US" altLang="en-US" sz="2000">
                <a:solidFill>
                  <a:srgbClr val="0033CC"/>
                </a:solidFill>
              </a:rPr>
              <a:t> </a:t>
            </a:r>
            <a:r>
              <a:rPr lang="en-US" altLang="en-US" sz="2000"/>
              <a:t>occur naturally in plants and animals.</a:t>
            </a:r>
          </a:p>
        </p:txBody>
      </p:sp>
      <p:graphicFrame>
        <p:nvGraphicFramePr>
          <p:cNvPr id="16394" name="Object 16">
            <a:extLst>
              <a:ext uri="{FF2B5EF4-FFF2-40B4-BE49-F238E27FC236}">
                <a16:creationId xmlns:a16="http://schemas.microsoft.com/office/drawing/2014/main" id="{EC7A44AA-2A86-49FC-A7C9-A75FCA926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7350" y="4703763"/>
          <a:ext cx="168275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S ChemDraw Drawing" r:id="rId9" imgW="1681480" imgH="1661160" progId="ChemDraw.Document.6.0">
                  <p:embed/>
                </p:oleObj>
              </mc:Choice>
              <mc:Fallback>
                <p:oleObj name="CS ChemDraw Drawing" r:id="rId9" imgW="1681480" imgH="166116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4703763"/>
                        <a:ext cx="1682750" cy="166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8">
            <a:extLst>
              <a:ext uri="{FF2B5EF4-FFF2-40B4-BE49-F238E27FC236}">
                <a16:creationId xmlns:a16="http://schemas.microsoft.com/office/drawing/2014/main" id="{F14B5073-28F3-4090-92B6-D09A2681E0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4088" y="4719638"/>
          <a:ext cx="2540000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S ChemDraw Drawing" r:id="rId11" imgW="2540000" imgH="1656080" progId="ChemDraw.Document.6.0">
                  <p:embed/>
                </p:oleObj>
              </mc:Choice>
              <mc:Fallback>
                <p:oleObj name="CS ChemDraw Drawing" r:id="rId11" imgW="2540000" imgH="1656080" progId="ChemDraw.Document.6.0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4719638"/>
                        <a:ext cx="2540000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93D1FB50-779C-4C97-9295-A8122B06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6397" name="Rectangle 2">
            <a:extLst>
              <a:ext uri="{FF2B5EF4-FFF2-40B4-BE49-F238E27FC236}">
                <a16:creationId xmlns:a16="http://schemas.microsoft.com/office/drawing/2014/main" id="{CE9D237C-4701-4257-BF4F-BE449F3E8B49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 an Classification of Amines 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593554-0541-4EA7-A016-C7BECEE7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638" y="1196975"/>
            <a:ext cx="711201" cy="381000"/>
          </a:xfrm>
        </p:spPr>
        <p:txBody>
          <a:bodyPr/>
          <a:lstStyle/>
          <a:p>
            <a:pPr>
              <a:defRPr/>
            </a:pPr>
            <a:fld id="{5FCD4C20-F8F6-4BFE-BF73-291FA1057797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95300-9CD9-4EFF-ADD1-9F9CCDA06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1630363"/>
            <a:ext cx="11117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Aliphatic amines </a:t>
            </a:r>
            <a:r>
              <a:rPr lang="en-US" sz="2400" dirty="0">
                <a:latin typeface="+mj-lt"/>
                <a:cs typeface="Times New Roman" pitchFamily="18" charset="0"/>
              </a:rPr>
              <a:t>contain </a:t>
            </a:r>
            <a:r>
              <a:rPr lang="en-US" sz="2400" i="1" dirty="0">
                <a:latin typeface="+mj-lt"/>
                <a:cs typeface="Times New Roman" pitchFamily="18" charset="0"/>
              </a:rPr>
              <a:t>only alkyl </a:t>
            </a:r>
            <a:r>
              <a:rPr lang="en-US" sz="2400" dirty="0">
                <a:latin typeface="+mj-lt"/>
                <a:cs typeface="Times New Roman" pitchFamily="18" charset="0"/>
              </a:rPr>
              <a:t>groups bonded directly to the nitrogen atom.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FE128B-F56C-41F5-B81F-F4FB036C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8" t="5756" r="2769" b="13669"/>
          <a:stretch>
            <a:fillRect/>
          </a:stretch>
        </p:blipFill>
        <p:spPr bwMode="auto">
          <a:xfrm>
            <a:off x="3648075" y="2492375"/>
            <a:ext cx="48117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5A7A45-8D2C-46DA-8E80-3FA494C2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084638"/>
            <a:ext cx="10799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Aromatic amines </a:t>
            </a:r>
            <a:r>
              <a:rPr lang="en-US" sz="2400" dirty="0">
                <a:latin typeface="+mj-lt"/>
                <a:cs typeface="Times New Roman" pitchFamily="18" charset="0"/>
              </a:rPr>
              <a:t>are those in which one or more aryl groups are bonded directly to nitrogen.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93D31E2-6CCB-4D8C-A476-95F22430A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5"/>
          <a:stretch>
            <a:fillRect/>
          </a:stretch>
        </p:blipFill>
        <p:spPr bwMode="auto">
          <a:xfrm>
            <a:off x="4500563" y="5065713"/>
            <a:ext cx="332263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F967B870-AE8F-4258-A77F-40E9DEBD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A402F-82D0-40B0-906E-40CBFB6A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CF68A1F9-4523-4F74-B4E2-57A42A3451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8DB700FD-2F66-43D6-935C-BE59F0E2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649413"/>
            <a:ext cx="11233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relation between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ammonia and amines </a:t>
            </a:r>
            <a:r>
              <a:rPr lang="en-US" sz="2000" dirty="0">
                <a:latin typeface="+mj-lt"/>
              </a:rPr>
              <a:t>is illustrated by the following structures:</a:t>
            </a:r>
          </a:p>
        </p:txBody>
      </p:sp>
      <p:pic>
        <p:nvPicPr>
          <p:cNvPr id="13" name="Picture 90">
            <a:extLst>
              <a:ext uri="{FF2B5EF4-FFF2-40B4-BE49-F238E27FC236}">
                <a16:creationId xmlns:a16="http://schemas.microsoft.com/office/drawing/2014/main" id="{D2391C9C-DA48-4EA1-911E-21D46FF2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5585" r="7043" b="9200"/>
          <a:stretch>
            <a:fillRect/>
          </a:stretch>
        </p:blipFill>
        <p:spPr bwMode="auto">
          <a:xfrm>
            <a:off x="3709988" y="2219325"/>
            <a:ext cx="50149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F4166-6048-428C-9522-2E795E9A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1838"/>
            <a:ext cx="11131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Amines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classified as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primary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secondary</a:t>
            </a:r>
            <a:r>
              <a:rPr lang="en-US" sz="2000" b="1" dirty="0">
                <a:latin typeface="+mj-lt"/>
              </a:rPr>
              <a:t>, or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tertiary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i="1" dirty="0">
                <a:solidFill>
                  <a:srgbClr val="7030A0"/>
                </a:solidFill>
                <a:latin typeface="+mj-lt"/>
              </a:rPr>
              <a:t>depending on whether one, two, or three organic groups are attached to the nitrogen</a:t>
            </a:r>
            <a:r>
              <a:rPr lang="en-US" sz="2000" i="1" dirty="0">
                <a:latin typeface="+mj-lt"/>
              </a:rPr>
              <a:t>.</a:t>
            </a:r>
            <a:endParaRPr lang="en-US" sz="2000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A595DF42-D64C-4203-8615-E421A3193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6335" r="4221" b="-2"/>
          <a:stretch>
            <a:fillRect/>
          </a:stretch>
        </p:blipFill>
        <p:spPr bwMode="auto">
          <a:xfrm>
            <a:off x="4994275" y="4367213"/>
            <a:ext cx="244792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4DF5B2-630C-436C-9228-CC5C765D6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114800"/>
            <a:ext cx="10945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n-US" altLang="en-US" sz="2000" b="1">
                <a:solidFill>
                  <a:srgbClr val="FF0000"/>
                </a:solidFill>
              </a:rPr>
              <a:t>NOTE:</a:t>
            </a:r>
            <a:endParaRPr lang="en-US" altLang="en-US" sz="2000" b="1" i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763DC0-EB46-4563-9E61-1DF49F16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5827713"/>
            <a:ext cx="1011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-butyl alcohol</a:t>
            </a:r>
            <a:r>
              <a:rPr lang="en-US" dirty="0">
                <a:latin typeface="+mj-lt"/>
                <a:cs typeface="Times New Roman" pitchFamily="18" charset="0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tertiary alcohol</a:t>
            </a:r>
            <a:r>
              <a:rPr lang="en-US" dirty="0">
                <a:latin typeface="+mj-lt"/>
                <a:cs typeface="Times New Roman" pitchFamily="18" charset="0"/>
              </a:rPr>
              <a:t> (because three carbons are attached to the </a:t>
            </a:r>
            <a:r>
              <a:rPr lang="en-US" dirty="0" err="1">
                <a:latin typeface="+mj-lt"/>
                <a:cs typeface="Times New Roman" pitchFamily="18" charset="0"/>
              </a:rPr>
              <a:t>carbinol</a:t>
            </a:r>
            <a:r>
              <a:rPr lang="en-US" dirty="0">
                <a:latin typeface="+mj-lt"/>
                <a:cs typeface="Times New Roman" pitchFamily="18" charset="0"/>
              </a:rPr>
              <a:t> carbon).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D93E92-8BD8-4DFC-9989-4A0DD10D9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6227763"/>
            <a:ext cx="10117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>
              <a:buFont typeface="Wingdings" panose="05000000000000000000" pitchFamily="2" charset="2"/>
              <a:buChar char="§"/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-butyl amine</a:t>
            </a:r>
            <a:r>
              <a:rPr lang="en-US" dirty="0">
                <a:latin typeface="+mj-lt"/>
                <a:cs typeface="Times New Roman" pitchFamily="18" charset="0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primary amine </a:t>
            </a:r>
            <a:r>
              <a:rPr lang="en-US" dirty="0">
                <a:latin typeface="+mj-lt"/>
                <a:cs typeface="Times New Roman" pitchFamily="18" charset="0"/>
              </a:rPr>
              <a:t>(because only one carbon is attached directly to the nitrogen atom). </a:t>
            </a:r>
          </a:p>
        </p:txBody>
      </p:sp>
      <p:pic>
        <p:nvPicPr>
          <p:cNvPr id="11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A684B15B-3783-4F05-8BCE-07FBCE08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E48F85-9F79-49C5-A1A1-FA1A3AA2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450" y="1208088"/>
            <a:ext cx="711200" cy="381000"/>
          </a:xfrm>
        </p:spPr>
        <p:txBody>
          <a:bodyPr/>
          <a:lstStyle/>
          <a:p>
            <a:pPr>
              <a:defRPr/>
            </a:pPr>
            <a:fld id="{4474B954-2047-46E0-ACC9-A02677719DC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D271947-099A-4B64-9AE5-1D71E203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8138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</a:rPr>
              <a:t>Quaternary Ammonium Ions: 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4629287-F7B8-4103-8803-CD71D5DC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092325"/>
            <a:ext cx="9101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/>
              <a:t>A nitrogen atom with four attached groups is positively charged Compounds are quaternary ammonium salts</a:t>
            </a:r>
          </a:p>
        </p:txBody>
      </p:sp>
      <p:graphicFrame>
        <p:nvGraphicFramePr>
          <p:cNvPr id="19461" name="Object 6">
            <a:extLst>
              <a:ext uri="{FF2B5EF4-FFF2-40B4-BE49-F238E27FC236}">
                <a16:creationId xmlns:a16="http://schemas.microsoft.com/office/drawing/2014/main" id="{4AE3F1EE-994B-450E-AA77-F8E7F5A889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2675" y="2043113"/>
          <a:ext cx="15097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CS ChemDraw Drawing" r:id="rId3" imgW="934720" imgH="937260" progId="ChemDraw.Document.5.0">
                  <p:embed/>
                </p:oleObj>
              </mc:Choice>
              <mc:Fallback>
                <p:oleObj name="CS ChemDraw Drawing" r:id="rId3" imgW="934720" imgH="937260" progId="ChemDraw.Document.5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2675" y="2043113"/>
                        <a:ext cx="1509713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4">
            <a:extLst>
              <a:ext uri="{FF2B5EF4-FFF2-40B4-BE49-F238E27FC236}">
                <a16:creationId xmlns:a16="http://schemas.microsoft.com/office/drawing/2014/main" id="{DA5C9EED-F1AC-45CF-A2A8-E0FB4D1A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986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792F9945-4194-4B84-966A-6999ED7DB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4379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4" name="Object 9">
            <a:extLst>
              <a:ext uri="{FF2B5EF4-FFF2-40B4-BE49-F238E27FC236}">
                <a16:creationId xmlns:a16="http://schemas.microsoft.com/office/drawing/2014/main" id="{3D75B429-943C-460F-AC19-CC5A33F1D3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7988" y="4795838"/>
          <a:ext cx="65246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hemSketch" r:id="rId5" imgW="5882640" imgH="1764792" progId="ACD.ChemSketch.20">
                  <p:embed/>
                </p:oleObj>
              </mc:Choice>
              <mc:Fallback>
                <p:oleObj name="ChemSketch" r:id="rId5" imgW="5882640" imgH="1764792" progId="ACD.ChemSketch.2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4795838"/>
                        <a:ext cx="6524625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1">
            <a:extLst>
              <a:ext uri="{FF2B5EF4-FFF2-40B4-BE49-F238E27FC236}">
                <a16:creationId xmlns:a16="http://schemas.microsoft.com/office/drawing/2014/main" id="{4C3EE041-9C73-4D7C-8445-B37B9F7BC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4938" y="3168650"/>
          <a:ext cx="72977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hemSketch" r:id="rId7" imgW="5870448" imgH="1139952" progId="ACD.ChemSketch.20">
                  <p:embed/>
                </p:oleObj>
              </mc:Choice>
              <mc:Fallback>
                <p:oleObj name="ChemSketch" r:id="rId7" imgW="5870448" imgH="1139952" progId="ACD.ChemSketch.20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168650"/>
                        <a:ext cx="72977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5A4FD4D8-F9FB-4817-95C8-276E941C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685A9-9AC9-4FC0-A4B6-4247156A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6706C27-0224-4F3F-96FE-301BF7D5CF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1E8AC-BC85-4497-81CC-544D8BA1A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516063"/>
            <a:ext cx="298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Common Names</a:t>
            </a: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9360DB-F860-42F9-A3F4-5DD08BE1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998663"/>
            <a:ext cx="10094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Amines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are named by specifying the alkyl groups attached to the nitrogen and adding the suffix </a:t>
            </a:r>
            <a:r>
              <a:rPr lang="en-US" sz="2000" i="1" dirty="0">
                <a:latin typeface="+mj-lt"/>
              </a:rPr>
              <a:t>–amine (</a:t>
            </a:r>
            <a:r>
              <a:rPr lang="en-US" sz="2000" i="1" dirty="0" err="1">
                <a:solidFill>
                  <a:srgbClr val="00B050"/>
                </a:solidFill>
                <a:latin typeface="+mj-lt"/>
              </a:rPr>
              <a:t>Alkylamine</a:t>
            </a:r>
            <a:r>
              <a:rPr lang="en-US" sz="2000" i="1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AA7DE4-FACB-44EF-B28D-9C3A8F74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t="42781" r="24597" b="8189"/>
          <a:stretch>
            <a:fillRect/>
          </a:stretch>
        </p:blipFill>
        <p:spPr bwMode="auto">
          <a:xfrm>
            <a:off x="1487488" y="3070225"/>
            <a:ext cx="43370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50BD69-5ADC-41A2-8F37-2CF4FF3E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940050"/>
            <a:ext cx="57800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C768AFB-AF2B-4993-B2C8-8FEF8557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437063"/>
            <a:ext cx="34417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>
            <a:extLst>
              <a:ext uri="{FF2B5EF4-FFF2-40B4-BE49-F238E27FC236}">
                <a16:creationId xmlns:a16="http://schemas.microsoft.com/office/drawing/2014/main" id="{1EA25729-F420-40B3-9B98-5A62E67E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"/>
          <a:stretch>
            <a:fillRect/>
          </a:stretch>
        </p:blipFill>
        <p:spPr bwMode="auto">
          <a:xfrm>
            <a:off x="6600825" y="4427538"/>
            <a:ext cx="3308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1DE79B0-F813-468A-9B32-FEE232736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0490" name="Rectangle 2">
            <a:extLst>
              <a:ext uri="{FF2B5EF4-FFF2-40B4-BE49-F238E27FC236}">
                <a16:creationId xmlns:a16="http://schemas.microsoft.com/office/drawing/2014/main" id="{8DC650E1-DE87-4C7A-9D51-EE4F1AE6B7DD}"/>
              </a:ext>
            </a:extLst>
          </p:cNvPr>
          <p:cNvSpPr txBox="1">
            <a:spLocks/>
          </p:cNvSpPr>
          <p:nvPr/>
        </p:nvSpPr>
        <p:spPr bwMode="auto">
          <a:xfrm>
            <a:off x="2486025" y="334963"/>
            <a:ext cx="5400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525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479425" indent="-204788">
              <a:spcBef>
                <a:spcPts val="413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19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685800" indent="-171450">
              <a:spcBef>
                <a:spcPts val="375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17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028700" indent="-171450">
              <a:spcBef>
                <a:spcPts val="3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1371600" indent="-171450">
              <a:spcBef>
                <a:spcPts val="3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8288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2860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7432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200400" indent="-17145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15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Nomenclature of Amines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93E50-C91F-4CD0-B7D6-6C3F8E68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44A41DF9-796E-4D5E-9859-B5BAF4C1BB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2F9E6A3-169B-415D-BB00-AEEFB465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2163763"/>
            <a:ext cx="1094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The amino group, -NH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is named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as a substituent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0289481-0C6A-4399-A15F-448A07C4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36768" r="43385" b="4646"/>
          <a:stretch>
            <a:fillRect/>
          </a:stretch>
        </p:blipFill>
        <p:spPr bwMode="auto">
          <a:xfrm>
            <a:off x="4760913" y="2611438"/>
            <a:ext cx="26701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58CCAE6-DA1C-47BE-B303-3150D01A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42195" r="13934" b="5913"/>
          <a:stretch>
            <a:fillRect/>
          </a:stretch>
        </p:blipFill>
        <p:spPr bwMode="auto">
          <a:xfrm>
            <a:off x="3648075" y="4221163"/>
            <a:ext cx="43719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804D5253-4194-4156-AA7A-09395003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3627438"/>
            <a:ext cx="109442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Amines can be named as </a:t>
            </a:r>
            <a:r>
              <a:rPr lang="en-US" sz="2000" b="1" dirty="0" err="1">
                <a:solidFill>
                  <a:srgbClr val="00B050"/>
                </a:solidFill>
                <a:latin typeface="+mj-lt"/>
              </a:rPr>
              <a:t>alkanamines</a:t>
            </a:r>
            <a:r>
              <a:rPr lang="en-US" sz="2000" b="1" dirty="0">
                <a:latin typeface="+mj-lt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C125A-5618-46C4-96B6-5C881BCA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39745" r="10033" b="6444"/>
          <a:stretch>
            <a:fillRect/>
          </a:stretch>
        </p:blipFill>
        <p:spPr bwMode="auto">
          <a:xfrm>
            <a:off x="3643313" y="5818188"/>
            <a:ext cx="5092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FA674913-C7BF-47AC-BE4E-EEEE96A7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5240338"/>
            <a:ext cx="1093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</a:rPr>
              <a:t>When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other functional groups </a:t>
            </a:r>
            <a:r>
              <a:rPr lang="en-US" sz="2000" dirty="0">
                <a:latin typeface="+mj-lt"/>
              </a:rPr>
              <a:t>are present, the amino group, -NH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, is named as a substituent.</a:t>
            </a:r>
          </a:p>
        </p:txBody>
      </p:sp>
      <p:pic>
        <p:nvPicPr>
          <p:cNvPr id="15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17580CDD-6A0E-4E3E-89EC-07A7C1A0F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228E3F-93F6-454C-9303-A9E7DBF05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516063"/>
            <a:ext cx="298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800" b="1">
                <a:solidFill>
                  <a:srgbClr val="0033CC"/>
                </a:solidFill>
              </a:rPr>
              <a:t>IUPAC Names</a:t>
            </a:r>
            <a:endParaRPr lang="en-US" altLang="en-US" sz="2800">
              <a:solidFill>
                <a:srgbClr val="0033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F923FE-F59B-499D-83BF-395B9A942871}"/>
              </a:ext>
            </a:extLst>
          </p:cNvPr>
          <p:cNvSpPr/>
          <p:nvPr/>
        </p:nvSpPr>
        <p:spPr>
          <a:xfrm>
            <a:off x="7272338" y="6410325"/>
            <a:ext cx="1495425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6" name="TextBox 2">
            <a:extLst>
              <a:ext uri="{FF2B5EF4-FFF2-40B4-BE49-F238E27FC236}">
                <a16:creationId xmlns:a16="http://schemas.microsoft.com/office/drawing/2014/main" id="{E2B3BF0A-74C3-42EC-A9B1-B1DF4A16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6353175"/>
            <a:ext cx="252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1200">
                <a:solidFill>
                  <a:srgbClr val="00B0F0"/>
                </a:solidFill>
              </a:rPr>
              <a:t>N-methy-2-aminoethanol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098A2-2928-4083-8F3F-90137F90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A5030-01B5-4B2D-A413-FA4FBFBBDF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95DD9BB1-0BD3-48A2-8EB7-E624662A7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2638" y="2568575"/>
          <a:ext cx="16224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ChemSketch" r:id="rId3" imgW="1481328" imgH="688848" progId="ACD.ChemSketch.20">
                  <p:embed/>
                </p:oleObj>
              </mc:Choice>
              <mc:Fallback>
                <p:oleObj name="ChemSketch" r:id="rId3" imgW="1481328" imgH="688848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8575"/>
                        <a:ext cx="16224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5">
            <a:extLst>
              <a:ext uri="{FF2B5EF4-FFF2-40B4-BE49-F238E27FC236}">
                <a16:creationId xmlns:a16="http://schemas.microsoft.com/office/drawing/2014/main" id="{52C2A8D8-4721-4AF1-AD8E-CAE73EC2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3436938"/>
            <a:ext cx="152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/>
              <a:t>3-Hexanamine</a:t>
            </a:r>
          </a:p>
        </p:txBody>
      </p:sp>
      <p:graphicFrame>
        <p:nvGraphicFramePr>
          <p:cNvPr id="22533" name="Object 7">
            <a:extLst>
              <a:ext uri="{FF2B5EF4-FFF2-40B4-BE49-F238E27FC236}">
                <a16:creationId xmlns:a16="http://schemas.microsoft.com/office/drawing/2014/main" id="{A3F50990-8661-4807-92B5-2E0EDABF6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5888" y="2444750"/>
          <a:ext cx="18002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ChemSketch" r:id="rId5" imgW="1481328" imgH="816864" progId="ACD.ChemSketch.20">
                  <p:embed/>
                </p:oleObj>
              </mc:Choice>
              <mc:Fallback>
                <p:oleObj name="ChemSketch" r:id="rId5" imgW="1481328" imgH="816864" progId="ACD.ChemSketch.2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2444750"/>
                        <a:ext cx="180022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8">
            <a:extLst>
              <a:ext uri="{FF2B5EF4-FFF2-40B4-BE49-F238E27FC236}">
                <a16:creationId xmlns:a16="http://schemas.microsoft.com/office/drawing/2014/main" id="{F6C56C08-7E7A-4582-B136-934B976A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3443288"/>
            <a:ext cx="241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i="1"/>
              <a:t>N</a:t>
            </a:r>
            <a:r>
              <a:rPr lang="en-US" altLang="en-US"/>
              <a:t>-Methyl-3-hexanamine</a:t>
            </a:r>
          </a:p>
        </p:txBody>
      </p:sp>
      <p:graphicFrame>
        <p:nvGraphicFramePr>
          <p:cNvPr id="22535" name="Object 10">
            <a:extLst>
              <a:ext uri="{FF2B5EF4-FFF2-40B4-BE49-F238E27FC236}">
                <a16:creationId xmlns:a16="http://schemas.microsoft.com/office/drawing/2014/main" id="{83C25704-5347-4F66-827A-65141F6EC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9825" y="2271713"/>
          <a:ext cx="167005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ChemSketch" r:id="rId7" imgW="1481328" imgH="1069848" progId="ACD.ChemSketch.20">
                  <p:embed/>
                </p:oleObj>
              </mc:Choice>
              <mc:Fallback>
                <p:oleObj name="ChemSketch" r:id="rId7" imgW="1481328" imgH="1069848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2271713"/>
                        <a:ext cx="167005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11">
            <a:extLst>
              <a:ext uri="{FF2B5EF4-FFF2-40B4-BE49-F238E27FC236}">
                <a16:creationId xmlns:a16="http://schemas.microsoft.com/office/drawing/2014/main" id="{8D955567-3751-4683-9ABB-0568681C2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25" y="3494088"/>
            <a:ext cx="3125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i="1"/>
              <a:t>N</a:t>
            </a:r>
            <a:r>
              <a:rPr lang="en-US" altLang="en-US"/>
              <a:t>-Ethyl-</a:t>
            </a:r>
            <a:r>
              <a:rPr lang="en-US" altLang="en-US" i="1"/>
              <a:t>N</a:t>
            </a:r>
            <a:r>
              <a:rPr lang="en-US" altLang="en-US"/>
              <a:t>-methyl-3-hexanamine</a:t>
            </a:r>
          </a:p>
        </p:txBody>
      </p:sp>
      <p:graphicFrame>
        <p:nvGraphicFramePr>
          <p:cNvPr id="22537" name="Object 13">
            <a:extLst>
              <a:ext uri="{FF2B5EF4-FFF2-40B4-BE49-F238E27FC236}">
                <a16:creationId xmlns:a16="http://schemas.microsoft.com/office/drawing/2014/main" id="{D4E131BB-9C8B-4C5A-9CF6-0BC6D37906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5063" y="4532313"/>
          <a:ext cx="1668462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ChemSketch" r:id="rId9" imgW="1481328" imgH="1069848" progId="ACD.ChemSketch.20">
                  <p:embed/>
                </p:oleObj>
              </mc:Choice>
              <mc:Fallback>
                <p:oleObj name="ChemSketch" r:id="rId9" imgW="1481328" imgH="1069848" progId="ACD.ChemSketch.2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532313"/>
                        <a:ext cx="1668462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4">
            <a:extLst>
              <a:ext uri="{FF2B5EF4-FFF2-40B4-BE49-F238E27FC236}">
                <a16:creationId xmlns:a16="http://schemas.microsoft.com/office/drawing/2014/main" id="{EC42FD82-B8E3-48CE-81DB-4C6F59A7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5756275"/>
            <a:ext cx="3617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i="1"/>
              <a:t>N</a:t>
            </a:r>
            <a:r>
              <a:rPr lang="en-US" altLang="en-US"/>
              <a:t>-Isopropyl-</a:t>
            </a:r>
            <a:r>
              <a:rPr lang="en-US" altLang="en-US" i="1"/>
              <a:t>N</a:t>
            </a:r>
            <a:r>
              <a:rPr lang="en-US" altLang="en-US"/>
              <a:t>-methyl-3-hexanamine</a:t>
            </a:r>
          </a:p>
        </p:txBody>
      </p:sp>
      <p:sp>
        <p:nvSpPr>
          <p:cNvPr id="22539" name="Rectangle 18">
            <a:extLst>
              <a:ext uri="{FF2B5EF4-FFF2-40B4-BE49-F238E27FC236}">
                <a16:creationId xmlns:a16="http://schemas.microsoft.com/office/drawing/2014/main" id="{DFA0B269-FA34-403D-B40B-B19C076B0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40" name="Object 16">
            <a:extLst>
              <a:ext uri="{FF2B5EF4-FFF2-40B4-BE49-F238E27FC236}">
                <a16:creationId xmlns:a16="http://schemas.microsoft.com/office/drawing/2014/main" id="{11111E64-D840-463C-8ADE-CA8D9D998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0613" y="4598988"/>
          <a:ext cx="21145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ChemSketch" r:id="rId11" imgW="2118360" imgH="1136904" progId="ACD.ChemSketch.20">
                  <p:embed/>
                </p:oleObj>
              </mc:Choice>
              <mc:Fallback>
                <p:oleObj name="ChemSketch" r:id="rId11" imgW="2118360" imgH="1136904" progId="ACD.ChemSketch.2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4598988"/>
                        <a:ext cx="211455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Rectangle 17">
            <a:extLst>
              <a:ext uri="{FF2B5EF4-FFF2-40B4-BE49-F238E27FC236}">
                <a16:creationId xmlns:a16="http://schemas.microsoft.com/office/drawing/2014/main" id="{8D37C6A7-6029-4B92-8458-6135E74E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575627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i="1"/>
              <a:t>N</a:t>
            </a:r>
            <a:r>
              <a:rPr lang="en-US" altLang="en-US"/>
              <a:t>-butyl-</a:t>
            </a:r>
            <a:r>
              <a:rPr lang="en-US" altLang="en-US" i="1"/>
              <a:t>N</a:t>
            </a:r>
            <a:r>
              <a:rPr lang="en-US" altLang="en-US"/>
              <a:t>-ethyl-3-hexanamine</a:t>
            </a:r>
          </a:p>
        </p:txBody>
      </p:sp>
      <p:sp>
        <p:nvSpPr>
          <p:cNvPr id="22542" name="TextBox 19">
            <a:extLst>
              <a:ext uri="{FF2B5EF4-FFF2-40B4-BE49-F238E27FC236}">
                <a16:creationId xmlns:a16="http://schemas.microsoft.com/office/drawing/2014/main" id="{113C816A-9CEA-41DB-9E8D-919E662E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1662113"/>
            <a:ext cx="9756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altLang="en-US" sz="2400"/>
              <a:t>When different alkyl groups are attached to the nitrogen; they are named in alphabetical order</a:t>
            </a:r>
          </a:p>
        </p:txBody>
      </p:sp>
      <p:pic>
        <p:nvPicPr>
          <p:cNvPr id="17" name="Picture 2" descr="http://medicalcity.ksu.edu.sa/images/uploads/news/KSU_BackgroundLogo_(2).png">
            <a:extLst>
              <a:ext uri="{FF2B5EF4-FFF2-40B4-BE49-F238E27FC236}">
                <a16:creationId xmlns:a16="http://schemas.microsoft.com/office/drawing/2014/main" id="{4E0B64CB-F524-44B3-8815-89F5CFBC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1161</Words>
  <Application>Microsoft Office PowerPoint</Application>
  <PresentationFormat>Widescreen</PresentationFormat>
  <Paragraphs>188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Frutiger-Roman</vt:lpstr>
      <vt:lpstr>Segoe UI</vt:lpstr>
      <vt:lpstr>Times New Roman</vt:lpstr>
      <vt:lpstr>Tw Cen MT</vt:lpstr>
      <vt:lpstr>Wingdings</vt:lpstr>
      <vt:lpstr>Wingdings 2</vt:lpstr>
      <vt:lpstr>1_Student presentation</vt:lpstr>
      <vt:lpstr>CS ChemDraw Drawing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2025-01-07T18:24:05Z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