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09" r:id="rId1"/>
  </p:sldMasterIdLst>
  <p:notesMasterIdLst>
    <p:notesMasterId r:id="rId32"/>
  </p:notesMasterIdLst>
  <p:sldIdLst>
    <p:sldId id="397" r:id="rId2"/>
    <p:sldId id="426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9" r:id="rId30"/>
    <p:sldId id="424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33CC"/>
    <a:srgbClr val="6E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599" autoAdjust="0"/>
  </p:normalViewPr>
  <p:slideViewPr>
    <p:cSldViewPr>
      <p:cViewPr varScale="1">
        <p:scale>
          <a:sx n="41" d="100"/>
          <a:sy n="41" d="100"/>
        </p:scale>
        <p:origin x="51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939BDF-17DA-4B68-AB6F-7D6D5EAFC6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ADDA3-E86A-44E2-B5E4-D78E018E78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1E2A38-61FE-4F2A-B2D4-B0AFFD8E2C22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568BFA-3822-45EB-B59C-375E2B3D1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0CB331-24B6-4828-B924-964D6DF09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444A5-8E21-4638-8F76-0ED313738B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C6F85-B29E-4691-82DC-CEF6DD726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2C9345-EA6A-4512-A1E7-E2C39C9F4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79BDD8A-9187-46CD-B1DC-2E8EF85A6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5AF0DAF-8333-484A-A609-A08513649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3589D5-37F6-48CA-BABF-D84AFFAAE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B2BCD84F-D32E-4FC9-B34E-D2E52DDAF73C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DE27CA-2D90-46E4-840C-2D45D9956055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1AF6F-1B45-4ABB-9658-AA96A2069BD1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0D678-9373-4C16-A629-CFCDF5ECE368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53FF49AE-3EB4-4457-882D-A06C5998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8E2316-CE74-4589-AD2E-56A9AF998C97}" type="datetime8">
              <a:rPr lang="en-US"/>
              <a:pPr>
                <a:defRPr/>
              </a:pPr>
              <a:t>1/7/2025 9:06 PM</a:t>
            </a:fld>
            <a:endParaRPr lang="en-US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5AA3716-36E7-40FF-8747-9B80ED71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C2B3F510-1D09-444D-9494-1B3C47E5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524527F-F8DE-44B8-8309-6A5666107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3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E1D7C93-A447-46AB-B6C9-8413FF66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A244-738E-4251-818E-1A4E0B1538BF}" type="datetime8">
              <a:rPr lang="en-US"/>
              <a:pPr>
                <a:defRPr/>
              </a:pPr>
              <a:t>1/7/2025 9:06 PM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A1DB428-47F7-4F38-BDAB-FBB1A91F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277B370-9C3C-492A-BDC5-64F0E2C0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DC13-5885-48C0-B6CE-D55A116B9712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48D855-1E67-4059-AFA2-F12D4669B481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93906-17D3-4F18-8356-B50608C615DC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AD521-E44D-48ED-B311-6D953ED5A33F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013049-737F-448B-93E5-71316AFF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D50A-3F8A-423D-B613-251BD40E67C1}" type="datetime8">
              <a:rPr lang="en-US"/>
              <a:pPr>
                <a:defRPr/>
              </a:pPr>
              <a:t>1/7/2025 9:06 PM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01B0A0-108E-46E3-8DFA-4151D3B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C6E3A-E416-49E3-83BF-52AC6D1E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0B1A-A5B6-4746-90B3-A07E3E63C9C7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5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A918-B979-493D-BA3C-FBD4A675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273A-BB86-4C46-A3FE-EFC2EBDE26A3}" type="datetime8">
              <a:rPr lang="en-US"/>
              <a:pPr>
                <a:defRPr/>
              </a:pPr>
              <a:t>1/7/2025 9:06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5D8B-B2CC-4425-8F59-6CB2F2C4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B9A1-2FAB-4328-859D-8C0B834F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D68112-B315-4E08-8107-6BA7E8CCD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752ADE-62FF-4A46-B7CE-9FFF8CE49992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82CF9-8A8B-421A-B78C-B60CEA94AE16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C56AE-9C49-4B1E-B24D-D7E2B5E25687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28354133-96B4-47C7-B73D-265FEEB9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E916-A86C-4496-A4C0-312CA3B51571}" type="datetime8">
              <a:rPr lang="en-US"/>
              <a:pPr>
                <a:defRPr/>
              </a:pPr>
              <a:t>1/7/2025 9:06 PM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965C576-024C-4BB2-92BD-62D8AF335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6A91B7-B41F-45C8-A637-A539184DC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2B6E74A2-EA37-471A-8A19-85A9B37B51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3D6B21A-4D39-4E6B-8710-3BBC6574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B14C25-97F1-47D5-B815-62F31A12ECC3}" type="datetime8">
              <a:rPr lang="en-US"/>
              <a:pPr>
                <a:defRPr/>
              </a:pPr>
              <a:t>1/7/2025 9:06 PM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76EB553D-6950-40F8-8FF5-2CE16DBBA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84411A-B8FB-4AC4-A546-7EC554780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8F0F174B-3521-4001-8AEC-87DD020FE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4BA0D72-FF63-435E-AFA9-379E4C99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C68DD7-A6C6-4E94-9165-D70ED62BD66C}" type="datetime8">
              <a:rPr lang="en-US"/>
              <a:pPr>
                <a:defRPr/>
              </a:pPr>
              <a:t>1/7/2025 9:06 PM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C0D6108-8BB6-4F94-93EA-BD4B9605D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72968F-8214-457F-A44E-720839A66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9AF512B-4723-4487-86A6-63D7CDD92B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4866F-FBD2-4969-974B-5A7DCE61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AA93-825F-4A94-B6DE-21980B6C2275}" type="datetime8">
              <a:rPr lang="en-US"/>
              <a:pPr>
                <a:defRPr/>
              </a:pPr>
              <a:t>1/7/2025 9:06 PM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6DF5-70A5-4D44-B0D5-27F824FB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BEB3D-03A5-4F2B-93ED-1FB78BB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7B4122-67CB-4153-85AD-6E61C3F47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B3C5C-F638-4B78-AC8E-2CAE63D7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A651-4DB5-4F60-8C7E-E09E5621FD38}" type="datetime8">
              <a:rPr lang="en-US"/>
              <a:pPr>
                <a:defRPr/>
              </a:pPr>
              <a:t>1/7/2025 9:06 PM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3EC3A-8245-4E38-AE82-E93FE290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0CBF-1044-462A-8120-1DF1B998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763651E-4BBC-41D3-A44C-A1EBDDA16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4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>
            <a:extLst>
              <a:ext uri="{FF2B5EF4-FFF2-40B4-BE49-F238E27FC236}">
                <a16:creationId xmlns:a16="http://schemas.microsoft.com/office/drawing/2014/main" id="{E4824E40-981B-4C95-B1CD-D4E942C4E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55775"/>
            <a:ext cx="2152650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10424-E6E6-4906-85C3-DF334482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98B5-F8FE-4A14-8063-6F94ADC0BBCB}" type="datetime8">
              <a:rPr lang="en-US"/>
              <a:pPr>
                <a:defRPr/>
              </a:pPr>
              <a:t>1/7/2025 9:06 PM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85731-7461-4B16-B0A3-39648F30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42577-3ACC-4B36-8800-2115CD89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ED859A-E52E-4EC9-8A10-A701E5A59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2EC770-0412-44E4-AB26-3D3CED68B54A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08648-2C67-4796-8C07-50CD0DA970D7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1B9C5-85FD-42F6-AD78-E0C881867093}"/>
              </a:ext>
            </a:extLst>
          </p:cNvPr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D509F8-0207-4C45-8AFC-C104DCB2999C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79AC0A1D-C7CE-45C3-A69D-55938A6D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424713-1DB6-4594-984A-0E9DF37970FB}" type="datetime8">
              <a:rPr lang="en-US"/>
              <a:pPr>
                <a:defRPr/>
              </a:pPr>
              <a:t>1/7/2025 9:06 PM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3474B40F-A431-406B-A513-13699FA6E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E1D2BA-213E-436B-86E4-7A770C58E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AB7C0D32-A2C7-4378-89DE-43489FEF19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1ACF3FC4-1C98-4CF1-9D88-480C14D01D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E1A41E1A-E609-4C92-B85B-988837CB8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0B1D6B-2D52-454C-97F7-7F4C6F0FE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fld id="{0250E2DB-5841-4F24-934D-A42D85641D17}" type="datetime8">
              <a:rPr lang="en-US"/>
              <a:pPr>
                <a:defRPr/>
              </a:pPr>
              <a:t>1/7/2025 9:06 PM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32FD9-DCE4-4CF1-9ED8-4BEBF0A2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1F390-71F3-40E8-A462-2DBC9D5A71CE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20CA4-9C49-4EC3-9762-799B82B8C348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EF19F-2F14-4394-AFB6-D6119A12568B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85F925-72BF-4BB2-9F45-D8B5BBEFF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hangingPunct="1">
              <a:defRPr sz="900" b="1"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fld id="{162041D4-E240-4B8C-B733-D8E9FFF16191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83" r:id="rId10"/>
    <p:sldLayoutId id="21474843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238125" indent="-238125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SzPct val="7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092A7"/>
        </a:buClr>
        <a:buSzPct val="6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8B8F4-6698-4FD8-B664-9FD852F40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213" y="1628775"/>
            <a:ext cx="7537450" cy="33845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300"/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Fundamentals of Organic</a:t>
            </a:r>
            <a:r>
              <a:rPr lang="en-US" altLang="en-US" sz="3600" b="1">
                <a:solidFill>
                  <a:srgbClr val="FF0000"/>
                </a:solidFill>
                <a:latin typeface="Candara" panose="020E0502030303020204" pitchFamily="34" charset="0"/>
              </a:rPr>
              <a:t> Chemistry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200" b="1">
                <a:solidFill>
                  <a:srgbClr val="0033CC"/>
                </a:solidFill>
                <a:latin typeface="Candara" panose="020E0502030303020204" pitchFamily="34" charset="0"/>
              </a:rPr>
              <a:t>CHEM 109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Candara" panose="020E0502030303020204" pitchFamily="34" charset="0"/>
              </a:rPr>
              <a:t>For Students of Health Colleges</a:t>
            </a:r>
          </a:p>
          <a:p>
            <a:pPr algn="ctr"/>
            <a:r>
              <a:rPr lang="en-US" altLang="en-US" sz="2000" b="1">
                <a:solidFill>
                  <a:srgbClr val="0033CC"/>
                </a:solidFill>
              </a:rPr>
              <a:t>Credit hrs.: (2+1) </a:t>
            </a:r>
            <a:endParaRPr lang="en-US" altLang="en-US" sz="2000">
              <a:solidFill>
                <a:srgbClr val="0033CC"/>
              </a:solidFill>
            </a:endParaRPr>
          </a:p>
          <a:p>
            <a:pPr algn="ctr"/>
            <a:r>
              <a:rPr lang="en-US" altLang="en-US" sz="2800" b="1" i="1">
                <a:solidFill>
                  <a:srgbClr val="00B050"/>
                </a:solidFill>
              </a:rPr>
              <a:t>King Saud University</a:t>
            </a:r>
            <a:endParaRPr lang="en-US" altLang="en-US" sz="2800" b="1">
              <a:solidFill>
                <a:srgbClr val="00B050"/>
              </a:solidFill>
            </a:endParaRPr>
          </a:p>
          <a:p>
            <a:pPr algn="ctr"/>
            <a:r>
              <a:rPr lang="en-US" altLang="en-US" sz="2400" b="1">
                <a:solidFill>
                  <a:srgbClr val="00B050"/>
                </a:solidFill>
              </a:rPr>
              <a:t>College of Science, Chemistry Department</a:t>
            </a:r>
            <a:endParaRPr lang="en-US" altLang="en-US" sz="2400">
              <a:solidFill>
                <a:srgbClr val="00B050"/>
              </a:solidFill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EB53A7C2-3149-4891-82FB-D0154CD5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3000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C00000"/>
                </a:solidFill>
              </a:rPr>
              <a:t>CHEM 109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15EEE0E3-D1A1-4A0B-BFD9-780D3167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021388"/>
            <a:ext cx="9048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CHAPTER 6. CARBOXYLIC ACIDS AND THEIR DERIVATIVES</a:t>
            </a:r>
          </a:p>
        </p:txBody>
      </p:sp>
      <p:pic>
        <p:nvPicPr>
          <p:cNvPr id="7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6964DD27-BDAC-4073-B82A-644D274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C45C51-EC0B-4CE3-BADB-46801BFEA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31B385-A290-44BF-B3FD-B3F35D8D6791}"/>
              </a:ext>
            </a:extLst>
          </p:cNvPr>
          <p:cNvGraphicFramePr>
            <a:graphicFrameLocks noGrp="1"/>
          </p:cNvGraphicFramePr>
          <p:nvPr/>
        </p:nvGraphicFramePr>
        <p:xfrm>
          <a:off x="857249" y="2133600"/>
          <a:ext cx="9505951" cy="320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4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3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Solubility in 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 at 25</a:t>
                      </a:r>
                      <a:r>
                        <a:rPr lang="en-US" sz="2000" dirty="0">
                          <a:latin typeface="+mj-lt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+mj-lt"/>
                        </a:rPr>
                        <a:t>C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b.p. </a:t>
                      </a:r>
                      <a:r>
                        <a:rPr lang="en-US" sz="2000" dirty="0">
                          <a:latin typeface="+mj-lt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+mj-lt"/>
                        </a:rPr>
                        <a:t>C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Mol. Wt.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Name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Structure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100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78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46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46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Formic acid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Ethyl alcohol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HCOOH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118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97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60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60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Acetic acid</a:t>
                      </a:r>
                    </a:p>
                    <a:p>
                      <a:pPr algn="l" rtl="0"/>
                      <a:r>
                        <a:rPr lang="en-US" sz="2000" i="1" dirty="0">
                          <a:latin typeface="+mj-lt"/>
                        </a:rPr>
                        <a:t>n</a:t>
                      </a:r>
                      <a:r>
                        <a:rPr lang="en-US" sz="2000" dirty="0">
                          <a:latin typeface="+mj-lt"/>
                        </a:rPr>
                        <a:t>-</a:t>
                      </a:r>
                      <a:r>
                        <a:rPr lang="en-US" sz="2000" dirty="0" err="1">
                          <a:latin typeface="+mj-lt"/>
                        </a:rPr>
                        <a:t>Propyl</a:t>
                      </a:r>
                      <a:r>
                        <a:rPr lang="en-US" sz="2000" dirty="0">
                          <a:latin typeface="+mj-lt"/>
                        </a:rPr>
                        <a:t> alcohol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4.0 g/100 g 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0.6 g/100 g 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187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156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102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102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>
                          <a:latin typeface="+mj-lt"/>
                        </a:rPr>
                        <a:t>Valeric</a:t>
                      </a:r>
                      <a:r>
                        <a:rPr lang="en-US" sz="2000" dirty="0">
                          <a:latin typeface="+mj-lt"/>
                        </a:rPr>
                        <a:t> acid</a:t>
                      </a:r>
                    </a:p>
                    <a:p>
                      <a:pPr algn="l" rtl="0"/>
                      <a:r>
                        <a:rPr lang="en-US" sz="2000" i="1" dirty="0">
                          <a:latin typeface="+mj-lt"/>
                        </a:rPr>
                        <a:t>n</a:t>
                      </a:r>
                      <a:r>
                        <a:rPr lang="en-US" sz="2000" dirty="0">
                          <a:latin typeface="+mj-lt"/>
                        </a:rPr>
                        <a:t>-</a:t>
                      </a:r>
                      <a:r>
                        <a:rPr lang="en-US" sz="2000" dirty="0" err="1">
                          <a:latin typeface="+mj-lt"/>
                        </a:rPr>
                        <a:t>Hexyl</a:t>
                      </a:r>
                      <a:r>
                        <a:rPr lang="en-US" sz="2000" dirty="0">
                          <a:latin typeface="+mj-lt"/>
                        </a:rPr>
                        <a:t> alcohol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(CH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)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(CH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)</a:t>
                      </a:r>
                      <a:r>
                        <a:rPr lang="en-US" sz="2000" baseline="-25000" dirty="0">
                          <a:latin typeface="+mj-lt"/>
                        </a:rPr>
                        <a:t>4</a:t>
                      </a:r>
                      <a:r>
                        <a:rPr lang="en-US" sz="2000" dirty="0">
                          <a:latin typeface="+mj-lt"/>
                        </a:rPr>
                        <a:t>CH2OH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Insoluble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Insoluble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250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250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122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122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Benzoic acid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3-Phenylethanol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Ph-COOH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Ph-CH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AB798F5-2E30-4E08-A083-C14E7122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E3C0D-7EB9-4AB3-B0C7-61C5D0980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08125"/>
            <a:ext cx="10944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  <a:cs typeface="Calibri" panose="020F0502020204030204" pitchFamily="34" charset="0"/>
              </a:rPr>
              <a:t>Carboxylic acids </a:t>
            </a:r>
            <a:r>
              <a:rPr lang="en-US" altLang="en-US" sz="2400">
                <a:cs typeface="Calibri" panose="020F0502020204030204" pitchFamily="34" charset="0"/>
              </a:rPr>
              <a:t>(RCOOH) dissociate in water, yielding a carboxylate anion (RCOO</a:t>
            </a:r>
            <a:r>
              <a:rPr lang="en-US" altLang="en-US" sz="2400" baseline="30000">
                <a:cs typeface="Calibri" panose="020F0502020204030204" pitchFamily="34" charset="0"/>
              </a:rPr>
              <a:t>-</a:t>
            </a:r>
            <a:r>
              <a:rPr lang="en-US" altLang="en-US" sz="2400">
                <a:cs typeface="Calibri" panose="020F0502020204030204" pitchFamily="34" charset="0"/>
              </a:rPr>
              <a:t>) and hydronium 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B993C-6008-4BE4-8D16-CA2828C88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500438"/>
            <a:ext cx="113760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290EB2"/>
                </a:solidFill>
                <a:ea typeface="Calibri" pitchFamily="34" charset="0"/>
                <a:cs typeface="Calibri" pitchFamily="34" charset="0"/>
              </a:rPr>
              <a:t>Why carboxylic acids are more acidic than alcohols?</a:t>
            </a:r>
          </a:p>
          <a:p>
            <a:pPr marL="576263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In </a:t>
            </a:r>
            <a:r>
              <a:rPr lang="en-US" sz="2200" dirty="0" err="1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ethoxide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ion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, the negative charge is localized on a single oxygen atom.</a:t>
            </a:r>
          </a:p>
          <a:p>
            <a:pPr marL="576263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In 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acetate ion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, on the other hand, the negative charge can be delocalized through 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resonance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93D894-24F9-4573-9C48-7495C5F80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6241" t="39752" r="19909" b="5440"/>
          <a:stretch/>
        </p:blipFill>
        <p:spPr bwMode="auto">
          <a:xfrm>
            <a:off x="4008438" y="2276475"/>
            <a:ext cx="4763659" cy="10810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9BFCB31-2030-4063-A590-25C1CABE9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549" t="33835" r="6407" b="8710"/>
          <a:stretch/>
        </p:blipFill>
        <p:spPr bwMode="auto">
          <a:xfrm>
            <a:off x="5664200" y="5213350"/>
            <a:ext cx="5518150" cy="103028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D77B786-E80A-49AB-8CBB-7F8179007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62113"/>
          <a:stretch/>
        </p:blipFill>
        <p:spPr bwMode="auto">
          <a:xfrm>
            <a:off x="1416050" y="4854575"/>
            <a:ext cx="3338513" cy="7747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7186F78-DC0C-4E2E-B792-293A846B4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47595" b="3466"/>
          <a:stretch/>
        </p:blipFill>
        <p:spPr bwMode="auto">
          <a:xfrm>
            <a:off x="1487488" y="5710238"/>
            <a:ext cx="3048000" cy="9112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F88A9138-052E-4AF3-B52D-23DBECC76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11</a:t>
            </a:r>
          </a:p>
        </p:txBody>
      </p:sp>
      <p:pic>
        <p:nvPicPr>
          <p:cNvPr id="1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89318077-F2EF-49AE-A741-26233C51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4586" name="Rectangle 3">
            <a:extLst>
              <a:ext uri="{FF2B5EF4-FFF2-40B4-BE49-F238E27FC236}">
                <a16:creationId xmlns:a16="http://schemas.microsoft.com/office/drawing/2014/main" id="{75370C8E-C4B2-4A0F-8C0E-D6F5E919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04813"/>
            <a:ext cx="5578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Acid Strength and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95654-7B49-4222-8778-18142486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538288"/>
            <a:ext cx="747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290EB2"/>
                </a:solidFill>
                <a:cs typeface="Calibri" panose="020F0502020204030204" pitchFamily="34" charset="0"/>
              </a:rPr>
              <a:t>Effect of Structure on Acidity; the Inductive Effect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2195BABC-D954-4B8E-966F-606F1876E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032000"/>
            <a:ext cx="1094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Acidities can vary depending on what other groups are attached to the molecule.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A3EC6-2FF8-4ECF-8F50-918EAF777C4A}"/>
              </a:ext>
            </a:extLst>
          </p:cNvPr>
          <p:cNvSpPr/>
          <p:nvPr/>
        </p:nvSpPr>
        <p:spPr>
          <a:xfrm>
            <a:off x="623888" y="2651125"/>
            <a:ext cx="109442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Recall that </a:t>
            </a:r>
            <a:r>
              <a:rPr lang="en-US" sz="2400" i="1" dirty="0">
                <a:solidFill>
                  <a:srgbClr val="00B050"/>
                </a:solidFill>
              </a:rPr>
              <a:t>electron-withdrawing groups (-I) enhance acidity</a:t>
            </a:r>
            <a:r>
              <a:rPr lang="en-US" sz="2400" i="1" dirty="0"/>
              <a:t>, and </a:t>
            </a:r>
            <a:r>
              <a:rPr lang="en-US" sz="2400" i="1" dirty="0">
                <a:solidFill>
                  <a:srgbClr val="00B050"/>
                </a:solidFill>
              </a:rPr>
              <a:t>electron-releasing groups (+I) reduce acidity</a:t>
            </a:r>
            <a:r>
              <a:rPr lang="en-US" sz="2400" dirty="0"/>
              <a:t>.</a:t>
            </a:r>
          </a:p>
          <a:p>
            <a:pPr marL="346075" algn="just">
              <a:tabLst>
                <a:tab pos="7777163" algn="l"/>
              </a:tabLst>
              <a:defRPr/>
            </a:pPr>
            <a:r>
              <a:rPr lang="en-US" sz="2400" i="1" dirty="0"/>
              <a:t>This effect relays charge through bonds, by displacing bonding electrons toward electronegative atoms, or away from electropositive atoms.</a:t>
            </a:r>
          </a:p>
        </p:txBody>
      </p:sp>
      <p:pic>
        <p:nvPicPr>
          <p:cNvPr id="24584" name="Picture 23">
            <a:extLst>
              <a:ext uri="{FF2B5EF4-FFF2-40B4-BE49-F238E27FC236}">
                <a16:creationId xmlns:a16="http://schemas.microsoft.com/office/drawing/2014/main" id="{9C7EE2D6-D28E-4492-80CF-33437A10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508500"/>
            <a:ext cx="65674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5F66A0C-8DE5-4175-8B3B-8874BB9B6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12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8340EAC-E882-4657-9FEE-BDDFE292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8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AD49DB-B568-4CF7-AA98-D64E54A9AD97}"/>
              </a:ext>
            </a:extLst>
          </p:cNvPr>
          <p:cNvSpPr/>
          <p:nvPr/>
        </p:nvSpPr>
        <p:spPr>
          <a:xfrm>
            <a:off x="649288" y="2133600"/>
            <a:ext cx="10917237" cy="127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B050"/>
                </a:solidFill>
              </a:rPr>
              <a:t>Formic acid is a substantially stronger acid than acetic acid.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400" i="1" dirty="0"/>
              <a:t>This suggests that the methyl group is more electron-releasing (hence anion-destabilizing and acidity-reducing) than hydrogen.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C6A01D4C-46B4-4C1C-B3F5-CFF2F068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3805" r="1018" b="19890"/>
          <a:stretch>
            <a:fillRect/>
          </a:stretch>
        </p:blipFill>
        <p:spPr bwMode="auto">
          <a:xfrm>
            <a:off x="2274888" y="3525838"/>
            <a:ext cx="7699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68258172-B9BC-4BE6-BE50-550DB113B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37063"/>
            <a:ext cx="1094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B050"/>
                </a:solidFill>
              </a:rPr>
              <a:t>Example: </a:t>
            </a:r>
            <a:r>
              <a:rPr lang="en-US" altLang="en-US" sz="2400"/>
              <a:t>acetic acid with those of mono-, di-, and trichloroacetic acids.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8A2F8A-D02A-40DC-9D61-7AF3CE55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4837113"/>
            <a:ext cx="925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400" i="1"/>
              <a:t>Comparison of acid strengths of acetic Acid and chlorinated acetic acids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43D6B57-30C7-4A90-B651-8AAD880A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r="7323"/>
          <a:stretch>
            <a:fillRect/>
          </a:stretch>
        </p:blipFill>
        <p:spPr bwMode="auto">
          <a:xfrm>
            <a:off x="2424113" y="5516563"/>
            <a:ext cx="7272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2">
            <a:extLst>
              <a:ext uri="{FF2B5EF4-FFF2-40B4-BE49-F238E27FC236}">
                <a16:creationId xmlns:a16="http://schemas.microsoft.com/office/drawing/2014/main" id="{6B833D72-8B4A-4A5B-A5DB-3E0BA1B4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538288"/>
            <a:ext cx="747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290EB2"/>
                </a:solidFill>
                <a:cs typeface="Calibri" panose="020F0502020204030204" pitchFamily="34" charset="0"/>
              </a:rPr>
              <a:t>Effect of Structure on Acidity; the Inductive Effect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F764A1C-5DC8-4EF3-8C05-3465DFD74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13</a:t>
            </a:r>
          </a:p>
        </p:txBody>
      </p:sp>
      <p:pic>
        <p:nvPicPr>
          <p:cNvPr id="13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5E12197-1550-435A-8230-232171C8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>
            <a:extLst>
              <a:ext uri="{FF2B5EF4-FFF2-40B4-BE49-F238E27FC236}">
                <a16:creationId xmlns:a16="http://schemas.microsoft.com/office/drawing/2014/main" id="{339442C1-8A09-4127-88C5-F89560F9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644900"/>
            <a:ext cx="1138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i="1"/>
              <a:t>The more chlorines, the greater the effect and the greater the strength of the acid.</a:t>
            </a:r>
          </a:p>
        </p:txBody>
      </p:sp>
      <p:pic>
        <p:nvPicPr>
          <p:cNvPr id="25606" name="Picture 2">
            <a:extLst>
              <a:ext uri="{FF2B5EF4-FFF2-40B4-BE49-F238E27FC236}">
                <a16:creationId xmlns:a16="http://schemas.microsoft.com/office/drawing/2014/main" id="{DCB666BC-6554-4F22-8360-A0BA1157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r="2138" b="9599"/>
          <a:stretch>
            <a:fillRect/>
          </a:stretch>
        </p:blipFill>
        <p:spPr bwMode="auto">
          <a:xfrm>
            <a:off x="2495550" y="2147888"/>
            <a:ext cx="713581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8">
            <a:extLst>
              <a:ext uri="{FF2B5EF4-FFF2-40B4-BE49-F238E27FC236}">
                <a16:creationId xmlns:a16="http://schemas.microsoft.com/office/drawing/2014/main" id="{691B6374-81A8-46EA-AE0F-2C794C57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538288"/>
            <a:ext cx="747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290EB2"/>
                </a:solidFill>
                <a:cs typeface="Calibri" panose="020F0502020204030204" pitchFamily="34" charset="0"/>
              </a:rPr>
              <a:t>Effect of Structure on Acidity; the Inductive Effect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2086126-B52C-4A23-AB3B-7BFEDC461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14</a:t>
            </a:r>
          </a:p>
        </p:txBody>
      </p:sp>
      <p:pic>
        <p:nvPicPr>
          <p:cNvPr id="7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70658517-FCCD-432B-A2F0-5F2AA8FF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79D2C-17D5-4824-9470-14E3E643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232025"/>
            <a:ext cx="1059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/>
              <a:t>The reaction requires either acid or base.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800CB-9581-415B-9D79-C5798577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663825"/>
            <a:ext cx="5637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B050"/>
                </a:solidFill>
              </a:rPr>
              <a:t>In acid</a:t>
            </a:r>
            <a:r>
              <a:rPr lang="en-US" altLang="en-US" sz="2400" b="1"/>
              <a:t>, </a:t>
            </a:r>
            <a:r>
              <a:rPr lang="en-US" altLang="en-US" sz="2400"/>
              <a:t>the nitrogen atom of the cyanide is converted to an ammonium ion.</a:t>
            </a:r>
          </a:p>
        </p:txBody>
      </p:sp>
      <p:pic>
        <p:nvPicPr>
          <p:cNvPr id="26631" name="Picture 2">
            <a:extLst>
              <a:ext uri="{FF2B5EF4-FFF2-40B4-BE49-F238E27FC236}">
                <a16:creationId xmlns:a16="http://schemas.microsoft.com/office/drawing/2014/main" id="{B76F341F-8126-496C-933F-9CDBAE73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25319" r="23260" b="55547"/>
          <a:stretch>
            <a:fillRect/>
          </a:stretch>
        </p:blipFill>
        <p:spPr bwMode="auto">
          <a:xfrm>
            <a:off x="7104063" y="2444750"/>
            <a:ext cx="47291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BDD6E0-9A07-41EA-B87A-50DBD06C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721100"/>
            <a:ext cx="6429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B050"/>
                </a:solidFill>
              </a:rPr>
              <a:t>In base</a:t>
            </a:r>
            <a:r>
              <a:rPr lang="en-US" altLang="en-US" sz="2400" b="1"/>
              <a:t>, </a:t>
            </a:r>
            <a:r>
              <a:rPr lang="en-US" altLang="en-US" sz="2400"/>
              <a:t>the nitrogen atom is converted to ammonia and the organic product is the carboxylate salt, which must be neutralized in a separate step to give the acid.</a:t>
            </a:r>
          </a:p>
        </p:txBody>
      </p:sp>
      <p:pic>
        <p:nvPicPr>
          <p:cNvPr id="26633" name="Picture 3">
            <a:extLst>
              <a:ext uri="{FF2B5EF4-FFF2-40B4-BE49-F238E27FC236}">
                <a16:creationId xmlns:a16="http://schemas.microsoft.com/office/drawing/2014/main" id="{CD28A280-A134-40F0-8BC3-A23D291F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r="3912" b="17081"/>
          <a:stretch>
            <a:fillRect/>
          </a:stretch>
        </p:blipFill>
        <p:spPr bwMode="auto">
          <a:xfrm>
            <a:off x="3579813" y="6032500"/>
            <a:ext cx="6235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7BED17-851A-4755-A6FC-48F02BAF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5372100"/>
            <a:ext cx="1089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290EB2"/>
                </a:solidFill>
              </a:rPr>
              <a:t>Alkyl cyanides </a:t>
            </a:r>
            <a:r>
              <a:rPr lang="en-US" altLang="en-US" sz="2400"/>
              <a:t>are generally made from the corresponding alkyl halide.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9327219-134D-49B7-8125-D7E9F84FE28E}"/>
              </a:ext>
            </a:extLst>
          </p:cNvPr>
          <p:cNvGrpSpPr>
            <a:grpSpLocks/>
          </p:cNvGrpSpPr>
          <p:nvPr/>
        </p:nvGrpSpPr>
        <p:grpSpPr bwMode="auto">
          <a:xfrm>
            <a:off x="7185025" y="4037013"/>
            <a:ext cx="5006975" cy="936625"/>
            <a:chOff x="838200" y="4767638"/>
            <a:chExt cx="5256322" cy="890330"/>
          </a:xfrm>
        </p:grpSpPr>
        <p:pic>
          <p:nvPicPr>
            <p:cNvPr id="28685" name="Picture 2">
              <a:extLst>
                <a:ext uri="{FF2B5EF4-FFF2-40B4-BE49-F238E27FC236}">
                  <a16:creationId xmlns:a16="http://schemas.microsoft.com/office/drawing/2014/main" id="{0E4622CB-5854-4F18-8630-BBCAFC148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9" t="81232" r="39977" b="6847"/>
            <a:stretch>
              <a:fillRect/>
            </a:stretch>
          </p:blipFill>
          <p:spPr bwMode="auto">
            <a:xfrm>
              <a:off x="5086410" y="4767638"/>
              <a:ext cx="1008112" cy="53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6" name="Group 1">
              <a:extLst>
                <a:ext uri="{FF2B5EF4-FFF2-40B4-BE49-F238E27FC236}">
                  <a16:creationId xmlns:a16="http://schemas.microsoft.com/office/drawing/2014/main" id="{2DA633FF-8541-4219-93D0-3EA203BAA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767638"/>
              <a:ext cx="4381872" cy="890330"/>
              <a:chOff x="838200" y="4767638"/>
              <a:chExt cx="4261803" cy="890330"/>
            </a:xfrm>
          </p:grpSpPr>
          <p:pic>
            <p:nvPicPr>
              <p:cNvPr id="28687" name="Picture 2">
                <a:extLst>
                  <a:ext uri="{FF2B5EF4-FFF2-40B4-BE49-F238E27FC236}">
                    <a16:creationId xmlns:a16="http://schemas.microsoft.com/office/drawing/2014/main" id="{A2164625-9783-4A72-846D-BB9339278A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51" t="57761" r="24573" b="27585"/>
              <a:stretch>
                <a:fillRect/>
              </a:stretch>
            </p:blipFill>
            <p:spPr bwMode="auto">
              <a:xfrm>
                <a:off x="838200" y="4817615"/>
                <a:ext cx="3816350" cy="66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8" name="Picture 2">
                <a:extLst>
                  <a:ext uri="{FF2B5EF4-FFF2-40B4-BE49-F238E27FC236}">
                    <a16:creationId xmlns:a16="http://schemas.microsoft.com/office/drawing/2014/main" id="{81CECD99-F02F-4872-9477-1D70F6BF2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39" t="74957" r="46896" b="18671"/>
              <a:stretch>
                <a:fillRect/>
              </a:stretch>
            </p:blipFill>
            <p:spPr bwMode="auto">
              <a:xfrm rot="-5400000">
                <a:off x="4674291" y="5232256"/>
                <a:ext cx="563395" cy="288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9" name="Picture 2">
                <a:extLst>
                  <a:ext uri="{FF2B5EF4-FFF2-40B4-BE49-F238E27FC236}">
                    <a16:creationId xmlns:a16="http://schemas.microsoft.com/office/drawing/2014/main" id="{290FC3C8-B120-4AFB-8635-4841D1246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80" t="71988" r="44458" b="19237"/>
              <a:stretch>
                <a:fillRect/>
              </a:stretch>
            </p:blipFill>
            <p:spPr bwMode="auto">
              <a:xfrm>
                <a:off x="4841180" y="4767638"/>
                <a:ext cx="216024" cy="39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E1CEA5C-E849-48A4-8545-0216C8F2D84F}"/>
              </a:ext>
            </a:extLst>
          </p:cNvPr>
          <p:cNvSpPr/>
          <p:nvPr/>
        </p:nvSpPr>
        <p:spPr>
          <a:xfrm>
            <a:off x="711200" y="1539875"/>
            <a:ext cx="5472113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1313" indent="-341313" algn="just">
              <a:defRPr/>
            </a:pPr>
            <a:r>
              <a:rPr lang="en-US" sz="2800" b="1" dirty="0">
                <a:solidFill>
                  <a:srgbClr val="290EB2"/>
                </a:solidFill>
                <a:latin typeface="+mj-lt"/>
                <a:cs typeface="Arial" pitchFamily="34" charset="0"/>
              </a:rPr>
              <a:t>1) Hydrolysis of Cyanides (Nitriles)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4D3BE4C2-3CA8-4CCD-B7AB-5827F7071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15</a:t>
            </a:r>
          </a:p>
        </p:txBody>
      </p:sp>
      <p:pic>
        <p:nvPicPr>
          <p:cNvPr id="19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F58D584-7E31-4A7B-A75B-146CCA5B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684" name="Rectangle 3">
            <a:extLst>
              <a:ext uri="{FF2B5EF4-FFF2-40B4-BE49-F238E27FC236}">
                <a16:creationId xmlns:a16="http://schemas.microsoft.com/office/drawing/2014/main" id="{F5DD5B28-6644-4DD5-A448-9F419E7DD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04813"/>
            <a:ext cx="633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Preparation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71BCCC-4078-4D16-A1D9-D25BEA4C3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463800"/>
            <a:ext cx="1144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Grignard reagents </a:t>
            </a:r>
            <a:r>
              <a:rPr lang="en-US" altLang="en-US" sz="2400"/>
              <a:t>add to the carbonyl group of carbon dioxide to give acids, after protonation of the intermediate carboxylate salt with a mineral acid like aqueous HCl.</a:t>
            </a: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2001AC3F-D6E7-48E9-A8C3-441200C8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41064" r="23914" b="32819"/>
          <a:stretch>
            <a:fillRect/>
          </a:stretch>
        </p:blipFill>
        <p:spPr bwMode="auto">
          <a:xfrm>
            <a:off x="3432175" y="4213225"/>
            <a:ext cx="446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58679A-446E-406C-8884-3D628E8D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292475"/>
            <a:ext cx="11449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/>
              <a:t>The </a:t>
            </a:r>
            <a:r>
              <a:rPr lang="en-US" altLang="en-US" sz="2400" b="1">
                <a:solidFill>
                  <a:srgbClr val="FF0000"/>
                </a:solidFill>
              </a:rPr>
              <a:t>acid obtained has one more carbon atom </a:t>
            </a:r>
            <a:r>
              <a:rPr lang="en-US" altLang="en-US" sz="2400" b="1"/>
              <a:t>(</a:t>
            </a:r>
            <a:r>
              <a:rPr lang="en-US" altLang="en-US" sz="2400" i="1"/>
              <a:t>the reaction provides a way to increase the length of a carbon chain</a:t>
            </a:r>
            <a:r>
              <a:rPr lang="en-US" altLang="en-US" sz="2400"/>
              <a:t>).  </a:t>
            </a:r>
            <a:endParaRPr lang="en-US" altLang="en-US" sz="2400" i="1"/>
          </a:p>
        </p:txBody>
      </p:sp>
      <p:pic>
        <p:nvPicPr>
          <p:cNvPr id="27655" name="Picture 24">
            <a:extLst>
              <a:ext uri="{FF2B5EF4-FFF2-40B4-BE49-F238E27FC236}">
                <a16:creationId xmlns:a16="http://schemas.microsoft.com/office/drawing/2014/main" id="{F6A9F49C-E9A1-4EBE-ABB1-9F74E980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583238"/>
            <a:ext cx="85693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BE050B-B15D-409B-B254-504DFEDBAEDD}"/>
              </a:ext>
            </a:extLst>
          </p:cNvPr>
          <p:cNvSpPr/>
          <p:nvPr/>
        </p:nvSpPr>
        <p:spPr>
          <a:xfrm>
            <a:off x="706438" y="1524000"/>
            <a:ext cx="11150600" cy="95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1313" indent="-341313" algn="just">
              <a:defRPr/>
            </a:pPr>
            <a:r>
              <a:rPr lang="en-US" sz="2800" b="1" dirty="0">
                <a:solidFill>
                  <a:srgbClr val="290EB2"/>
                </a:solidFill>
                <a:latin typeface="+mj-lt"/>
                <a:cs typeface="Arial" pitchFamily="34" charset="0"/>
              </a:rPr>
              <a:t>2) Reaction of Grignard Reagents with Carbon Dioxide (Carbonation of Grignard Reagent)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FF38B39-C91E-4E33-ABD8-C3B664E1D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16</a:t>
            </a:r>
          </a:p>
        </p:txBody>
      </p:sp>
      <p:sp>
        <p:nvSpPr>
          <p:cNvPr id="29704" name="Rectangle 1">
            <a:extLst>
              <a:ext uri="{FF2B5EF4-FFF2-40B4-BE49-F238E27FC236}">
                <a16:creationId xmlns:a16="http://schemas.microsoft.com/office/drawing/2014/main" id="{0AB4FEA3-039F-410B-BEDD-B1D3BE6F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537075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/>
              <a:t>+ Mg(OH)</a:t>
            </a:r>
            <a:r>
              <a:rPr lang="en-US" altLang="en-US" baseline="-25000"/>
              <a:t>2</a:t>
            </a:r>
            <a:r>
              <a:rPr lang="en-US" altLang="en-US"/>
              <a:t>X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98FFB7D7-CA47-4D9D-BD77-835B7137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3C8A681D-F8DE-49E6-A935-F376AF5AE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63688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800" b="1">
                <a:solidFill>
                  <a:srgbClr val="290EB2"/>
                </a:solidFill>
              </a:rPr>
              <a:t>1) Reactions with Bases: Salt 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BDB3DEE-918B-402D-99B7-02FCC3284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F5587F-684B-43C4-9416-C1E4A26F7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2200275"/>
            <a:ext cx="1092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Carboxylic acids, when treated with a strong base, form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carboxylate salts</a:t>
            </a:r>
            <a:r>
              <a:rPr lang="en-US" sz="2000" b="1" dirty="0">
                <a:latin typeface="+mj-lt"/>
              </a:rPr>
              <a:t>.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59D1B75-598D-4610-8F63-C713003A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457700"/>
            <a:ext cx="33988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>
            <a:extLst>
              <a:ext uri="{FF2B5EF4-FFF2-40B4-BE49-F238E27FC236}">
                <a16:creationId xmlns:a16="http://schemas.microsoft.com/office/drawing/2014/main" id="{27486CB1-4C4E-44FA-997A-B77CD27B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744913"/>
            <a:ext cx="49847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www2.ups.edu/courses/organicchemlab/c250lab.10/aqsolubility3.gif">
            <a:extLst>
              <a:ext uri="{FF2B5EF4-FFF2-40B4-BE49-F238E27FC236}">
                <a16:creationId xmlns:a16="http://schemas.microsoft.com/office/drawing/2014/main" id="{FAB01091-F57E-4DAB-A099-137F10F2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61754" r="31224"/>
          <a:stretch>
            <a:fillRect/>
          </a:stretch>
        </p:blipFill>
        <p:spPr bwMode="auto">
          <a:xfrm>
            <a:off x="2351584" y="5684986"/>
            <a:ext cx="2373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CDBCD8-7038-49E3-B4D4-54B451A8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5151438"/>
            <a:ext cx="1766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Examples.</a:t>
            </a:r>
          </a:p>
        </p:txBody>
      </p:sp>
      <p:pic>
        <p:nvPicPr>
          <p:cNvPr id="16" name="Picture 36">
            <a:extLst>
              <a:ext uri="{FF2B5EF4-FFF2-40B4-BE49-F238E27FC236}">
                <a16:creationId xmlns:a16="http://schemas.microsoft.com/office/drawing/2014/main" id="{E90CD97F-CC75-4012-839E-84BD4FEA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780088"/>
            <a:ext cx="41830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1">
            <a:extLst>
              <a:ext uri="{FF2B5EF4-FFF2-40B4-BE49-F238E27FC236}">
                <a16:creationId xmlns:a16="http://schemas.microsoft.com/office/drawing/2014/main" id="{02469B46-19E3-45FA-B7AF-59B314422064}"/>
              </a:ext>
            </a:extLst>
          </p:cNvPr>
          <p:cNvGrpSpPr>
            <a:grpSpLocks/>
          </p:cNvGrpSpPr>
          <p:nvPr/>
        </p:nvGrpSpPr>
        <p:grpSpPr bwMode="auto">
          <a:xfrm>
            <a:off x="3857625" y="2687638"/>
            <a:ext cx="3956050" cy="954087"/>
            <a:chOff x="3929063" y="2159000"/>
            <a:chExt cx="3956050" cy="954088"/>
          </a:xfrm>
        </p:grpSpPr>
        <p:pic>
          <p:nvPicPr>
            <p:cNvPr id="30733" name="Picture 2">
              <a:extLst>
                <a:ext uri="{FF2B5EF4-FFF2-40B4-BE49-F238E27FC236}">
                  <a16:creationId xmlns:a16="http://schemas.microsoft.com/office/drawing/2014/main" id="{C872AEC0-D2D3-48FD-A5BB-58A5894D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3" t="18236" r="20781" b="58224"/>
            <a:stretch>
              <a:fillRect/>
            </a:stretch>
          </p:blipFill>
          <p:spPr bwMode="auto">
            <a:xfrm>
              <a:off x="3929063" y="2159000"/>
              <a:ext cx="39560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16">
              <a:extLst>
                <a:ext uri="{FF2B5EF4-FFF2-40B4-BE49-F238E27FC236}">
                  <a16:creationId xmlns:a16="http://schemas.microsoft.com/office/drawing/2014/main" id="{3579876B-9B03-4216-B7AB-433E1A290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722" y="2301875"/>
              <a:ext cx="84492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sz="1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-</a:t>
              </a:r>
              <a:r>
                <a:rPr lang="en-US" altLang="en-US" sz="1400">
                  <a:solidFill>
                    <a:srgbClr val="FF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endParaRPr lang="en-US" altLang="en-US" sz="1400" baseline="30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E31C56FE-28F0-40CB-B841-C7BF2A84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0732" name="Rectangle 3">
            <a:extLst>
              <a:ext uri="{FF2B5EF4-FFF2-40B4-BE49-F238E27FC236}">
                <a16:creationId xmlns:a16="http://schemas.microsoft.com/office/drawing/2014/main" id="{420F81F9-A392-42C9-BB31-1A8E8710D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404813"/>
            <a:ext cx="592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Reactions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91009F53-332E-49F8-8E6B-C58D07BE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492375"/>
            <a:ext cx="5040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>
            <a:extLst>
              <a:ext uri="{FF2B5EF4-FFF2-40B4-BE49-F238E27FC236}">
                <a16:creationId xmlns:a16="http://schemas.microsoft.com/office/drawing/2014/main" id="{4CA1362E-D5B5-4C55-8920-C77AB167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284538"/>
            <a:ext cx="41703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FD1CFDE-136C-465A-A06C-30FD83F4F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633538"/>
            <a:ext cx="585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800" b="1">
                <a:solidFill>
                  <a:srgbClr val="290EB2"/>
                </a:solidFill>
              </a:rPr>
              <a:t>2) Nucleophilic Substitution Reactions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1B3669F-B928-4480-B21D-18FCB6C77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19</a:t>
            </a:r>
          </a:p>
        </p:txBody>
      </p:sp>
      <p:pic>
        <p:nvPicPr>
          <p:cNvPr id="9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5DCC2D5-574B-424C-ABF0-D739B870F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2C4A9-35A9-4C08-BF20-C69604C9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20825"/>
            <a:ext cx="1094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B050"/>
                </a:solidFill>
              </a:rPr>
              <a:t>Carboxylic acid derivatives </a:t>
            </a:r>
            <a:r>
              <a:rPr lang="en-US" altLang="en-US" sz="2400"/>
              <a:t>are compounds in which the hydroxyl part of the carboxyl group is replaced by various other groups.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350F9-0C02-4EE3-B9D7-54F0CD0F3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644900"/>
            <a:ext cx="6624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All acid derivatives can be hydrolyzed to the corresponding carboxylic acid.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DE254B68-766D-41C4-A2B9-73EC2740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7793" r="4276" b="19481"/>
          <a:stretch>
            <a:fillRect/>
          </a:stretch>
        </p:blipFill>
        <p:spPr bwMode="auto">
          <a:xfrm>
            <a:off x="3216275" y="2400300"/>
            <a:ext cx="6427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96FDCA1C-464E-4784-8AB6-4311BD97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r="51350"/>
          <a:stretch>
            <a:fillRect/>
          </a:stretch>
        </p:blipFill>
        <p:spPr bwMode="auto">
          <a:xfrm>
            <a:off x="7680325" y="3429000"/>
            <a:ext cx="425291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2">
            <a:extLst>
              <a:ext uri="{FF2B5EF4-FFF2-40B4-BE49-F238E27FC236}">
                <a16:creationId xmlns:a16="http://schemas.microsoft.com/office/drawing/2014/main" id="{0C44F01A-2DFA-4616-8B6C-0EB06D16B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8AEDD9FC-E620-448B-BBB7-55637BE2334F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19</a:t>
            </a:fld>
            <a:r>
              <a:rPr lang="en-US" altLang="en-US" sz="1200">
                <a:solidFill>
                  <a:srgbClr val="FFFFFF"/>
                </a:solidFill>
              </a:rPr>
              <a:t>0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9B55D15D-77FA-4FE1-8149-AD93CEEC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2776" name="Rectangle 3">
            <a:extLst>
              <a:ext uri="{FF2B5EF4-FFF2-40B4-BE49-F238E27FC236}">
                <a16:creationId xmlns:a16="http://schemas.microsoft.com/office/drawing/2014/main" id="{832A3ACD-EC05-4C8A-8363-DBD2410B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404813"/>
            <a:ext cx="572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Carboxylic Acids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5F22802-5366-4253-94A9-1CF0B792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249-D9DA-4427-80AC-93D291CD4F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5600" y="1493838"/>
            <a:ext cx="11664950" cy="536416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At the end of this chapter, students will able to: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Identify and name simple carboxylic acids.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Recognize the properties (structure, physical and chemical properties) of carboxylic acid 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Suggest preparation reactions from primary alcohols and from Grignard reagents and CO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Predict the product of the reduction of a carboxylic acid and give the reagents required to perform this reaction.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Identify carboxylic acid derivatives as esters, amides, acid halides and acid anhydrides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Predict the products that will be formed when a carboxylic acid derivative is treated with an alcohol or amine.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Give the reagents required for the interconversion of carboxylic acid derivatives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617D4-E7FB-4966-A883-80DF274E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411EABA-4DB8-4EAC-900E-6A7C348AED0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31A5D7D6-B6EA-4983-B8C4-C2C89023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B8696E54-2DD9-4A73-81AA-4DD442DD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36713"/>
            <a:ext cx="2538412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Acid Chloride</a:t>
            </a:r>
          </a:p>
        </p:txBody>
      </p:sp>
      <p:sp>
        <p:nvSpPr>
          <p:cNvPr id="33795" name="Slide Number Placeholder 2">
            <a:extLst>
              <a:ext uri="{FF2B5EF4-FFF2-40B4-BE49-F238E27FC236}">
                <a16:creationId xmlns:a16="http://schemas.microsoft.com/office/drawing/2014/main" id="{D9A870A0-1640-448F-A0B1-62107291C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EA79B1E6-FA9F-4C3F-83EC-461FD94D72A0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20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0657C-E99E-4698-8F37-3457649F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371725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Acyl chlorides </a:t>
            </a:r>
            <a:r>
              <a:rPr lang="en-US" sz="2000" dirty="0">
                <a:latin typeface="+mj-lt"/>
              </a:rPr>
              <a:t>have the general formula </a:t>
            </a:r>
            <a:r>
              <a:rPr lang="en-US" sz="2000" dirty="0" err="1">
                <a:latin typeface="+mj-lt"/>
              </a:rPr>
              <a:t>RCOCl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D1D630-1AA3-435B-B6F7-034946F90F3D}"/>
              </a:ext>
            </a:extLst>
          </p:cNvPr>
          <p:cNvSpPr/>
          <p:nvPr/>
        </p:nvSpPr>
        <p:spPr>
          <a:xfrm>
            <a:off x="911225" y="3225800"/>
            <a:ext cx="11131550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Acyl chlorides, or acid chlorides</a:t>
            </a:r>
            <a:r>
              <a:rPr lang="en-US" dirty="0">
                <a:latin typeface="+mj-lt"/>
              </a:rPr>
              <a:t>, are named by replacing the 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-</a:t>
            </a:r>
            <a:r>
              <a:rPr lang="en-US" i="1" u="sng" dirty="0" err="1">
                <a:solidFill>
                  <a:srgbClr val="00B050"/>
                </a:solidFill>
                <a:latin typeface="+mj-lt"/>
              </a:rPr>
              <a:t>ic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 acid </a:t>
            </a:r>
            <a:r>
              <a:rPr lang="en-US" dirty="0">
                <a:latin typeface="+mj-lt"/>
              </a:rPr>
              <a:t>ending of the parent acid by 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-</a:t>
            </a:r>
            <a:r>
              <a:rPr lang="en-US" i="1" u="sng" dirty="0" err="1">
                <a:solidFill>
                  <a:srgbClr val="00B050"/>
                </a:solidFill>
                <a:latin typeface="+mj-lt"/>
              </a:rPr>
              <a:t>yl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 chloride</a:t>
            </a:r>
            <a:r>
              <a:rPr lang="en-US" i="1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E8CBF1A2-83EA-4A43-B9B4-47AE89FC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r="73399" b="8266"/>
          <a:stretch>
            <a:fillRect/>
          </a:stretch>
        </p:blipFill>
        <p:spPr bwMode="auto">
          <a:xfrm>
            <a:off x="5421313" y="4117975"/>
            <a:ext cx="13493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8EAA93-7C5D-4447-A501-D43C632C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741613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Acyl chlorides </a:t>
            </a:r>
            <a:r>
              <a:rPr lang="en-US" sz="2000" dirty="0">
                <a:latin typeface="+mj-lt"/>
              </a:rPr>
              <a:t>are more common and less expensive than bromides or iodides.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6B8654-7EBF-42F6-888D-E39D1DB3E955}"/>
              </a:ext>
            </a:extLst>
          </p:cNvPr>
          <p:cNvSpPr/>
          <p:nvPr/>
        </p:nvSpPr>
        <p:spPr>
          <a:xfrm>
            <a:off x="911225" y="4972050"/>
            <a:ext cx="10945813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Preparation:</a:t>
            </a:r>
          </a:p>
          <a:p>
            <a:pPr marL="347663" algn="just">
              <a:defRPr/>
            </a:pPr>
            <a:r>
              <a:rPr lang="en-US" dirty="0">
                <a:latin typeface="+mj-lt"/>
              </a:rPr>
              <a:t>They can be prepared from acids by reaction with thionyl chloride or phosphorous pentachloride.</a:t>
            </a: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871642D0-8479-4B3B-B5F7-2187C748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333" r="8481" b="75252"/>
          <a:stretch>
            <a:fillRect/>
          </a:stretch>
        </p:blipFill>
        <p:spPr bwMode="auto">
          <a:xfrm>
            <a:off x="1703512" y="5805488"/>
            <a:ext cx="44608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C3FA64A2-F622-4084-8A53-96FC76BD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74043" r="5246" b="3734"/>
          <a:stretch>
            <a:fillRect/>
          </a:stretch>
        </p:blipFill>
        <p:spPr bwMode="auto">
          <a:xfrm>
            <a:off x="7026275" y="5865813"/>
            <a:ext cx="46259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5C995506-D05F-41B6-A1CB-C70A5845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>
            <a:extLst>
              <a:ext uri="{FF2B5EF4-FFF2-40B4-BE49-F238E27FC236}">
                <a16:creationId xmlns:a16="http://schemas.microsoft.com/office/drawing/2014/main" id="{80784910-F144-445B-833A-86AC2197C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F8022DC6-C931-4C71-95F5-9A9E841B8300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21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A5AAD2-2CCE-48D4-89DC-2078E7C6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717675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Reactions: </a:t>
            </a:r>
            <a:r>
              <a:rPr lang="en-US" sz="2000" i="1" dirty="0">
                <a:latin typeface="+mj-lt"/>
              </a:rPr>
              <a:t>They can react rapidly with most nucleophile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9C9B5FF-1357-4C31-8137-06C621D9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288" r="2304"/>
          <a:stretch>
            <a:fillRect/>
          </a:stretch>
        </p:blipFill>
        <p:spPr bwMode="auto">
          <a:xfrm>
            <a:off x="4121150" y="2416175"/>
            <a:ext cx="33226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44A2A814-E98C-4432-93DF-238960FE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384675"/>
            <a:ext cx="286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Examples: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886BAC96-9ADD-4699-95C8-9598842B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4028" r="5368" b="15788"/>
          <a:stretch>
            <a:fillRect/>
          </a:stretch>
        </p:blipFill>
        <p:spPr bwMode="auto">
          <a:xfrm>
            <a:off x="4121150" y="5935663"/>
            <a:ext cx="40687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D8DF92E3-8ECA-488B-BD2F-0179E276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r="703" b="10355"/>
          <a:stretch>
            <a:fillRect/>
          </a:stretch>
        </p:blipFill>
        <p:spPr bwMode="auto">
          <a:xfrm>
            <a:off x="7214865" y="4935538"/>
            <a:ext cx="3849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783831CD-9ABF-4D8F-92F7-CA701146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019" r="2415" b="8479"/>
          <a:stretch>
            <a:fillRect/>
          </a:stretch>
        </p:blipFill>
        <p:spPr bwMode="auto">
          <a:xfrm>
            <a:off x="1415480" y="4876800"/>
            <a:ext cx="3867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6AD99DA9-ECD0-4FE8-AADA-339DE5FB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FC0ACFD6-C1C5-4342-877C-7F9686F2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16075"/>
            <a:ext cx="149225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Esters</a:t>
            </a:r>
          </a:p>
        </p:txBody>
      </p:sp>
      <p:sp>
        <p:nvSpPr>
          <p:cNvPr id="35843" name="Slide Number Placeholder 2">
            <a:extLst>
              <a:ext uri="{FF2B5EF4-FFF2-40B4-BE49-F238E27FC236}">
                <a16:creationId xmlns:a16="http://schemas.microsoft.com/office/drawing/2014/main" id="{C53293EF-B718-4675-8043-6487AF6A5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DBF22990-B845-4B6C-993D-6E3F0C28DF6A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22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28E6D-F3E8-4FC4-A0D3-CCC14EB8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2381250"/>
            <a:ext cx="1113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Esters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are derived from acids by replacing the –OH group by an –OR group and have the general formula R</a:t>
            </a:r>
            <a:r>
              <a:rPr lang="en-US" sz="2000" baseline="30000" dirty="0">
                <a:latin typeface="+mj-lt"/>
              </a:rPr>
              <a:t>/</a:t>
            </a:r>
            <a:r>
              <a:rPr lang="en-US" sz="2000" dirty="0">
                <a:latin typeface="+mj-lt"/>
              </a:rPr>
              <a:t>COOR.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737CA5-F265-473C-BB3C-87F0CA4FA754}"/>
              </a:ext>
            </a:extLst>
          </p:cNvPr>
          <p:cNvSpPr/>
          <p:nvPr/>
        </p:nvSpPr>
        <p:spPr>
          <a:xfrm>
            <a:off x="711200" y="3049588"/>
            <a:ext cx="11158538" cy="1230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Nomenclature:</a:t>
            </a:r>
          </a:p>
          <a:p>
            <a:pPr marL="800100" indent="-342900" algn="just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They are named in a manner analogous to carboxylic acid salts.</a:t>
            </a:r>
          </a:p>
          <a:p>
            <a:pPr marL="800100" indent="-342900" algn="just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R part of the –OR group is name first</a:t>
            </a:r>
            <a:r>
              <a:rPr lang="en-US" dirty="0">
                <a:latin typeface="+mj-lt"/>
              </a:rPr>
              <a:t>, followed by the name of the acid, with the </a:t>
            </a:r>
            <a:r>
              <a:rPr lang="en-US" b="1" i="1" u="sng" dirty="0">
                <a:solidFill>
                  <a:srgbClr val="00B050"/>
                </a:solidFill>
                <a:latin typeface="+mj-lt"/>
              </a:rPr>
              <a:t>–ic acid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ending changed to </a:t>
            </a:r>
            <a:r>
              <a:rPr lang="en-US" b="1" i="1" u="sng" dirty="0">
                <a:solidFill>
                  <a:srgbClr val="00B050"/>
                </a:solidFill>
                <a:latin typeface="+mj-lt"/>
              </a:rPr>
              <a:t>–ate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DC9A8B4-FBCB-4C68-85DB-9AF82167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65681" r="29337" b="9244"/>
          <a:stretch>
            <a:fillRect/>
          </a:stretch>
        </p:blipFill>
        <p:spPr bwMode="auto">
          <a:xfrm>
            <a:off x="7483475" y="4279900"/>
            <a:ext cx="30845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227BFA5-70F7-4002-BB9D-7544F41B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0859" r="18037" b="54843"/>
          <a:stretch>
            <a:fillRect/>
          </a:stretch>
        </p:blipFill>
        <p:spPr bwMode="auto">
          <a:xfrm>
            <a:off x="2711450" y="4133850"/>
            <a:ext cx="4473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7E62E4-4293-488D-AA49-0AA90870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45410" r="23701" b="4938"/>
          <a:stretch>
            <a:fillRect/>
          </a:stretch>
        </p:blipFill>
        <p:spPr bwMode="auto">
          <a:xfrm>
            <a:off x="7320136" y="5641975"/>
            <a:ext cx="438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93E03A-749B-4455-9D7A-37833AEC1D35}"/>
              </a:ext>
            </a:extLst>
          </p:cNvPr>
          <p:cNvSpPr/>
          <p:nvPr/>
        </p:nvSpPr>
        <p:spPr>
          <a:xfrm>
            <a:off x="742950" y="5318125"/>
            <a:ext cx="6001122" cy="123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Preparation:</a:t>
            </a:r>
          </a:p>
          <a:p>
            <a:pPr marL="347663" algn="just">
              <a:defRPr/>
            </a:pPr>
            <a:r>
              <a:rPr lang="en-US" dirty="0">
                <a:latin typeface="+mj-lt"/>
              </a:rPr>
              <a:t>When a carboxylic acid and an alcohol are heated in the presence of an acid catalyst (</a:t>
            </a:r>
            <a:r>
              <a:rPr lang="en-US" dirty="0" err="1">
                <a:latin typeface="+mj-lt"/>
              </a:rPr>
              <a:t>HCl</a:t>
            </a:r>
            <a:r>
              <a:rPr lang="en-US" dirty="0">
                <a:latin typeface="+mj-lt"/>
              </a:rPr>
              <a:t> or 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SO</a:t>
            </a:r>
            <a:r>
              <a:rPr lang="en-US" baseline="-25000" dirty="0">
                <a:latin typeface="+mj-lt"/>
              </a:rPr>
              <a:t>4</a:t>
            </a:r>
            <a:r>
              <a:rPr lang="en-US" dirty="0">
                <a:latin typeface="+mj-lt"/>
              </a:rPr>
              <a:t>), an equilibrium is established with the ester and water.</a:t>
            </a:r>
          </a:p>
        </p:txBody>
      </p:sp>
      <p:pic>
        <p:nvPicPr>
          <p:cNvPr id="11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645B5323-7086-4D92-81D9-CB45F085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>
            <a:extLst>
              <a:ext uri="{FF2B5EF4-FFF2-40B4-BE49-F238E27FC236}">
                <a16:creationId xmlns:a16="http://schemas.microsoft.com/office/drawing/2014/main" id="{62C8BD18-CAA2-48F4-86EA-D6ED945C2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55E74AB3-F4D7-4EE5-8DFD-FFBC01182859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23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5B4B4B-D6FA-4CB0-B0D8-A6A33CD7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193925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Saponification;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esters are commonly hydrolyzed with base.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768AFC13-A8B6-4806-ABA3-A5ED2EBE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33034" r="8080" b="8275"/>
          <a:stretch>
            <a:fillRect/>
          </a:stretch>
        </p:blipFill>
        <p:spPr bwMode="auto">
          <a:xfrm>
            <a:off x="4110038" y="5091113"/>
            <a:ext cx="35782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1BF5107-87A5-43BF-BADF-52126AD90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4351338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</a:rPr>
              <a:t>Ammonia converts esters to </a:t>
            </a:r>
            <a:r>
              <a:rPr lang="en-US" sz="2000" b="1" dirty="0">
                <a:solidFill>
                  <a:srgbClr val="131FBD"/>
                </a:solidFill>
                <a:latin typeface="+mj-lt"/>
              </a:rPr>
              <a:t>amides</a:t>
            </a:r>
            <a:r>
              <a:rPr lang="en-US" sz="2000" b="1" dirty="0">
                <a:latin typeface="+mj-lt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D631AC-AA00-4E4A-A8B8-CB2EF6BB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71132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Reactions</a:t>
            </a:r>
            <a:endParaRPr lang="en-US" altLang="en-US" sz="2000"/>
          </a:p>
        </p:txBody>
      </p:sp>
      <p:grpSp>
        <p:nvGrpSpPr>
          <p:cNvPr id="36871" name="Group 2">
            <a:extLst>
              <a:ext uri="{FF2B5EF4-FFF2-40B4-BE49-F238E27FC236}">
                <a16:creationId xmlns:a16="http://schemas.microsoft.com/office/drawing/2014/main" id="{349AB8AE-FADE-436A-93C1-79B2D68F1A52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2770188"/>
            <a:ext cx="4071938" cy="889000"/>
            <a:chOff x="3863752" y="2770187"/>
            <a:chExt cx="4071938" cy="889000"/>
          </a:xfrm>
        </p:grpSpPr>
        <p:pic>
          <p:nvPicPr>
            <p:cNvPr id="36873" name="Picture 3">
              <a:extLst>
                <a:ext uri="{FF2B5EF4-FFF2-40B4-BE49-F238E27FC236}">
                  <a16:creationId xmlns:a16="http://schemas.microsoft.com/office/drawing/2014/main" id="{0AF68B4C-42F8-40F9-9738-45FF7FB2D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0" t="44823" r="17671" b="3661"/>
            <a:stretch>
              <a:fillRect/>
            </a:stretch>
          </p:blipFill>
          <p:spPr bwMode="auto">
            <a:xfrm>
              <a:off x="3863752" y="2770187"/>
              <a:ext cx="4071938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TextBox 1">
              <a:extLst>
                <a:ext uri="{FF2B5EF4-FFF2-40B4-BE49-F238E27FC236}">
                  <a16:creationId xmlns:a16="http://schemas.microsoft.com/office/drawing/2014/main" id="{A3725F49-8599-4538-9150-2447F5527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1864" y="2942079"/>
              <a:ext cx="84492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sz="1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-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endParaRPr lang="en-US" altLang="en-US" sz="1400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BAA67C6E-7C60-44F2-9ACC-8CF2729E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D93F2B-03B2-49F7-9C81-198C39EA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2282825"/>
            <a:ext cx="1094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Amides</a:t>
            </a:r>
            <a:r>
              <a:rPr lang="en-US" altLang="en-US" sz="2400" b="1">
                <a:solidFill>
                  <a:srgbClr val="00B050"/>
                </a:solidFill>
              </a:rPr>
              <a:t> </a:t>
            </a:r>
            <a:r>
              <a:rPr lang="en-US" altLang="en-US" sz="2400"/>
              <a:t>are the least reactive of the common carboxylic acid derivatives.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F89E4AAB-8857-42BF-8E53-5E45473D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69884" r="6030" b="5571"/>
          <a:stretch>
            <a:fillRect/>
          </a:stretch>
        </p:blipFill>
        <p:spPr bwMode="auto">
          <a:xfrm>
            <a:off x="1084263" y="4868863"/>
            <a:ext cx="5957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8415C7-A432-424C-9BC8-21DF4D223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2803525"/>
            <a:ext cx="1094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Primary amides have general formula </a:t>
            </a:r>
            <a:r>
              <a:rPr lang="en-US" altLang="en-US" sz="2400" b="1">
                <a:solidFill>
                  <a:srgbClr val="00B050"/>
                </a:solidFill>
              </a:rPr>
              <a:t>RCONH</a:t>
            </a:r>
            <a:r>
              <a:rPr lang="en-US" altLang="en-US" sz="2400" b="1" baseline="-25000">
                <a:solidFill>
                  <a:srgbClr val="00B050"/>
                </a:solidFill>
              </a:rPr>
              <a:t>2</a:t>
            </a:r>
            <a:r>
              <a:rPr lang="en-US" altLang="en-US" sz="2400" b="1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C7CA3-11E9-4913-B3A4-795096971A5A}"/>
              </a:ext>
            </a:extLst>
          </p:cNvPr>
          <p:cNvSpPr/>
          <p:nvPr/>
        </p:nvSpPr>
        <p:spPr>
          <a:xfrm>
            <a:off x="711200" y="3327400"/>
            <a:ext cx="10944225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defRPr/>
            </a:pPr>
            <a:r>
              <a:rPr lang="en-US" sz="2400" dirty="0"/>
              <a:t>Amides are named by replacing the </a:t>
            </a:r>
            <a:r>
              <a:rPr lang="en-US" sz="2400" i="1" u="sng" dirty="0">
                <a:solidFill>
                  <a:srgbClr val="00B050"/>
                </a:solidFill>
              </a:rPr>
              <a:t>–</a:t>
            </a:r>
            <a:r>
              <a:rPr lang="en-US" sz="2400" i="1" u="sng" dirty="0" err="1">
                <a:solidFill>
                  <a:srgbClr val="00B050"/>
                </a:solidFill>
              </a:rPr>
              <a:t>oic</a:t>
            </a:r>
            <a:r>
              <a:rPr lang="en-US" sz="2400" i="1" u="sng" dirty="0">
                <a:solidFill>
                  <a:srgbClr val="00B050"/>
                </a:solidFill>
              </a:rPr>
              <a:t> acid </a:t>
            </a:r>
            <a:r>
              <a:rPr lang="en-US" sz="2400" dirty="0"/>
              <a:t>ending of the acid name with the </a:t>
            </a:r>
            <a:r>
              <a:rPr lang="en-US" sz="2400" i="1" u="sng" dirty="0">
                <a:solidFill>
                  <a:srgbClr val="00B050"/>
                </a:solidFill>
              </a:rPr>
              <a:t>–amide </a:t>
            </a:r>
            <a:r>
              <a:rPr lang="en-US" sz="2400" dirty="0"/>
              <a:t>ending, This will be either for the common or the IUPAC name.</a:t>
            </a:r>
          </a:p>
        </p:txBody>
      </p:sp>
      <p:pic>
        <p:nvPicPr>
          <p:cNvPr id="36871" name="Picture 3">
            <a:extLst>
              <a:ext uri="{FF2B5EF4-FFF2-40B4-BE49-F238E27FC236}">
                <a16:creationId xmlns:a16="http://schemas.microsoft.com/office/drawing/2014/main" id="{F5AB03FF-04B2-404F-BB32-0BBD7FA2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r="51158"/>
          <a:stretch>
            <a:fillRect/>
          </a:stretch>
        </p:blipFill>
        <p:spPr bwMode="auto">
          <a:xfrm>
            <a:off x="7319963" y="4875435"/>
            <a:ext cx="1871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Slide Number Placeholder 2">
            <a:extLst>
              <a:ext uri="{FF2B5EF4-FFF2-40B4-BE49-F238E27FC236}">
                <a16:creationId xmlns:a16="http://schemas.microsoft.com/office/drawing/2014/main" id="{F7ED3100-517D-4F30-9902-9DD68F7E3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218BF997-8913-41B5-ACF5-401A75F703CC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24</a:t>
            </a:fld>
            <a:r>
              <a:rPr lang="en-US" altLang="en-US" sz="12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37896" name="Rectangle 3">
            <a:extLst>
              <a:ext uri="{FF2B5EF4-FFF2-40B4-BE49-F238E27FC236}">
                <a16:creationId xmlns:a16="http://schemas.microsoft.com/office/drawing/2014/main" id="{66D7EAA5-2408-484C-8654-2E6F4B66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58938"/>
            <a:ext cx="149225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Amides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877126C-4BA1-4F74-8258-E8EDCA77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C58F89E-AFAD-450A-8319-1DBF2D43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2" r="1515"/>
          <a:stretch>
            <a:fillRect/>
          </a:stretch>
        </p:blipFill>
        <p:spPr bwMode="auto">
          <a:xfrm>
            <a:off x="9355138" y="4869160"/>
            <a:ext cx="17319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>
            <a:extLst>
              <a:ext uri="{FF2B5EF4-FFF2-40B4-BE49-F238E27FC236}">
                <a16:creationId xmlns:a16="http://schemas.microsoft.com/office/drawing/2014/main" id="{C232BB70-96D7-4452-9595-42210E185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979EB373-32A5-4FDD-BD1F-B5C4D8CECB39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25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14400-EF95-4306-8B12-6B53891EB479}"/>
              </a:ext>
            </a:extLst>
          </p:cNvPr>
          <p:cNvSpPr/>
          <p:nvPr/>
        </p:nvSpPr>
        <p:spPr>
          <a:xfrm>
            <a:off x="727075" y="1579563"/>
            <a:ext cx="111315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Preparation:</a:t>
            </a:r>
          </a:p>
          <a:p>
            <a:pPr marL="69056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They can be prepared by the reaction of ammonia with esters, with acyl halides, or with acid anhydrides.</a:t>
            </a:r>
          </a:p>
          <a:p>
            <a:pPr marL="69056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Amides can also prepared by heating the ammonium salts of acids as shown in the following scheme.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3C20BCF-A304-4D25-A8D4-63CB1175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38271" r="15564" b="45020"/>
          <a:stretch>
            <a:fillRect/>
          </a:stretch>
        </p:blipFill>
        <p:spPr bwMode="auto">
          <a:xfrm>
            <a:off x="3036888" y="2711450"/>
            <a:ext cx="64008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4E1F37-D7A7-4530-A502-B7BFD1AE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3513138"/>
            <a:ext cx="212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Reactions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E6C387-812B-4D53-9AD7-173D8AD3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3975100"/>
            <a:ext cx="1051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Amides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react with </a:t>
            </a:r>
            <a:r>
              <a:rPr lang="en-US" sz="2000" dirty="0" err="1">
                <a:latin typeface="+mj-lt"/>
              </a:rPr>
              <a:t>nucleophiles</a:t>
            </a:r>
            <a:r>
              <a:rPr lang="en-US" sz="2000" dirty="0">
                <a:latin typeface="+mj-lt"/>
              </a:rPr>
              <a:t> and they can be hydrolyzed by water.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6812D-3B5D-43C5-AA9B-1754F4BD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5351463"/>
            <a:ext cx="10523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Amides </a:t>
            </a:r>
            <a:r>
              <a:rPr lang="en-US" sz="2000" dirty="0">
                <a:latin typeface="+mj-lt"/>
              </a:rPr>
              <a:t>can be reduced by lithium aluminums hydride to give amines.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EE5EDD0-4CEA-4A15-9BA9-8623D9C2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40535" r="20143" b="11551"/>
          <a:stretch>
            <a:fillRect/>
          </a:stretch>
        </p:blipFill>
        <p:spPr bwMode="auto">
          <a:xfrm>
            <a:off x="3817938" y="4514850"/>
            <a:ext cx="4538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02FBEED9-0114-4EE4-804D-7B0E971D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36932" r="16466" b="7098"/>
          <a:stretch>
            <a:fillRect/>
          </a:stretch>
        </p:blipFill>
        <p:spPr bwMode="auto">
          <a:xfrm>
            <a:off x="4379913" y="5910263"/>
            <a:ext cx="30464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48B8784-DD1C-4A76-9B01-9EF47CA7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5AF3D1E1-1749-457C-8845-F65F1F0C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0000" r="53928" b="10698"/>
          <a:stretch>
            <a:fillRect/>
          </a:stretch>
        </p:blipFill>
        <p:spPr bwMode="auto">
          <a:xfrm>
            <a:off x="4757738" y="4202113"/>
            <a:ext cx="2676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C10EF-006F-4C79-B96A-C68E47435CCB}"/>
              </a:ext>
            </a:extLst>
          </p:cNvPr>
          <p:cNvSpPr/>
          <p:nvPr/>
        </p:nvSpPr>
        <p:spPr>
          <a:xfrm>
            <a:off x="623888" y="2954338"/>
            <a:ext cx="11017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defRPr/>
            </a:pPr>
            <a:r>
              <a:rPr lang="en-US" sz="2400" dirty="0"/>
              <a:t>The name of an anhydrides is obtained by naming the acid from which is derived and replacing the word acid with anhydride.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FD6A1-8E5A-4748-B29B-17361F43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424113"/>
            <a:ext cx="1101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Acid anhydrides </a:t>
            </a:r>
            <a:r>
              <a:rPr lang="en-US" altLang="en-US" sz="2400"/>
              <a:t>have general formula </a:t>
            </a:r>
            <a:r>
              <a:rPr lang="en-US" altLang="en-US" sz="2400">
                <a:solidFill>
                  <a:srgbClr val="00B050"/>
                </a:solidFill>
              </a:rPr>
              <a:t>RCOOCOR</a:t>
            </a:r>
            <a:r>
              <a:rPr lang="en-US" altLang="en-US" sz="2400"/>
              <a:t>.</a:t>
            </a:r>
          </a:p>
        </p:txBody>
      </p:sp>
      <p:pic>
        <p:nvPicPr>
          <p:cNvPr id="38919" name="Picture 11">
            <a:extLst>
              <a:ext uri="{FF2B5EF4-FFF2-40B4-BE49-F238E27FC236}">
                <a16:creationId xmlns:a16="http://schemas.microsoft.com/office/drawing/2014/main" id="{281381E6-958B-4D54-BA21-519AE8A9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373688"/>
            <a:ext cx="6985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B6A7924-B352-4767-B02A-7BA091334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31</a:t>
            </a:r>
          </a:p>
        </p:txBody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ECC3FFAE-036A-4AFA-AC07-F0C8428C0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677988"/>
            <a:ext cx="314801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Acid Anhydrides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FD900C8-A2EA-4FFB-9C86-1EB7717D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7D7243-5D58-4DD1-9B55-D2CF258C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2070100"/>
            <a:ext cx="10585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0000"/>
                </a:solidFill>
              </a:rPr>
              <a:t>Acid anhydrides </a:t>
            </a:r>
            <a:r>
              <a:rPr lang="en-US" altLang="en-US" sz="2400"/>
              <a:t>are derived from acids by removing water from two carboxyl groups under heating and effect of suitable catalyst.</a:t>
            </a: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003C0F29-0CFA-46AA-8D4A-21DEB2A5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38797" r="22769" b="9045"/>
          <a:stretch>
            <a:fillRect/>
          </a:stretch>
        </p:blipFill>
        <p:spPr bwMode="auto">
          <a:xfrm>
            <a:off x="3863975" y="2935288"/>
            <a:ext cx="424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4BDE33-A581-417D-89E4-87024EB99F9B}"/>
              </a:ext>
            </a:extLst>
          </p:cNvPr>
          <p:cNvSpPr/>
          <p:nvPr/>
        </p:nvSpPr>
        <p:spPr>
          <a:xfrm>
            <a:off x="992188" y="4022725"/>
            <a:ext cx="1058545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</a:rPr>
              <a:t>Anhydrides</a:t>
            </a:r>
            <a:r>
              <a:rPr lang="en-US" sz="2400" b="1" dirty="0"/>
              <a:t> </a:t>
            </a:r>
            <a:r>
              <a:rPr lang="en-US" sz="2400" dirty="0"/>
              <a:t>can also be prepared from acid chlorides and carboxylate salts.</a:t>
            </a:r>
          </a:p>
          <a:p>
            <a:pPr marL="285750" algn="just">
              <a:defRPr/>
            </a:pPr>
            <a:r>
              <a:rPr lang="en-US" sz="2400" i="1" dirty="0"/>
              <a:t>This method is used for preparing anhydrides derived from two different carboxylic acids (</a:t>
            </a:r>
            <a:r>
              <a:rPr lang="en-US" sz="2400" i="1" dirty="0">
                <a:solidFill>
                  <a:srgbClr val="7030A0"/>
                </a:solidFill>
              </a:rPr>
              <a:t>mixed anhydrides</a:t>
            </a:r>
            <a:r>
              <a:rPr lang="en-US" sz="2400" i="1" dirty="0"/>
              <a:t>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C31B0-D72D-4CD7-990C-8C993864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57338"/>
            <a:ext cx="932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Preparation</a:t>
            </a:r>
            <a:endParaRPr lang="en-US" altLang="en-US" sz="2400">
              <a:solidFill>
                <a:srgbClr val="FF0000"/>
              </a:solidFill>
            </a:endParaRPr>
          </a:p>
        </p:txBody>
      </p:sp>
      <p:pic>
        <p:nvPicPr>
          <p:cNvPr id="39944" name="Picture 2">
            <a:extLst>
              <a:ext uri="{FF2B5EF4-FFF2-40B4-BE49-F238E27FC236}">
                <a16:creationId xmlns:a16="http://schemas.microsoft.com/office/drawing/2014/main" id="{CBA661D2-B351-4321-A7C4-2FF7056A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478463"/>
            <a:ext cx="77136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BECBBAC-038E-464C-8041-8A02AB1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32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DC83BB7-B3E5-4A34-A7E0-A760F61A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32466-2586-4851-80A9-058C489C0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700213"/>
            <a:ext cx="946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Reactions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8A1C0-63D9-4D00-AB24-496BAFFB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165350"/>
            <a:ext cx="10512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0000"/>
                </a:solidFill>
              </a:rPr>
              <a:t>Anhydrides</a:t>
            </a:r>
            <a:r>
              <a:rPr lang="en-US" altLang="en-US" sz="2400" b="1"/>
              <a:t> </a:t>
            </a:r>
            <a:r>
              <a:rPr lang="en-US" altLang="en-US" sz="2400"/>
              <a:t>undergo </a:t>
            </a:r>
            <a:r>
              <a:rPr lang="en-US" altLang="en-US" sz="2400">
                <a:solidFill>
                  <a:srgbClr val="00B050"/>
                </a:solidFill>
              </a:rPr>
              <a:t>nucleophilic acyl substitution reactions </a:t>
            </a:r>
            <a:r>
              <a:rPr lang="en-US" altLang="en-US" sz="2400"/>
              <a:t>(</a:t>
            </a:r>
            <a:r>
              <a:rPr lang="en-US" altLang="en-US" sz="2400" i="1"/>
              <a:t>They are more reactive than esters, but less reactive than acyl halides</a:t>
            </a:r>
            <a:r>
              <a:rPr lang="en-US" altLang="en-US" sz="2400"/>
              <a:t>).</a:t>
            </a:r>
          </a:p>
        </p:txBody>
      </p:sp>
      <p:pic>
        <p:nvPicPr>
          <p:cNvPr id="40966" name="Picture 3">
            <a:extLst>
              <a:ext uri="{FF2B5EF4-FFF2-40B4-BE49-F238E27FC236}">
                <a16:creationId xmlns:a16="http://schemas.microsoft.com/office/drawing/2014/main" id="{64FC23DC-B424-4EBC-B045-D825D7C6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2221" r="17535" b="3665"/>
          <a:stretch>
            <a:fillRect/>
          </a:stretch>
        </p:blipFill>
        <p:spPr bwMode="auto">
          <a:xfrm>
            <a:off x="3071813" y="3429000"/>
            <a:ext cx="56165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2AC7855-3C23-4992-B2AA-2F1E7322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33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1830BEC-D0DD-49F2-892D-60A19F57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EF25-F36F-48A1-AC4B-48EA76F4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3175"/>
            <a:ext cx="711200" cy="2444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9C5B26D0-B19B-4C1C-8B0C-E6BAB79CB11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1C50DEE2-4689-402C-ADFA-4B8C7E941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075" y="1628775"/>
          <a:ext cx="10296525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CS ChemDraw Drawing" r:id="rId3" imgW="7729448" imgH="3737742" progId="ChemDraw.Document.6.0">
                  <p:embed/>
                </p:oleObj>
              </mc:Choice>
              <mc:Fallback>
                <p:oleObj name="CS ChemDraw Drawing" r:id="rId3" imgW="7729448" imgH="3737742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628775"/>
                        <a:ext cx="10296525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50C0E58-3DF3-4CD8-83F4-6A78C81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3013" name="Rectangle 3">
            <a:extLst>
              <a:ext uri="{FF2B5EF4-FFF2-40B4-BE49-F238E27FC236}">
                <a16:creationId xmlns:a16="http://schemas.microsoft.com/office/drawing/2014/main" id="{140B5C0A-0727-4069-B673-F75A36963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404813"/>
            <a:ext cx="202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>
            <a:extLst>
              <a:ext uri="{FF2B5EF4-FFF2-40B4-BE49-F238E27FC236}">
                <a16:creationId xmlns:a16="http://schemas.microsoft.com/office/drawing/2014/main" id="{FA8F469F-B3C6-4336-9939-31BD4C27F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2149A808-6E12-4C8A-BC53-4F830D3DE0B8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E90674E-0E0C-499A-8DD6-D47CAF1C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55070" r="4161" b="5911"/>
          <a:stretch>
            <a:fillRect/>
          </a:stretch>
        </p:blipFill>
        <p:spPr bwMode="auto">
          <a:xfrm>
            <a:off x="3216275" y="2800350"/>
            <a:ext cx="58213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28E896-B04F-4227-B692-92C6944A8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425575"/>
            <a:ext cx="11452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The functional group common to all carboxylic acids is the </a:t>
            </a:r>
            <a:r>
              <a:rPr lang="en-US" sz="2000" b="1" u="sng" dirty="0">
                <a:solidFill>
                  <a:srgbClr val="290EB2"/>
                </a:solidFill>
                <a:latin typeface="+mj-lt"/>
              </a:rPr>
              <a:t>carboxyl group</a:t>
            </a:r>
            <a:r>
              <a:rPr lang="en-US" sz="2000" b="1" dirty="0">
                <a:latin typeface="+mj-lt"/>
              </a:rPr>
              <a:t>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78018BE-07F3-4405-A8CE-3D16B86E0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205038"/>
            <a:ext cx="11452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The </a:t>
            </a:r>
            <a:r>
              <a:rPr lang="en-US" sz="2000" b="1" dirty="0">
                <a:solidFill>
                  <a:srgbClr val="290EB2"/>
                </a:solidFill>
                <a:latin typeface="+mj-lt"/>
              </a:rPr>
              <a:t>general formula for a carboxylic acid </a:t>
            </a:r>
            <a:r>
              <a:rPr lang="en-US" sz="2000" b="1" dirty="0">
                <a:latin typeface="+mj-lt"/>
              </a:rPr>
              <a:t>can be written in expanded or abbreviated forms.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7E0F300-7296-44FB-960F-A4FB3F5C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773238"/>
            <a:ext cx="92186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i="1" dirty="0">
                <a:latin typeface="+mj-lt"/>
              </a:rPr>
              <a:t>The name is a contraction of the parts: the </a:t>
            </a:r>
            <a:r>
              <a:rPr lang="en-US" sz="2000" i="1" dirty="0">
                <a:solidFill>
                  <a:srgbClr val="00B050"/>
                </a:solidFill>
                <a:latin typeface="+mj-lt"/>
              </a:rPr>
              <a:t>carbonyl</a:t>
            </a:r>
            <a:r>
              <a:rPr lang="en-US" sz="2000" i="1" dirty="0">
                <a:latin typeface="+mj-lt"/>
              </a:rPr>
              <a:t> and </a:t>
            </a:r>
            <a:r>
              <a:rPr lang="en-US" sz="2000" i="1" dirty="0">
                <a:solidFill>
                  <a:srgbClr val="00B050"/>
                </a:solidFill>
                <a:latin typeface="+mj-lt"/>
              </a:rPr>
              <a:t>hydroxyl </a:t>
            </a:r>
            <a:r>
              <a:rPr lang="en-US" sz="2000" i="1" dirty="0">
                <a:latin typeface="+mj-lt"/>
              </a:rPr>
              <a:t>groups.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2B2F5-BA52-4EC9-8F9D-03FC3ABF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4005263"/>
            <a:ext cx="11452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Depending on whether an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R or an Ar. </a:t>
            </a:r>
            <a:r>
              <a:rPr lang="en-US" sz="2000" dirty="0">
                <a:latin typeface="+mj-lt"/>
              </a:rPr>
              <a:t>residue is attached to the carboxyl group;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Carboxylic acids are classified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as;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C1F63-A6AB-467A-B4E4-15DED9A6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4738688"/>
            <a:ext cx="475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Aliphatic Carboxylic Acids. </a:t>
            </a:r>
          </a:p>
        </p:txBody>
      </p:sp>
      <p:pic>
        <p:nvPicPr>
          <p:cNvPr id="14" name="Picture 99">
            <a:extLst>
              <a:ext uri="{FF2B5EF4-FFF2-40B4-BE49-F238E27FC236}">
                <a16:creationId xmlns:a16="http://schemas.microsoft.com/office/drawing/2014/main" id="{CD79E583-7725-4236-AB2E-78B7BD4A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408613"/>
            <a:ext cx="30829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1">
            <a:extLst>
              <a:ext uri="{FF2B5EF4-FFF2-40B4-BE49-F238E27FC236}">
                <a16:creationId xmlns:a16="http://schemas.microsoft.com/office/drawing/2014/main" id="{256850CA-D792-49DD-88E2-85F2A4D7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5408613"/>
            <a:ext cx="10937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E35AF4-2EED-4AD4-A877-A9EF742A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724400"/>
            <a:ext cx="41052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Aromatic Carboxylic Acids. </a:t>
            </a:r>
          </a:p>
        </p:txBody>
      </p:sp>
      <p:pic>
        <p:nvPicPr>
          <p:cNvPr id="17" name="Picture 103">
            <a:extLst>
              <a:ext uri="{FF2B5EF4-FFF2-40B4-BE49-F238E27FC236}">
                <a16:creationId xmlns:a16="http://schemas.microsoft.com/office/drawing/2014/main" id="{15BD9A0A-409A-43B3-94F1-5E25B7CE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322888"/>
            <a:ext cx="2619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5">
            <a:extLst>
              <a:ext uri="{FF2B5EF4-FFF2-40B4-BE49-F238E27FC236}">
                <a16:creationId xmlns:a16="http://schemas.microsoft.com/office/drawing/2014/main" id="{B06F6809-BBC2-4492-AD04-AB5F93F5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5126038"/>
            <a:ext cx="78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E8AF5A-19BD-4BDD-A2FD-786858BD787A}"/>
              </a:ext>
            </a:extLst>
          </p:cNvPr>
          <p:cNvSpPr/>
          <p:nvPr/>
        </p:nvSpPr>
        <p:spPr>
          <a:xfrm>
            <a:off x="200025" y="6030913"/>
            <a:ext cx="11850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Fatty acids.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000" i="1" dirty="0"/>
              <a:t>Long straight-chain carboxylic acids with even numbers of carbons, which were first isolated from fats and waxes.</a:t>
            </a:r>
          </a:p>
        </p:txBody>
      </p:sp>
      <p:pic>
        <p:nvPicPr>
          <p:cNvPr id="2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0066C11-3441-4A4A-AC90-13CFAB0D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6400" name="Rectangle 3">
            <a:extLst>
              <a:ext uri="{FF2B5EF4-FFF2-40B4-BE49-F238E27FC236}">
                <a16:creationId xmlns:a16="http://schemas.microsoft.com/office/drawing/2014/main" id="{B96638E4-79CD-4CF4-AEB7-4E01187F6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404813"/>
            <a:ext cx="5749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Structure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2BC698-81EC-4BB1-B31B-8E692D8B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484313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Salicylic acid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05C20-A1B7-4C87-B15F-92D122BC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993900"/>
            <a:ext cx="11074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It can be used to create acne medications.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Therefore, It is used frequently in cleansers, liquid foundations, moisturizers, anti-aging hydrating creams, eye gels, and sun screens.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3922079-BE46-42A6-BBD3-759CE93E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AB4DEF-3B60-44CD-9AEB-679E9FF7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946400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Acetylsalicylic Acid in Aspirin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BD188-50FB-41AE-85C1-0D4E7D03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330575"/>
            <a:ext cx="1107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Acetic acid acts as the precursor for the formation of an ester of salicylic acid which is used for aspirin (Acetyl Salicylic acid) production.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4EA630-BAA9-4901-8578-524B9570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3978275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Citric Acid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29B85-E0CE-4182-B9C5-95758D14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337050"/>
            <a:ext cx="1107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Citric acid has a sour taste and is often used to add flavor to sour candies (covered in a white powder).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Because citric acid is non-toxic and acidic, it is an ideal preservative. (it causes the pH to drop to a point where it is difficult for bacteria to survive).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611B6-4A90-4CAC-B636-E4898DCF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5421313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Industrial uses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5A432-10D3-420B-A71F-B0FE56CF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935663"/>
            <a:ext cx="1107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Manufacturing of soaps and detergents (oleic acid, Palmitic acid and stearic acid).</a:t>
            </a:r>
          </a:p>
        </p:txBody>
      </p:sp>
      <p:pic>
        <p:nvPicPr>
          <p:cNvPr id="14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59FF404-592B-4456-98D6-12BC4BEE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4044" name="Rectangle 3">
            <a:extLst>
              <a:ext uri="{FF2B5EF4-FFF2-40B4-BE49-F238E27FC236}">
                <a16:creationId xmlns:a16="http://schemas.microsoft.com/office/drawing/2014/main" id="{8124A59F-18E2-40BB-B5E9-573CE393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4813"/>
            <a:ext cx="500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Uses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>
            <a:extLst>
              <a:ext uri="{FF2B5EF4-FFF2-40B4-BE49-F238E27FC236}">
                <a16:creationId xmlns:a16="http://schemas.microsoft.com/office/drawing/2014/main" id="{D33F1477-ADEE-4CF4-931F-B970EF92A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614488"/>
            <a:ext cx="26812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290EB2"/>
                </a:solidFill>
              </a:rPr>
              <a:t>Common Names</a:t>
            </a:r>
            <a:endParaRPr lang="en-US" sz="2800" dirty="0">
              <a:solidFill>
                <a:srgbClr val="290EB2"/>
              </a:solidFill>
            </a:endParaRP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3B3BB95E-B142-481E-9473-E1F83BF78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454275"/>
            <a:ext cx="11071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These names usually come from some Latin or Greek word that indicates the original source of the acid.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9D92AC0A-2596-4457-B46D-6DBCDAC0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060575"/>
            <a:ext cx="1107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FF0000"/>
                </a:solidFill>
              </a:rPr>
              <a:t>common names </a:t>
            </a:r>
            <a:r>
              <a:rPr lang="en-US" altLang="en-US" sz="2400"/>
              <a:t>of carboxylic acids </a:t>
            </a:r>
            <a:r>
              <a:rPr lang="en-US" altLang="en-US" sz="2400">
                <a:solidFill>
                  <a:srgbClr val="7030A0"/>
                </a:solidFill>
              </a:rPr>
              <a:t>all end in </a:t>
            </a:r>
            <a:r>
              <a:rPr lang="en-US" altLang="en-US" sz="2400" i="1">
                <a:solidFill>
                  <a:srgbClr val="FF0000"/>
                </a:solidFill>
              </a:rPr>
              <a:t>-ic acid</a:t>
            </a:r>
            <a:r>
              <a:rPr lang="en-US" altLang="en-US" sz="2400" i="1"/>
              <a:t>.</a:t>
            </a:r>
            <a:endParaRPr lang="en-US" altLang="en-US" sz="2400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BF51F2DC-5A47-495C-B8BE-BE76805E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119563"/>
            <a:ext cx="2392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290EB2"/>
                </a:solidFill>
              </a:rPr>
              <a:t>IUPAC System</a:t>
            </a:r>
            <a:endParaRPr lang="en-US" sz="2800" dirty="0">
              <a:solidFill>
                <a:srgbClr val="290EB2"/>
              </a:solidFill>
            </a:endParaRPr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9AF01AF6-16EC-45AB-B52B-47DCF7FE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581525"/>
            <a:ext cx="11088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We replace the final </a:t>
            </a:r>
            <a:r>
              <a:rPr lang="en-US" altLang="en-US" sz="2400" i="1">
                <a:solidFill>
                  <a:srgbClr val="FF0000"/>
                </a:solidFill>
              </a:rPr>
              <a:t>e</a:t>
            </a:r>
            <a:r>
              <a:rPr lang="en-US" altLang="en-US" sz="2400"/>
              <a:t> in the name of the corresponding alkane with the suffix </a:t>
            </a:r>
            <a:r>
              <a:rPr lang="en-US" altLang="en-US" sz="2400" i="1">
                <a:solidFill>
                  <a:srgbClr val="FF0000"/>
                </a:solidFill>
              </a:rPr>
              <a:t>-oic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and add the word </a:t>
            </a:r>
            <a:r>
              <a:rPr lang="en-US" altLang="en-US" sz="2400" i="1">
                <a:solidFill>
                  <a:srgbClr val="FF0000"/>
                </a:solidFill>
              </a:rPr>
              <a:t>acid</a:t>
            </a:r>
            <a:r>
              <a:rPr lang="en-US" altLang="en-US" sz="240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86977-DDA6-49F2-A695-E2F6945A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445125"/>
            <a:ext cx="504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/>
              <a:t>Alkane</a:t>
            </a:r>
            <a:r>
              <a:rPr lang="en-US" altLang="en-US" sz="2400" b="1">
                <a:solidFill>
                  <a:srgbClr val="FF0000"/>
                </a:solidFill>
              </a:rPr>
              <a:t>- e </a:t>
            </a:r>
            <a:r>
              <a:rPr lang="en-US" altLang="en-US" sz="2400" b="1"/>
              <a:t>+ </a:t>
            </a:r>
            <a:r>
              <a:rPr lang="en-US" altLang="en-US" sz="2400" b="1" i="1">
                <a:solidFill>
                  <a:srgbClr val="00B0F0"/>
                </a:solidFill>
              </a:rPr>
              <a:t>oic acid = Alkanoic acid </a:t>
            </a:r>
            <a:endParaRPr lang="en-US" altLang="en-US" sz="2400" b="1">
              <a:solidFill>
                <a:srgbClr val="00B0F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5FCEDF-21C9-4239-9952-71C55507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284538"/>
            <a:ext cx="10944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Common name</a:t>
            </a:r>
            <a:r>
              <a:rPr lang="en-US" altLang="en-US" sz="2400"/>
              <a:t>, substituents are located with Greek letters, beginning with the </a:t>
            </a:r>
            <a:r>
              <a:rPr lang="en-US" altLang="en-US" sz="2400">
                <a:sym typeface="Symbol" panose="05050102010706020507" pitchFamily="18" charset="2"/>
              </a:rPr>
              <a:t></a:t>
            </a:r>
            <a:r>
              <a:rPr lang="en-US" altLang="en-US" sz="2400"/>
              <a:t>–carbon atom.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CA5792D-98DE-4DDB-9E7E-90C402DEF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981700"/>
            <a:ext cx="10944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IUPAC system</a:t>
            </a:r>
            <a:r>
              <a:rPr lang="en-US" altLang="en-US" sz="2400"/>
              <a:t>, the chain is numbered beginning with the carboxyl carbon atom, and substituents are located in the usual way.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765526E-E9C6-4BD2-A1DC-4C543EE90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4</a:t>
            </a:r>
          </a:p>
        </p:txBody>
      </p:sp>
      <p:pic>
        <p:nvPicPr>
          <p:cNvPr id="1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AB0D3F5-55B4-4715-A3C1-FC739B6D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7420" name="Rectangle 3">
            <a:extLst>
              <a:ext uri="{FF2B5EF4-FFF2-40B4-BE49-F238E27FC236}">
                <a16:creationId xmlns:a16="http://schemas.microsoft.com/office/drawing/2014/main" id="{C8F7B7A8-B6D8-49CE-BFDC-ADF82600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42875"/>
            <a:ext cx="57213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Nomenclature of Carboxylic </a:t>
            </a:r>
          </a:p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/>
      <p:bldP spid="16394" grpId="0"/>
      <p:bldP spid="16395" grpId="0" animBg="1"/>
      <p:bldP spid="16396" grpId="0"/>
      <p:bldP spid="1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427A15F1-FABE-47B3-A295-EA76C110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/>
          <a:stretch>
            <a:fillRect/>
          </a:stretch>
        </p:blipFill>
        <p:spPr bwMode="auto">
          <a:xfrm>
            <a:off x="1087438" y="1773238"/>
            <a:ext cx="99980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6CBCC28-F1BC-4EDA-A3AD-2E8C00238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5</a:t>
            </a:r>
          </a:p>
        </p:txBody>
      </p:sp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867819C-A984-48AA-A14E-BB6F255D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3">
            <a:extLst>
              <a:ext uri="{FF2B5EF4-FFF2-40B4-BE49-F238E27FC236}">
                <a16:creationId xmlns:a16="http://schemas.microsoft.com/office/drawing/2014/main" id="{B514AD52-E6CC-41FA-8F08-AB0A47E5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679575"/>
            <a:ext cx="54705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40EEF6A-44BF-4A0A-B034-39C66534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r="5663" b="13054"/>
          <a:stretch>
            <a:fillRect/>
          </a:stretch>
        </p:blipFill>
        <p:spPr bwMode="auto">
          <a:xfrm>
            <a:off x="3143250" y="5046663"/>
            <a:ext cx="38417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0100AADD-BACA-455C-8BEE-319AC2724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3429000"/>
            <a:ext cx="109442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B050"/>
                </a:solidFill>
              </a:rPr>
              <a:t>The carboxyl group has priority over alcohol, aldehyde, or ketone</a:t>
            </a:r>
            <a:r>
              <a:rPr lang="en-US" altLang="en-US" sz="2400" b="1"/>
              <a:t> </a:t>
            </a:r>
            <a:r>
              <a:rPr lang="en-US" altLang="en-US" sz="2400"/>
              <a:t>functionality in naming.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/>
              <a:t>The prefix </a:t>
            </a:r>
            <a:r>
              <a:rPr lang="en-US" altLang="en-US" sz="2400" b="1" i="1">
                <a:solidFill>
                  <a:srgbClr val="00B050"/>
                </a:solidFill>
              </a:rPr>
              <a:t>oxo-</a:t>
            </a:r>
            <a:r>
              <a:rPr lang="en-US" altLang="en-US" sz="2400" b="1"/>
              <a:t> </a:t>
            </a:r>
            <a:r>
              <a:rPr lang="en-US" altLang="en-US" sz="2400"/>
              <a:t>is used to locate the carbonyl group of the aldehyde or ketone.</a:t>
            </a:r>
          </a:p>
        </p:txBody>
      </p:sp>
      <p:pic>
        <p:nvPicPr>
          <p:cNvPr id="14" name="Picture 25">
            <a:extLst>
              <a:ext uri="{FF2B5EF4-FFF2-40B4-BE49-F238E27FC236}">
                <a16:creationId xmlns:a16="http://schemas.microsoft.com/office/drawing/2014/main" id="{9C24A324-DF4A-4205-935A-44825179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5229225"/>
            <a:ext cx="18970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E9BF011-E510-4BD6-8741-3BD3AE967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6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2C61C8F5-F133-4945-B78C-4E5D6DAF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B8971-DFBE-4D82-92D8-72FAF8FD6678}"/>
              </a:ext>
            </a:extLst>
          </p:cNvPr>
          <p:cNvSpPr/>
          <p:nvPr/>
        </p:nvSpPr>
        <p:spPr>
          <a:xfrm>
            <a:off x="623888" y="1516063"/>
            <a:ext cx="10944225" cy="1277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Cycloalkane carboxylic acid</a:t>
            </a:r>
          </a:p>
          <a:p>
            <a:pPr marL="341313" algn="just">
              <a:spcAft>
                <a:spcPts val="600"/>
              </a:spcAft>
              <a:defRPr/>
            </a:pPr>
            <a:r>
              <a:rPr lang="en-US" sz="2400" i="1" dirty="0"/>
              <a:t>When the carboxyl group is attached to a ring, the ending </a:t>
            </a:r>
            <a:r>
              <a:rPr lang="en-US" sz="2400" b="1" i="1" dirty="0">
                <a:solidFill>
                  <a:srgbClr val="00B050"/>
                </a:solidFill>
              </a:rPr>
              <a:t>-carboxylic acid </a:t>
            </a:r>
            <a:r>
              <a:rPr lang="en-US" sz="2400" i="1" dirty="0"/>
              <a:t>is added to the name of the parent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cycloalkane</a:t>
            </a:r>
            <a:r>
              <a:rPr lang="en-US" sz="2400" b="1" i="1" dirty="0"/>
              <a:t>. (i.e. </a:t>
            </a:r>
            <a:r>
              <a:rPr lang="en-US" sz="2400" b="1" i="1" dirty="0" err="1">
                <a:solidFill>
                  <a:srgbClr val="00B050"/>
                </a:solidFill>
              </a:rPr>
              <a:t>Cycloalkanecarboxylic</a:t>
            </a:r>
            <a:r>
              <a:rPr lang="en-US" sz="2400" b="1" i="1" dirty="0">
                <a:solidFill>
                  <a:srgbClr val="00B050"/>
                </a:solidFill>
              </a:rPr>
              <a:t> acid</a:t>
            </a:r>
            <a:r>
              <a:rPr lang="en-US" sz="2400" b="1" i="1" dirty="0"/>
              <a:t>)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BA60D85-6556-490D-897B-2A15A64E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254500"/>
            <a:ext cx="1094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Aromatic acids </a:t>
            </a:r>
            <a:r>
              <a:rPr lang="en-US" altLang="en-US" sz="2400"/>
              <a:t>are named by attaching the suffix </a:t>
            </a:r>
            <a:r>
              <a:rPr lang="en-US" altLang="en-US" sz="2400" i="1"/>
              <a:t>-</a:t>
            </a:r>
            <a:r>
              <a:rPr lang="en-US" altLang="en-US" sz="2400" i="1">
                <a:solidFill>
                  <a:srgbClr val="00B050"/>
                </a:solidFill>
              </a:rPr>
              <a:t>oic acid </a:t>
            </a:r>
            <a:r>
              <a:rPr lang="en-US" altLang="en-US" sz="2400"/>
              <a:t>or </a:t>
            </a:r>
            <a:r>
              <a:rPr lang="en-US" altLang="en-US" sz="2400" i="1">
                <a:solidFill>
                  <a:srgbClr val="00B050"/>
                </a:solidFill>
              </a:rPr>
              <a:t>-ic acid </a:t>
            </a:r>
            <a:r>
              <a:rPr lang="en-US" altLang="en-US" sz="2400"/>
              <a:t>to an appropriate prefix derived from the aromatic hydrocarbon.</a:t>
            </a:r>
          </a:p>
        </p:txBody>
      </p:sp>
      <p:pic>
        <p:nvPicPr>
          <p:cNvPr id="19461" name="Picture 52">
            <a:extLst>
              <a:ext uri="{FF2B5EF4-FFF2-40B4-BE49-F238E27FC236}">
                <a16:creationId xmlns:a16="http://schemas.microsoft.com/office/drawing/2014/main" id="{876B9D70-F24B-43DF-B248-6EE7F787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068638"/>
            <a:ext cx="70389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1BDD252C-442A-4F94-8376-CD6FAC56ADB5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5248275"/>
            <a:ext cx="5400675" cy="1373188"/>
            <a:chOff x="1159879" y="4038600"/>
            <a:chExt cx="6841456" cy="1676400"/>
          </a:xfrm>
        </p:grpSpPr>
        <p:pic>
          <p:nvPicPr>
            <p:cNvPr id="20488" name="Picture 6">
              <a:extLst>
                <a:ext uri="{FF2B5EF4-FFF2-40B4-BE49-F238E27FC236}">
                  <a16:creationId xmlns:a16="http://schemas.microsoft.com/office/drawing/2014/main" id="{6C1F1AE1-FDF2-42F2-BE69-29FD5B502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738" y="4038600"/>
              <a:ext cx="324159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53">
              <a:extLst>
                <a:ext uri="{FF2B5EF4-FFF2-40B4-BE49-F238E27FC236}">
                  <a16:creationId xmlns:a16="http://schemas.microsoft.com/office/drawing/2014/main" id="{EC35BEA0-3BE4-4AD8-93DE-34EE20C8B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879" y="4038600"/>
              <a:ext cx="3430593" cy="167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3F2388A-69AF-4D87-BC72-325CDAD3A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7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56C6C73D-3DF1-4965-BC3C-07505B77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C02C37F8-9E91-4580-BF77-A2B08B05A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255963"/>
            <a:ext cx="1094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Aliphatic dicarboxylic acids </a:t>
            </a:r>
            <a:r>
              <a:rPr lang="en-US" altLang="en-US" sz="2400"/>
              <a:t>are given the suffix </a:t>
            </a:r>
            <a:r>
              <a:rPr lang="en-US" altLang="en-US" sz="2400" i="1">
                <a:solidFill>
                  <a:srgbClr val="00B050"/>
                </a:solidFill>
              </a:rPr>
              <a:t>-dioic acid</a:t>
            </a:r>
            <a:r>
              <a:rPr lang="en-US" altLang="en-US" sz="2400" i="1"/>
              <a:t> </a:t>
            </a:r>
            <a:r>
              <a:rPr lang="en-US" altLang="en-US" sz="2400"/>
              <a:t>in the IUPAC system.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26F0077-1312-4C3A-87E9-5C2D52F4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38288"/>
            <a:ext cx="11160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Dicarboxylic acids </a:t>
            </a:r>
            <a:r>
              <a:rPr lang="en-US" altLang="en-US" sz="2400"/>
              <a:t>(</a:t>
            </a:r>
            <a:r>
              <a:rPr lang="en-US" altLang="en-US" sz="2400" i="1">
                <a:solidFill>
                  <a:srgbClr val="290EB2"/>
                </a:solidFill>
              </a:rPr>
              <a:t>acids that contain two carboxyl groups</a:t>
            </a:r>
            <a:r>
              <a:rPr lang="en-US" altLang="en-US" sz="2400"/>
              <a:t>) are known almost exclusively by their common names. 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B4FF4F9-E79A-4787-A01E-12A24EBA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551363"/>
            <a:ext cx="1116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/>
              <a:t>The three </a:t>
            </a:r>
            <a:r>
              <a:rPr lang="en-US" altLang="en-US" sz="2400" b="1">
                <a:solidFill>
                  <a:srgbClr val="FF0000"/>
                </a:solidFill>
              </a:rPr>
              <a:t>benzenedicarboxylic acids </a:t>
            </a:r>
            <a:r>
              <a:rPr lang="en-US" altLang="en-US" sz="2400"/>
              <a:t>are generally known by their common names.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2788875D-8079-4A17-95F4-D0D79006C3AA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5170488"/>
            <a:ext cx="5072063" cy="2024062"/>
            <a:chOff x="1352344" y="4243208"/>
            <a:chExt cx="5429452" cy="3298620"/>
          </a:xfrm>
        </p:grpSpPr>
        <p:pic>
          <p:nvPicPr>
            <p:cNvPr id="21514" name="Picture 5">
              <a:extLst>
                <a:ext uri="{FF2B5EF4-FFF2-40B4-BE49-F238E27FC236}">
                  <a16:creationId xmlns:a16="http://schemas.microsoft.com/office/drawing/2014/main" id="{FCC8AE8A-BBDE-4188-94C1-8C9E6CEFA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67" y="4243208"/>
              <a:ext cx="3452260" cy="158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8">
              <a:extLst>
                <a:ext uri="{FF2B5EF4-FFF2-40B4-BE49-F238E27FC236}">
                  <a16:creationId xmlns:a16="http://schemas.microsoft.com/office/drawing/2014/main" id="{8DFD0F95-2C56-4873-B71E-A50C073C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98" y="5768745"/>
              <a:ext cx="1219200" cy="1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Benzene-1,2-</a:t>
              </a:r>
            </a:p>
            <a:p>
              <a:pPr algn="ctr"/>
              <a:r>
                <a:rPr lang="en-US" altLang="en-US" sz="1400"/>
                <a:t>dicarboxylic acid</a:t>
              </a:r>
            </a:p>
          </p:txBody>
        </p:sp>
        <p:sp>
          <p:nvSpPr>
            <p:cNvPr id="21516" name="Rectangle 9">
              <a:extLst>
                <a:ext uri="{FF2B5EF4-FFF2-40B4-BE49-F238E27FC236}">
                  <a16:creationId xmlns:a16="http://schemas.microsoft.com/office/drawing/2014/main" id="{3A5AE576-F69C-49F5-80DE-541C6B934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598" y="5768745"/>
              <a:ext cx="1219198" cy="1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Benzene-1,4-</a:t>
              </a:r>
            </a:p>
            <a:p>
              <a:pPr algn="ctr"/>
              <a:r>
                <a:rPr lang="en-US" altLang="en-US" sz="1400"/>
                <a:t>dicarboxylic acid</a:t>
              </a:r>
            </a:p>
          </p:txBody>
        </p:sp>
        <p:sp>
          <p:nvSpPr>
            <p:cNvPr id="21517" name="Rectangle 10">
              <a:extLst>
                <a:ext uri="{FF2B5EF4-FFF2-40B4-BE49-F238E27FC236}">
                  <a16:creationId xmlns:a16="http://schemas.microsoft.com/office/drawing/2014/main" id="{05751A9E-CDE9-4ACF-ADED-EFA1E20FF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198" y="5768745"/>
              <a:ext cx="1219200" cy="177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Benzene-1,3-</a:t>
              </a:r>
            </a:p>
            <a:p>
              <a:pPr algn="ctr"/>
              <a:r>
                <a:rPr lang="en-US" altLang="en-US" sz="1400"/>
                <a:t>dicarboxylic acid</a:t>
              </a:r>
            </a:p>
          </p:txBody>
        </p:sp>
        <p:sp>
          <p:nvSpPr>
            <p:cNvPr id="21518" name="Rectangle 11">
              <a:extLst>
                <a:ext uri="{FF2B5EF4-FFF2-40B4-BE49-F238E27FC236}">
                  <a16:creationId xmlns:a16="http://schemas.microsoft.com/office/drawing/2014/main" id="{FD6141DE-2626-4F2E-9AB1-51B4107F3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344" y="5410199"/>
              <a:ext cx="1467056" cy="82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Common name:</a:t>
              </a:r>
            </a:p>
            <a:p>
              <a:pPr algn="ctr"/>
              <a:r>
                <a:rPr lang="en-US" altLang="en-US" sz="1400"/>
                <a:t>IUPAC name:</a:t>
              </a:r>
            </a:p>
          </p:txBody>
        </p:sp>
      </p:grpSp>
      <p:pic>
        <p:nvPicPr>
          <p:cNvPr id="20487" name="Picture 8">
            <a:extLst>
              <a:ext uri="{FF2B5EF4-FFF2-40B4-BE49-F238E27FC236}">
                <a16:creationId xmlns:a16="http://schemas.microsoft.com/office/drawing/2014/main" id="{C1CBC93A-113A-4F69-87A6-73457039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046" r="14656" b="82536"/>
          <a:stretch>
            <a:fillRect/>
          </a:stretch>
        </p:blipFill>
        <p:spPr bwMode="auto">
          <a:xfrm>
            <a:off x="4008438" y="3881438"/>
            <a:ext cx="403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5">
            <a:extLst>
              <a:ext uri="{FF2B5EF4-FFF2-40B4-BE49-F238E27FC236}">
                <a16:creationId xmlns:a16="http://schemas.microsoft.com/office/drawing/2014/main" id="{C9990AC5-EC2C-4BB2-8ECF-F15FDC55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420938"/>
            <a:ext cx="7315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EA01887-8CAE-4162-9E2D-0EE885FC26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8</a:t>
            </a:r>
          </a:p>
        </p:txBody>
      </p:sp>
      <p:pic>
        <p:nvPicPr>
          <p:cNvPr id="16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85B4EC45-940D-40FA-BFF1-81720670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1218405-AAAF-426C-9F65-C62A79CC2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73BC34-3AFD-4395-A111-74EFCBC2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1570038"/>
            <a:ext cx="10945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Carboxylic acids</a:t>
            </a:r>
            <a:r>
              <a:rPr lang="en-US" sz="2000" b="1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are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 polar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and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they form hydrogen bonds with themselves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or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with other molecules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9ABE26B-A5CF-443C-897A-044A9C8C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0008" r="4829" b="24594"/>
          <a:stretch>
            <a:fillRect/>
          </a:stretch>
        </p:blipFill>
        <p:spPr bwMode="auto">
          <a:xfrm>
            <a:off x="3787775" y="3135313"/>
            <a:ext cx="19653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75ABE4B-3ABE-48D7-AC18-4A2355C2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5263" r="10945" b="2632"/>
          <a:stretch>
            <a:fillRect/>
          </a:stretch>
        </p:blipFill>
        <p:spPr bwMode="auto">
          <a:xfrm>
            <a:off x="6153150" y="3106738"/>
            <a:ext cx="22590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05E0FE-A55C-491A-829F-41ED0679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2333625"/>
            <a:ext cx="1094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Carboxylic acids form dimer</a:t>
            </a: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with the individual units held together by </a:t>
            </a:r>
            <a:r>
              <a:rPr lang="en-US" sz="2000" dirty="0">
                <a:solidFill>
                  <a:srgbClr val="290EB2"/>
                </a:solidFill>
                <a:latin typeface="+mj-lt"/>
                <a:ea typeface="Calibri" pitchFamily="34" charset="0"/>
                <a:cs typeface="Calibri" pitchFamily="34" charset="0"/>
              </a:rPr>
              <a:t>two hydrogen bonds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 between  electron-rich </a:t>
            </a:r>
            <a:r>
              <a:rPr lang="en-US" sz="2000" dirty="0" err="1">
                <a:latin typeface="+mj-lt"/>
                <a:ea typeface="Calibri" pitchFamily="34" charset="0"/>
                <a:cs typeface="Calibri" pitchFamily="34" charset="0"/>
              </a:rPr>
              <a:t>oxygens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 and electron-poor hydrogens.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0F2748-61A3-4DCA-A109-658FFBC8100E}"/>
              </a:ext>
            </a:extLst>
          </p:cNvPr>
          <p:cNvSpPr/>
          <p:nvPr/>
        </p:nvSpPr>
        <p:spPr>
          <a:xfrm>
            <a:off x="534988" y="4443413"/>
            <a:ext cx="1878012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cs typeface="Calibri" pitchFamily="34" charset="0"/>
              </a:rPr>
              <a:t>Boiling Points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2F34BE-296E-42C2-B54E-7697CC7F2D39}"/>
              </a:ext>
            </a:extLst>
          </p:cNvPr>
          <p:cNvSpPr/>
          <p:nvPr/>
        </p:nvSpPr>
        <p:spPr>
          <a:xfrm>
            <a:off x="825500" y="4867275"/>
            <a:ext cx="109458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dirty="0">
                <a:latin typeface="+mj-lt"/>
                <a:cs typeface="Calibri" pitchFamily="34" charset="0"/>
              </a:rPr>
              <a:t>Therefore, they have high boiling points for their molecular weights-higher even those of comparable alcohols.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F8C3A-A3E7-4BBE-9F08-0D24864FB16F}"/>
              </a:ext>
            </a:extLst>
          </p:cNvPr>
          <p:cNvSpPr/>
          <p:nvPr/>
        </p:nvSpPr>
        <p:spPr>
          <a:xfrm>
            <a:off x="520700" y="5348288"/>
            <a:ext cx="236220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0070C0"/>
                </a:solidFill>
                <a:cs typeface="Calibri" pitchFamily="34" charset="0"/>
              </a:rPr>
              <a:t>Solubility in water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2A2-EFEC-4273-9C52-B6AC532E8217}"/>
              </a:ext>
            </a:extLst>
          </p:cNvPr>
          <p:cNvSpPr/>
          <p:nvPr/>
        </p:nvSpPr>
        <p:spPr>
          <a:xfrm>
            <a:off x="825500" y="5735638"/>
            <a:ext cx="106553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dirty="0">
                <a:solidFill>
                  <a:srgbClr val="00B050"/>
                </a:solidFill>
                <a:latin typeface="+mj-lt"/>
                <a:cs typeface="Calibri" pitchFamily="34" charset="0"/>
              </a:rPr>
              <a:t>Hydrogen bonding </a:t>
            </a:r>
            <a:r>
              <a:rPr lang="en-US" dirty="0">
                <a:latin typeface="+mj-lt"/>
                <a:cs typeface="Calibri" pitchFamily="34" charset="0"/>
              </a:rPr>
              <a:t>also explains the water solubility of the lower molecular weight carboxylic acids.</a:t>
            </a:r>
          </a:p>
          <a:p>
            <a:pPr marL="68421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first four aliphatic acids </a:t>
            </a:r>
            <a:r>
              <a:rPr lang="en-US" dirty="0">
                <a:latin typeface="+mj-lt"/>
              </a:rPr>
              <a:t>(formic through butyric) are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completely miscible in water</a:t>
            </a:r>
            <a:r>
              <a:rPr lang="en-US" dirty="0">
                <a:latin typeface="+mj-lt"/>
              </a:rPr>
              <a:t>.</a:t>
            </a:r>
          </a:p>
          <a:p>
            <a:pPr marL="68421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Aromatic acids are insoluble in water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2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30AB621C-A142-488B-B70F-F64CCEF3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2540" name="Rectangle 3">
            <a:extLst>
              <a:ext uri="{FF2B5EF4-FFF2-40B4-BE49-F238E27FC236}">
                <a16:creationId xmlns:a16="http://schemas.microsoft.com/office/drawing/2014/main" id="{EE698A74-6851-484B-8DF1-BF4812C8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17475"/>
            <a:ext cx="6672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Physical Properties of Carboxylic </a:t>
            </a:r>
          </a:p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  <p:bldP spid="1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1755</Words>
  <Application>Microsoft Office PowerPoint</Application>
  <PresentationFormat>Widescreen</PresentationFormat>
  <Paragraphs>226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Candara</vt:lpstr>
      <vt:lpstr>Courier New</vt:lpstr>
      <vt:lpstr>Symbol</vt:lpstr>
      <vt:lpstr>Times New Roman</vt:lpstr>
      <vt:lpstr>Tw Cen MT</vt:lpstr>
      <vt:lpstr>Wingdings</vt:lpstr>
      <vt:lpstr>Wingdings 2</vt:lpstr>
      <vt:lpstr>1_Student presentation</vt:lpstr>
      <vt:lpstr>CS ChemDraw Drawing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2025-01-07T18:18:11Z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