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4109" r:id="rId1"/>
  </p:sldMasterIdLst>
  <p:notesMasterIdLst>
    <p:notesMasterId r:id="rId16"/>
  </p:notesMasterIdLst>
  <p:sldIdLst>
    <p:sldId id="386" r:id="rId2"/>
    <p:sldId id="426" r:id="rId3"/>
    <p:sldId id="413" r:id="rId4"/>
    <p:sldId id="414" r:id="rId5"/>
    <p:sldId id="415" r:id="rId6"/>
    <p:sldId id="416" r:id="rId7"/>
    <p:sldId id="417" r:id="rId8"/>
    <p:sldId id="418" r:id="rId9"/>
    <p:sldId id="419" r:id="rId10"/>
    <p:sldId id="420" r:id="rId11"/>
    <p:sldId id="421" r:id="rId12"/>
    <p:sldId id="422" r:id="rId13"/>
    <p:sldId id="425" r:id="rId14"/>
    <p:sldId id="427" r:id="rId1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06" autoAdjust="0"/>
    <p:restoredTop sz="94544" autoAdjust="0"/>
  </p:normalViewPr>
  <p:slideViewPr>
    <p:cSldViewPr>
      <p:cViewPr varScale="1">
        <p:scale>
          <a:sx n="41" d="100"/>
          <a:sy n="41" d="100"/>
        </p:scale>
        <p:origin x="69" y="90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2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99E91DC-4609-4356-9DFD-B749B83865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14CBC4-83E1-4722-80C2-BC033C0AE78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696C083-F8E7-4E5B-8875-707DF1C30860}" type="datetimeFigureOut">
              <a:rPr lang="en-US"/>
              <a:pPr>
                <a:defRPr/>
              </a:pPr>
              <a:t>1/7/2025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8AAD98B-8445-4DAC-84AA-E261D7D392F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E73708F-4573-4F7A-A96A-AA007E636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DFBCEB-1496-4B22-9FDC-AA896B95A91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2EEDDE-636B-482E-92DD-CF246E2DAF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740D414F-7BF3-4B4C-B471-C1B1064C3D4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>
            <a:extLst>
              <a:ext uri="{FF2B5EF4-FFF2-40B4-BE49-F238E27FC236}">
                <a16:creationId xmlns:a16="http://schemas.microsoft.com/office/drawing/2014/main" id="{D7A5C3F5-7DE9-43D0-9B87-941860C581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>
            <a:extLst>
              <a:ext uri="{FF2B5EF4-FFF2-40B4-BE49-F238E27FC236}">
                <a16:creationId xmlns:a16="http://schemas.microsoft.com/office/drawing/2014/main" id="{F9352029-0C0E-4438-9ACF-615B5B7B219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5363" name="Slide Number Placeholder 3">
            <a:extLst>
              <a:ext uri="{FF2B5EF4-FFF2-40B4-BE49-F238E27FC236}">
                <a16:creationId xmlns:a16="http://schemas.microsoft.com/office/drawing/2014/main" id="{9B6B7CE9-D060-4F5A-B046-AF9CB13355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fld id="{C7E891BD-3565-4C65-A70B-423399B77BF8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1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>
            <a:extLst>
              <a:ext uri="{FF2B5EF4-FFF2-40B4-BE49-F238E27FC236}">
                <a16:creationId xmlns:a16="http://schemas.microsoft.com/office/drawing/2014/main" id="{BEBC30E6-7C65-4BF7-8039-3D92F22DDCE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Notes Placeholder 2">
            <a:extLst>
              <a:ext uri="{FF2B5EF4-FFF2-40B4-BE49-F238E27FC236}">
                <a16:creationId xmlns:a16="http://schemas.microsoft.com/office/drawing/2014/main" id="{AF0C074C-9029-4BD3-9640-46FDBF8D61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1507" name="Slide Number Placeholder 3">
            <a:extLst>
              <a:ext uri="{FF2B5EF4-FFF2-40B4-BE49-F238E27FC236}">
                <a16:creationId xmlns:a16="http://schemas.microsoft.com/office/drawing/2014/main" id="{DC4B55D7-5BFD-4CE4-B966-66697D9BD7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fld id="{F44875B8-13DF-4C4F-A616-E0AD6AF65551}" type="slidenum">
              <a:rPr lang="en-US" altLang="en-US">
                <a:latin typeface="Calibri" panose="020F0502020204030204" pitchFamily="34" charset="0"/>
              </a:rPr>
              <a:pPr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B5523F3-F931-42D7-9B28-0E20E40D5F0D}"/>
              </a:ext>
            </a:extLst>
          </p:cNvPr>
          <p:cNvSpPr/>
          <p:nvPr/>
        </p:nvSpPr>
        <p:spPr bwMode="white">
          <a:xfrm>
            <a:off x="0" y="5970588"/>
            <a:ext cx="12192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CFFD67-A774-472F-8CF0-F2A558BF8F93}"/>
              </a:ext>
            </a:extLst>
          </p:cNvPr>
          <p:cNvSpPr/>
          <p:nvPr/>
        </p:nvSpPr>
        <p:spPr>
          <a:xfrm>
            <a:off x="-12700" y="6053138"/>
            <a:ext cx="29987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C20904-A087-4D84-832C-880A9512238A}"/>
              </a:ext>
            </a:extLst>
          </p:cNvPr>
          <p:cNvSpPr/>
          <p:nvPr/>
        </p:nvSpPr>
        <p:spPr>
          <a:xfrm>
            <a:off x="3144838" y="6043613"/>
            <a:ext cx="9047162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50">
                <a:solidFill>
                  <a:srgbClr val="FFFFFF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27">
            <a:extLst>
              <a:ext uri="{FF2B5EF4-FFF2-40B4-BE49-F238E27FC236}">
                <a16:creationId xmlns:a16="http://schemas.microsoft.com/office/drawing/2014/main" id="{17C2AA6B-D709-4AFA-9BD3-8991705121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1600" y="6069013"/>
            <a:ext cx="2743200" cy="685800"/>
          </a:xfrm>
        </p:spPr>
        <p:txBody>
          <a:bodyPr>
            <a:noAutofit/>
          </a:bodyPr>
          <a:lstStyle>
            <a:lvl1pPr algn="ctr">
              <a:defRPr sz="15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85684AC-8B3E-48D7-AA9A-AB7BBACE781C}" type="datetime8">
              <a:rPr lang="en-US"/>
              <a:pPr>
                <a:defRPr/>
              </a:pPr>
              <a:t>1/7/2025 9:37 PM</a:t>
            </a:fld>
            <a:endParaRPr lang="en-US" dirty="0"/>
          </a:p>
        </p:txBody>
      </p:sp>
      <p:sp>
        <p:nvSpPr>
          <p:cNvPr id="10" name="Footer Placeholder 16">
            <a:extLst>
              <a:ext uri="{FF2B5EF4-FFF2-40B4-BE49-F238E27FC236}">
                <a16:creationId xmlns:a16="http://schemas.microsoft.com/office/drawing/2014/main" id="{41D6D34A-C9FF-4E2C-A0E6-9BA1870EA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81300" y="236538"/>
            <a:ext cx="7823200" cy="365125"/>
          </a:xfrm>
        </p:spPr>
        <p:txBody>
          <a:bodyPr/>
          <a:lstStyle>
            <a:lvl1pPr algn="r">
              <a:defRPr>
                <a:solidFill>
                  <a:srgbClr val="444D2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>
            <a:extLst>
              <a:ext uri="{FF2B5EF4-FFF2-40B4-BE49-F238E27FC236}">
                <a16:creationId xmlns:a16="http://schemas.microsoft.com/office/drawing/2014/main" id="{C2FEC2AF-8E12-4DFB-B2A5-D5550EF26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 sz="1000"/>
            </a:lvl1pPr>
          </a:lstStyle>
          <a:p>
            <a:fld id="{E4BDD39B-ADED-41B0-9513-10997C3B53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932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97008617-6788-4D00-B7F4-9C40CDD1B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2F68F-61C9-4DBA-8E3B-A2E4D570FF07}" type="datetime8">
              <a:rPr lang="en-US"/>
              <a:pPr>
                <a:defRPr/>
              </a:pPr>
              <a:t>1/7/2025 9:37 PM</a:t>
            </a:fld>
            <a:endParaRPr lang="en-US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FE12CE63-7DFD-4D28-8689-1C2F6489C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5271CB71-BDCA-41C1-99CD-EDE5791A7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18D543-0004-44E2-83AC-CDF601DD56EE}" type="slidenum">
              <a:rPr lang="en-US" altLang="en-US"/>
              <a:pPr/>
              <a:t>‹#›</a:t>
            </a:fld>
            <a:endParaRPr lang="en-US" altLang="en-US" sz="1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68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B3FE8F8-7ABA-48DE-889F-8DF881FA5A53}"/>
              </a:ext>
            </a:extLst>
          </p:cNvPr>
          <p:cNvSpPr/>
          <p:nvPr/>
        </p:nvSpPr>
        <p:spPr bwMode="white">
          <a:xfrm>
            <a:off x="8128000" y="0"/>
            <a:ext cx="427038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B8EF9B-6DAE-4274-B1D7-7FD79ECC05E5}"/>
              </a:ext>
            </a:extLst>
          </p:cNvPr>
          <p:cNvSpPr/>
          <p:nvPr/>
        </p:nvSpPr>
        <p:spPr>
          <a:xfrm>
            <a:off x="8189913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298E43-A4B2-45CA-87E0-3852A2B4BDAC}"/>
              </a:ext>
            </a:extLst>
          </p:cNvPr>
          <p:cNvSpPr/>
          <p:nvPr/>
        </p:nvSpPr>
        <p:spPr>
          <a:xfrm>
            <a:off x="8189913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3"/>
            <a:ext cx="27432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BABB37C-1FDB-41AD-894E-2380745A35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37600" y="6248400"/>
            <a:ext cx="2946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41B4F-9331-4733-836C-17C7F5C11856}" type="datetime8">
              <a:rPr lang="en-US"/>
              <a:pPr>
                <a:defRPr/>
              </a:pPr>
              <a:t>1/7/2025 9:37 PM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3658B8E-D206-45FF-A726-24F758DBC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74310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2AC81A9-CCA5-489C-9607-F4FF6D9F0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5400000">
            <a:off x="8074819" y="103981"/>
            <a:ext cx="533400" cy="325438"/>
          </a:xfrm>
        </p:spPr>
        <p:txBody>
          <a:bodyPr/>
          <a:lstStyle>
            <a:lvl1pPr>
              <a:defRPr/>
            </a:lvl1pPr>
          </a:lstStyle>
          <a:p>
            <a:fld id="{39B9F858-7A18-45E8-B5A4-F50DF3F85CAC}" type="slidenum">
              <a:rPr lang="en-US" altLang="en-US"/>
              <a:pPr/>
              <a:t>‹#›</a:t>
            </a:fld>
            <a:endParaRPr lang="en-US" altLang="en-US" sz="1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69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1A77C-774D-4DE9-AE37-4CD8B8592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A8D99-9C21-48A0-83C3-BCF2D770C9E7}" type="datetime8">
              <a:rPr lang="en-US"/>
              <a:pPr>
                <a:defRPr/>
              </a:pPr>
              <a:t>1/7/2025 9:37 PM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8F746-9026-41B6-B055-53B411AEA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F4BFD-9D48-49CF-98A0-3356A866E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41249387-6C5A-4A0A-BF24-213706B29F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5268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5A64A0E-EF31-4980-ADDD-57C9004B7C30}"/>
              </a:ext>
            </a:extLst>
          </p:cNvPr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417021-5E2D-40D4-A68B-D9DE91B03E4E}"/>
              </a:ext>
            </a:extLst>
          </p:cNvPr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2BCE0F-AED7-4D8F-976A-C6BCE81034A2}"/>
              </a:ext>
            </a:extLst>
          </p:cNvPr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2" y="2743200"/>
            <a:ext cx="9497484" cy="1673225"/>
          </a:xfrm>
        </p:spPr>
        <p:txBody>
          <a:bodyPr/>
          <a:lstStyle>
            <a:lvl1pPr>
              <a:buNone/>
              <a:defRPr sz="210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33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11">
            <a:extLst>
              <a:ext uri="{FF2B5EF4-FFF2-40B4-BE49-F238E27FC236}">
                <a16:creationId xmlns:a16="http://schemas.microsoft.com/office/drawing/2014/main" id="{A88E8CC5-5F71-47EC-A51B-BD5EDFEEE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1E098-D605-4D2D-A6DA-1010C76006A0}" type="datetime8">
              <a:rPr lang="en-US"/>
              <a:pPr>
                <a:defRPr/>
              </a:pPr>
              <a:t>1/7/2025 9:37 PM</a:t>
            </a:fld>
            <a:endParaRPr lang="en-US"/>
          </a:p>
        </p:txBody>
      </p:sp>
      <p:sp>
        <p:nvSpPr>
          <p:cNvPr id="8" name="Slide Number Placeholder 12">
            <a:extLst>
              <a:ext uri="{FF2B5EF4-FFF2-40B4-BE49-F238E27FC236}">
                <a16:creationId xmlns:a16="http://schemas.microsoft.com/office/drawing/2014/main" id="{B0E13A56-F301-42BA-8AAF-A7347562AB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5"/>
          </a:xfrm>
        </p:spPr>
        <p:txBody>
          <a:bodyPr>
            <a:no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fld id="{0F40BD61-E74D-492C-8059-D837838D376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3">
            <a:extLst>
              <a:ext uri="{FF2B5EF4-FFF2-40B4-BE49-F238E27FC236}">
                <a16:creationId xmlns:a16="http://schemas.microsoft.com/office/drawing/2014/main" id="{988B4FBA-ABFA-4800-AF6A-E8B38DD9939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45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7BED739A-4437-443D-961D-D00234012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081379E-7A07-431C-9F60-7C6DC177D602}" type="datetime8">
              <a:rPr lang="en-US"/>
              <a:pPr>
                <a:defRPr/>
              </a:pPr>
              <a:t>1/7/2025 9:37 PM</a:t>
            </a:fld>
            <a:endParaRPr lang="en-US"/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86F86D8F-5E67-4A1E-97E1-9A4AE30957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49E110E9-489F-47B3-AA9C-440780ECC01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11">
            <a:extLst>
              <a:ext uri="{FF2B5EF4-FFF2-40B4-BE49-F238E27FC236}">
                <a16:creationId xmlns:a16="http://schemas.microsoft.com/office/drawing/2014/main" id="{C8722B46-1508-4669-AE19-ED14E6582C1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804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795F58BC-D2D8-4F73-BD55-893737034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8D6E0C8-84F1-4E64-B194-4912C8162F97}" type="datetime8">
              <a:rPr lang="en-US"/>
              <a:pPr>
                <a:defRPr/>
              </a:pPr>
              <a:t>1/7/2025 9:37 PM</a:t>
            </a:fld>
            <a:endParaRPr lang="en-US"/>
          </a:p>
        </p:txBody>
      </p:sp>
      <p:sp>
        <p:nvSpPr>
          <p:cNvPr id="8" name="Slide Number Placeholder 11">
            <a:extLst>
              <a:ext uri="{FF2B5EF4-FFF2-40B4-BE49-F238E27FC236}">
                <a16:creationId xmlns:a16="http://schemas.microsoft.com/office/drawing/2014/main" id="{01165D62-E5EC-4A82-8312-0C9217B0F3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FA6477BE-98B9-4A1D-A50E-C46D7A15D93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3">
            <a:extLst>
              <a:ext uri="{FF2B5EF4-FFF2-40B4-BE49-F238E27FC236}">
                <a16:creationId xmlns:a16="http://schemas.microsoft.com/office/drawing/2014/main" id="{5134A55F-0FE1-4C1F-8C56-5DB76E03ABF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20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205ACB-1EAD-4DE5-AFD3-A77DBEE78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740AA-10CD-48D9-813F-5BFD7889AF0D}" type="datetime8">
              <a:rPr lang="en-US"/>
              <a:pPr>
                <a:defRPr/>
              </a:pPr>
              <a:t>1/7/2025 9:37 PM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ED8156-61FF-4C51-9BCF-F9EAB94F8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2264D7-12AB-437A-9890-ADA1BD53D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3953FB81-99ED-42BD-8C80-A0C69DE1CA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8442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071BB8-C82F-42EA-83A2-264412CC3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8285C-3B97-4CD1-AA44-71491503A308}" type="datetime8">
              <a:rPr lang="en-US"/>
              <a:pPr>
                <a:defRPr/>
              </a:pPr>
              <a:t>1/7/2025 9:37 PM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D99D51-8FBC-4109-99BA-4F175856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E5273A-AEEF-4C0D-B956-2B9985035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 sz="1000"/>
            </a:lvl1pPr>
          </a:lstStyle>
          <a:p>
            <a:fld id="{E1540403-5C32-48DE-965B-7C1BEC03E7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026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sm_book.png">
            <a:extLst>
              <a:ext uri="{FF2B5EF4-FFF2-40B4-BE49-F238E27FC236}">
                <a16:creationId xmlns:a16="http://schemas.microsoft.com/office/drawing/2014/main" id="{93C84E16-D806-4996-BBEA-D36098DE3A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3" y="1755775"/>
            <a:ext cx="2152650" cy="1689100"/>
          </a:xfrm>
          <a:prstGeom prst="rect">
            <a:avLst/>
          </a:prstGeom>
          <a:noFill/>
          <a:ln w="50800" cap="sq" cmpd="dbl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/>
          <a:lstStyle>
            <a:lvl1pPr algn="l">
              <a:buNone/>
              <a:defRPr sz="33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D0D4D-D8A4-4F84-B118-BEF0D5030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B1042-7974-4334-910A-F302464688E7}" type="datetime8">
              <a:rPr lang="en-US"/>
              <a:pPr>
                <a:defRPr/>
              </a:pPr>
              <a:t>1/7/2025 9:37 PM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E9993-FA94-423A-A5B8-4CBDC5314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65C5C-ECA9-4F16-8FDD-0D1EA2F42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AF5ABAD2-2234-41B8-A36F-8305D4801E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7456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E9D2FEE-9D18-4B41-ACE8-9BBE2FC5BB5A}"/>
              </a:ext>
            </a:extLst>
          </p:cNvPr>
          <p:cNvSpPr/>
          <p:nvPr/>
        </p:nvSpPr>
        <p:spPr bwMode="white">
          <a:xfrm>
            <a:off x="-12700" y="4572000"/>
            <a:ext cx="12192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606E07-183C-4173-BC44-A84CA49C0C07}"/>
              </a:ext>
            </a:extLst>
          </p:cNvPr>
          <p:cNvSpPr/>
          <p:nvPr/>
        </p:nvSpPr>
        <p:spPr>
          <a:xfrm>
            <a:off x="-12700" y="4664075"/>
            <a:ext cx="1951038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CFB9ED-252A-4681-8A4D-5660A9F87C15}"/>
              </a:ext>
            </a:extLst>
          </p:cNvPr>
          <p:cNvSpPr/>
          <p:nvPr/>
        </p:nvSpPr>
        <p:spPr>
          <a:xfrm>
            <a:off x="2058988" y="4654550"/>
            <a:ext cx="1013301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61B323D-671D-4668-BEE6-B10C9DAF5C85}"/>
              </a:ext>
            </a:extLst>
          </p:cNvPr>
          <p:cNvSpPr/>
          <p:nvPr/>
        </p:nvSpPr>
        <p:spPr bwMode="white">
          <a:xfrm>
            <a:off x="1930400" y="0"/>
            <a:ext cx="133350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2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/>
          <a:lstStyle>
            <a:lvl1pPr algn="l">
              <a:buNone/>
              <a:defRPr sz="21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>
            <a:extLst>
              <a:ext uri="{FF2B5EF4-FFF2-40B4-BE49-F238E27FC236}">
                <a16:creationId xmlns:a16="http://schemas.microsoft.com/office/drawing/2014/main" id="{77A60260-3DFC-4D0F-A815-2C97D1E05F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31200" y="6248400"/>
            <a:ext cx="3556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249124-8A0B-4C3A-893F-E6DDA42C9A33}" type="datetime8">
              <a:rPr lang="en-US"/>
              <a:pPr>
                <a:defRPr/>
              </a:pPr>
              <a:t>1/7/2025 9:37 PM</a:t>
            </a:fld>
            <a:endParaRPr lang="en-US"/>
          </a:p>
        </p:txBody>
      </p:sp>
      <p:sp>
        <p:nvSpPr>
          <p:cNvPr id="10" name="Slide Number Placeholder 12">
            <a:extLst>
              <a:ext uri="{FF2B5EF4-FFF2-40B4-BE49-F238E27FC236}">
                <a16:creationId xmlns:a16="http://schemas.microsoft.com/office/drawing/2014/main" id="{545B0024-90B7-465F-9DFE-037A4F2E74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930400" cy="663575"/>
          </a:xfrm>
        </p:spPr>
        <p:txBody>
          <a:bodyPr/>
          <a:lstStyle>
            <a:lvl1pPr>
              <a:defRPr sz="2100">
                <a:solidFill>
                  <a:srgbClr val="FFFFFF"/>
                </a:solidFill>
              </a:defRPr>
            </a:lvl1pPr>
          </a:lstStyle>
          <a:p>
            <a:fld id="{34793A6A-2809-4D33-9B1F-131DA63DA2D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" name="Footer Placeholder 13">
            <a:extLst>
              <a:ext uri="{FF2B5EF4-FFF2-40B4-BE49-F238E27FC236}">
                <a16:creationId xmlns:a16="http://schemas.microsoft.com/office/drawing/2014/main" id="{A978E29D-EFFE-4D9F-82DD-BA631E1045F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2133600" y="6248400"/>
            <a:ext cx="6096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42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>
            <a:extLst>
              <a:ext uri="{FF2B5EF4-FFF2-40B4-BE49-F238E27FC236}">
                <a16:creationId xmlns:a16="http://schemas.microsoft.com/office/drawing/2014/main" id="{C2027B8F-B831-4BE1-BC4B-C4B1E05D5BC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12800" y="228600"/>
            <a:ext cx="10871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12">
            <a:extLst>
              <a:ext uri="{FF2B5EF4-FFF2-40B4-BE49-F238E27FC236}">
                <a16:creationId xmlns:a16="http://schemas.microsoft.com/office/drawing/2014/main" id="{E83092CB-FC8D-4DFC-8FE2-4AB3DF0B65F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17563" y="1600200"/>
            <a:ext cx="10871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6BC16B53-FFD6-49F7-9BD1-9E13DBD418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28000" y="6248400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defTabSz="685800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rgbClr val="444D26"/>
                </a:solidFill>
                <a:latin typeface="+mn-lt"/>
              </a:defRPr>
            </a:lvl1pPr>
          </a:lstStyle>
          <a:p>
            <a:pPr>
              <a:defRPr/>
            </a:pPr>
            <a:fld id="{F4306D91-5DE5-4FF4-AD37-A777E51DC7E6}" type="datetime8">
              <a:rPr lang="en-US"/>
              <a:pPr>
                <a:defRPr/>
              </a:pPr>
              <a:t>1/7/2025 9:37 PM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CBE519-4C1B-4DC2-BE87-67EE84633D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2800" y="6248400"/>
            <a:ext cx="7227888" cy="365125"/>
          </a:xfrm>
          <a:prstGeom prst="rect">
            <a:avLst/>
          </a:prstGeom>
        </p:spPr>
        <p:txBody>
          <a:bodyPr vert="horz" anchor="ctr"/>
          <a:lstStyle>
            <a:lvl1pPr algn="r" defTabSz="685800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rgbClr val="444D26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F40FAE-E539-40F1-B52E-6C2CDA72E9C9}"/>
              </a:ext>
            </a:extLst>
          </p:cNvPr>
          <p:cNvSpPr/>
          <p:nvPr/>
        </p:nvSpPr>
        <p:spPr bwMode="white">
          <a:xfrm>
            <a:off x="0" y="1235075"/>
            <a:ext cx="12192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4F2985-9823-4398-8936-FC5D7D5FE173}"/>
              </a:ext>
            </a:extLst>
          </p:cNvPr>
          <p:cNvSpPr/>
          <p:nvPr/>
        </p:nvSpPr>
        <p:spPr>
          <a:xfrm>
            <a:off x="0" y="1279525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D76AE34-ADF3-4C54-8715-774ED55923B8}"/>
              </a:ext>
            </a:extLst>
          </p:cNvPr>
          <p:cNvSpPr/>
          <p:nvPr/>
        </p:nvSpPr>
        <p:spPr>
          <a:xfrm>
            <a:off x="787400" y="1279525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7C7F4EEC-3DAF-4D24-B3C8-6E50430408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7112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defTabSz="685800" eaLnBrk="1" hangingPunct="1">
              <a:defRPr sz="900" b="1">
                <a:solidFill>
                  <a:srgbClr val="444D26"/>
                </a:solidFill>
              </a:defRPr>
            </a:lvl1pPr>
          </a:lstStyle>
          <a:p>
            <a:fld id="{FD80D193-4DD2-4753-AD92-08587C8EBFED}" type="slidenum">
              <a:rPr lang="en-US" altLang="en-US"/>
              <a:pPr/>
              <a:t>‹#›</a:t>
            </a:fld>
            <a:endParaRPr lang="en-US" altLang="en-US" sz="100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9" r:id="rId1"/>
    <p:sldLayoutId id="2147484280" r:id="rId2"/>
    <p:sldLayoutId id="2147484281" r:id="rId3"/>
    <p:sldLayoutId id="2147484282" r:id="rId4"/>
    <p:sldLayoutId id="2147484283" r:id="rId5"/>
    <p:sldLayoutId id="2147484284" r:id="rId6"/>
    <p:sldLayoutId id="2147484285" r:id="rId7"/>
    <p:sldLayoutId id="2147484286" r:id="rId8"/>
    <p:sldLayoutId id="2147484287" r:id="rId9"/>
    <p:sldLayoutId id="2147484278" r:id="rId10"/>
    <p:sldLayoutId id="214748428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w Cen MT" panose="020B0602020104020603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w Cen MT" panose="020B0602020104020603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w Cen MT" panose="020B0602020104020603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w Cen MT" panose="020B0602020104020603" pitchFamily="34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w Cen MT" panose="020B0602020104020603" pitchFamily="34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w Cen MT" panose="020B0602020104020603" pitchFamily="34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w Cen MT" panose="020B0602020104020603" pitchFamily="34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w Cen MT" panose="020B0602020104020603" pitchFamily="34" charset="0"/>
        </a:defRPr>
      </a:lvl9pPr>
    </p:titleStyle>
    <p:bodyStyle>
      <a:lvl1pPr marL="238125" indent="-238125" algn="l" rtl="0" eaLnBrk="0" fontAlgn="base" hangingPunct="0">
        <a:spcBef>
          <a:spcPts val="525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79425" indent="-204788" algn="l" rtl="0" eaLnBrk="0" fontAlgn="base" hangingPunct="0">
        <a:spcBef>
          <a:spcPts val="413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145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indent="-171450" algn="l" rtl="0" eaLnBrk="0" fontAlgn="base" hangingPunct="0">
        <a:spcBef>
          <a:spcPts val="300"/>
        </a:spcBef>
        <a:spcAft>
          <a:spcPct val="0"/>
        </a:spcAft>
        <a:buClr>
          <a:srgbClr val="E7BC29"/>
        </a:buClr>
        <a:buSzPct val="75000"/>
        <a:buFont typeface="Wingdings" panose="05000000000000000000" pitchFamily="2" charset="2"/>
        <a:buChar char="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171450" algn="l" rtl="0" eaLnBrk="0" fontAlgn="base" hangingPunct="0">
        <a:spcBef>
          <a:spcPts val="300"/>
        </a:spcBef>
        <a:spcAft>
          <a:spcPct val="0"/>
        </a:spcAft>
        <a:buClr>
          <a:srgbClr val="D092A7"/>
        </a:buClr>
        <a:buSzPct val="65000"/>
        <a:buFont typeface="Wingdings" panose="05000000000000000000" pitchFamily="2" charset="2"/>
        <a:buChar char="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577340" indent="-17145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17145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35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988820" indent="-17145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35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7145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3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>
            <a:extLst>
              <a:ext uri="{FF2B5EF4-FFF2-40B4-BE49-F238E27FC236}">
                <a16:creationId xmlns:a16="http://schemas.microsoft.com/office/drawing/2014/main" id="{CF8344E4-58C8-433C-B94C-F181C56F6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25" y="6234113"/>
            <a:ext cx="22494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C00000"/>
                </a:solidFill>
              </a:rPr>
              <a:t>CHEM 109</a:t>
            </a:r>
          </a:p>
        </p:txBody>
      </p:sp>
      <p:sp>
        <p:nvSpPr>
          <p:cNvPr id="14338" name="TextBox 3">
            <a:extLst>
              <a:ext uri="{FF2B5EF4-FFF2-40B4-BE49-F238E27FC236}">
                <a16:creationId xmlns:a16="http://schemas.microsoft.com/office/drawing/2014/main" id="{B83BD89A-5E09-4926-B883-8FC3EF726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175" y="6096000"/>
            <a:ext cx="55451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/>
            <a:r>
              <a:rPr lang="en-US" altLang="en-US" sz="3600" b="1">
                <a:solidFill>
                  <a:srgbClr val="FF0000"/>
                </a:solidFill>
              </a:rPr>
              <a:t>CHAPTER 10: Nucleic Acids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139353B4-181C-4989-8FAA-E9BB46A5FC5F}"/>
              </a:ext>
            </a:extLst>
          </p:cNvPr>
          <p:cNvSpPr txBox="1">
            <a:spLocks/>
          </p:cNvSpPr>
          <p:nvPr/>
        </p:nvSpPr>
        <p:spPr bwMode="auto">
          <a:xfrm>
            <a:off x="2279650" y="1484313"/>
            <a:ext cx="7539038" cy="33845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0" indent="0" algn="l" rtl="0" eaLnBrk="0" fontAlgn="base" hangingPunct="0">
              <a:spcBef>
                <a:spcPts val="525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 sz="19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42900" indent="0" algn="ctr" rtl="0" eaLnBrk="0" fontAlgn="base" hangingPunct="0">
              <a:spcBef>
                <a:spcPts val="413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None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rtl="0" eaLnBrk="0" fontAlgn="base" hangingPunct="0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None/>
              <a:defRPr sz="17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E7BC29"/>
              </a:buClr>
              <a:buSzPct val="75000"/>
              <a:buFont typeface="Wingdings" panose="05000000000000000000" pitchFamily="2" charset="2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3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sz="13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sz="13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sz="13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600"/>
              </a:spcAft>
              <a:defRPr/>
            </a:pPr>
            <a:endParaRPr lang="en-US" altLang="en-US" sz="300">
              <a:latin typeface="+mj-lt"/>
            </a:endParaRPr>
          </a:p>
          <a:p>
            <a:pPr algn="ct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3600" b="1">
                <a:solidFill>
                  <a:srgbClr val="FF0000"/>
                </a:solidFill>
                <a:latin typeface="+mj-lt"/>
                <a:cs typeface="Times New Roman" pitchFamily="18" charset="0"/>
              </a:rPr>
              <a:t>Fundamentals of Organic</a:t>
            </a:r>
            <a:r>
              <a:rPr lang="en-US" altLang="en-US" sz="3600" b="1">
                <a:solidFill>
                  <a:srgbClr val="FF0000"/>
                </a:solidFill>
                <a:latin typeface="+mj-lt"/>
              </a:rPr>
              <a:t> Chemistry</a:t>
            </a:r>
          </a:p>
          <a:p>
            <a:pPr algn="ct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3200" b="1">
                <a:solidFill>
                  <a:srgbClr val="0033CC"/>
                </a:solidFill>
                <a:latin typeface="+mj-lt"/>
              </a:rPr>
              <a:t>CHEM 109</a:t>
            </a:r>
          </a:p>
          <a:p>
            <a:pPr algn="ct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b="1" i="1">
                <a:solidFill>
                  <a:srgbClr val="FF0000"/>
                </a:solidFill>
                <a:latin typeface="+mj-lt"/>
              </a:rPr>
              <a:t>For Students of Health Colleges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000" b="1">
                <a:solidFill>
                  <a:srgbClr val="0033CC"/>
                </a:solidFill>
                <a:latin typeface="+mj-lt"/>
              </a:rPr>
              <a:t>Credit hrs.: (2+1) </a:t>
            </a:r>
            <a:endParaRPr lang="en-US" altLang="en-US" sz="2000">
              <a:solidFill>
                <a:srgbClr val="0033CC"/>
              </a:solidFill>
              <a:latin typeface="+mj-lt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800" b="1" i="1">
                <a:solidFill>
                  <a:srgbClr val="00B050"/>
                </a:solidFill>
                <a:latin typeface="+mj-lt"/>
              </a:rPr>
              <a:t>King Saud University</a:t>
            </a:r>
            <a:endParaRPr lang="en-US" altLang="en-US" sz="2800" b="1">
              <a:solidFill>
                <a:srgbClr val="00B050"/>
              </a:solidFill>
              <a:latin typeface="+mj-lt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b="1">
                <a:solidFill>
                  <a:srgbClr val="00B050"/>
                </a:solidFill>
                <a:latin typeface="+mj-lt"/>
              </a:rPr>
              <a:t>College of Science, Chemistry Department</a:t>
            </a:r>
            <a:endParaRPr lang="en-US" altLang="en-US" sz="2400" dirty="0">
              <a:solidFill>
                <a:srgbClr val="00B050"/>
              </a:solidFill>
              <a:latin typeface="+mj-lt"/>
            </a:endParaRPr>
          </a:p>
        </p:txBody>
      </p:sp>
      <p:pic>
        <p:nvPicPr>
          <p:cNvPr id="2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5FACD22B-7989-4C3D-A721-83EB9923B1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100" y="-101600"/>
            <a:ext cx="2997200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1">
            <a:extLst>
              <a:ext uri="{FF2B5EF4-FFF2-40B4-BE49-F238E27FC236}">
                <a16:creationId xmlns:a16="http://schemas.microsoft.com/office/drawing/2014/main" id="{FCA4D403-986E-4AC2-9EE2-F3D525443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90000"/>
              </a:lnSpc>
            </a:pPr>
            <a:fld id="{D64F3FE6-5DA7-4C18-AD10-5BFDF89D8ACD}" type="slidenum">
              <a:rPr lang="en-US" altLang="en-US">
                <a:solidFill>
                  <a:srgbClr val="FFFFFF"/>
                </a:solidFill>
              </a:rPr>
              <a:pPr>
                <a:lnSpc>
                  <a:spcPct val="90000"/>
                </a:lnSpc>
              </a:pPr>
              <a:t>10</a:t>
            </a:fld>
            <a:endParaRPr lang="en-US" altLang="en-US">
              <a:solidFill>
                <a:srgbClr val="FFFFFF"/>
              </a:solidFill>
            </a:endParaRPr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885C385F-3A80-44DE-8195-963B466EC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2" t="13432" r="2222" b="6348"/>
          <a:stretch>
            <a:fillRect/>
          </a:stretch>
        </p:blipFill>
        <p:spPr bwMode="auto">
          <a:xfrm>
            <a:off x="2503488" y="2565400"/>
            <a:ext cx="7412037" cy="366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">
            <a:extLst>
              <a:ext uri="{FF2B5EF4-FFF2-40B4-BE49-F238E27FC236}">
                <a16:creationId xmlns:a16="http://schemas.microsoft.com/office/drawing/2014/main" id="{A892E2D5-74F1-4346-9D01-DE1797F2C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0" y="1541463"/>
            <a:ext cx="111315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Font typeface="Courier New" pitchFamily="49" charset="0"/>
              <a:buChar char="o"/>
              <a:defRPr/>
            </a:pPr>
            <a:r>
              <a:rPr lang="en-US" sz="2400" dirty="0">
                <a:latin typeface="+mj-lt"/>
              </a:rPr>
              <a:t>In these abbreviations,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letter d</a:t>
            </a:r>
            <a:r>
              <a:rPr lang="en-US" sz="2400" dirty="0">
                <a:latin typeface="+mj-lt"/>
              </a:rPr>
              <a:t> stands for 2-deoxy-d-ribose, the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next letter </a:t>
            </a:r>
            <a:r>
              <a:rPr lang="en-US" sz="2400" dirty="0">
                <a:latin typeface="+mj-lt"/>
              </a:rPr>
              <a:t>refers to the heterocyclic base, and MP stands for monophosphate. </a:t>
            </a:r>
          </a:p>
        </p:txBody>
      </p:sp>
      <p:pic>
        <p:nvPicPr>
          <p:cNvPr id="4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3E41E513-B135-4BFA-8493-C569A23009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100" y="-101600"/>
            <a:ext cx="2997200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1">
            <a:extLst>
              <a:ext uri="{FF2B5EF4-FFF2-40B4-BE49-F238E27FC236}">
                <a16:creationId xmlns:a16="http://schemas.microsoft.com/office/drawing/2014/main" id="{F0CE2E1B-5FA9-4C4A-9183-6134E63454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90000"/>
              </a:lnSpc>
            </a:pPr>
            <a:fld id="{2EA3B2ED-CF11-4571-8E75-EE3A5882B578}" type="slidenum">
              <a:rPr lang="en-US" altLang="en-US">
                <a:solidFill>
                  <a:srgbClr val="FFFFFF"/>
                </a:solidFill>
              </a:rPr>
              <a:pPr>
                <a:lnSpc>
                  <a:spcPct val="90000"/>
                </a:lnSpc>
              </a:pPr>
              <a:t>11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A14DB57-4F5C-47E8-9C96-8F333F650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788" y="1595438"/>
            <a:ext cx="110886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Font typeface="Courier New" pitchFamily="49" charset="0"/>
              <a:buChar char="o"/>
              <a:defRPr/>
            </a:pPr>
            <a:r>
              <a:rPr lang="en-US" sz="2400" b="1" dirty="0">
                <a:solidFill>
                  <a:srgbClr val="FF0000"/>
                </a:solidFill>
                <a:latin typeface="+mj-lt"/>
                <a:ea typeface="MV Boli" pitchFamily="2" charset="0"/>
                <a:cs typeface="MV Boli" pitchFamily="2" charset="0"/>
              </a:rPr>
              <a:t>Nucleic acids </a:t>
            </a:r>
            <a:r>
              <a:rPr lang="en-US" sz="2400" dirty="0">
                <a:latin typeface="+mj-lt"/>
              </a:rPr>
              <a:t>are </a:t>
            </a:r>
            <a:r>
              <a:rPr lang="en-US" sz="2400" dirty="0" err="1">
                <a:latin typeface="+mj-lt"/>
              </a:rPr>
              <a:t>polynucleotides</a:t>
            </a:r>
            <a:r>
              <a:rPr lang="en-US" sz="2400" dirty="0">
                <a:latin typeface="+mj-lt"/>
              </a:rPr>
              <a:t> attached by the phosphate moieties through the 3′ and 5′ sites on the pentose.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5837ED6-8393-4C82-934B-2BBBB668D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788" y="2530475"/>
            <a:ext cx="110886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Font typeface="Courier New" pitchFamily="49" charset="0"/>
              <a:buChar char="o"/>
              <a:defRPr/>
            </a:pPr>
            <a:r>
              <a:rPr lang="en-US" sz="2400" dirty="0">
                <a:latin typeface="+mj-lt"/>
              </a:rPr>
              <a:t>The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name nucleic acid </a:t>
            </a:r>
            <a:r>
              <a:rPr lang="en-US" sz="2400" dirty="0">
                <a:latin typeface="+mj-lt"/>
              </a:rPr>
              <a:t>is derived from the fact that they are acidic, containing a phosphoric acid moiety, and are found in the nuclei of cells.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753A92F-A6CC-4CFF-8977-88C2F5945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788" y="3429000"/>
            <a:ext cx="11088687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en-US" sz="2400" b="1" dirty="0">
                <a:solidFill>
                  <a:srgbClr val="FF0000"/>
                </a:solidFill>
                <a:latin typeface="+mj-lt"/>
              </a:rPr>
              <a:t>Pure nucleic acid </a:t>
            </a:r>
            <a:r>
              <a:rPr lang="en-US" sz="2400" dirty="0">
                <a:latin typeface="+mj-lt"/>
              </a:rPr>
              <a:t>was isolated by </a:t>
            </a:r>
            <a:r>
              <a:rPr lang="en-US" sz="2400" dirty="0" err="1">
                <a:latin typeface="+mj-lt"/>
              </a:rPr>
              <a:t>Levene</a:t>
            </a:r>
            <a:r>
              <a:rPr lang="en-US" sz="2400" dirty="0">
                <a:latin typeface="+mj-lt"/>
              </a:rPr>
              <a:t> in the early 1900s.</a:t>
            </a:r>
          </a:p>
          <a:p>
            <a:pPr marL="342900" indent="-342900" algn="just"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latin typeface="+mj-lt"/>
              </a:rPr>
              <a:t>He showed that either D-ribose or D-</a:t>
            </a:r>
            <a:r>
              <a:rPr lang="en-US" sz="2400" dirty="0" err="1">
                <a:latin typeface="+mj-lt"/>
              </a:rPr>
              <a:t>deoxyribose</a:t>
            </a:r>
            <a:r>
              <a:rPr lang="en-US" sz="2400" dirty="0">
                <a:latin typeface="+mj-lt"/>
              </a:rPr>
              <a:t> was present in what are now known as 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ribonucleic acid (RNA) </a:t>
            </a:r>
            <a:r>
              <a:rPr lang="en-US" sz="2400" b="1" dirty="0">
                <a:latin typeface="+mj-lt"/>
              </a:rPr>
              <a:t>and 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deoxyribonucleic acid (DNA)</a:t>
            </a:r>
            <a:r>
              <a:rPr lang="en-US" sz="2400" b="1" dirty="0">
                <a:latin typeface="+mj-lt"/>
              </a:rPr>
              <a:t>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3949F2-697D-4C0A-880D-B75407561B5E}"/>
              </a:ext>
            </a:extLst>
          </p:cNvPr>
          <p:cNvSpPr/>
          <p:nvPr/>
        </p:nvSpPr>
        <p:spPr>
          <a:xfrm>
            <a:off x="839788" y="4868863"/>
            <a:ext cx="11088687" cy="16954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US" sz="2400" b="1" dirty="0">
                <a:solidFill>
                  <a:srgbClr val="0000FF"/>
                </a:solidFill>
                <a:latin typeface="+mj-lt"/>
              </a:rPr>
              <a:t>There are two major types of nucleic acids: </a:t>
            </a:r>
          </a:p>
          <a:p>
            <a:pPr marL="739775" indent="-342900" algn="just">
              <a:lnSpc>
                <a:spcPct val="150000"/>
              </a:lnSpc>
              <a:buFontTx/>
              <a:buChar char="-"/>
              <a:defRPr/>
            </a:pPr>
            <a:r>
              <a:rPr lang="en-US" sz="2400" b="1" dirty="0">
                <a:solidFill>
                  <a:srgbClr val="FF0000"/>
                </a:solidFill>
                <a:latin typeface="+mj-lt"/>
              </a:rPr>
              <a:t>Deoxyribonucleic acid (DNA)</a:t>
            </a:r>
          </a:p>
          <a:p>
            <a:pPr marL="739775" indent="-342900" algn="just">
              <a:lnSpc>
                <a:spcPct val="150000"/>
              </a:lnSpc>
              <a:buFontTx/>
              <a:buChar char="-"/>
              <a:defRPr/>
            </a:pPr>
            <a:r>
              <a:rPr lang="en-US" sz="2400" b="1" dirty="0">
                <a:solidFill>
                  <a:srgbClr val="FF0000"/>
                </a:solidFill>
                <a:latin typeface="+mj-lt"/>
              </a:rPr>
              <a:t>Ribonucleic acid (RNA). </a:t>
            </a:r>
          </a:p>
        </p:txBody>
      </p:sp>
      <p:pic>
        <p:nvPicPr>
          <p:cNvPr id="4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F82D4A17-4F27-4305-9C53-3BB18343FF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100" y="-101600"/>
            <a:ext cx="2997200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1">
            <a:extLst>
              <a:ext uri="{FF2B5EF4-FFF2-40B4-BE49-F238E27FC236}">
                <a16:creationId xmlns:a16="http://schemas.microsoft.com/office/drawing/2014/main" id="{50B765EE-B584-44A9-8215-C1126CAE2A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90000"/>
              </a:lnSpc>
            </a:pPr>
            <a:fld id="{74781E87-BDE6-4FE9-9447-368675AFBB03}" type="slidenum">
              <a:rPr lang="en-US" altLang="en-US">
                <a:solidFill>
                  <a:srgbClr val="FFFFFF"/>
                </a:solidFill>
              </a:rPr>
              <a:pPr>
                <a:lnSpc>
                  <a:spcPct val="90000"/>
                </a:lnSpc>
              </a:pPr>
              <a:t>12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6" name="Title 7">
            <a:extLst>
              <a:ext uri="{FF2B5EF4-FFF2-40B4-BE49-F238E27FC236}">
                <a16:creationId xmlns:a16="http://schemas.microsoft.com/office/drawing/2014/main" id="{82FF7D8F-28B9-4A82-B163-2EA1AADAA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25" y="1565275"/>
            <a:ext cx="5430838" cy="639763"/>
          </a:xfrm>
        </p:spPr>
        <p:txBody>
          <a:bodyPr/>
          <a:lstStyle/>
          <a:p>
            <a:r>
              <a:rPr lang="en-US" altLang="en-US" sz="3200" b="1">
                <a:solidFill>
                  <a:srgbClr val="0033CC"/>
                </a:solidFill>
                <a:cs typeface="Segoe UI" panose="020B0502040204020203" pitchFamily="34" charset="0"/>
              </a:rPr>
              <a:t>The Primary Structure of DNA</a:t>
            </a:r>
          </a:p>
        </p:txBody>
      </p:sp>
      <p:pic>
        <p:nvPicPr>
          <p:cNvPr id="27651" name="Picture 2">
            <a:extLst>
              <a:ext uri="{FF2B5EF4-FFF2-40B4-BE49-F238E27FC236}">
                <a16:creationId xmlns:a16="http://schemas.microsoft.com/office/drawing/2014/main" id="{20644B04-FA05-4993-93D9-4C43EE0962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16000" contrast="2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5" t="3146"/>
          <a:stretch>
            <a:fillRect/>
          </a:stretch>
        </p:blipFill>
        <p:spPr bwMode="auto">
          <a:xfrm>
            <a:off x="9083675" y="1844675"/>
            <a:ext cx="2911475" cy="337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E7947397-1E8C-49CB-A9AC-A3849078F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3675" y="5300663"/>
            <a:ext cx="2911475" cy="4000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rgbClr val="FF0000"/>
                </a:solidFill>
                <a:latin typeface="+mj-lt"/>
              </a:rPr>
              <a:t>A segment of a DNA chain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242ABC6-E6B3-436A-94A7-69B1D2696561}"/>
              </a:ext>
            </a:extLst>
          </p:cNvPr>
          <p:cNvSpPr/>
          <p:nvPr/>
        </p:nvSpPr>
        <p:spPr>
          <a:xfrm>
            <a:off x="711200" y="2133600"/>
            <a:ext cx="8280400" cy="3784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1313" indent="-341313" algn="just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en-US" sz="2200" dirty="0">
                <a:latin typeface="+mj-lt"/>
              </a:rPr>
              <a:t>In DNA, </a:t>
            </a:r>
            <a:r>
              <a:rPr lang="en-US" sz="2200" b="1" dirty="0">
                <a:solidFill>
                  <a:srgbClr val="FF0000"/>
                </a:solidFill>
                <a:latin typeface="+mj-lt"/>
              </a:rPr>
              <a:t>2-deoxy-d-ribose</a:t>
            </a:r>
            <a:r>
              <a:rPr lang="en-US" sz="2200" dirty="0">
                <a:latin typeface="+mj-lt"/>
              </a:rPr>
              <a:t> and </a:t>
            </a:r>
            <a:r>
              <a:rPr lang="en-US" sz="2200" b="1" dirty="0">
                <a:solidFill>
                  <a:srgbClr val="FF0000"/>
                </a:solidFill>
                <a:latin typeface="+mj-lt"/>
              </a:rPr>
              <a:t>phosphate units </a:t>
            </a:r>
            <a:r>
              <a:rPr lang="en-US" sz="2200" dirty="0">
                <a:latin typeface="+mj-lt"/>
              </a:rPr>
              <a:t>alternate in the backbone. </a:t>
            </a:r>
          </a:p>
          <a:p>
            <a:pPr marL="341313" indent="-341313" algn="just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en-US" sz="2200" dirty="0">
                <a:latin typeface="+mj-lt"/>
              </a:rPr>
              <a:t>The 3’ hydroxyl of one ribose unit is linked to the 5’ hydroxyl of the next ribose unit by a </a:t>
            </a:r>
            <a:r>
              <a:rPr lang="en-US" sz="2200" b="1" dirty="0">
                <a:solidFill>
                  <a:srgbClr val="FF0000"/>
                </a:solidFill>
                <a:latin typeface="+mj-lt"/>
              </a:rPr>
              <a:t>phosphodiester bond</a:t>
            </a:r>
            <a:r>
              <a:rPr lang="en-US" sz="2200" b="1" dirty="0">
                <a:latin typeface="+mj-lt"/>
              </a:rPr>
              <a:t>. </a:t>
            </a:r>
          </a:p>
          <a:p>
            <a:pPr marL="341313" indent="-341313" algn="just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en-US" sz="2200" dirty="0">
                <a:latin typeface="+mj-lt"/>
              </a:rPr>
              <a:t>The </a:t>
            </a:r>
            <a:r>
              <a:rPr lang="en-US" sz="2200" b="1" dirty="0">
                <a:solidFill>
                  <a:srgbClr val="FF0000"/>
                </a:solidFill>
                <a:latin typeface="+mj-lt"/>
              </a:rPr>
              <a:t>heterocyclic base </a:t>
            </a:r>
            <a:r>
              <a:rPr lang="en-US" sz="2200" dirty="0">
                <a:latin typeface="+mj-lt"/>
              </a:rPr>
              <a:t>is connected to the anomeric carbon of each deoxyribose unit by a </a:t>
            </a:r>
            <a:r>
              <a:rPr lang="en-US" sz="2200" b="1" i="1" dirty="0">
                <a:solidFill>
                  <a:srgbClr val="FF0000"/>
                </a:solidFill>
                <a:latin typeface="+mj-lt"/>
                <a:sym typeface="Symbol"/>
              </a:rPr>
              <a:t></a:t>
            </a:r>
            <a:r>
              <a:rPr lang="en-US" sz="2200" b="1" dirty="0">
                <a:solidFill>
                  <a:srgbClr val="FF0000"/>
                </a:solidFill>
                <a:latin typeface="+mj-lt"/>
              </a:rPr>
              <a:t>-</a:t>
            </a:r>
            <a:r>
              <a:rPr lang="en-US" sz="2200" b="1" i="1" dirty="0">
                <a:solidFill>
                  <a:srgbClr val="FF0000"/>
                </a:solidFill>
                <a:latin typeface="+mj-lt"/>
              </a:rPr>
              <a:t>N</a:t>
            </a:r>
            <a:r>
              <a:rPr lang="en-US" sz="2200" b="1" dirty="0">
                <a:solidFill>
                  <a:srgbClr val="FF0000"/>
                </a:solidFill>
                <a:latin typeface="+mj-lt"/>
              </a:rPr>
              <a:t>-</a:t>
            </a:r>
            <a:r>
              <a:rPr lang="en-US" sz="2200" b="1" dirty="0" err="1">
                <a:solidFill>
                  <a:srgbClr val="FF0000"/>
                </a:solidFill>
                <a:latin typeface="+mj-lt"/>
              </a:rPr>
              <a:t>glycosidic</a:t>
            </a:r>
            <a:r>
              <a:rPr lang="en-US" sz="2200" b="1" dirty="0">
                <a:solidFill>
                  <a:srgbClr val="FF0000"/>
                </a:solidFill>
                <a:latin typeface="+mj-lt"/>
              </a:rPr>
              <a:t> bond</a:t>
            </a:r>
            <a:r>
              <a:rPr lang="en-US" sz="2200" dirty="0">
                <a:latin typeface="+mj-lt"/>
              </a:rPr>
              <a:t>. </a:t>
            </a:r>
          </a:p>
          <a:p>
            <a:pPr marL="341313" indent="-341313" algn="just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en-US" sz="2200" dirty="0">
                <a:latin typeface="+mj-lt"/>
              </a:rPr>
              <a:t>In DNA, there are </a:t>
            </a:r>
            <a:r>
              <a:rPr lang="en-US" sz="2200" b="1" dirty="0">
                <a:solidFill>
                  <a:srgbClr val="FF0000"/>
                </a:solidFill>
                <a:latin typeface="+mj-lt"/>
              </a:rPr>
              <a:t>no remaining hydroxyl groups </a:t>
            </a:r>
            <a:r>
              <a:rPr lang="en-US" sz="2200" dirty="0">
                <a:latin typeface="+mj-lt"/>
              </a:rPr>
              <a:t>on any deoxyribose unit. </a:t>
            </a:r>
          </a:p>
          <a:p>
            <a:pPr marL="341313" indent="-341313" algn="just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en-US" sz="2200" dirty="0">
                <a:latin typeface="+mj-lt"/>
              </a:rPr>
              <a:t>Each phosphate, however, still has one acidic proton that is usually ionized </a:t>
            </a:r>
            <a:r>
              <a:rPr lang="en-US" sz="2200" b="1" dirty="0">
                <a:solidFill>
                  <a:srgbClr val="FF0000"/>
                </a:solidFill>
                <a:latin typeface="+mj-lt"/>
              </a:rPr>
              <a:t>at pH 7</a:t>
            </a:r>
            <a:r>
              <a:rPr lang="en-US" sz="2200" dirty="0">
                <a:latin typeface="+mj-lt"/>
              </a:rPr>
              <a:t>, leaving a negatively charged oxygen. </a:t>
            </a:r>
          </a:p>
        </p:txBody>
      </p:sp>
      <p:sp>
        <p:nvSpPr>
          <p:cNvPr id="27654" name="Rectangle 3">
            <a:extLst>
              <a:ext uri="{FF2B5EF4-FFF2-40B4-BE49-F238E27FC236}">
                <a16:creationId xmlns:a16="http://schemas.microsoft.com/office/drawing/2014/main" id="{EBB915CF-59BA-4C36-A4B9-038600D90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2125" y="123825"/>
            <a:ext cx="46164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/>
            <a:r>
              <a:rPr lang="en-US" altLang="en-US" sz="3600" b="1">
                <a:solidFill>
                  <a:srgbClr val="FF0000"/>
                </a:solidFill>
                <a:cs typeface="Segoe UI" panose="020B0502040204020203" pitchFamily="34" charset="0"/>
              </a:rPr>
              <a:t>Deoxyribonucleic Acid </a:t>
            </a:r>
          </a:p>
          <a:p>
            <a:pPr algn="ctr" eaLnBrk="1" hangingPunct="1"/>
            <a:r>
              <a:rPr lang="en-US" altLang="en-US" sz="3600" b="1">
                <a:solidFill>
                  <a:srgbClr val="FF0000"/>
                </a:solidFill>
                <a:cs typeface="Segoe UI" panose="020B0502040204020203" pitchFamily="34" charset="0"/>
              </a:rPr>
              <a:t>(DNA)</a:t>
            </a:r>
          </a:p>
        </p:txBody>
      </p:sp>
      <p:pic>
        <p:nvPicPr>
          <p:cNvPr id="4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5990BAAD-05B7-4EC1-AC22-F5BC32C646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100" y="-101600"/>
            <a:ext cx="2997200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F11FAAF-929F-4078-B21D-1FC48BAB7CDA}"/>
              </a:ext>
            </a:extLst>
          </p:cNvPr>
          <p:cNvSpPr/>
          <p:nvPr/>
        </p:nvSpPr>
        <p:spPr>
          <a:xfrm>
            <a:off x="711200" y="5805488"/>
            <a:ext cx="11283950" cy="11080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1313" indent="-341313" algn="just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en-US" sz="2200" dirty="0">
                <a:latin typeface="+mj-lt"/>
              </a:rPr>
              <a:t>A </a:t>
            </a:r>
            <a:r>
              <a:rPr lang="en-US" sz="2200" b="1" dirty="0">
                <a:solidFill>
                  <a:srgbClr val="FF0000"/>
                </a:solidFill>
                <a:latin typeface="+mj-lt"/>
              </a:rPr>
              <a:t>complete description of any particular DNA molecule</a:t>
            </a:r>
            <a:r>
              <a:rPr lang="en-US" sz="2200" dirty="0">
                <a:latin typeface="+mj-lt"/>
              </a:rPr>
              <a:t>, which may contain thousands or even millions of nucleotide units, would have to include the exact </a:t>
            </a:r>
            <a:r>
              <a:rPr lang="en-US" sz="2200" b="1" dirty="0">
                <a:solidFill>
                  <a:srgbClr val="FF0000"/>
                </a:solidFill>
                <a:latin typeface="+mj-lt"/>
              </a:rPr>
              <a:t>sequence of heterocyclic bases </a:t>
            </a:r>
            <a:r>
              <a:rPr lang="en-US" sz="2200" dirty="0">
                <a:latin typeface="+mj-lt"/>
              </a:rPr>
              <a:t>(</a:t>
            </a:r>
            <a:r>
              <a:rPr lang="en-US" sz="2200" b="1" dirty="0">
                <a:solidFill>
                  <a:srgbClr val="FF0000"/>
                </a:solidFill>
                <a:latin typeface="+mj-lt"/>
              </a:rPr>
              <a:t>A, C, G, and  T</a:t>
            </a:r>
            <a:r>
              <a:rPr lang="en-US" sz="2200" dirty="0">
                <a:latin typeface="+mj-lt"/>
              </a:rPr>
              <a:t>) along the chain.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1">
            <a:extLst>
              <a:ext uri="{FF2B5EF4-FFF2-40B4-BE49-F238E27FC236}">
                <a16:creationId xmlns:a16="http://schemas.microsoft.com/office/drawing/2014/main" id="{E7EFB019-0414-4132-8434-C4A84DE0EF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90000"/>
              </a:lnSpc>
            </a:pPr>
            <a:fld id="{DF8C4FDF-63D7-4B35-A0FF-32E96C0C29FF}" type="slidenum">
              <a:rPr lang="en-US" altLang="en-US">
                <a:solidFill>
                  <a:srgbClr val="FFFFFF"/>
                </a:solidFill>
              </a:rPr>
              <a:pPr>
                <a:lnSpc>
                  <a:spcPct val="90000"/>
                </a:lnSpc>
              </a:pPr>
              <a:t>13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4545682-3D9C-4D7A-8F7C-3179350A46DE}"/>
              </a:ext>
            </a:extLst>
          </p:cNvPr>
          <p:cNvSpPr/>
          <p:nvPr/>
        </p:nvSpPr>
        <p:spPr>
          <a:xfrm>
            <a:off x="692150" y="2216150"/>
            <a:ext cx="8283575" cy="26924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685800" indent="-457200" algn="just">
              <a:spcAft>
                <a:spcPts val="600"/>
              </a:spcAft>
              <a:buFontTx/>
              <a:buAutoNum type="arabicParenBoth"/>
              <a:tabLst>
                <a:tab pos="285750" algn="l"/>
                <a:tab pos="342900" algn="l"/>
              </a:tabLst>
              <a:defRPr/>
            </a:pPr>
            <a:r>
              <a:rPr lang="en-US" sz="2400" dirty="0">
                <a:latin typeface="+mj-lt"/>
              </a:rPr>
              <a:t>The sugar is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D-ribose</a:t>
            </a:r>
            <a:r>
              <a:rPr lang="en-US" sz="2400" dirty="0">
                <a:latin typeface="+mj-lt"/>
              </a:rPr>
              <a:t>;</a:t>
            </a:r>
          </a:p>
          <a:p>
            <a:pPr marL="685800" indent="-457200" algn="just">
              <a:spcAft>
                <a:spcPts val="600"/>
              </a:spcAft>
              <a:buFontTx/>
              <a:buAutoNum type="arabicParenBoth"/>
              <a:tabLst>
                <a:tab pos="285750" algn="l"/>
                <a:tab pos="342900" algn="l"/>
              </a:tabLst>
              <a:defRPr/>
            </a:pPr>
            <a:r>
              <a:rPr lang="en-US" sz="2400" dirty="0">
                <a:solidFill>
                  <a:srgbClr val="FF0000"/>
                </a:solidFill>
                <a:latin typeface="+mj-lt"/>
              </a:rPr>
              <a:t>Uracil replaces thymine </a:t>
            </a:r>
            <a:r>
              <a:rPr lang="en-US" sz="2400" dirty="0">
                <a:latin typeface="+mj-lt"/>
              </a:rPr>
              <a:t>as one of the four heterocyclic bases</a:t>
            </a:r>
          </a:p>
          <a:p>
            <a:pPr marL="685800" indent="-457200" algn="just">
              <a:spcAft>
                <a:spcPts val="600"/>
              </a:spcAft>
              <a:buFontTx/>
              <a:buAutoNum type="arabicParenBoth"/>
              <a:tabLst>
                <a:tab pos="285750" algn="l"/>
                <a:tab pos="342900" algn="l"/>
              </a:tabLst>
              <a:defRPr/>
            </a:pPr>
            <a:r>
              <a:rPr lang="en-US" sz="2400" dirty="0">
                <a:latin typeface="+mj-lt"/>
              </a:rPr>
              <a:t>Many RNAs are</a:t>
            </a:r>
          </a:p>
          <a:p>
            <a:pPr marL="1025525" indent="-2222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rgbClr val="FF0000"/>
                </a:solidFill>
                <a:latin typeface="+mj-lt"/>
              </a:rPr>
              <a:t>Single-stranded segments</a:t>
            </a:r>
            <a:r>
              <a:rPr lang="en-US" sz="2400" dirty="0">
                <a:latin typeface="+mj-lt"/>
              </a:rPr>
              <a:t>,</a:t>
            </a:r>
          </a:p>
          <a:p>
            <a:pPr marL="1025525" indent="-2222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rgbClr val="FF0000"/>
                </a:solidFill>
                <a:latin typeface="+mj-lt"/>
              </a:rPr>
              <a:t>Combinations of complementary two-stranded helices</a:t>
            </a:r>
            <a:r>
              <a:rPr lang="en-US" sz="2400" dirty="0">
                <a:latin typeface="+mj-lt"/>
              </a:rPr>
              <a:t>,</a:t>
            </a:r>
          </a:p>
          <a:p>
            <a:pPr marL="1025525" indent="-2222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rgbClr val="FF0000"/>
                </a:solidFill>
                <a:latin typeface="+mj-lt"/>
              </a:rPr>
              <a:t>Complex structures</a:t>
            </a:r>
            <a:r>
              <a:rPr lang="en-US" sz="2400" dirty="0">
                <a:latin typeface="+mj-lt"/>
              </a:rPr>
              <a:t>.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CC561BEA-AC6A-4529-9CE9-15D04B3F56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1" b="2409"/>
          <a:stretch>
            <a:fillRect/>
          </a:stretch>
        </p:blipFill>
        <p:spPr bwMode="auto">
          <a:xfrm>
            <a:off x="8832850" y="2349500"/>
            <a:ext cx="3321050" cy="396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69951A23-522F-4C4F-ABAC-558EEEE7F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99" r="68713"/>
          <a:stretch>
            <a:fillRect/>
          </a:stretch>
        </p:blipFill>
        <p:spPr bwMode="auto">
          <a:xfrm>
            <a:off x="4349750" y="5102225"/>
            <a:ext cx="1455738" cy="170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377598C-DBEE-4D88-9A99-9104F7C47BB2}"/>
              </a:ext>
            </a:extLst>
          </p:cNvPr>
          <p:cNvSpPr/>
          <p:nvPr/>
        </p:nvSpPr>
        <p:spPr>
          <a:xfrm>
            <a:off x="765175" y="1585913"/>
            <a:ext cx="11161713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3200" b="1" dirty="0">
                <a:solidFill>
                  <a:srgbClr val="0033CC"/>
                </a:solidFill>
                <a:latin typeface="+mj-lt"/>
                <a:ea typeface="+mj-ea"/>
                <a:cs typeface="Segoe UI" panose="020B0502040204020203" pitchFamily="34" charset="0"/>
              </a:rPr>
              <a:t>RNA differs from DNA in three important ways:</a:t>
            </a:r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6C77DA91-DB38-41FD-84F3-E456446981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06" t="23976" r="46844" b="14859"/>
          <a:stretch>
            <a:fillRect/>
          </a:stretch>
        </p:blipFill>
        <p:spPr bwMode="auto">
          <a:xfrm>
            <a:off x="2620963" y="5114925"/>
            <a:ext cx="1447800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3E4998D1-2C77-4F1D-B07B-818CDCE287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26"/>
          <a:stretch>
            <a:fillRect/>
          </a:stretch>
        </p:blipFill>
        <p:spPr bwMode="auto">
          <a:xfrm>
            <a:off x="5938838" y="4854575"/>
            <a:ext cx="1979612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">
            <a:extLst>
              <a:ext uri="{FF2B5EF4-FFF2-40B4-BE49-F238E27FC236}">
                <a16:creationId xmlns:a16="http://schemas.microsoft.com/office/drawing/2014/main" id="{A740B019-BB48-451B-A3EF-98897AF126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17" t="18437" r="57472"/>
          <a:stretch>
            <a:fillRect/>
          </a:stretch>
        </p:blipFill>
        <p:spPr bwMode="auto">
          <a:xfrm>
            <a:off x="1203325" y="5095875"/>
            <a:ext cx="1490663" cy="171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71A126E5-44A4-4B55-81E9-5A4E179AA77A}"/>
              </a:ext>
            </a:extLst>
          </p:cNvPr>
          <p:cNvSpPr/>
          <p:nvPr/>
        </p:nvSpPr>
        <p:spPr>
          <a:xfrm>
            <a:off x="1377950" y="5075238"/>
            <a:ext cx="933450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9600" b="1" dirty="0">
                <a:solidFill>
                  <a:srgbClr val="FF0000"/>
                </a:solidFill>
                <a:latin typeface="+mj-lt"/>
              </a:rPr>
              <a:t>X</a:t>
            </a:r>
          </a:p>
        </p:txBody>
      </p:sp>
      <p:sp>
        <p:nvSpPr>
          <p:cNvPr id="28682" name="Rectangle 3">
            <a:extLst>
              <a:ext uri="{FF2B5EF4-FFF2-40B4-BE49-F238E27FC236}">
                <a16:creationId xmlns:a16="http://schemas.microsoft.com/office/drawing/2014/main" id="{3B353C0B-72B6-407D-9AF9-BF953FE12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0" y="123825"/>
            <a:ext cx="3505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/>
            <a:r>
              <a:rPr lang="en-US" altLang="en-US" sz="3600" b="1">
                <a:solidFill>
                  <a:srgbClr val="FF0000"/>
                </a:solidFill>
                <a:cs typeface="Segoe UI" panose="020B0502040204020203" pitchFamily="34" charset="0"/>
              </a:rPr>
              <a:t>Ribonucleic Acid </a:t>
            </a:r>
          </a:p>
          <a:p>
            <a:pPr algn="ctr" eaLnBrk="1" hangingPunct="1"/>
            <a:r>
              <a:rPr lang="en-US" altLang="en-US" sz="3600" b="1">
                <a:solidFill>
                  <a:srgbClr val="FF0000"/>
                </a:solidFill>
                <a:cs typeface="Segoe UI" panose="020B0502040204020203" pitchFamily="34" charset="0"/>
              </a:rPr>
              <a:t>(RNA)</a:t>
            </a:r>
          </a:p>
        </p:txBody>
      </p:sp>
      <p:pic>
        <p:nvPicPr>
          <p:cNvPr id="4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E69D63B9-FA04-48B7-A15A-7E8D9D4A7D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100" y="-101600"/>
            <a:ext cx="2997200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9">
            <a:extLst>
              <a:ext uri="{FF2B5EF4-FFF2-40B4-BE49-F238E27FC236}">
                <a16:creationId xmlns:a16="http://schemas.microsoft.com/office/drawing/2014/main" id="{5A995487-0FA2-4C52-8341-893802E7D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3" y="1700213"/>
            <a:ext cx="11187112" cy="3292475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marL="342900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Courier New" panose="02070309020205020404" pitchFamily="49" charset="0"/>
              <a:buChar char="o"/>
              <a:defRPr/>
            </a:pPr>
            <a:r>
              <a:rPr lang="en-US" altLang="en-US" dirty="0">
                <a:latin typeface="+mj-lt"/>
                <a:cs typeface="Times New Roman" pitchFamily="18" charset="0"/>
              </a:rPr>
              <a:t>Heredity is encoded in DNA within the chromosomes.</a:t>
            </a:r>
          </a:p>
          <a:p>
            <a:pPr marL="342900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Courier New" panose="02070309020205020404" pitchFamily="49" charset="0"/>
              <a:buChar char="o"/>
              <a:defRPr/>
            </a:pPr>
            <a:r>
              <a:rPr lang="en-US" altLang="en-US" dirty="0">
                <a:latin typeface="+mj-lt"/>
                <a:cs typeface="Times New Roman" pitchFamily="18" charset="0"/>
              </a:rPr>
              <a:t>RNA (ribonucleic acid) is the messenger of DNA within the cell.</a:t>
            </a:r>
          </a:p>
          <a:p>
            <a:pPr marL="342900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Courier New" panose="02070309020205020404" pitchFamily="49" charset="0"/>
              <a:buChar char="o"/>
              <a:defRPr/>
            </a:pPr>
            <a:r>
              <a:rPr lang="en-US" altLang="en-US" dirty="0">
                <a:latin typeface="+mj-lt"/>
                <a:cs typeface="Times New Roman" pitchFamily="18" charset="0"/>
              </a:rPr>
              <a:t>Forms of RNA direct the cell to manufacture specific enzymes and other proteins.</a:t>
            </a:r>
          </a:p>
          <a:p>
            <a:pPr marL="342900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Courier New" panose="02070309020205020404" pitchFamily="49" charset="0"/>
              <a:buChar char="o"/>
              <a:defRPr/>
            </a:pPr>
            <a:r>
              <a:rPr lang="en-US" altLang="en-US" dirty="0">
                <a:latin typeface="+mj-lt"/>
                <a:cs typeface="Times New Roman" pitchFamily="18" charset="0"/>
              </a:rPr>
              <a:t>DNA functions by carrying the template or "map" of chemical compounds, amino acids, that are used to build proteins. </a:t>
            </a:r>
          </a:p>
          <a:p>
            <a:pPr marL="342900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Courier New" panose="02070309020205020404" pitchFamily="49" charset="0"/>
              <a:buChar char="o"/>
              <a:defRPr/>
            </a:pPr>
            <a:r>
              <a:rPr lang="en-US" altLang="en-US" dirty="0">
                <a:latin typeface="+mj-lt"/>
                <a:cs typeface="Times New Roman" pitchFamily="18" charset="0"/>
              </a:rPr>
              <a:t>DNA directs the production of proteins by providing the sequence of amino acids necessary to produce specific proteins. </a:t>
            </a:r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60DA713F-147D-42DE-822B-4214F6B80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8138" y="123825"/>
            <a:ext cx="49228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/>
            <a:r>
              <a:rPr lang="en-US" altLang="en-US" sz="3600" b="1">
                <a:solidFill>
                  <a:srgbClr val="FF0000"/>
                </a:solidFill>
              </a:rPr>
              <a:t>Importance of DNA and </a:t>
            </a:r>
          </a:p>
          <a:p>
            <a:pPr algn="ctr" eaLnBrk="1" hangingPunct="1"/>
            <a:r>
              <a:rPr lang="en-US" altLang="en-US" sz="3600" b="1">
                <a:solidFill>
                  <a:srgbClr val="FF0000"/>
                </a:solidFill>
              </a:rPr>
              <a:t>RNA</a:t>
            </a:r>
            <a:endParaRPr lang="en-US" altLang="en-US" sz="3600" b="1">
              <a:solidFill>
                <a:srgbClr val="FF0000"/>
              </a:solidFill>
              <a:cs typeface="Segoe UI" panose="020B0502040204020203" pitchFamily="34" charset="0"/>
            </a:endParaRPr>
          </a:p>
        </p:txBody>
      </p:sp>
      <p:pic>
        <p:nvPicPr>
          <p:cNvPr id="3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5775EE78-9EAF-4D66-B6C9-703519E4A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100" y="-101600"/>
            <a:ext cx="2997200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0E98A46-6C22-4F6C-98A4-FEE99BEBF11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82663" y="333375"/>
            <a:ext cx="5400675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sz="4400" b="1" dirty="0">
                <a:solidFill>
                  <a:srgbClr val="FF0000"/>
                </a:solidFill>
                <a:ea typeface="+mn-ea"/>
                <a:cs typeface="+mn-cs"/>
              </a:rPr>
              <a:t>Learning Objectives</a:t>
            </a:r>
          </a:p>
        </p:txBody>
      </p:sp>
      <p:sp>
        <p:nvSpPr>
          <p:cNvPr id="7171" name="Rectangle 9">
            <a:extLst>
              <a:ext uri="{FF2B5EF4-FFF2-40B4-BE49-F238E27FC236}">
                <a16:creationId xmlns:a16="http://schemas.microsoft.com/office/drawing/2014/main" id="{190D2B3C-C83E-457A-93CE-042E6680F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3" y="1628775"/>
            <a:ext cx="11017250" cy="2738438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en-US" sz="3600" b="1" dirty="0">
                <a:solidFill>
                  <a:srgbClr val="FF0000"/>
                </a:solidFill>
                <a:latin typeface="+mj-lt"/>
              </a:rPr>
              <a:t>At the end of this chapter, students will be able to:</a:t>
            </a:r>
          </a:p>
          <a:p>
            <a:pPr marL="690563" indent="-458788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dirty="0">
                <a:latin typeface="+mj-lt"/>
                <a:cs typeface="Times New Roman" pitchFamily="18" charset="0"/>
              </a:rPr>
              <a:t>Describe the structural building blocks of RNA and DNA</a:t>
            </a:r>
          </a:p>
          <a:p>
            <a:pPr marL="690563" indent="-458788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dirty="0">
                <a:latin typeface="+mj-lt"/>
                <a:cs typeface="Times New Roman" pitchFamily="18" charset="0"/>
              </a:rPr>
              <a:t>Differentiate between RNA and DNA structure.</a:t>
            </a:r>
          </a:p>
          <a:p>
            <a:pPr marL="690563" indent="-458788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dirty="0">
                <a:latin typeface="+mj-lt"/>
                <a:cs typeface="Times New Roman" pitchFamily="18" charset="0"/>
              </a:rPr>
              <a:t>Know the structure of nucleotides and nucleosides.</a:t>
            </a:r>
          </a:p>
          <a:p>
            <a:pPr marL="690563" indent="-458788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dirty="0">
                <a:latin typeface="+mj-lt"/>
                <a:cs typeface="Times New Roman" pitchFamily="18" charset="0"/>
              </a:rPr>
              <a:t>Recognize the important of both RNA and DNA</a:t>
            </a:r>
          </a:p>
        </p:txBody>
      </p:sp>
      <p:pic>
        <p:nvPicPr>
          <p:cNvPr id="2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9390C999-1C7B-4C2F-AF32-DB9FBBC1D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100" y="-101600"/>
            <a:ext cx="2997200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1">
            <a:extLst>
              <a:ext uri="{FF2B5EF4-FFF2-40B4-BE49-F238E27FC236}">
                <a16:creationId xmlns:a16="http://schemas.microsoft.com/office/drawing/2014/main" id="{9116540A-5038-4D80-8613-A299CFB6B6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90000"/>
              </a:lnSpc>
            </a:pPr>
            <a:fld id="{D525A8D1-782C-44AD-AE02-3FE38B0A46F0}" type="slidenum">
              <a:rPr lang="en-US" altLang="en-US">
                <a:solidFill>
                  <a:srgbClr val="FFFFFF"/>
                </a:solidFill>
              </a:rPr>
              <a:pPr>
                <a:lnSpc>
                  <a:spcPct val="90000"/>
                </a:lnSpc>
              </a:pPr>
              <a:t>3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1574A94-6FF7-4577-B803-9DEC031874F7}"/>
              </a:ext>
            </a:extLst>
          </p:cNvPr>
          <p:cNvSpPr/>
          <p:nvPr/>
        </p:nvSpPr>
        <p:spPr>
          <a:xfrm>
            <a:off x="741363" y="1627188"/>
            <a:ext cx="11407775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  <a:defRPr/>
            </a:pPr>
            <a:r>
              <a:rPr lang="en-US" sz="2400" b="1" i="1" dirty="0">
                <a:solidFill>
                  <a:srgbClr val="0070C0"/>
                </a:solidFill>
                <a:latin typeface="+mj-lt"/>
              </a:rPr>
              <a:t>Nucleic acids </a:t>
            </a:r>
            <a:r>
              <a:rPr lang="en-US" sz="2400" dirty="0">
                <a:latin typeface="+mj-lt"/>
              </a:rPr>
              <a:t>are molecules that allow organisms to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transfer genetic information </a:t>
            </a:r>
            <a:r>
              <a:rPr lang="en-US" sz="2400" dirty="0">
                <a:latin typeface="+mj-lt"/>
              </a:rPr>
              <a:t>from one generation to the next.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0D7013-019E-44CF-99B3-0D8A3DE58564}"/>
              </a:ext>
            </a:extLst>
          </p:cNvPr>
          <p:cNvSpPr/>
          <p:nvPr/>
        </p:nvSpPr>
        <p:spPr>
          <a:xfrm>
            <a:off x="741363" y="2481263"/>
            <a:ext cx="11407775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  <a:defRPr/>
            </a:pPr>
            <a:r>
              <a:rPr lang="en-US" sz="2400" b="1" i="1" dirty="0">
                <a:solidFill>
                  <a:srgbClr val="0070C0"/>
                </a:solidFill>
                <a:latin typeface="+mj-lt"/>
              </a:rPr>
              <a:t>Nucleic acids</a:t>
            </a:r>
            <a:r>
              <a:rPr lang="en-US" sz="2400" dirty="0">
                <a:latin typeface="+mj-lt"/>
              </a:rPr>
              <a:t>, are linear polymers (chains) made out of units called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nucleotides</a:t>
            </a:r>
            <a:r>
              <a:rPr lang="en-US" sz="2400" dirty="0">
                <a:latin typeface="+mj-lt"/>
              </a:rPr>
              <a:t>.</a:t>
            </a:r>
          </a:p>
        </p:txBody>
      </p:sp>
      <p:sp>
        <p:nvSpPr>
          <p:cNvPr id="20" name="Rectangle 1">
            <a:extLst>
              <a:ext uri="{FF2B5EF4-FFF2-40B4-BE49-F238E27FC236}">
                <a16:creationId xmlns:a16="http://schemas.microsoft.com/office/drawing/2014/main" id="{7B537254-D957-454E-85BF-04D333B8F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363" y="3089275"/>
            <a:ext cx="114077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Font typeface="Courier New" pitchFamily="49" charset="0"/>
              <a:buChar char="o"/>
              <a:defRPr/>
            </a:pPr>
            <a:r>
              <a:rPr lang="en-US" sz="2400" dirty="0">
                <a:latin typeface="+mj-lt"/>
              </a:rPr>
              <a:t>Hydrolysis of nucleic acids gives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nucleotides</a:t>
            </a:r>
            <a:r>
              <a:rPr lang="en-US" sz="2400" dirty="0">
                <a:latin typeface="+mj-lt"/>
              </a:rPr>
              <a:t>, which are the building blocks of nucleic acids. </a:t>
            </a:r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id="{591E9E67-3D94-4FC4-8730-71EF548CF7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" t="6068" r="1807" b="8879"/>
          <a:stretch>
            <a:fillRect/>
          </a:stretch>
        </p:blipFill>
        <p:spPr bwMode="auto">
          <a:xfrm>
            <a:off x="2927350" y="4067175"/>
            <a:ext cx="679608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Rectangle 3">
            <a:extLst>
              <a:ext uri="{FF2B5EF4-FFF2-40B4-BE49-F238E27FC236}">
                <a16:creationId xmlns:a16="http://schemas.microsoft.com/office/drawing/2014/main" id="{4BDDD5C9-C08F-4BCD-8CDC-2DA4775E5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3" y="123825"/>
            <a:ext cx="64801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/>
            <a:r>
              <a:rPr lang="en-US" altLang="en-US" sz="3600" b="1">
                <a:solidFill>
                  <a:srgbClr val="FF0000"/>
                </a:solidFill>
                <a:cs typeface="Segoe UI" panose="020B0502040204020203" pitchFamily="34" charset="0"/>
              </a:rPr>
              <a:t>The General Structure of Nucleic </a:t>
            </a:r>
          </a:p>
          <a:p>
            <a:pPr algn="ctr" eaLnBrk="1" hangingPunct="1"/>
            <a:r>
              <a:rPr lang="en-US" altLang="en-US" sz="3600" b="1">
                <a:solidFill>
                  <a:srgbClr val="FF0000"/>
                </a:solidFill>
                <a:cs typeface="Segoe UI" panose="020B0502040204020203" pitchFamily="34" charset="0"/>
              </a:rPr>
              <a:t>Acids</a:t>
            </a:r>
            <a:endParaRPr lang="en-US" altLang="en-US" sz="3600" b="1">
              <a:solidFill>
                <a:srgbClr val="FF0000"/>
              </a:solidFill>
            </a:endParaRPr>
          </a:p>
        </p:txBody>
      </p:sp>
      <p:pic>
        <p:nvPicPr>
          <p:cNvPr id="4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B1723670-2506-4DC1-9BE2-7553FDE5E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100" y="-101600"/>
            <a:ext cx="2997200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1">
            <a:extLst>
              <a:ext uri="{FF2B5EF4-FFF2-40B4-BE49-F238E27FC236}">
                <a16:creationId xmlns:a16="http://schemas.microsoft.com/office/drawing/2014/main" id="{CBC0F370-9B69-4724-9E68-C73ACEABEA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90000"/>
              </a:lnSpc>
            </a:pPr>
            <a:fld id="{6EC0CD8B-8F69-4084-BA25-445EF15A8008}" type="slidenum">
              <a:rPr lang="en-US" altLang="en-US">
                <a:solidFill>
                  <a:srgbClr val="FFFFFF"/>
                </a:solidFill>
              </a:rPr>
              <a:pPr>
                <a:lnSpc>
                  <a:spcPct val="90000"/>
                </a:lnSpc>
              </a:pPr>
              <a:t>4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1C2F9C7-1801-40E4-859C-1375205B65D2}"/>
              </a:ext>
            </a:extLst>
          </p:cNvPr>
          <p:cNvSpPr/>
          <p:nvPr/>
        </p:nvSpPr>
        <p:spPr>
          <a:xfrm>
            <a:off x="941388" y="1844675"/>
            <a:ext cx="5980112" cy="22494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US" sz="2400" b="1" i="1" dirty="0">
                <a:solidFill>
                  <a:srgbClr val="FF0000"/>
                </a:solidFill>
                <a:latin typeface="+mj-lt"/>
              </a:rPr>
              <a:t>Nucleotides :</a:t>
            </a:r>
            <a:r>
              <a:rPr lang="en-US" sz="2400" dirty="0">
                <a:latin typeface="+mj-lt"/>
              </a:rPr>
              <a:t> contain three parts:</a:t>
            </a:r>
          </a:p>
          <a:p>
            <a:pPr marL="1260475" indent="-1778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latin typeface="+mj-lt"/>
              </a:rPr>
              <a:t>A Nitrogenous Base (</a:t>
            </a:r>
            <a:r>
              <a:rPr lang="en-US" sz="2400" b="1" dirty="0">
                <a:solidFill>
                  <a:srgbClr val="0070C0"/>
                </a:solidFill>
                <a:latin typeface="+mj-lt"/>
              </a:rPr>
              <a:t>Nucleobase</a:t>
            </a:r>
            <a:r>
              <a:rPr lang="en-US" sz="2400" b="1" dirty="0">
                <a:latin typeface="+mj-lt"/>
              </a:rPr>
              <a:t>)</a:t>
            </a:r>
            <a:endParaRPr lang="en-US" sz="2400" dirty="0">
              <a:latin typeface="+mj-lt"/>
            </a:endParaRPr>
          </a:p>
          <a:p>
            <a:pPr marL="1260475" indent="-1778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latin typeface="+mj-lt"/>
              </a:rPr>
              <a:t>A Five-Carbon Sugar (</a:t>
            </a:r>
            <a:r>
              <a:rPr lang="en-US" sz="2400" b="1" dirty="0">
                <a:solidFill>
                  <a:srgbClr val="0070C0"/>
                </a:solidFill>
                <a:latin typeface="+mj-lt"/>
              </a:rPr>
              <a:t>Pentose</a:t>
            </a:r>
            <a:r>
              <a:rPr lang="en-US" sz="2400" b="1" dirty="0">
                <a:latin typeface="+mj-lt"/>
              </a:rPr>
              <a:t>)</a:t>
            </a:r>
            <a:endParaRPr lang="en-US" sz="2400" dirty="0">
              <a:latin typeface="+mj-lt"/>
            </a:endParaRPr>
          </a:p>
          <a:p>
            <a:pPr marL="1260475" indent="-1778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latin typeface="+mj-lt"/>
              </a:rPr>
              <a:t>A </a:t>
            </a:r>
            <a:r>
              <a:rPr lang="en-US" sz="2400" b="1" dirty="0">
                <a:solidFill>
                  <a:srgbClr val="0070C0"/>
                </a:solidFill>
                <a:latin typeface="+mj-lt"/>
              </a:rPr>
              <a:t>Phosphate</a:t>
            </a:r>
            <a:r>
              <a:rPr lang="en-US" sz="2400" b="1" dirty="0">
                <a:latin typeface="+mj-lt"/>
              </a:rPr>
              <a:t> Group</a:t>
            </a:r>
            <a:endParaRPr lang="en-US" sz="2400" dirty="0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94A2FF-A69A-4AF4-AFCB-7104F0DE69FB}"/>
              </a:ext>
            </a:extLst>
          </p:cNvPr>
          <p:cNvSpPr/>
          <p:nvPr/>
        </p:nvSpPr>
        <p:spPr>
          <a:xfrm>
            <a:off x="941388" y="4271963"/>
            <a:ext cx="5980112" cy="16954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US" sz="2400" b="1" i="1" dirty="0">
                <a:solidFill>
                  <a:srgbClr val="FF0000"/>
                </a:solidFill>
                <a:latin typeface="+mj-lt"/>
              </a:rPr>
              <a:t>Nucleosides :</a:t>
            </a:r>
            <a:r>
              <a:rPr lang="en-US" sz="2400" dirty="0">
                <a:latin typeface="+mj-lt"/>
              </a:rPr>
              <a:t> contain two parts:</a:t>
            </a:r>
          </a:p>
          <a:p>
            <a:pPr marL="1260475" indent="-1778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latin typeface="+mj-lt"/>
              </a:rPr>
              <a:t>A Nitrogenous Base (</a:t>
            </a:r>
            <a:r>
              <a:rPr lang="en-US" sz="2400" b="1" dirty="0">
                <a:solidFill>
                  <a:srgbClr val="0070C0"/>
                </a:solidFill>
                <a:latin typeface="+mj-lt"/>
              </a:rPr>
              <a:t>Nucleobase</a:t>
            </a:r>
            <a:r>
              <a:rPr lang="en-US" sz="2400" b="1" dirty="0">
                <a:latin typeface="+mj-lt"/>
              </a:rPr>
              <a:t>)</a:t>
            </a:r>
            <a:endParaRPr lang="en-US" sz="2400" dirty="0">
              <a:latin typeface="+mj-lt"/>
            </a:endParaRPr>
          </a:p>
          <a:p>
            <a:pPr marL="1260475" indent="-1778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latin typeface="+mj-lt"/>
              </a:rPr>
              <a:t>A Five-Carbon Sugar (</a:t>
            </a:r>
            <a:r>
              <a:rPr lang="en-US" sz="2400" b="1" dirty="0">
                <a:solidFill>
                  <a:srgbClr val="0070C0"/>
                </a:solidFill>
                <a:latin typeface="+mj-lt"/>
              </a:rPr>
              <a:t>Pentose</a:t>
            </a:r>
            <a:r>
              <a:rPr lang="en-US" sz="2400" b="1" dirty="0">
                <a:latin typeface="+mj-lt"/>
              </a:rPr>
              <a:t>)</a:t>
            </a:r>
            <a:endParaRPr lang="en-US" sz="2400" dirty="0">
              <a:latin typeface="+mj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C8E3806-C80A-4B67-BB25-3517B8932E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45" b="4214"/>
          <a:stretch>
            <a:fillRect/>
          </a:stretch>
        </p:blipFill>
        <p:spPr bwMode="auto">
          <a:xfrm>
            <a:off x="7750175" y="1763713"/>
            <a:ext cx="3573463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BF9FBD00-863E-47A5-9ABC-DA99E00E53D0}"/>
              </a:ext>
            </a:extLst>
          </p:cNvPr>
          <p:cNvGrpSpPr>
            <a:grpSpLocks/>
          </p:cNvGrpSpPr>
          <p:nvPr/>
        </p:nvGrpSpPr>
        <p:grpSpPr bwMode="auto">
          <a:xfrm>
            <a:off x="7750175" y="4508500"/>
            <a:ext cx="3573463" cy="1873250"/>
            <a:chOff x="7896200" y="4771849"/>
            <a:chExt cx="3573236" cy="1872208"/>
          </a:xfrm>
        </p:grpSpPr>
        <p:pic>
          <p:nvPicPr>
            <p:cNvPr id="18442" name="Picture 11">
              <a:extLst>
                <a:ext uri="{FF2B5EF4-FFF2-40B4-BE49-F238E27FC236}">
                  <a16:creationId xmlns:a16="http://schemas.microsoft.com/office/drawing/2014/main" id="{00E628FF-D9EF-4D6A-95A9-CEF565A6CD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345" b="4214"/>
            <a:stretch>
              <a:fillRect/>
            </a:stretch>
          </p:blipFill>
          <p:spPr bwMode="auto">
            <a:xfrm>
              <a:off x="7896200" y="4771849"/>
              <a:ext cx="3573236" cy="1872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CFA71E2-4352-456F-909B-C663F700E9FA}"/>
                </a:ext>
              </a:extLst>
            </p:cNvPr>
            <p:cNvSpPr/>
            <p:nvPr/>
          </p:nvSpPr>
          <p:spPr>
            <a:xfrm>
              <a:off x="9551858" y="6058596"/>
              <a:ext cx="950852" cy="2110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7" name="Snip and Round Single Corner Rectangle 6">
            <a:extLst>
              <a:ext uri="{FF2B5EF4-FFF2-40B4-BE49-F238E27FC236}">
                <a16:creationId xmlns:a16="http://schemas.microsoft.com/office/drawing/2014/main" id="{47B6364B-EF25-4FCB-99FC-7B1A1FADA22F}"/>
              </a:ext>
            </a:extLst>
          </p:cNvPr>
          <p:cNvSpPr/>
          <p:nvPr/>
        </p:nvSpPr>
        <p:spPr>
          <a:xfrm>
            <a:off x="8040688" y="4797425"/>
            <a:ext cx="576262" cy="469900"/>
          </a:xfrm>
          <a:prstGeom prst="snipRoundRect">
            <a:avLst/>
          </a:prstGeom>
          <a:solidFill>
            <a:srgbClr val="F3E0A8"/>
          </a:solidFill>
          <a:ln>
            <a:solidFill>
              <a:srgbClr val="F3E0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Snip and Round Single Corner Rectangle 11">
            <a:extLst>
              <a:ext uri="{FF2B5EF4-FFF2-40B4-BE49-F238E27FC236}">
                <a16:creationId xmlns:a16="http://schemas.microsoft.com/office/drawing/2014/main" id="{F81BFEEC-97A6-4AC7-A9E2-9B4772F913C3}"/>
              </a:ext>
            </a:extLst>
          </p:cNvPr>
          <p:cNvSpPr/>
          <p:nvPr/>
        </p:nvSpPr>
        <p:spPr>
          <a:xfrm>
            <a:off x="8040688" y="5013325"/>
            <a:ext cx="358775" cy="469900"/>
          </a:xfrm>
          <a:prstGeom prst="snipRoundRect">
            <a:avLst/>
          </a:prstGeom>
          <a:solidFill>
            <a:srgbClr val="F3E0A8"/>
          </a:solidFill>
          <a:ln>
            <a:solidFill>
              <a:srgbClr val="F3E0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6DCE78-0F41-41D9-BBB9-830CEF44833F}"/>
              </a:ext>
            </a:extLst>
          </p:cNvPr>
          <p:cNvSpPr/>
          <p:nvPr/>
        </p:nvSpPr>
        <p:spPr>
          <a:xfrm>
            <a:off x="7750175" y="4437063"/>
            <a:ext cx="2606675" cy="3603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6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02865D9E-8914-4FCF-A28E-8E198F29D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100" y="-101600"/>
            <a:ext cx="2997200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1">
            <a:extLst>
              <a:ext uri="{FF2B5EF4-FFF2-40B4-BE49-F238E27FC236}">
                <a16:creationId xmlns:a16="http://schemas.microsoft.com/office/drawing/2014/main" id="{27BCACEC-79F4-4D3E-BFA9-A54490FFFC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90000"/>
              </a:lnSpc>
            </a:pPr>
            <a:fld id="{A2074074-8804-431B-953F-F85A137554B2}" type="slidenum">
              <a:rPr lang="en-US" altLang="en-US">
                <a:solidFill>
                  <a:srgbClr val="FFFFFF"/>
                </a:solidFill>
              </a:rPr>
              <a:pPr>
                <a:lnSpc>
                  <a:spcPct val="90000"/>
                </a:lnSpc>
              </a:pPr>
              <a:t>5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B7E55FBA-7144-4D2B-92CB-2A3298FDC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363" y="1700213"/>
            <a:ext cx="11131550" cy="11398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just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US" altLang="en-US" sz="2400" b="1" dirty="0">
                <a:solidFill>
                  <a:srgbClr val="FF0000"/>
                </a:solidFill>
                <a:latin typeface="+mj-lt"/>
              </a:rPr>
              <a:t>The overall structure of the nucleic acid </a:t>
            </a:r>
            <a:r>
              <a:rPr lang="en-US" altLang="en-US" sz="2400" dirty="0">
                <a:latin typeface="+mj-lt"/>
              </a:rPr>
              <a:t>is a macromolecule with a backbone of sugar molecules connected by phosphate links and with a base attached to each sugar unit.</a:t>
            </a:r>
          </a:p>
        </p:txBody>
      </p:sp>
      <p:pic>
        <p:nvPicPr>
          <p:cNvPr id="19459" name="Picture 2">
            <a:extLst>
              <a:ext uri="{FF2B5EF4-FFF2-40B4-BE49-F238E27FC236}">
                <a16:creationId xmlns:a16="http://schemas.microsoft.com/office/drawing/2014/main" id="{FDCE7240-C21B-426C-9064-96B1164BB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985" y="3284984"/>
            <a:ext cx="8944029" cy="21903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4D8E07FF-9EB7-4880-990D-6A954FA1A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100" y="-101600"/>
            <a:ext cx="2997200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1">
            <a:extLst>
              <a:ext uri="{FF2B5EF4-FFF2-40B4-BE49-F238E27FC236}">
                <a16:creationId xmlns:a16="http://schemas.microsoft.com/office/drawing/2014/main" id="{4AEAE514-54D3-450F-AEAE-A127FE482A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90000"/>
              </a:lnSpc>
            </a:pPr>
            <a:fld id="{C91F7CAB-83AD-4D79-B627-13EB00499A2C}" type="slidenum">
              <a:rPr lang="en-US" altLang="en-US">
                <a:solidFill>
                  <a:srgbClr val="FFFFFF"/>
                </a:solidFill>
              </a:rPr>
              <a:pPr>
                <a:lnSpc>
                  <a:spcPct val="90000"/>
                </a:lnSpc>
              </a:pPr>
              <a:t>6</a:t>
            </a:fld>
            <a:endParaRPr lang="en-US" altLang="en-US">
              <a:solidFill>
                <a:srgbClr val="FFFFFF"/>
              </a:solidFill>
            </a:endParaRP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406DD4CE-F1A5-4D44-AC4C-788EF96579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65"/>
          <a:stretch>
            <a:fillRect/>
          </a:stretch>
        </p:blipFill>
        <p:spPr bwMode="auto">
          <a:xfrm>
            <a:off x="8548688" y="3057525"/>
            <a:ext cx="2628900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9AF1A317-9B71-4460-B6E2-F475CAC03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959" b="3773"/>
          <a:stretch>
            <a:fillRect/>
          </a:stretch>
        </p:blipFill>
        <p:spPr bwMode="auto">
          <a:xfrm>
            <a:off x="5881688" y="2935288"/>
            <a:ext cx="1192212" cy="144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E84CB5A2-4446-4C21-8C2A-49FC4804C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119313"/>
            <a:ext cx="7126288" cy="7080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  <a:defRPr/>
            </a:pPr>
            <a:r>
              <a:rPr lang="en-US" altLang="en-US" sz="2000" b="1" dirty="0">
                <a:solidFill>
                  <a:srgbClr val="FF0000"/>
                </a:solidFill>
                <a:latin typeface="+mj-lt"/>
              </a:rPr>
              <a:t>Ribonucleic acid (RNA) </a:t>
            </a:r>
            <a:r>
              <a:rPr lang="en-US" altLang="en-US" sz="2000" dirty="0">
                <a:latin typeface="+mj-lt"/>
              </a:rPr>
              <a:t>contains the pentose </a:t>
            </a:r>
            <a:r>
              <a:rPr lang="en-US" altLang="en-US" sz="2000" u="sng" dirty="0">
                <a:solidFill>
                  <a:srgbClr val="FF0000"/>
                </a:solidFill>
                <a:latin typeface="+mj-lt"/>
              </a:rPr>
              <a:t>ribose</a:t>
            </a:r>
            <a:r>
              <a:rPr lang="en-US" altLang="en-US" sz="2000" dirty="0">
                <a:latin typeface="+mj-lt"/>
              </a:rPr>
              <a:t>.</a:t>
            </a:r>
          </a:p>
          <a:p>
            <a:pPr algn="just">
              <a:buFont typeface="Courier New" panose="02070309020205020404" pitchFamily="49" charset="0"/>
              <a:buChar char="o"/>
              <a:defRPr/>
            </a:pPr>
            <a:r>
              <a:rPr lang="en-US" altLang="en-US" sz="2000" b="1" dirty="0">
                <a:solidFill>
                  <a:srgbClr val="FF0000"/>
                </a:solidFill>
                <a:latin typeface="+mj-lt"/>
              </a:rPr>
              <a:t>Deoxyribonucleic acid (DNA) </a:t>
            </a:r>
            <a:r>
              <a:rPr lang="en-US" altLang="en-US" sz="2000" dirty="0">
                <a:latin typeface="+mj-lt"/>
              </a:rPr>
              <a:t>contains the pentose </a:t>
            </a:r>
            <a:r>
              <a:rPr lang="en-US" altLang="en-US" sz="2000" u="sng" dirty="0">
                <a:solidFill>
                  <a:srgbClr val="FF0000"/>
                </a:solidFill>
                <a:latin typeface="+mj-lt"/>
              </a:rPr>
              <a:t>deoxyribose</a:t>
            </a:r>
            <a:r>
              <a:rPr lang="en-US" altLang="en-US" sz="2000" dirty="0">
                <a:latin typeface="+mj-lt"/>
              </a:rPr>
              <a:t>.</a:t>
            </a: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5D0ED0D7-DEE1-4E2E-BE0A-4387619EF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614488"/>
            <a:ext cx="1982788" cy="460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00FF"/>
                </a:solidFill>
                <a:latin typeface="+mj-lt"/>
              </a:rPr>
              <a:t>Pentose Sugar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9738A5B-9E88-499C-890F-B6BB305184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988" y="2162175"/>
            <a:ext cx="116681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2">
            <a:extLst>
              <a:ext uri="{FF2B5EF4-FFF2-40B4-BE49-F238E27FC236}">
                <a16:creationId xmlns:a16="http://schemas.microsoft.com/office/drawing/2014/main" id="{6495C423-BFE3-4805-B3BA-C4854C7A0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638" y="1612900"/>
            <a:ext cx="2360612" cy="4619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00FF"/>
                </a:solidFill>
                <a:latin typeface="+mj-lt"/>
              </a:rPr>
              <a:t>Phosphate group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D180DED0-8AB6-47EF-ADE2-D23B62AC4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039" y="4560888"/>
            <a:ext cx="4403724" cy="157003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marL="0" indent="0" algn="just">
              <a:defRPr/>
            </a:pPr>
            <a:r>
              <a:rPr lang="en-US" altLang="en-US" sz="2400" dirty="0">
                <a:latin typeface="+mj-lt"/>
              </a:rPr>
              <a:t>The sugars also contain a </a:t>
            </a:r>
            <a:r>
              <a:rPr lang="en-US" altLang="en-US" sz="2400" b="1" u="sng" dirty="0">
                <a:solidFill>
                  <a:srgbClr val="FF0000"/>
                </a:solidFill>
                <a:latin typeface="+mj-lt"/>
              </a:rPr>
              <a:t>pyrimidine </a:t>
            </a:r>
            <a:r>
              <a:rPr lang="en-US" altLang="en-US" sz="2400" b="1" u="sng" dirty="0">
                <a:latin typeface="+mj-lt"/>
              </a:rPr>
              <a:t>or</a:t>
            </a:r>
            <a:r>
              <a:rPr lang="en-US" altLang="en-US" sz="2400" b="1" u="sng" dirty="0">
                <a:solidFill>
                  <a:srgbClr val="FF0000"/>
                </a:solidFill>
                <a:latin typeface="+mj-lt"/>
              </a:rPr>
              <a:t> purine base</a:t>
            </a:r>
            <a:r>
              <a:rPr lang="en-US" altLang="en-US" sz="24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en-US" sz="2400" dirty="0">
                <a:latin typeface="+mj-lt"/>
              </a:rPr>
              <a:t>present on the 1-carbon replacing the hydroxyl group with a base.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0EDE8E3-E56F-4C48-9B9B-E024E878A002}"/>
              </a:ext>
            </a:extLst>
          </p:cNvPr>
          <p:cNvGrpSpPr>
            <a:grpSpLocks/>
          </p:cNvGrpSpPr>
          <p:nvPr/>
        </p:nvGrpSpPr>
        <p:grpSpPr bwMode="auto">
          <a:xfrm>
            <a:off x="5346700" y="4756150"/>
            <a:ext cx="3243263" cy="1824038"/>
            <a:chOff x="2013332" y="3645024"/>
            <a:chExt cx="4298693" cy="2357950"/>
          </a:xfrm>
        </p:grpSpPr>
        <p:pic>
          <p:nvPicPr>
            <p:cNvPr id="20498" name="Picture 5">
              <a:extLst>
                <a:ext uri="{FF2B5EF4-FFF2-40B4-BE49-F238E27FC236}">
                  <a16:creationId xmlns:a16="http://schemas.microsoft.com/office/drawing/2014/main" id="{455AC60E-F6FE-408D-897D-5924091CE8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732" r="57472"/>
            <a:stretch>
              <a:fillRect/>
            </a:stretch>
          </p:blipFill>
          <p:spPr bwMode="auto">
            <a:xfrm>
              <a:off x="3156109" y="3645024"/>
              <a:ext cx="3155916" cy="2357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99" name="Picture 6">
              <a:extLst>
                <a:ext uri="{FF2B5EF4-FFF2-40B4-BE49-F238E27FC236}">
                  <a16:creationId xmlns:a16="http://schemas.microsoft.com/office/drawing/2014/main" id="{F4591C31-1F8D-4B96-A6C1-11F991F2A57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3332" y="4000732"/>
              <a:ext cx="1133426" cy="1646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TextBox 2">
            <a:extLst>
              <a:ext uri="{FF2B5EF4-FFF2-40B4-BE49-F238E27FC236}">
                <a16:creationId xmlns:a16="http://schemas.microsoft.com/office/drawing/2014/main" id="{1DA9FEAB-5308-4DAF-9F46-53FCBAE8A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038" y="4010025"/>
            <a:ext cx="2397125" cy="4619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00FF"/>
                </a:solidFill>
                <a:latin typeface="+mj-lt"/>
              </a:rPr>
              <a:t>Heterocyclic Base</a:t>
            </a:r>
          </a:p>
        </p:txBody>
      </p:sp>
      <p:pic>
        <p:nvPicPr>
          <p:cNvPr id="20" name="Picture 5">
            <a:extLst>
              <a:ext uri="{FF2B5EF4-FFF2-40B4-BE49-F238E27FC236}">
                <a16:creationId xmlns:a16="http://schemas.microsoft.com/office/drawing/2014/main" id="{43DB6578-05A8-4274-9104-C35DF2FDA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77" t="7732"/>
          <a:stretch>
            <a:fillRect/>
          </a:stretch>
        </p:blipFill>
        <p:spPr bwMode="auto">
          <a:xfrm>
            <a:off x="8674100" y="4756150"/>
            <a:ext cx="3402013" cy="182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C2673F6D-C03B-45A8-B389-3C78EC06C002}"/>
              </a:ext>
            </a:extLst>
          </p:cNvPr>
          <p:cNvSpPr/>
          <p:nvPr/>
        </p:nvSpPr>
        <p:spPr>
          <a:xfrm>
            <a:off x="5487988" y="5360988"/>
            <a:ext cx="2601912" cy="6159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latin typeface="+mj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100B822-BF30-45E4-92A7-577B16CFCD34}"/>
              </a:ext>
            </a:extLst>
          </p:cNvPr>
          <p:cNvSpPr/>
          <p:nvPr/>
        </p:nvSpPr>
        <p:spPr>
          <a:xfrm>
            <a:off x="8874125" y="5360988"/>
            <a:ext cx="3067050" cy="7254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latin typeface="+mj-lt"/>
            </a:endParaRPr>
          </a:p>
        </p:txBody>
      </p:sp>
      <p:pic>
        <p:nvPicPr>
          <p:cNvPr id="4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4DC15067-C141-4CF6-9FBA-E2C3A5FF16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100" y="-101600"/>
            <a:ext cx="2997200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65E0807-7933-4262-81B9-87146F79E3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34" t="77779" r="15959" b="12248"/>
          <a:stretch>
            <a:fillRect/>
          </a:stretch>
        </p:blipFill>
        <p:spPr bwMode="auto">
          <a:xfrm>
            <a:off x="7115175" y="3841750"/>
            <a:ext cx="442913" cy="14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BF7A46D-2BE1-4CD3-9992-DB958096097F}"/>
              </a:ext>
            </a:extLst>
          </p:cNvPr>
          <p:cNvSpPr/>
          <p:nvPr/>
        </p:nvSpPr>
        <p:spPr>
          <a:xfrm>
            <a:off x="6672263" y="3860800"/>
            <a:ext cx="442912" cy="5111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A8FF7A4-4F21-4C96-8013-6F9E439F6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72" t="61574" r="20741" b="22411"/>
          <a:stretch>
            <a:fillRect/>
          </a:stretch>
        </p:blipFill>
        <p:spPr bwMode="auto">
          <a:xfrm rot="-2977001">
            <a:off x="6796087" y="3721101"/>
            <a:ext cx="35401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/>
      <p:bldP spid="19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1">
            <a:extLst>
              <a:ext uri="{FF2B5EF4-FFF2-40B4-BE49-F238E27FC236}">
                <a16:creationId xmlns:a16="http://schemas.microsoft.com/office/drawing/2014/main" id="{5F151773-A279-4EBE-984B-8584D076D2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90000"/>
              </a:lnSpc>
            </a:pPr>
            <a:fld id="{59071129-7609-4590-8CF3-015CF6F724BF}" type="slidenum">
              <a:rPr lang="en-US" altLang="en-US">
                <a:solidFill>
                  <a:srgbClr val="FFFFFF"/>
                </a:solidFill>
              </a:rPr>
              <a:pPr>
                <a:lnSpc>
                  <a:spcPct val="90000"/>
                </a:lnSpc>
              </a:pPr>
              <a:t>7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1507" name="Rectangle 5">
            <a:extLst>
              <a:ext uri="{FF2B5EF4-FFF2-40B4-BE49-F238E27FC236}">
                <a16:creationId xmlns:a16="http://schemas.microsoft.com/office/drawing/2014/main" id="{32EDD67E-637B-4B16-A7FD-15E8232E1F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3" y="1533525"/>
            <a:ext cx="9715500" cy="584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9pPr>
          </a:lstStyle>
          <a:p>
            <a:pPr>
              <a:defRPr/>
            </a:pPr>
            <a:r>
              <a:rPr lang="en-US" altLang="en-US" sz="3200" b="1" dirty="0">
                <a:solidFill>
                  <a:srgbClr val="0033CC"/>
                </a:solidFill>
                <a:latin typeface="+mj-lt"/>
                <a:ea typeface="+mj-ea"/>
                <a:cs typeface="Segoe UI" panose="020B0502040204020203" pitchFamily="34" charset="0"/>
              </a:rPr>
              <a:t>Differences Between DNA and RNA Composition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2B09F6D-CAE9-4FE9-9432-F9308B828CFA}"/>
              </a:ext>
            </a:extLst>
          </p:cNvPr>
          <p:cNvGraphicFramePr>
            <a:graphicFrameLocks noGrp="1"/>
          </p:cNvGraphicFramePr>
          <p:nvPr/>
        </p:nvGraphicFramePr>
        <p:xfrm>
          <a:off x="1143000" y="2251075"/>
          <a:ext cx="9715500" cy="1857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747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8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3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/>
                    </a:p>
                  </a:txBody>
                  <a:tcPr marL="91443" marR="91443" marT="45736" marB="4573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dirty="0">
                          <a:solidFill>
                            <a:srgbClr val="C00000"/>
                          </a:solidFill>
                          <a:effectLst/>
                        </a:rPr>
                        <a:t>DNA</a:t>
                      </a:r>
                    </a:p>
                  </a:txBody>
                  <a:tcPr marL="91443" marR="91443" marT="45736" marB="4573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dirty="0">
                          <a:solidFill>
                            <a:srgbClr val="C00000"/>
                          </a:solidFill>
                          <a:effectLst/>
                        </a:rPr>
                        <a:t>RNA</a:t>
                      </a:r>
                    </a:p>
                  </a:txBody>
                  <a:tcPr marL="91443" marR="91443" marT="45736" marB="4573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7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+mj-lt"/>
                        </a:rPr>
                        <a:t>Five-Carbon Sugar</a:t>
                      </a:r>
                      <a:endParaRPr lang="en-US" sz="24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1443" marR="91443" marT="45736" marB="4573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+mj-lt"/>
                        </a:rPr>
                        <a:t>Deoxyribose</a:t>
                      </a:r>
                    </a:p>
                  </a:txBody>
                  <a:tcPr marL="91443" marR="91443" marT="45736" marB="4573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+mj-lt"/>
                        </a:rPr>
                        <a:t>Ribose</a:t>
                      </a:r>
                    </a:p>
                  </a:txBody>
                  <a:tcPr marL="91443" marR="91443" marT="45736" marB="4573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2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+mj-lt"/>
                        </a:rPr>
                        <a:t>Nitrogenous Bases</a:t>
                      </a:r>
                      <a:endParaRPr lang="en-US" sz="24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1443" marR="91443" marT="45736" marB="4573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dirty="0">
                          <a:latin typeface="+mj-lt"/>
                        </a:rPr>
                        <a:t>Adenine, Guanine, Cytosine, and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+mj-lt"/>
                        </a:rPr>
                        <a:t>Thymine or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+mj-lt"/>
                        </a:rPr>
                        <a:t>methyluracil</a:t>
                      </a:r>
                      <a:endParaRPr lang="en-US" sz="24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1443" marR="91443" marT="45736" marB="4573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dirty="0">
                          <a:latin typeface="+mj-lt"/>
                        </a:rPr>
                        <a:t>Adenine, Guanine, Cytosine, and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+mj-lt"/>
                        </a:rPr>
                        <a:t>Uracil</a:t>
                      </a:r>
                    </a:p>
                  </a:txBody>
                  <a:tcPr marL="91443" marR="91443" marT="45736" marB="4573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C15585E4-2CAA-4083-93CB-C6752ED89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100" y="-101600"/>
            <a:ext cx="2997200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1">
            <a:extLst>
              <a:ext uri="{FF2B5EF4-FFF2-40B4-BE49-F238E27FC236}">
                <a16:creationId xmlns:a16="http://schemas.microsoft.com/office/drawing/2014/main" id="{8EA628A5-189D-4D4F-A1A0-143796D328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90000"/>
              </a:lnSpc>
            </a:pPr>
            <a:fld id="{9A832946-5C7C-4F90-9CD6-1EB9BEF1518F}" type="slidenum">
              <a:rPr lang="en-US" altLang="en-US">
                <a:solidFill>
                  <a:srgbClr val="FFFFFF"/>
                </a:solidFill>
              </a:rPr>
              <a:pPr>
                <a:lnSpc>
                  <a:spcPct val="90000"/>
                </a:lnSpc>
              </a:pPr>
              <a:t>8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3B3C45-A2DB-45B7-8460-D299D26DE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588" y="1576388"/>
            <a:ext cx="11428412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lnSpc>
                <a:spcPct val="150000"/>
              </a:lnSpc>
              <a:buFont typeface="Courier New" pitchFamily="49" charset="0"/>
              <a:buChar char="o"/>
              <a:defRPr/>
            </a:pPr>
            <a:r>
              <a:rPr lang="en-US" sz="2400" b="1" dirty="0">
                <a:solidFill>
                  <a:srgbClr val="0000FF"/>
                </a:solidFill>
                <a:latin typeface="+mj-lt"/>
                <a:ea typeface="MV Boli" pitchFamily="2" charset="0"/>
                <a:cs typeface="MV Boli" pitchFamily="2" charset="0"/>
              </a:rPr>
              <a:t>Nucleoside</a:t>
            </a:r>
          </a:p>
          <a:p>
            <a:pPr marL="1597025" algn="just">
              <a:lnSpc>
                <a:spcPct val="150000"/>
              </a:lnSpc>
              <a:tabLst>
                <a:tab pos="1597025" algn="l"/>
              </a:tabLst>
              <a:defRPr/>
            </a:pPr>
            <a:r>
              <a:rPr lang="en-US" sz="2400" i="1" dirty="0">
                <a:latin typeface="+mj-lt"/>
              </a:rPr>
              <a:t>The</a:t>
            </a:r>
            <a:r>
              <a:rPr lang="en-US" sz="2400" b="1" i="1" dirty="0">
                <a:latin typeface="+mj-lt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latin typeface="+mj-lt"/>
              </a:rPr>
              <a:t>combination of the pentose sugar and </a:t>
            </a:r>
            <a:r>
              <a:rPr lang="en-US" sz="2400" i="1" dirty="0">
                <a:latin typeface="+mj-lt"/>
              </a:rPr>
              <a:t>a purine or pyrimidine </a:t>
            </a:r>
            <a:r>
              <a:rPr lang="en-US" sz="2400" b="1" i="1" dirty="0">
                <a:solidFill>
                  <a:srgbClr val="FF0000"/>
                </a:solidFill>
                <a:latin typeface="+mj-lt"/>
              </a:rPr>
              <a:t>base</a:t>
            </a:r>
            <a:r>
              <a:rPr lang="en-US" sz="2400" b="1" i="1" dirty="0">
                <a:latin typeface="+mj-lt"/>
              </a:rPr>
              <a:t>.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B4CD8617-555C-46C4-81E2-E4327112C1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23"/>
          <a:stretch>
            <a:fillRect/>
          </a:stretch>
        </p:blipFill>
        <p:spPr bwMode="auto">
          <a:xfrm>
            <a:off x="2913063" y="3338513"/>
            <a:ext cx="1751012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2E75F1D1-74DD-4C4D-896E-F0B20F0E9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462"/>
          <a:stretch>
            <a:fillRect/>
          </a:stretch>
        </p:blipFill>
        <p:spPr bwMode="auto">
          <a:xfrm>
            <a:off x="4879975" y="3597275"/>
            <a:ext cx="649288" cy="259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CBF99565-801D-4578-976C-268E183892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68"/>
          <a:stretch>
            <a:fillRect/>
          </a:stretch>
        </p:blipFill>
        <p:spPr bwMode="auto">
          <a:xfrm>
            <a:off x="5745163" y="3597275"/>
            <a:ext cx="4165600" cy="259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DB6225D6-5A0F-4252-A6BE-6397CF2A13AA}"/>
              </a:ext>
            </a:extLst>
          </p:cNvPr>
          <p:cNvSpPr/>
          <p:nvPr/>
        </p:nvSpPr>
        <p:spPr>
          <a:xfrm>
            <a:off x="2647950" y="4598988"/>
            <a:ext cx="2089150" cy="1587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200">
              <a:latin typeface="+mj-lt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DFEFEC5-276E-4EDE-A640-92975400B463}"/>
              </a:ext>
            </a:extLst>
          </p:cNvPr>
          <p:cNvSpPr/>
          <p:nvPr/>
        </p:nvSpPr>
        <p:spPr>
          <a:xfrm>
            <a:off x="3008313" y="3178175"/>
            <a:ext cx="1992312" cy="1450975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200">
              <a:latin typeface="+mj-lt"/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DF70F931-1DB4-4CBB-AD9C-D47649F76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3863" y="2795588"/>
            <a:ext cx="9366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200" b="1" dirty="0">
                <a:solidFill>
                  <a:srgbClr val="0000FF"/>
                </a:solidFill>
                <a:latin typeface="+mj-lt"/>
              </a:rPr>
              <a:t>Base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A3B02B6E-7DC7-476D-8730-E631C250B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492625"/>
            <a:ext cx="9366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200" b="1" dirty="0">
                <a:solidFill>
                  <a:srgbClr val="FF0000"/>
                </a:solidFill>
                <a:latin typeface="+mj-lt"/>
              </a:rPr>
              <a:t>Sugar</a:t>
            </a:r>
          </a:p>
        </p:txBody>
      </p:sp>
      <p:pic>
        <p:nvPicPr>
          <p:cNvPr id="4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84F31D86-60D8-4830-A604-813793D2D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100" y="-101600"/>
            <a:ext cx="2997200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1">
            <a:extLst>
              <a:ext uri="{FF2B5EF4-FFF2-40B4-BE49-F238E27FC236}">
                <a16:creationId xmlns:a16="http://schemas.microsoft.com/office/drawing/2014/main" id="{E00557CA-B157-42E5-8A78-B7A7FCFDE0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90000"/>
              </a:lnSpc>
            </a:pPr>
            <a:fld id="{81512273-35DE-4A76-A035-2720A1F99CE2}" type="slidenum">
              <a:rPr lang="en-US" altLang="en-US">
                <a:solidFill>
                  <a:srgbClr val="FFFFFF"/>
                </a:solidFill>
              </a:rPr>
              <a:pPr>
                <a:lnSpc>
                  <a:spcPct val="90000"/>
                </a:lnSpc>
              </a:pPr>
              <a:t>9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C005D97-652E-4EFB-A421-D9B04E24A0D0}"/>
              </a:ext>
            </a:extLst>
          </p:cNvPr>
          <p:cNvSpPr/>
          <p:nvPr/>
        </p:nvSpPr>
        <p:spPr>
          <a:xfrm>
            <a:off x="757238" y="1589088"/>
            <a:ext cx="11449050" cy="13541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en-US" sz="2400" b="1" dirty="0">
                <a:solidFill>
                  <a:srgbClr val="0000FF"/>
                </a:solidFill>
                <a:latin typeface="+mj-lt"/>
                <a:cs typeface="MV Boli" panose="02000500030200090000" pitchFamily="2" charset="0"/>
              </a:rPr>
              <a:t>Nucleotides</a:t>
            </a:r>
            <a:r>
              <a:rPr lang="en-US" sz="2400" b="1" dirty="0">
                <a:solidFill>
                  <a:srgbClr val="FF0000"/>
                </a:solidFill>
                <a:latin typeface="+mj-lt"/>
                <a:cs typeface="MV Boli" panose="02000500030200090000" pitchFamily="2" charset="0"/>
              </a:rPr>
              <a:t> </a:t>
            </a:r>
            <a:r>
              <a:rPr lang="en-US" sz="2400" b="1" dirty="0">
                <a:latin typeface="+mj-lt"/>
              </a:rPr>
              <a:t>are </a:t>
            </a:r>
            <a:r>
              <a:rPr lang="en-US" sz="2400" b="1" dirty="0">
                <a:solidFill>
                  <a:srgbClr val="00B050"/>
                </a:solidFill>
                <a:latin typeface="+mj-lt"/>
              </a:rPr>
              <a:t>phosphate esters of nucleosides</a:t>
            </a:r>
            <a:r>
              <a:rPr lang="en-US" sz="2400" b="1" dirty="0">
                <a:latin typeface="+mj-lt"/>
              </a:rPr>
              <a:t>. </a:t>
            </a:r>
          </a:p>
          <a:p>
            <a:pPr marL="341313" algn="just">
              <a:spcAft>
                <a:spcPts val="600"/>
              </a:spcAft>
              <a:defRPr/>
            </a:pPr>
            <a:r>
              <a:rPr lang="en-US" sz="2400" i="1" dirty="0">
                <a:latin typeface="+mj-lt"/>
              </a:rPr>
              <a:t>A hydroxyl group in the sugar part of a nucleoside is esterified with phosphoric acid. </a:t>
            </a:r>
          </a:p>
          <a:p>
            <a:pPr marL="341313" algn="just">
              <a:spcAft>
                <a:spcPts val="600"/>
              </a:spcAft>
              <a:defRPr/>
            </a:pPr>
            <a:r>
              <a:rPr lang="en-US" sz="2400" i="1" dirty="0">
                <a:latin typeface="+mj-lt"/>
              </a:rPr>
              <a:t>In DNA nucleotides, either the 3’ or the 5’ hydroxyl group of 2-deoxy-d-ribose is esterified.</a:t>
            </a:r>
          </a:p>
        </p:txBody>
      </p:sp>
      <p:pic>
        <p:nvPicPr>
          <p:cNvPr id="19" name="Picture 4">
            <a:extLst>
              <a:ext uri="{FF2B5EF4-FFF2-40B4-BE49-F238E27FC236}">
                <a16:creationId xmlns:a16="http://schemas.microsoft.com/office/drawing/2014/main" id="{57F3680F-AEA6-4438-B4FF-473E895D49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16000" contrast="2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79"/>
          <a:stretch>
            <a:fillRect/>
          </a:stretch>
        </p:blipFill>
        <p:spPr bwMode="auto">
          <a:xfrm>
            <a:off x="2000250" y="3733800"/>
            <a:ext cx="2295525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4">
            <a:extLst>
              <a:ext uri="{FF2B5EF4-FFF2-40B4-BE49-F238E27FC236}">
                <a16:creationId xmlns:a16="http://schemas.microsoft.com/office/drawing/2014/main" id="{E3AA055A-91EB-43C4-A0F7-8E45546BC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16000" contrast="2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38" r="2"/>
          <a:stretch>
            <a:fillRect/>
          </a:stretch>
        </p:blipFill>
        <p:spPr bwMode="auto">
          <a:xfrm>
            <a:off x="7751763" y="3733800"/>
            <a:ext cx="3060700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5">
            <a:extLst>
              <a:ext uri="{FF2B5EF4-FFF2-40B4-BE49-F238E27FC236}">
                <a16:creationId xmlns:a16="http://schemas.microsoft.com/office/drawing/2014/main" id="{FDEA8715-FA9B-4CF8-99D2-1FFDBCC7B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488" y="2938463"/>
            <a:ext cx="114284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Font typeface="Courier New" pitchFamily="49" charset="0"/>
              <a:buChar char="o"/>
              <a:defRPr/>
            </a:pPr>
            <a:r>
              <a:rPr lang="en-US" sz="2400" b="1" dirty="0">
                <a:solidFill>
                  <a:srgbClr val="0000FF"/>
                </a:solidFill>
                <a:latin typeface="+mj-lt"/>
                <a:ea typeface="MV Boli" pitchFamily="2" charset="0"/>
                <a:cs typeface="MV Boli" pitchFamily="2" charset="0"/>
              </a:rPr>
              <a:t>Nucleotides</a:t>
            </a:r>
            <a:r>
              <a:rPr lang="en-US" sz="2400" dirty="0">
                <a:latin typeface="+mj-lt"/>
              </a:rPr>
              <a:t> can be </a:t>
            </a:r>
            <a:r>
              <a:rPr lang="en-US" sz="2400" dirty="0">
                <a:solidFill>
                  <a:srgbClr val="00B050"/>
                </a:solidFill>
                <a:latin typeface="+mj-lt"/>
              </a:rPr>
              <a:t>hydrolyzed</a:t>
            </a:r>
            <a:r>
              <a:rPr lang="en-US" sz="2400" dirty="0">
                <a:latin typeface="+mj-lt"/>
              </a:rPr>
              <a:t> by aqueous base (or by enzymes) to </a:t>
            </a:r>
            <a:r>
              <a:rPr lang="en-US" sz="2400" dirty="0">
                <a:solidFill>
                  <a:srgbClr val="00B050"/>
                </a:solidFill>
                <a:latin typeface="+mj-lt"/>
              </a:rPr>
              <a:t>nucleosides and phosphoric acid</a:t>
            </a:r>
            <a:r>
              <a:rPr lang="en-US" sz="2400" dirty="0">
                <a:latin typeface="+mj-lt"/>
              </a:rPr>
              <a:t>. </a:t>
            </a:r>
          </a:p>
        </p:txBody>
      </p:sp>
      <p:pic>
        <p:nvPicPr>
          <p:cNvPr id="22" name="Picture 4">
            <a:extLst>
              <a:ext uri="{FF2B5EF4-FFF2-40B4-BE49-F238E27FC236}">
                <a16:creationId xmlns:a16="http://schemas.microsoft.com/office/drawing/2014/main" id="{3A8075CC-9499-4E4B-9B34-A9FD8F511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16000" contrast="2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34" r="50894"/>
          <a:stretch>
            <a:fillRect/>
          </a:stretch>
        </p:blipFill>
        <p:spPr bwMode="auto">
          <a:xfrm>
            <a:off x="7080250" y="3733800"/>
            <a:ext cx="601663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4">
            <a:extLst>
              <a:ext uri="{FF2B5EF4-FFF2-40B4-BE49-F238E27FC236}">
                <a16:creationId xmlns:a16="http://schemas.microsoft.com/office/drawing/2014/main" id="{12DE31A5-555A-447E-82C8-DF9B4EFACF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16000" contrast="2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08"/>
          <a:stretch>
            <a:fillRect/>
          </a:stretch>
        </p:blipFill>
        <p:spPr bwMode="auto">
          <a:xfrm>
            <a:off x="4295775" y="3733800"/>
            <a:ext cx="2732088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F467FFA3-0064-432F-BA2C-3491728D6F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100" y="-101600"/>
            <a:ext cx="2997200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Student presentatio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AcademicPresentation2</Template>
  <TotalTime>0</TotalTime>
  <Words>790</Words>
  <Application>Microsoft Office PowerPoint</Application>
  <PresentationFormat>Widescreen</PresentationFormat>
  <Paragraphs>99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MS PGothic</vt:lpstr>
      <vt:lpstr>Arial</vt:lpstr>
      <vt:lpstr>Calibri</vt:lpstr>
      <vt:lpstr>Courier New</vt:lpstr>
      <vt:lpstr>MV Boli</vt:lpstr>
      <vt:lpstr>Segoe UI</vt:lpstr>
      <vt:lpstr>Symbol</vt:lpstr>
      <vt:lpstr>Times New Roman</vt:lpstr>
      <vt:lpstr>Tw Cen MT</vt:lpstr>
      <vt:lpstr>Wingdings</vt:lpstr>
      <vt:lpstr>Wingdings 2</vt:lpstr>
      <vt:lpstr>1_Student presentation</vt:lpstr>
      <vt:lpstr>PowerPoint Presentation</vt:lpstr>
      <vt:lpstr>Learning 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Primary Structure of DNA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2014-02-04T19:43:31Z</dcterms:created>
  <dcterms:modified xsi:type="dcterms:W3CDTF">2025-01-07T18:41:03Z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TC101671251033</vt:lpwstr>
  </property>
</Properties>
</file>