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97" r:id="rId5"/>
    <p:sldId id="261" r:id="rId6"/>
    <p:sldId id="298" r:id="rId7"/>
    <p:sldId id="278" r:id="rId8"/>
    <p:sldId id="287" r:id="rId9"/>
    <p:sldId id="288" r:id="rId10"/>
    <p:sldId id="267" r:id="rId11"/>
    <p:sldId id="281" r:id="rId12"/>
    <p:sldId id="282" r:id="rId13"/>
    <p:sldId id="268" r:id="rId14"/>
    <p:sldId id="289" r:id="rId15"/>
    <p:sldId id="299" r:id="rId16"/>
    <p:sldId id="272" r:id="rId17"/>
    <p:sldId id="27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BF3"/>
    <a:srgbClr val="00B2FF"/>
    <a:srgbClr val="0097FA"/>
    <a:srgbClr val="FF0000"/>
    <a:srgbClr val="10A4D8"/>
    <a:srgbClr val="E9348B"/>
    <a:srgbClr val="16A5D9"/>
    <a:srgbClr val="00B050"/>
    <a:srgbClr val="65C4E6"/>
    <a:srgbClr val="00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930D7B-AB58-4170-973B-1D45EE301E0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3EDB91-7F94-4737-B8E3-E4A03A134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7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660A0-A319-4643-B9B4-B775BA74BEE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430749-0C1B-484C-8696-6255D91B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0749-0C1B-484C-8696-6255D91B71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2F6-EB76-4F2A-ACBC-3D2383EA65BB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5832-AECE-4CC7-894C-ED08FE5D6DC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0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8F13-188E-4798-846D-1057ADCE38A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1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88EE-1DE2-4432-ABB1-BD41ED2E879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5DFF-6380-4DAB-9BCF-C83F86AEF692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73A-496A-4006-A8DD-DBFD5F7F552D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1FA2-1BF8-45DF-9DF9-6FED02841B9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5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CF87-27E4-484B-A02D-49C9D1F608D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7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3296-71D9-48ED-B2E4-8A0295CF8C1A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4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481E-B928-4E7D-87B2-2DD436862953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7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FDDF-5265-4006-9D91-73696D56D11B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D4A1-4ED3-4661-956C-D57794778C23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8.tmp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mp"/><Relationship Id="rId5" Type="http://schemas.openxmlformats.org/officeDocument/2006/relationships/image" Target="../media/image31.png"/><Relationship Id="rId4" Type="http://schemas.openxmlformats.org/officeDocument/2006/relationships/image" Target="../media/image30.emf"/><Relationship Id="rId9" Type="http://schemas.openxmlformats.org/officeDocument/2006/relationships/image" Target="../media/image35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tmp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EF823F-B556-4651-B3A1-51A402E7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مستطيل 4"/>
          <p:cNvSpPr/>
          <p:nvPr/>
        </p:nvSpPr>
        <p:spPr>
          <a:xfrm>
            <a:off x="996683" y="4176708"/>
            <a:ext cx="9692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 compounds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5"/>
          <p:cNvSpPr txBox="1"/>
          <p:nvPr/>
        </p:nvSpPr>
        <p:spPr>
          <a:xfrm>
            <a:off x="4158978" y="2269933"/>
            <a:ext cx="319670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3"/>
          <p:cNvSpPr/>
          <p:nvPr/>
        </p:nvSpPr>
        <p:spPr>
          <a:xfrm>
            <a:off x="4158978" y="298355"/>
            <a:ext cx="33682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108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89D81-5B0A-44D4-BA0E-B2D0D00B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25546"/>
            <a:ext cx="6171488" cy="44708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Halogenation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alkenes: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Electophilic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92A91B-AB66-4D63-AD74-1B153EC8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Organic Halides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44" y="2133209"/>
            <a:ext cx="4205966" cy="871671"/>
          </a:xfrm>
          <a:prstGeom prst="rect">
            <a:avLst/>
          </a:prstGeom>
        </p:spPr>
      </p:pic>
      <p:sp>
        <p:nvSpPr>
          <p:cNvPr id="40" name="مستطيل 2"/>
          <p:cNvSpPr/>
          <p:nvPr/>
        </p:nvSpPr>
        <p:spPr>
          <a:xfrm>
            <a:off x="7835394" y="2327131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Markovnikov’s Rule </a:t>
            </a:r>
            <a:endParaRPr lang="ar-SA" sz="1200" dirty="0">
              <a:solidFill>
                <a:srgbClr val="C00000"/>
              </a:solidFill>
            </a:endParaRP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4423" r="24310"/>
          <a:stretch/>
        </p:blipFill>
        <p:spPr>
          <a:xfrm>
            <a:off x="7297331" y="3824211"/>
            <a:ext cx="3512321" cy="10875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15769" y="1029115"/>
            <a:ext cx="3879790" cy="942442"/>
            <a:chOff x="3315769" y="1056297"/>
            <a:chExt cx="3879790" cy="942442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8" r="13351" b="71557"/>
            <a:stretch/>
          </p:blipFill>
          <p:spPr>
            <a:xfrm>
              <a:off x="3315769" y="1056297"/>
              <a:ext cx="3879790" cy="94244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13851" y="1209534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CCl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7289" y="3840009"/>
            <a:ext cx="3871246" cy="932348"/>
            <a:chOff x="371247" y="5265392"/>
            <a:chExt cx="3871246" cy="932348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4" r="16229" b="61937"/>
            <a:stretch/>
          </p:blipFill>
          <p:spPr>
            <a:xfrm>
              <a:off x="371247" y="5389000"/>
              <a:ext cx="3871246" cy="80874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296818" y="5265392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CCl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0" y="5047253"/>
            <a:ext cx="5006774" cy="1364098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5" y="5212767"/>
            <a:ext cx="4841050" cy="12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C366C-9F6F-4909-A901-05D7C7EF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0" y="403856"/>
            <a:ext cx="6630276" cy="71790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Halogenation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alkynes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Electophilic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A28BCB5-568D-4574-B472-AE3ACAE9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Organic Halides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31" y="903931"/>
            <a:ext cx="5919780" cy="196745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84" y="3360178"/>
            <a:ext cx="6016175" cy="136058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257013" y="5230495"/>
            <a:ext cx="5829716" cy="1308417"/>
            <a:chOff x="1051124" y="5127241"/>
            <a:chExt cx="5829716" cy="1308417"/>
          </a:xfrm>
        </p:grpSpPr>
        <p:grpSp>
          <p:nvGrpSpPr>
            <p:cNvPr id="29" name="Group 28"/>
            <p:cNvGrpSpPr/>
            <p:nvPr/>
          </p:nvGrpSpPr>
          <p:grpSpPr>
            <a:xfrm>
              <a:off x="1051124" y="5127241"/>
              <a:ext cx="5829716" cy="1308417"/>
              <a:chOff x="930427" y="5263205"/>
              <a:chExt cx="5829716" cy="130841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8" t="11931" r="79700" b="68683"/>
              <a:stretch/>
            </p:blipFill>
            <p:spPr>
              <a:xfrm>
                <a:off x="930427" y="5618512"/>
                <a:ext cx="1210416" cy="46817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14" t="42961" r="2794"/>
              <a:stretch/>
            </p:blipFill>
            <p:spPr>
              <a:xfrm>
                <a:off x="5111448" y="5263205"/>
                <a:ext cx="1648695" cy="130841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78" r="5204" b="60314"/>
              <a:stretch/>
            </p:blipFill>
            <p:spPr>
              <a:xfrm>
                <a:off x="2928188" y="5349524"/>
                <a:ext cx="1453394" cy="891055"/>
              </a:xfrm>
              <a:prstGeom prst="rect">
                <a:avLst/>
              </a:prstGeom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2236861" y="5576286"/>
                <a:ext cx="640080" cy="284449"/>
                <a:chOff x="2236861" y="5576286"/>
                <a:chExt cx="640080" cy="284449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10" t="14248" r="67316" b="72985"/>
                <a:stretch/>
              </p:blipFill>
              <p:spPr>
                <a:xfrm>
                  <a:off x="2242041" y="5576286"/>
                  <a:ext cx="548640" cy="224443"/>
                </a:xfrm>
                <a:prstGeom prst="rect">
                  <a:avLst/>
                </a:prstGeom>
              </p:spPr>
            </p:pic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236861" y="5860735"/>
                  <a:ext cx="64008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472195" y="5562346"/>
                <a:ext cx="640080" cy="290255"/>
                <a:chOff x="2162853" y="5566413"/>
                <a:chExt cx="640080" cy="290255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10" t="14248" r="67316" b="72985"/>
                <a:stretch/>
              </p:blipFill>
              <p:spPr>
                <a:xfrm>
                  <a:off x="2162853" y="5566413"/>
                  <a:ext cx="548640" cy="224443"/>
                </a:xfrm>
                <a:prstGeom prst="rect">
                  <a:avLst/>
                </a:prstGeom>
              </p:spPr>
            </p:pic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2162853" y="5856668"/>
                  <a:ext cx="64008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1315540" y="5781450"/>
              <a:ext cx="81464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 smtClean="0">
                  <a:solidFill>
                    <a:srgbClr val="16A5D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propyne</a:t>
              </a:r>
              <a:endParaRPr lang="en-US" sz="1500" dirty="0">
                <a:solidFill>
                  <a:srgbClr val="16A5D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مستطيل 2"/>
          <p:cNvSpPr/>
          <p:nvPr/>
        </p:nvSpPr>
        <p:spPr>
          <a:xfrm>
            <a:off x="8791358" y="2181658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Markovnikov’s Rule </a:t>
            </a:r>
            <a:endParaRPr lang="ar-SA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6A8E9-816F-4AC8-AA7E-CFE296E4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2" y="450496"/>
            <a:ext cx="6294120" cy="76873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aromatic ring and alkyl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benzene: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C6C3F0-74B9-4E8E-8AF0-0FDFD8CC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Organic Halides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32686" b="-1"/>
          <a:stretch/>
        </p:blipFill>
        <p:spPr>
          <a:xfrm>
            <a:off x="2392197" y="1157296"/>
            <a:ext cx="4183910" cy="1307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5107" y="1553647"/>
            <a:ext cx="358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Electrophilic Aromatic Substitution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8"/>
          <a:stretch/>
        </p:blipFill>
        <p:spPr>
          <a:xfrm>
            <a:off x="2505488" y="2704486"/>
            <a:ext cx="3957328" cy="9194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85949" y="4223247"/>
            <a:ext cx="7133912" cy="1738726"/>
            <a:chOff x="1653434" y="4056992"/>
            <a:chExt cx="7133912" cy="1738726"/>
          </a:xfrm>
        </p:grpSpPr>
        <p:sp>
          <p:nvSpPr>
            <p:cNvPr id="22" name="Rectangle 21"/>
            <p:cNvSpPr/>
            <p:nvPr/>
          </p:nvSpPr>
          <p:spPr>
            <a:xfrm>
              <a:off x="1653434" y="5457164"/>
              <a:ext cx="19271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Radical halogenation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7506" y="4056992"/>
              <a:ext cx="5835974" cy="13358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74121" y="5425023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Electrophilic Aromatic Substitution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33091-CBB6-4E73-B3AE-B1B180ED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" y="464618"/>
            <a:ext cx="9651655" cy="7442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2-Conversion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 into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halides: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Substitution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2FC39B-49F0-4E8D-BCAB-57E41945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Organic Halides</a:t>
            </a: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26" y="4046733"/>
            <a:ext cx="7307705" cy="710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349871"/>
            <a:ext cx="6400800" cy="641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0948" b="30590"/>
          <a:stretch/>
        </p:blipFill>
        <p:spPr>
          <a:xfrm>
            <a:off x="2488963" y="2775427"/>
            <a:ext cx="4413378" cy="386862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488963" y="1208881"/>
            <a:ext cx="5630070" cy="548640"/>
            <a:chOff x="2880654" y="1325711"/>
            <a:chExt cx="6849730" cy="667493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t="20720" r="56010" b="35068"/>
            <a:stretch/>
          </p:blipFill>
          <p:spPr>
            <a:xfrm>
              <a:off x="2880654" y="1465889"/>
              <a:ext cx="1759712" cy="418795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8" t="18079" r="48578" b="43815"/>
            <a:stretch/>
          </p:blipFill>
          <p:spPr>
            <a:xfrm>
              <a:off x="4674550" y="1325711"/>
              <a:ext cx="1306284" cy="457200"/>
            </a:xfrm>
            <a:prstGeom prst="rect">
              <a:avLst/>
            </a:prstGeom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3" t="19787" r="4661" b="39236"/>
            <a:stretch/>
          </p:blipFill>
          <p:spPr>
            <a:xfrm>
              <a:off x="5990603" y="1465890"/>
              <a:ext cx="2093718" cy="3881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4321" y="1493289"/>
              <a:ext cx="1646063" cy="499915"/>
            </a:xfrm>
            <a:prstGeom prst="rect">
              <a:avLst/>
            </a:prstGeom>
          </p:spPr>
        </p:pic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90" y="2029379"/>
            <a:ext cx="5075360" cy="3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0E1267-FC5D-4C30-9C8A-760CC9E9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30014" y="580809"/>
            <a:ext cx="5711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Nucleophilic Substitution  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(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57" y="1213874"/>
            <a:ext cx="3637897" cy="59039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57205" y="2083325"/>
            <a:ext cx="4917150" cy="343510"/>
            <a:chOff x="2908413" y="2092751"/>
            <a:chExt cx="4917150" cy="3435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8621" t="-12022" r="17641" b="1"/>
            <a:stretch/>
          </p:blipFill>
          <p:spPr>
            <a:xfrm>
              <a:off x="3572759" y="2092751"/>
              <a:ext cx="3434358" cy="3435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7287" y="2147812"/>
              <a:ext cx="798276" cy="252323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413" y="2137196"/>
              <a:ext cx="664346" cy="29122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205" y="2949935"/>
            <a:ext cx="5194350" cy="32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093" y="3710378"/>
            <a:ext cx="4444650" cy="7325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2380" y="4832836"/>
            <a:ext cx="4284000" cy="5717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2857" y="5639186"/>
            <a:ext cx="4569600" cy="10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493" y="876584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Elimination Reactions (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1" y="1464410"/>
            <a:ext cx="4340414" cy="9120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80490" y="5104624"/>
            <a:ext cx="15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Zaitsev’s</a:t>
            </a:r>
            <a:r>
              <a:rPr lang="en-US" altLang="zh-TW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76465" y="2915541"/>
            <a:ext cx="6786375" cy="769308"/>
            <a:chOff x="1007801" y="3340547"/>
            <a:chExt cx="6786375" cy="7693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63153"/>
            <a:stretch/>
          </p:blipFill>
          <p:spPr>
            <a:xfrm>
              <a:off x="5752215" y="3445333"/>
              <a:ext cx="2041961" cy="66452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297" y="3340547"/>
              <a:ext cx="2748900" cy="6074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r="64432"/>
            <a:stretch/>
          </p:blipFill>
          <p:spPr>
            <a:xfrm>
              <a:off x="1007801" y="3426241"/>
              <a:ext cx="1971069" cy="6645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443835" y="4651146"/>
            <a:ext cx="8350156" cy="1598701"/>
            <a:chOff x="1868042" y="4548723"/>
            <a:chExt cx="8350156" cy="15987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71798"/>
            <a:stretch/>
          </p:blipFill>
          <p:spPr>
            <a:xfrm>
              <a:off x="1868042" y="4650983"/>
              <a:ext cx="1968668" cy="14265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7159" y="4883134"/>
              <a:ext cx="2748900" cy="607467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572153" y="4548723"/>
              <a:ext cx="3646045" cy="1598701"/>
              <a:chOff x="3103289" y="5947058"/>
              <a:chExt cx="3646045" cy="1598701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/>
              <a:srcRect l="47768"/>
              <a:stretch/>
            </p:blipFill>
            <p:spPr>
              <a:xfrm>
                <a:off x="3103289" y="5947058"/>
                <a:ext cx="3646045" cy="1426588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594856" y="7237982"/>
                <a:ext cx="6030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major</a:t>
                </a:r>
                <a:endPara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913EDB-DD49-4170-BA2B-DB5E4404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EB9B036-4702-42EA-96DE-1FB18EB0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43" y="3527106"/>
            <a:ext cx="3592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Grignard reagent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36022"/>
            <a:ext cx="540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Grignard reagent and its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reactions: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46" y="2001191"/>
            <a:ext cx="3886537" cy="80779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134" b="29058"/>
          <a:stretch/>
        </p:blipFill>
        <p:spPr>
          <a:xfrm>
            <a:off x="2334044" y="5306356"/>
            <a:ext cx="6393734" cy="685801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18" b="78437"/>
          <a:stretch/>
        </p:blipFill>
        <p:spPr>
          <a:xfrm>
            <a:off x="2334044" y="4321597"/>
            <a:ext cx="6149617" cy="621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</a:t>
            </a:r>
          </a:p>
        </p:txBody>
      </p:sp>
    </p:spTree>
    <p:extLst>
      <p:ext uri="{BB962C8B-B14F-4D97-AF65-F5344CB8AC3E}">
        <p14:creationId xmlns:p14="http://schemas.microsoft.com/office/powerpoint/2010/main" val="21103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FCA3C7-4E05-42EE-95C5-C35A9B4A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85FCA151-1FEC-4A36-B830-CFC8F24C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73" y="1127134"/>
            <a:ext cx="7923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Reduction using lithium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dialkylcuprate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Corey-House (Gilman reagent)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271" y="607800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Reduction of alkyl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halides: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05" y="3852572"/>
            <a:ext cx="6134632" cy="96020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54" y="2026359"/>
            <a:ext cx="6664614" cy="10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2F99F-0451-4543-BB3A-6839D070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3389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 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 and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4220E-85CF-4703-8D16-5407CDD8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33" y="1664482"/>
            <a:ext cx="11538914" cy="32400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class of natural and synthetic chemicals that contain one or more halogens (fluorine, chlorine, bromine, or iodine) combined with carbon and other elements.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 for a number of reasons: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alkyl and aryl halides (especially: Cl &amp; Br) are versatile reagent in syntheses.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 can be converted to unsaturated compounds through dehydrogenation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reactions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 can be replaced by many other functional groups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reactions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D05DC5-F7A1-4C33-95B6-18E6FE12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586D-DB6D-425D-AD46-95C5B13E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20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Halides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AB572-BC28-442D-8E50-9D489E53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" y="684629"/>
            <a:ext cx="11404828" cy="10610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1.Alkyl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Halides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R-X</a:t>
            </a:r>
            <a:r>
              <a:rPr lang="en-US" sz="2000" b="1" dirty="0" smtClean="0">
                <a:latin typeface="Times New Roman" panose="02020603050405020304" pitchFamily="18" charset="0"/>
                <a:cs typeface="+mj-cs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+mj-cs"/>
              </a:rPr>
              <a:t>compounds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which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have a halogen atom bonded to one </a:t>
            </a:r>
            <a:r>
              <a:rPr lang="en-US" altLang="en-US" sz="2000" i="1" dirty="0">
                <a:latin typeface="Times New Roman" panose="02020603050405020304" pitchFamily="18" charset="0"/>
                <a:cs typeface="+mj-cs"/>
              </a:rPr>
              <a:t>sp</a:t>
            </a:r>
            <a:r>
              <a:rPr lang="en-US" altLang="en-US" sz="2000" i="1" baseline="30000" dirty="0">
                <a:latin typeface="Times New Roman" panose="02020603050405020304" pitchFamily="18" charset="0"/>
                <a:cs typeface="+mj-cs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hybrid </a:t>
            </a:r>
            <a:r>
              <a:rPr lang="en-US" altLang="en-US" sz="2000" u="sng" dirty="0">
                <a:latin typeface="Times New Roman" panose="02020603050405020304" pitchFamily="18" charset="0"/>
                <a:cs typeface="+mj-cs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atom.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Alkyl halides are also called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haloalkanes</a:t>
            </a:r>
            <a:r>
              <a:rPr lang="en-US" sz="2000" b="1" dirty="0" smtClean="0">
                <a:latin typeface="Times New Roman" panose="02020603050405020304" pitchFamily="18" charset="0"/>
                <a:cs typeface="+mj-cs"/>
              </a:rPr>
              <a:t>.(</a:t>
            </a:r>
            <a:r>
              <a:rPr lang="en-US" altLang="en-US" sz="20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+mj-cs"/>
              </a:rPr>
              <a:t>primary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(1°), secondary (2°) or tertiary (3</a:t>
            </a:r>
            <a:r>
              <a:rPr lang="en-US" sz="2000" dirty="0" smtClean="0">
                <a:latin typeface="Times New Roman" panose="02020603050405020304" pitchFamily="18" charset="0"/>
                <a:cs typeface="+mj-cs"/>
              </a:rPr>
              <a:t>°))</a:t>
            </a:r>
            <a:endParaRPr lang="en-US" sz="20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905B3C-FA96-484B-9722-E17D7F35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68229"/>
              </p:ext>
            </p:extLst>
          </p:nvPr>
        </p:nvGraphicFramePr>
        <p:xfrm>
          <a:off x="393586" y="2194481"/>
          <a:ext cx="1083437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8918"/>
                <a:gridCol w="2333002"/>
                <a:gridCol w="2991028"/>
                <a:gridCol w="381142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-Cl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-CH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-Br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-CHF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Common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Methyl Chloride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Ethyl bromide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Isopropyl fluoride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IUPAC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Chloromethane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Bromoethane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2-Fluoropropane</a:t>
                      </a:r>
                    </a:p>
                  </a:txBody>
                  <a:tcPr marL="91445" marR="91445" marT="45700" marB="457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Class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1°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1°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2°      </a:t>
                      </a:r>
                    </a:p>
                  </a:txBody>
                  <a:tcPr marL="91445" marR="91445" marT="45700" marB="457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dirty="0" smtClean="0"/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Common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Cyclohexyl Iodide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t.Butyl bromide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Methylcyclopentyl chloride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IUPAC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Iodocyclohexane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2-Bromo-2-methylpropane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1-Chloro-1-methylcyclopentane</a:t>
                      </a:r>
                    </a:p>
                  </a:txBody>
                  <a:tcPr marL="91445" marR="91445" marT="45700" marB="457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Class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2°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3° </a:t>
                      </a:r>
                    </a:p>
                  </a:txBody>
                  <a:tcPr marL="91445" marR="91445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3°      </a:t>
                      </a:r>
                    </a:p>
                  </a:txBody>
                  <a:tcPr marL="91445" marR="91445" marT="45700" marB="45700" anchor="ctr" horzOverflow="overflow"/>
                </a:tc>
              </a:tr>
            </a:tbl>
          </a:graphicData>
        </a:graphic>
      </p:graphicFrame>
      <p:graphicFrame>
        <p:nvGraphicFramePr>
          <p:cNvPr id="1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867387"/>
              </p:ext>
            </p:extLst>
          </p:nvPr>
        </p:nvGraphicFramePr>
        <p:xfrm>
          <a:off x="5205818" y="4006619"/>
          <a:ext cx="116998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CS ChemDraw Drawing" r:id="rId3" imgW="822240" imgH="676440" progId="ChemDraw.Document.6.0">
                  <p:embed/>
                </p:oleObj>
              </mc:Choice>
              <mc:Fallback>
                <p:oleObj name="CS ChemDraw Drawing" r:id="rId3" imgW="822240" imgH="6764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818" y="4006619"/>
                        <a:ext cx="1169987" cy="1049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41444"/>
              </p:ext>
            </p:extLst>
          </p:nvPr>
        </p:nvGraphicFramePr>
        <p:xfrm>
          <a:off x="8838265" y="4036782"/>
          <a:ext cx="10017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CS ChemDraw Drawing" r:id="rId5" imgW="675000" imgH="687240" progId="ChemDraw.Document.6.0">
                  <p:embed/>
                </p:oleObj>
              </mc:Choice>
              <mc:Fallback>
                <p:oleObj name="CS ChemDraw Drawing" r:id="rId5" imgW="675000" imgH="6872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8265" y="4036782"/>
                        <a:ext cx="1001713" cy="1019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01864"/>
              </p:ext>
            </p:extLst>
          </p:nvPr>
        </p:nvGraphicFramePr>
        <p:xfrm>
          <a:off x="2770792" y="4036782"/>
          <a:ext cx="10493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CS ChemDraw Drawing" r:id="rId7" imgW="785520" imgH="635760" progId="ChemDraw.Document.6.0">
                  <p:embed/>
                </p:oleObj>
              </mc:Choice>
              <mc:Fallback>
                <p:oleObj name="CS ChemDraw Drawing" r:id="rId7" imgW="785520" imgH="635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92" y="4036782"/>
                        <a:ext cx="104933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7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929" y="98054"/>
            <a:ext cx="9599775" cy="523759"/>
            <a:chOff x="378534" y="544795"/>
            <a:chExt cx="9599775" cy="523759"/>
          </a:xfrm>
        </p:grpSpPr>
        <p:sp>
          <p:nvSpPr>
            <p:cNvPr id="4" name="Rectangle 3"/>
            <p:cNvSpPr/>
            <p:nvPr/>
          </p:nvSpPr>
          <p:spPr>
            <a:xfrm>
              <a:off x="378534" y="544795"/>
              <a:ext cx="9599775" cy="49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Vinylic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Halides,                 </a:t>
              </a:r>
              <a:r>
                <a:rPr lang="en-US" sz="2000" dirty="0" smtClean="0">
                  <a:latin typeface="Times New Roman" panose="02020603050405020304" pitchFamily="18" charset="0"/>
                </a:rPr>
                <a:t>: 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has a halogen atom bonded to one </a:t>
              </a:r>
              <a:r>
                <a:rPr lang="en-US" altLang="en-US" sz="2000" i="1" dirty="0">
                  <a:latin typeface="Times New Roman" panose="02020603050405020304" pitchFamily="18" charset="0"/>
                </a:rPr>
                <a:t>sp</a:t>
              </a:r>
              <a:r>
                <a:rPr lang="en-US" altLang="en-US" sz="2000" i="1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hybrid </a:t>
              </a:r>
              <a:r>
                <a:rPr lang="en-US" altLang="en-US" sz="2000" u="sng" dirty="0">
                  <a:latin typeface="Times New Roman" panose="02020603050405020304" pitchFamily="18" charset="0"/>
                </a:rPr>
                <a:t>C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smtClean="0">
                  <a:latin typeface="Times New Roman" panose="02020603050405020304" pitchFamily="18" charset="0"/>
                </a:rPr>
                <a:t>atom.</a:t>
              </a:r>
              <a:r>
                <a:rPr lang="en-US" sz="2000" dirty="0" smtClean="0">
                  <a:latin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389617" y="668444"/>
              <a:ext cx="10322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C=C-X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</a:t>
              </a:r>
              <a:endParaRPr kumimoji="0" lang="x-non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29998" y="609160"/>
            <a:ext cx="488539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CH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=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CHBr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Common </a:t>
            </a: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name: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Vinyl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bromide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  IUPAC name: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Bromoethene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501" y="1649385"/>
            <a:ext cx="876696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3. Aryl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Halides,   </a:t>
            </a:r>
            <a:r>
              <a:rPr lang="en-US" sz="2000" kern="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Ar</a:t>
            </a:r>
            <a:r>
              <a:rPr lang="en-US" sz="2000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-X</a:t>
            </a:r>
            <a:r>
              <a:rPr lang="en-US" sz="2000" kern="0" dirty="0" smtClean="0">
                <a:latin typeface="Times New Roman"/>
                <a:cs typeface="Times New Roman"/>
              </a:rPr>
              <a:t> : 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has </a:t>
            </a:r>
            <a:r>
              <a:rPr lang="en-US" altLang="en-US" sz="2000" dirty="0">
                <a:latin typeface="Times New Roman" panose="02020603050405020304" pitchFamily="18" charset="0"/>
              </a:rPr>
              <a:t>a halogen atom bonded directly to an aromatic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ring.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4570" y="302610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Chlorobenzene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63354" y="29929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Common name: </a:t>
            </a:r>
            <a:r>
              <a:rPr lang="en-US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Bromotoluene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kern="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    IUPAC name: </a:t>
            </a:r>
            <a:r>
              <a:rPr lang="en-US" kern="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4-Bromotoluene </a:t>
            </a:r>
            <a:endParaRPr lang="en-US" kern="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473" y="3496908"/>
            <a:ext cx="907461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Allylic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Halides, 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C=C-C-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</a:rPr>
              <a:t> :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has a halogen atom bonded to one </a:t>
            </a:r>
            <a:r>
              <a:rPr lang="en-US" altLang="en-US" sz="2000" i="1" dirty="0">
                <a:latin typeface="Times New Roman" panose="02020603050405020304" pitchFamily="18" charset="0"/>
              </a:rPr>
              <a:t>sp</a:t>
            </a:r>
            <a:r>
              <a:rPr lang="en-US" altLang="en-US" sz="2000" i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</a:rPr>
              <a:t> hybrid </a:t>
            </a:r>
            <a:r>
              <a:rPr lang="en-US" altLang="en-US" sz="2000" u="sng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atom.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94230" y="3983676"/>
            <a:ext cx="4203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lang="en-US" sz="20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=CHCH</a:t>
            </a:r>
            <a:r>
              <a:rPr lang="en-US" sz="20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Common name: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Allyl 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chloride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IUPAC name: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3-Chloro-1-propene 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473" y="4913245"/>
            <a:ext cx="1027278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5.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Benzylic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halides</a:t>
            </a:r>
            <a:r>
              <a:rPr lang="en-US" dirty="0" smtClean="0">
                <a:latin typeface="Times New Roman" panose="02020603050405020304" pitchFamily="18" charset="0"/>
              </a:rPr>
              <a:t>,  </a:t>
            </a:r>
            <a:r>
              <a:rPr lang="en-US" kern="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Ar</a:t>
            </a:r>
            <a:r>
              <a:rPr lang="en-US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-C-X</a:t>
            </a:r>
            <a:r>
              <a:rPr lang="en-US" dirty="0" smtClean="0">
                <a:latin typeface="Times New Roman" panose="02020603050405020304" pitchFamily="18" charset="0"/>
              </a:rPr>
              <a:t> :</a:t>
            </a:r>
            <a:r>
              <a:rPr lang="ar-SA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has a halogen atom bonded to Carbone one away from aromatic </a:t>
            </a:r>
            <a:r>
              <a:rPr lang="en-US" altLang="en-US" dirty="0" smtClean="0">
                <a:latin typeface="Times New Roman" panose="02020603050405020304" pitchFamily="18" charset="0"/>
              </a:rPr>
              <a:t>ring. 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12" y="60714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Common name: 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Benzyl Chloride</a:t>
            </a:r>
            <a:endParaRPr lang="en-US" kern="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IUPAC name: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  <a:cs typeface="Times New Roman" pitchFamily="18" charset="0"/>
              </a:rPr>
              <a:t>Chloromethylbenzene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556" y="535723"/>
            <a:ext cx="704776" cy="6400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1397" y="1174014"/>
            <a:ext cx="220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1-Chlorocyclobutene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334" y="2254087"/>
            <a:ext cx="1202550" cy="6674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12" y="2254087"/>
            <a:ext cx="1868206" cy="6709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689" y="3955365"/>
            <a:ext cx="1211003" cy="73152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32034" y="4600648"/>
            <a:ext cx="231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3-Chlorocyclopentene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118" y="5445160"/>
            <a:ext cx="1554480" cy="6672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034" y="5387330"/>
            <a:ext cx="2225278" cy="78682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832034" y="60740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Diphenyl methyl bromide</a:t>
            </a:r>
            <a:endParaRPr lang="en-US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Bromodiphenylmethane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9D40E-A12A-4AB7-9134-2A36B63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1" y="27883"/>
            <a:ext cx="10515600" cy="67886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OF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9DE00-D31E-4EA3-AE6A-DD753868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13" y="940673"/>
            <a:ext cx="11183787" cy="17838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derived from the names of parent organic compound (alkane or alkene or alkyne or alcohol or aldehydes and so on) with a prefix indicating halogens and their positions. 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names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the corresponding alkyl group followed by the name of halogen atom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19F5D9-882B-46DE-B17E-6A4C2B1F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488" y="2807232"/>
            <a:ext cx="11517944" cy="1367149"/>
            <a:chOff x="0" y="2490289"/>
            <a:chExt cx="11517944" cy="136714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490289"/>
              <a:ext cx="2881423" cy="1247778"/>
              <a:chOff x="1226822" y="686335"/>
              <a:chExt cx="3118890" cy="14678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125944EF-8155-4112-B7A8-616BFC3EB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-20000" contrast="40000"/>
              </a:blip>
              <a:srcRect l="17333" t="5617" r="68238"/>
              <a:stretch/>
            </p:blipFill>
            <p:spPr>
              <a:xfrm>
                <a:off x="2761119" y="686335"/>
                <a:ext cx="1584593" cy="146781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115C7E3-86F6-4B7E-B80C-9BB129B3D0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-20000" contrast="40000"/>
              </a:blip>
              <a:srcRect r="79538" b="15124"/>
              <a:stretch/>
            </p:blipFill>
            <p:spPr>
              <a:xfrm>
                <a:off x="1226822" y="1271016"/>
                <a:ext cx="1497719" cy="883130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25944EF-8155-4112-B7A8-616BFC3EB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0000" contrast="40000"/>
            </a:blip>
            <a:srcRect l="52593" t="5617" r="25323"/>
            <a:stretch/>
          </p:blipFill>
          <p:spPr>
            <a:xfrm>
              <a:off x="6810258" y="2607642"/>
              <a:ext cx="2240597" cy="12477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32AB755-DCBC-42EF-96B5-7F18BE3E4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20000" contrast="40000"/>
            </a:blip>
            <a:srcRect l="42723" r="10792" b="66933"/>
            <a:stretch/>
          </p:blipFill>
          <p:spPr>
            <a:xfrm>
              <a:off x="3079921" y="2490289"/>
              <a:ext cx="3730337" cy="13671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25944EF-8155-4112-B7A8-616BFC3EB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0000" contrast="40000"/>
            </a:blip>
            <a:srcRect l="77052" t="5617" r="1425"/>
            <a:stretch/>
          </p:blipFill>
          <p:spPr>
            <a:xfrm>
              <a:off x="9249353" y="2504441"/>
              <a:ext cx="2268591" cy="129631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15C7E3-86F6-4B7E-B80C-9BB129B3D0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9488" y="5009364"/>
            <a:ext cx="7357730" cy="10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0945" y="699730"/>
            <a:ext cx="9270987" cy="1593974"/>
            <a:chOff x="205506" y="93518"/>
            <a:chExt cx="9270987" cy="15939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32AB755-DCBC-42EF-96B5-7F18BE3E4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0000" contrast="40000"/>
            </a:blip>
            <a:srcRect l="1202" t="33678" r="13972" b="31703"/>
            <a:stretch/>
          </p:blipFill>
          <p:spPr>
            <a:xfrm>
              <a:off x="205506" y="256184"/>
              <a:ext cx="6807081" cy="14313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7453182" y="93518"/>
              <a:ext cx="2023311" cy="1399207"/>
              <a:chOff x="7744127" y="0"/>
              <a:chExt cx="2023311" cy="139920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41348" r="39611" b="29289"/>
              <a:stretch/>
            </p:blipFill>
            <p:spPr>
              <a:xfrm>
                <a:off x="7899991" y="0"/>
                <a:ext cx="1552353" cy="109515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744127" y="1060653"/>
                <a:ext cx="2023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97F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2-Chlorocyclohexanol</a:t>
                </a:r>
                <a:endParaRPr lang="en-US" sz="1600" dirty="0">
                  <a:solidFill>
                    <a:srgbClr val="0097F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57200" y="3299864"/>
            <a:ext cx="9525000" cy="1638880"/>
            <a:chOff x="457200" y="1883371"/>
            <a:chExt cx="9525000" cy="1638880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2041816"/>
              <a:ext cx="5231219" cy="1480435"/>
              <a:chOff x="478466" y="1797267"/>
              <a:chExt cx="5231219" cy="148043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/>
              <a:srcRect l="37777" r="24482"/>
              <a:stretch/>
            </p:blipFill>
            <p:spPr>
              <a:xfrm>
                <a:off x="2021639" y="1797267"/>
                <a:ext cx="3688046" cy="148043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7115C7E3-86F6-4B7E-B80C-9BB129B3D0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lum bright="-20000" contrast="40000"/>
              </a:blip>
              <a:srcRect r="79538" b="15124"/>
              <a:stretch/>
            </p:blipFill>
            <p:spPr>
              <a:xfrm>
                <a:off x="478466" y="2379233"/>
                <a:ext cx="1383685" cy="750744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847907" y="1883371"/>
              <a:ext cx="1954381" cy="1340014"/>
              <a:chOff x="5847907" y="1878805"/>
              <a:chExt cx="1954381" cy="134001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/>
              <a:srcRect l="74394" r="7782" b="28933"/>
              <a:stretch/>
            </p:blipFill>
            <p:spPr>
              <a:xfrm>
                <a:off x="6011383" y="1878805"/>
                <a:ext cx="1434187" cy="108639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847907" y="2880265"/>
                <a:ext cx="1954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4-Bromocyclohexene</a:t>
                </a:r>
                <a:endParaRPr lang="en-US" sz="1600" dirty="0">
                  <a:solidFill>
                    <a:srgbClr val="00B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981331" y="2122027"/>
              <a:ext cx="2000869" cy="1320012"/>
              <a:chOff x="8190498" y="2054514"/>
              <a:chExt cx="2000869" cy="132001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79201" r="3573" b="41749"/>
              <a:stretch/>
            </p:blipFill>
            <p:spPr>
              <a:xfrm>
                <a:off x="8492627" y="2054514"/>
                <a:ext cx="1683327" cy="86236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90498" y="2789751"/>
                <a:ext cx="20008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0B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Chloromethylbenzene</a:t>
                </a:r>
                <a:endParaRPr lang="en-US" sz="1600" dirty="0" smtClean="0">
                  <a:solidFill>
                    <a:srgbClr val="00B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Benzyl Chloride</a:t>
                </a:r>
                <a:endParaRPr lang="en-US" sz="16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8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B0EA6-0333-473F-B22A-D3F7678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09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D35085-61F6-4E48-B952-25336BC0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67" y="768097"/>
            <a:ext cx="9958193" cy="22494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chlorine, bromine and iodine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more electronegative than carbon ; as a result, C-X bonds with these atoms are polarized with a partial negative charge on halogen and a partial positive charge on carbon.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5DBF6C-18ED-42F4-8836-B429B8EC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121" y="3116305"/>
            <a:ext cx="6688602" cy="236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9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591282"/>
            <a:ext cx="11113008" cy="22082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Alkyl halides have some polar character, but only alkyl fluorides have an atom that can form a hydrogen bond with water. The other alkyl halides are less soluble in water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all organic halides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insoluble in water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soluble in common organic solvents.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46B0EA6-0333-473F-B22A-D3F7678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09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5CF319F-541C-46AC-B9AE-6C0848EA0D27}"/>
              </a:ext>
            </a:extLst>
          </p:cNvPr>
          <p:cNvSpPr txBox="1">
            <a:spLocks/>
          </p:cNvSpPr>
          <p:nvPr/>
        </p:nvSpPr>
        <p:spPr>
          <a:xfrm>
            <a:off x="655320" y="2837648"/>
            <a:ext cx="11512296" cy="4058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boiling point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boiling points of alkyl halides increase with increasing molecular weight because of the increase in van der Waals forces.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Alkyl halides have higher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than the corresponding alkanes, alkenes, and alkynes because:</a:t>
            </a:r>
          </a:p>
          <a:p>
            <a:pPr marL="557213" lvl="2" indent="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Polarity            2. Molecular weight  </a:t>
            </a:r>
          </a:p>
          <a:p>
            <a:pPr marL="914400" lvl="2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Ethane (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-89°C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Bromoethane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=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38°C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2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Butyl bromide (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100°C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Butyl bromide (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72°C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27248" y="4042714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F</a:t>
            </a:r>
          </a:p>
          <a:p>
            <a:pPr marL="0" lvl="2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47</a:t>
            </a:r>
            <a:r>
              <a:rPr lang="en-US" sz="20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7607" y="4060469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  <a:p>
            <a:pPr marL="0" lvl="2"/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71</a:t>
            </a:r>
            <a:r>
              <a:rPr lang="en-US" sz="20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3404" y="4062072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I</a:t>
            </a:r>
          </a:p>
          <a:p>
            <a:pPr marL="0" lvl="2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102</a:t>
            </a:r>
            <a:r>
              <a:rPr lang="en-US" sz="20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0FF06-51F9-40FB-9B69-9086D39A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6344"/>
            <a:ext cx="10353754" cy="50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Direct halogenation of hydrocarbons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48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Organic Halides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18814" y="1811501"/>
            <a:ext cx="5891786" cy="683776"/>
            <a:chOff x="2718814" y="1722192"/>
            <a:chExt cx="5891786" cy="683776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1" r="20079" b="88685"/>
            <a:stretch/>
          </p:blipFill>
          <p:spPr>
            <a:xfrm>
              <a:off x="2718814" y="1722192"/>
              <a:ext cx="4242816" cy="6837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32310" y="1864025"/>
              <a:ext cx="147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Chlorination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62209" y="2744297"/>
            <a:ext cx="5891786" cy="594360"/>
            <a:chOff x="2718814" y="2612700"/>
            <a:chExt cx="5891786" cy="59436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3" t="52925" r="22660" b="37240"/>
            <a:stretch/>
          </p:blipFill>
          <p:spPr>
            <a:xfrm>
              <a:off x="2718814" y="2612700"/>
              <a:ext cx="3950208" cy="5943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32310" y="2725910"/>
              <a:ext cx="147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Bromination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0"/>
          <a:stretch/>
        </p:blipFill>
        <p:spPr>
          <a:xfrm>
            <a:off x="2283124" y="4956466"/>
            <a:ext cx="7079593" cy="1275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964" y="951081"/>
            <a:ext cx="952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of alkanes: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reaction called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Free-Radical Reaction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964" y="3885680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excess halogen 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present: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14424</TotalTime>
  <Words>641</Words>
  <Application>Microsoft Office PowerPoint</Application>
  <PresentationFormat>Widescreen</PresentationFormat>
  <Paragraphs>140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新細明體</vt:lpstr>
      <vt:lpstr>Times New Roman</vt:lpstr>
      <vt:lpstr>Wingdings</vt:lpstr>
      <vt:lpstr>Office Theme</vt:lpstr>
      <vt:lpstr>CS ChemDraw Drawing</vt:lpstr>
      <vt:lpstr>PowerPoint Presentation</vt:lpstr>
      <vt:lpstr>Organic Halides and their uses</vt:lpstr>
      <vt:lpstr>Classification Alkyl Halides </vt:lpstr>
      <vt:lpstr>PowerPoint Presentation</vt:lpstr>
      <vt:lpstr>Nomenclature OF Alkyl halides</vt:lpstr>
      <vt:lpstr>PowerPoint Presentation</vt:lpstr>
      <vt:lpstr>Physical Properties</vt:lpstr>
      <vt:lpstr>Physical Properties</vt:lpstr>
      <vt:lpstr>PowerPoint Presentation</vt:lpstr>
      <vt:lpstr>B. Halogenation of alkenes:  Electophilic Addition   </vt:lpstr>
      <vt:lpstr>C. Halogenation of alkynes : Electophilic Addition </vt:lpstr>
      <vt:lpstr>D. Halogenation of aromatic ring and alkyl benzene: </vt:lpstr>
      <vt:lpstr>2-Conversion of alcohols into alkyl halides:  Nucleophilic Substitution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halides</dc:title>
  <dc:creator>Crash .</dc:creator>
  <cp:lastModifiedBy>USER</cp:lastModifiedBy>
  <cp:revision>220</cp:revision>
  <cp:lastPrinted>2018-01-23T05:04:23Z</cp:lastPrinted>
  <dcterms:created xsi:type="dcterms:W3CDTF">2017-08-21T11:09:59Z</dcterms:created>
  <dcterms:modified xsi:type="dcterms:W3CDTF">2023-10-11T14:16:11Z</dcterms:modified>
</cp:coreProperties>
</file>