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343" r:id="rId5"/>
    <p:sldId id="344" r:id="rId6"/>
    <p:sldId id="345" r:id="rId7"/>
    <p:sldId id="351" r:id="rId8"/>
    <p:sldId id="346" r:id="rId9"/>
    <p:sldId id="347" r:id="rId10"/>
    <p:sldId id="348" r:id="rId11"/>
    <p:sldId id="349" r:id="rId12"/>
    <p:sldId id="350" r:id="rId13"/>
    <p:sldId id="352" r:id="rId14"/>
    <p:sldId id="353" r:id="rId15"/>
    <p:sldId id="354" r:id="rId16"/>
    <p:sldId id="355" r:id="rId17"/>
    <p:sldId id="356" r:id="rId18"/>
    <p:sldId id="359" r:id="rId19"/>
    <p:sldId id="35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800" kern="1200">
        <a:solidFill>
          <a:schemeClr val="accent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D4D4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7" autoAdjust="0"/>
    <p:restoredTop sz="90929"/>
  </p:normalViewPr>
  <p:slideViewPr>
    <p:cSldViewPr>
      <p:cViewPr varScale="1">
        <p:scale>
          <a:sx n="70" d="100"/>
          <a:sy n="70" d="100"/>
        </p:scale>
        <p:origin x="2102" y="62"/>
      </p:cViewPr>
      <p:guideLst>
        <p:guide orient="horz" pos="35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072D824-0F33-448C-BD04-85706E0838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53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2D824-0F33-448C-BD04-85706E0838D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0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4638675"/>
            <a:ext cx="9144000" cy="2219325"/>
          </a:xfrm>
          <a:prstGeom prst="rect">
            <a:avLst/>
          </a:prstGeom>
          <a:solidFill>
            <a:schemeClr val="folHlink">
              <a:alpha val="3098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7" name="Freeform 20"/>
          <p:cNvSpPr>
            <a:spLocks/>
          </p:cNvSpPr>
          <p:nvPr/>
        </p:nvSpPr>
        <p:spPr bwMode="gray">
          <a:xfrm>
            <a:off x="-9525" y="2138363"/>
            <a:ext cx="8015288" cy="2271712"/>
          </a:xfrm>
          <a:custGeom>
            <a:avLst/>
            <a:gdLst>
              <a:gd name="T0" fmla="*/ 0 w 5049"/>
              <a:gd name="T1" fmla="*/ 0 h 1471"/>
              <a:gd name="T2" fmla="*/ 2147483647 w 5049"/>
              <a:gd name="T3" fmla="*/ 2147483647 h 1471"/>
              <a:gd name="T4" fmla="*/ 2147483647 w 5049"/>
              <a:gd name="T5" fmla="*/ 2147483647 h 1471"/>
              <a:gd name="T6" fmla="*/ 0 w 5049"/>
              <a:gd name="T7" fmla="*/ 2147483647 h 1471"/>
              <a:gd name="T8" fmla="*/ 0 w 5049"/>
              <a:gd name="T9" fmla="*/ 0 h 1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>
              <a:alpha val="7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gray">
          <a:xfrm>
            <a:off x="7696200" y="59436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gray">
          <a:xfrm>
            <a:off x="8229600" y="56388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gray">
          <a:xfrm>
            <a:off x="8220075" y="622935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pic>
        <p:nvPicPr>
          <p:cNvPr id="11" name="Picture 11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2255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143000" y="990600"/>
            <a:ext cx="6705600" cy="1012825"/>
          </a:xfrm>
        </p:spPr>
        <p:txBody>
          <a:bodyPr/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3505200" y="2971800"/>
            <a:ext cx="4343400" cy="685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52800" y="6553200"/>
            <a:ext cx="2133600" cy="152400"/>
          </a:xfrm>
        </p:spPr>
        <p:txBody>
          <a:bodyPr/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5086C2"/>
              </a:solidFill>
            </a:endParaRP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" y="6477000"/>
            <a:ext cx="2590800" cy="228600"/>
          </a:xfrm>
        </p:spPr>
        <p:txBody>
          <a:bodyPr/>
          <a:lstStyle>
            <a:lvl1pPr algn="ctr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>
              <a:solidFill>
                <a:srgbClr val="5086C2"/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10550" y="6467475"/>
            <a:ext cx="533400" cy="244475"/>
          </a:xfrm>
        </p:spPr>
        <p:txBody>
          <a:bodyPr/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55948A83-F0A2-4406-9E24-0E39662E5378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51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5CAB-0E8C-4197-BC47-EADC75DA07DB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1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26001-9881-4B83-9421-DEB4DE8CB67F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57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ED56B-0A15-424B-B168-E7CA7BE77773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76325"/>
            <a:ext cx="4038600" cy="2547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76663"/>
            <a:ext cx="4038600" cy="2547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E3457-F232-43C2-B1D8-E524390B4F8B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5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70DAE-3806-4093-8EAE-58B01A903F20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4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A9125-A291-4C25-B4D0-82772AF934EE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3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22449-3396-4AC0-A720-EB0E11C5DA3C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1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B8C6D-9A84-4187-9C08-E70880A8F344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8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C232C-FA50-4514-A5CC-ED88A7283315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9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88EA0-E94E-4C79-84A2-A353AC293592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91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F545F-D568-4F65-8A84-8F2118DFEAF9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0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8D6D4-59F9-4682-83C5-9ED5374D48B3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5"/>
          <p:cNvSpPr>
            <a:spLocks/>
          </p:cNvSpPr>
          <p:nvPr/>
        </p:nvSpPr>
        <p:spPr bwMode="gray">
          <a:xfrm>
            <a:off x="-9525" y="344488"/>
            <a:ext cx="8194675" cy="633412"/>
          </a:xfrm>
          <a:custGeom>
            <a:avLst/>
            <a:gdLst>
              <a:gd name="T0" fmla="*/ 0 w 5049"/>
              <a:gd name="T1" fmla="*/ 0 h 1471"/>
              <a:gd name="T2" fmla="*/ 2147483647 w 5049"/>
              <a:gd name="T3" fmla="*/ 2147483647 h 1471"/>
              <a:gd name="T4" fmla="*/ 2147483647 w 5049"/>
              <a:gd name="T5" fmla="*/ 2147483647 h 1471"/>
              <a:gd name="T6" fmla="*/ 0 w 5049"/>
              <a:gd name="T7" fmla="*/ 2147483647 h 1471"/>
              <a:gd name="T8" fmla="*/ 0 w 5049"/>
              <a:gd name="T9" fmla="*/ 0 h 1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smtClean="0">
              <a:solidFill>
                <a:srgbClr val="003366"/>
              </a:solidFill>
              <a:latin typeface="Arial" charset="0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8153400" y="0"/>
            <a:ext cx="990600" cy="6858000"/>
            <a:chOff x="5040" y="0"/>
            <a:chExt cx="720" cy="4320"/>
          </a:xfrm>
        </p:grpSpPr>
        <p:sp>
          <p:nvSpPr>
            <p:cNvPr id="1040" name="Rectangle 17"/>
            <p:cNvSpPr>
              <a:spLocks noChangeArrowheads="1"/>
            </p:cNvSpPr>
            <p:nvPr/>
          </p:nvSpPr>
          <p:spPr bwMode="gray">
            <a:xfrm>
              <a:off x="5042" y="0"/>
              <a:ext cx="718" cy="4320"/>
            </a:xfrm>
            <a:prstGeom prst="rect">
              <a:avLst/>
            </a:prstGeom>
            <a:solidFill>
              <a:schemeClr val="folHlink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sz="1800" smtClean="0">
                <a:solidFill>
                  <a:srgbClr val="003366"/>
                </a:solidFill>
              </a:endParaRPr>
            </a:p>
          </p:txBody>
        </p:sp>
        <p:sp>
          <p:nvSpPr>
            <p:cNvPr id="1041" name="Rectangle 18"/>
            <p:cNvSpPr>
              <a:spLocks noChangeArrowheads="1"/>
            </p:cNvSpPr>
            <p:nvPr/>
          </p:nvSpPr>
          <p:spPr bwMode="gray">
            <a:xfrm>
              <a:off x="5040" y="219"/>
              <a:ext cx="720" cy="39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sz="1800" smtClean="0">
                <a:solidFill>
                  <a:srgbClr val="003366"/>
                </a:solidFill>
              </a:endParaRPr>
            </a:p>
          </p:txBody>
        </p:sp>
      </p:grpSp>
      <p:sp>
        <p:nvSpPr>
          <p:cNvPr id="1028" name="AutoShape 19"/>
          <p:cNvSpPr>
            <a:spLocks noChangeArrowheads="1"/>
          </p:cNvSpPr>
          <p:nvPr/>
        </p:nvSpPr>
        <p:spPr bwMode="gray">
          <a:xfrm>
            <a:off x="7696200" y="59436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5086C2">
              <a:alpha val="3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1029" name="AutoShape 20"/>
          <p:cNvSpPr>
            <a:spLocks noChangeArrowheads="1"/>
          </p:cNvSpPr>
          <p:nvPr/>
        </p:nvSpPr>
        <p:spPr bwMode="gray">
          <a:xfrm>
            <a:off x="8229600" y="563880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5086C2">
              <a:alpha val="3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1030" name="AutoShape 21"/>
          <p:cNvSpPr>
            <a:spLocks noChangeArrowheads="1"/>
          </p:cNvSpPr>
          <p:nvPr/>
        </p:nvSpPr>
        <p:spPr bwMode="gray">
          <a:xfrm>
            <a:off x="8220075" y="6229350"/>
            <a:ext cx="6096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5086C2">
              <a:alpha val="3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sz="1800" smtClean="0">
              <a:solidFill>
                <a:srgbClr val="003366"/>
              </a:solidFill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19863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>
              <a:solidFill>
                <a:srgbClr val="003366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27538" y="6453188"/>
            <a:ext cx="364966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Syndrome BRK" pitchFamily="2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Heterocyclic Chemistry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50" y="6386513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1pPr>
          </a:lstStyle>
          <a:p>
            <a:pPr>
              <a:defRPr/>
            </a:pPr>
            <a:fld id="{4232D070-1F7A-4637-A26F-1255382FE9D6}" type="slidenum">
              <a:rPr lang="ar-SA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grpSp>
        <p:nvGrpSpPr>
          <p:cNvPr id="1035" name="Group 22"/>
          <p:cNvGrpSpPr>
            <a:grpSpLocks/>
          </p:cNvGrpSpPr>
          <p:nvPr/>
        </p:nvGrpSpPr>
        <p:grpSpPr bwMode="auto">
          <a:xfrm>
            <a:off x="152400" y="228600"/>
            <a:ext cx="838200" cy="838200"/>
            <a:chOff x="18" y="144"/>
            <a:chExt cx="510" cy="480"/>
          </a:xfrm>
        </p:grpSpPr>
        <p:sp>
          <p:nvSpPr>
            <p:cNvPr id="1037" name="AutoShape 23"/>
            <p:cNvSpPr>
              <a:spLocks noChangeArrowheads="1"/>
            </p:cNvSpPr>
            <p:nvPr userDrawn="1"/>
          </p:nvSpPr>
          <p:spPr bwMode="gray">
            <a:xfrm>
              <a:off x="18" y="258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sz="1800" smtClean="0">
                <a:solidFill>
                  <a:srgbClr val="003366"/>
                </a:solidFill>
              </a:endParaRPr>
            </a:p>
          </p:txBody>
        </p:sp>
        <p:sp>
          <p:nvSpPr>
            <p:cNvPr id="1038" name="AutoShape 24"/>
            <p:cNvSpPr>
              <a:spLocks noChangeArrowheads="1"/>
            </p:cNvSpPr>
            <p:nvPr userDrawn="1"/>
          </p:nvSpPr>
          <p:spPr bwMode="gray">
            <a:xfrm>
              <a:off x="240" y="14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sz="1800" smtClean="0">
                <a:solidFill>
                  <a:srgbClr val="003366"/>
                </a:solidFill>
              </a:endParaRPr>
            </a:p>
          </p:txBody>
        </p:sp>
        <p:sp>
          <p:nvSpPr>
            <p:cNvPr id="1039" name="AutoShape 25"/>
            <p:cNvSpPr>
              <a:spLocks noChangeArrowheads="1"/>
            </p:cNvSpPr>
            <p:nvPr userDrawn="1"/>
          </p:nvSpPr>
          <p:spPr bwMode="gray">
            <a:xfrm>
              <a:off x="240" y="38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sz="1800" smtClean="0">
                <a:solidFill>
                  <a:srgbClr val="003366"/>
                </a:solidFill>
              </a:endParaRPr>
            </a:p>
          </p:txBody>
        </p: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143000" y="381000"/>
            <a:ext cx="6705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036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white">
          <a:xfrm>
            <a:off x="457200" y="1905000"/>
            <a:ext cx="7315200" cy="312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4C59D2"/>
              </a:buClr>
              <a:buFont typeface="Wingdings" pitchFamily="2" charset="2"/>
              <a:buNone/>
            </a:pPr>
            <a:r>
              <a:rPr lang="en-US" altLang="en-US" sz="5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CH-</a:t>
            </a:r>
            <a:r>
              <a:rPr lang="ar-SA" altLang="en-US" sz="5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altLang="en-US" sz="5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Clr>
                <a:srgbClr val="4C59D2"/>
              </a:buClr>
              <a:buFont typeface="Wingdings" pitchFamily="2" charset="2"/>
              <a:buNone/>
            </a:pP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Acids, Peptides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buClr>
                <a:srgbClr val="4C59D2"/>
              </a:buClr>
              <a:buFont typeface="Wingdings" pitchFamily="2" charset="2"/>
              <a:buNone/>
            </a:pP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Proteins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gray">
          <a:xfrm>
            <a:off x="1066800" y="381000"/>
            <a:ext cx="6705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Heterocyclic Chemistry</a:t>
            </a:r>
          </a:p>
        </p:txBody>
      </p:sp>
    </p:spTree>
    <p:extLst>
      <p:ext uri="{BB962C8B-B14F-4D97-AF65-F5344CB8AC3E}">
        <p14:creationId xmlns:p14="http://schemas.microsoft.com/office/powerpoint/2010/main" val="39957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304800"/>
            <a:ext cx="617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Synthesis of Amino acids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772" y="1752600"/>
            <a:ext cx="8229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Treating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aldehyde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ammonia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hydrogen cyanide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produces an </a:t>
            </a:r>
            <a:r>
              <a:rPr lang="el-GR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aminonitrile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Hydrolysis of the nitrile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of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l-GR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aminonitrile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converts the latter to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l-GR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-amino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489" y="1082529"/>
            <a:ext cx="2082621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Strecker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Synthesis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2" y="3153340"/>
            <a:ext cx="5902427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29625"/>
            <a:ext cx="617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 of Amino acids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29" y="121920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The Ninhydrin Reaction</a:t>
            </a:r>
            <a:endParaRPr lang="en-US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619310"/>
            <a:ext cx="8479606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Ninhydrin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useful reagent for detecting amino acids and determining the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their solutions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hydrate of a cyclic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triketone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when it reacts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an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acid, a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violet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produced.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516587"/>
            <a:ext cx="7584081" cy="139610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52400" y="5105400"/>
            <a:ext cx="7842607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violet dye is produced from all </a:t>
            </a:r>
            <a:r>
              <a:rPr lang="el-G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-amino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acids with a primary amino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Only </a:t>
            </a:r>
            <a:r>
              <a:rPr lang="en-US" sz="1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proline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has a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amino group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reacts differently to give a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yellow dye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this, too, can be used for analysis.</a:t>
            </a:r>
          </a:p>
        </p:txBody>
      </p:sp>
    </p:spTree>
    <p:extLst>
      <p:ext uri="{BB962C8B-B14F-4D97-AF65-F5344CB8AC3E}">
        <p14:creationId xmlns:p14="http://schemas.microsoft.com/office/powerpoint/2010/main" val="407869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43000"/>
            <a:ext cx="731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Formation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an amide linkage </a:t>
            </a:r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The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peptide bond: </a:t>
            </a:r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 )</a:t>
            </a:r>
            <a:endParaRPr lang="en-US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329625"/>
            <a:ext cx="617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 of Amino acids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3117" y="1543110"/>
            <a:ext cx="840511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acids are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in peptides and proteins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an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amide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 (peptide bond)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carboxyl group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one amino acid and the </a:t>
            </a:r>
            <a:r>
              <a:rPr lang="el-GR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-amino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another amino acid.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molecule containing only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amino acids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shorthand </a:t>
            </a:r>
            <a:r>
              <a:rPr lang="en-US" sz="1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used for amino acid) joined in this way is a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dipeptide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5"/>
          <a:stretch/>
        </p:blipFill>
        <p:spPr>
          <a:xfrm>
            <a:off x="2133600" y="3689595"/>
            <a:ext cx="4495800" cy="13955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074352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convention, the peptide bond is written with the amino acid having a free </a:t>
            </a:r>
            <a:r>
              <a:rPr lang="en-US" sz="18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sz="18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at the left and the amino acid with a free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18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at the right.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acids are called, respectively, the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N-terminal amino acid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C-terminal amino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acid.</a:t>
            </a:r>
            <a:endParaRPr lang="en-US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2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329625"/>
            <a:ext cx="617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 of Amino acids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" y="1524000"/>
            <a:ext cx="8153400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write the formulas for peptides in a kind of shorthand by simply linking the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three-letter abbreviations for each amino acid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 with the N-terminal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at the left.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glycylalanine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alanylglycine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489" y="3962400"/>
            <a:ext cx="605536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329625"/>
            <a:ext cx="617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peptide bond: Proteins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085300"/>
            <a:ext cx="85344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biopolymers composed of many amino acids connected to one another through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amide (peptide) bonds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 are major components of structural tissue (muscle, skin, nails, and hair).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" y="2981546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backbone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proteins is a repeating sequence of one nitrogen and two carbon atoms.</a:t>
            </a:r>
          </a:p>
        </p:txBody>
      </p:sp>
      <p:sp>
        <p:nvSpPr>
          <p:cNvPr id="6" name="Rectangle 5"/>
          <p:cNvSpPr/>
          <p:nvPr/>
        </p:nvSpPr>
        <p:spPr>
          <a:xfrm>
            <a:off x="-22261" y="2510373"/>
            <a:ext cx="373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Primary Structure of Proteins 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3" r="-309" b="8827"/>
          <a:stretch/>
        </p:blipFill>
        <p:spPr>
          <a:xfrm>
            <a:off x="1981200" y="3656393"/>
            <a:ext cx="4019505" cy="13588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6700" y="5103674"/>
            <a:ext cx="80962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Peptides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 can be hydrolyzed to their amino acid components by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heating the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M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110°C for 24 hours.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an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 analyzer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used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amino acids mixture.</a:t>
            </a:r>
          </a:p>
        </p:txBody>
      </p:sp>
    </p:spTree>
    <p:extLst>
      <p:ext uri="{BB962C8B-B14F-4D97-AF65-F5344CB8AC3E}">
        <p14:creationId xmlns:p14="http://schemas.microsoft.com/office/powerpoint/2010/main" val="27583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09" y="1050625"/>
            <a:ext cx="8077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have been developed to link amino acids in a controlled manner.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the carboxyl group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amino acid to the amino group of a second amino acid, we must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prepare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protecting the amino group of the first and the carboxyl group of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second.</a:t>
            </a:r>
            <a:endParaRPr lang="en-US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304800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Peptide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Synthesis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994344"/>
            <a:ext cx="8012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way, we can control the linking of the two amino acids so that the carboxyl 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of aa</a:t>
            </a:r>
            <a:r>
              <a:rPr lang="en-US" sz="18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combines with the amino group of aa</a:t>
            </a:r>
            <a:r>
              <a:rPr lang="en-US" sz="18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12" y="2389453"/>
            <a:ext cx="4231793" cy="15578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548" y="6037628"/>
            <a:ext cx="8012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peptide bond is formed, we must be able to remove the protecting groups under conditions that do not hydrolyze the peptide bond.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747788"/>
            <a:ext cx="6663506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43000" y="304800"/>
            <a:ext cx="35605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 residues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0" t="37917" r="11980"/>
          <a:stretch/>
        </p:blipFill>
        <p:spPr>
          <a:xfrm>
            <a:off x="1066800" y="3301425"/>
            <a:ext cx="5715000" cy="2864669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6" b="68125"/>
          <a:stretch/>
        </p:blipFill>
        <p:spPr>
          <a:xfrm>
            <a:off x="39123" y="1371600"/>
            <a:ext cx="801693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381000"/>
            <a:ext cx="2212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21771" y="1143000"/>
            <a:ext cx="8022771" cy="2590800"/>
          </a:xfrm>
          <a:prstGeom prst="rect">
            <a:avLst/>
          </a:prstGeom>
        </p:spPr>
        <p:txBody>
          <a:bodyPr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There are about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26 amino acids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many others are also known from a variety of sources.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Amino acids are the building blocks used to make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proteins and peptides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The different amino acids have a variety of structural parts which result in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different polarities and </a:t>
            </a:r>
            <a:r>
              <a:rPr lang="en-US" sz="18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solubilities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Each amino acid has at least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amine and one acid functional group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amino group may be at </a:t>
            </a:r>
            <a:r>
              <a:rPr lang="el-GR" sz="1800" i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l-GR" sz="1800" i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l-GR" sz="1800" i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positions relative to the carboxyl group.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8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1800" b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1800" b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694001"/>
            <a:ext cx="2362200" cy="156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1058671"/>
            <a:ext cx="6629400" cy="55438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sz="2000" kern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acids as zwitterions (dipolar ion structure) </a:t>
            </a:r>
            <a:endParaRPr lang="en-US" sz="2000" kern="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0053" y="1443002"/>
            <a:ext cx="8093896" cy="141012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to internal transfer of a 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the 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-COOH group 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-NH</a:t>
            </a:r>
            <a:r>
              <a:rPr lang="en-US" sz="1800" b="0" kern="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 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amino acid has both a 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charge at the carboxylate group 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positive charge at the ammonium group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This salt-like  ion is called a </a:t>
            </a:r>
            <a:r>
              <a:rPr lang="en-US" sz="1800" b="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zwitterion (dipolar ion structure</a:t>
            </a:r>
            <a:r>
              <a:rPr lang="en-US" sz="1800" b="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800" b="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381000"/>
            <a:ext cx="2212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097" y="5145868"/>
            <a:ext cx="5303808" cy="160020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859634"/>
            <a:ext cx="2789208" cy="146586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4583513"/>
            <a:ext cx="5989608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solutions the charge of the amino acid changes.</a:t>
            </a:r>
          </a:p>
        </p:txBody>
      </p:sp>
    </p:spTree>
    <p:extLst>
      <p:ext uri="{BB962C8B-B14F-4D97-AF65-F5344CB8AC3E}">
        <p14:creationId xmlns:p14="http://schemas.microsoft.com/office/powerpoint/2010/main" val="36767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80772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amino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known by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names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Glycine=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Alanine =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Val,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etc..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has a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three-letter abbreviation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name, which is used when writing the formulas of peptides, and a one-letter abbreviation used to describe the amino acid sequence in a protein. 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of the amino acids are non-essential,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synthesized in the body from other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foods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Glycine, Alanine, Serine, Cysteine,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Proline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Tyrosine, Aspartic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acid, Glutamic acid, Asparagine, Glutamine,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Arginine, and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Histidine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amino acids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essential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be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synthesized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adult humans and therefore must be included in the diet in the form of proteins. </a:t>
            </a:r>
          </a:p>
          <a:p>
            <a:pPr lvl="2">
              <a:lnSpc>
                <a:spcPct val="150000"/>
              </a:lnSpc>
            </a:pP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Leucine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Isoleucine, Threonine,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Methionine, Phenylalanine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Tryptophan, and Lysine.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381000"/>
            <a:ext cx="2212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19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3810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Amino Acids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6200" y="1524000"/>
            <a:ext cx="8458200" cy="26670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basically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different classes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amino acids determined by </a:t>
            </a:r>
            <a:r>
              <a:rPr lang="en-US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side chains: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polar /Neutral	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H, CH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alkyl groups, </a:t>
            </a: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aromatic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 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  <a:endParaRPr lang="en-US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 / Neutral	</a:t>
            </a: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 groups –CH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OH, –CH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SH, –CH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CO–NH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Polar/Acidic  		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–COOH group 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Polar/ Basic      		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–NH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810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Amino Acids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81200" y="1042576"/>
            <a:ext cx="403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Non polar / Neutral  Amino Acids</a:t>
            </a:r>
            <a:endParaRPr lang="en-US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8600" y="1676400"/>
            <a:ext cx="7814707" cy="4252481"/>
            <a:chOff x="152400" y="1472573"/>
            <a:chExt cx="7814707" cy="4252481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556" y="1472573"/>
              <a:ext cx="7691551" cy="2610218"/>
            </a:xfrm>
            <a:prstGeom prst="rect">
              <a:avLst/>
            </a:prstGeom>
          </p:spPr>
        </p:pic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41" t="22520" r="1102"/>
            <a:stretch/>
          </p:blipFill>
          <p:spPr>
            <a:xfrm>
              <a:off x="152400" y="4270967"/>
              <a:ext cx="5562600" cy="145408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437" y="4482102"/>
              <a:ext cx="1463167" cy="1018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72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3810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Amino Acids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0" y="1149577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Polar / Neutral  Amino Acids</a:t>
            </a:r>
            <a:endParaRPr lang="en-US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4800" y="1981200"/>
            <a:ext cx="7551109" cy="3124200"/>
            <a:chOff x="480775" y="1905000"/>
            <a:chExt cx="7551109" cy="3124200"/>
          </a:xfrm>
        </p:grpSpPr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814" t="17219" b="36627"/>
            <a:stretch/>
          </p:blipFill>
          <p:spPr>
            <a:xfrm>
              <a:off x="5649074" y="3452973"/>
              <a:ext cx="2382810" cy="1371601"/>
            </a:xfrm>
            <a:prstGeom prst="rect">
              <a:avLst/>
            </a:prstGeom>
          </p:spPr>
        </p:pic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520" r="71744"/>
            <a:stretch/>
          </p:blipFill>
          <p:spPr>
            <a:xfrm>
              <a:off x="5697478" y="1905000"/>
              <a:ext cx="2286001" cy="1454087"/>
            </a:xfrm>
            <a:prstGeom prst="rect">
              <a:avLst/>
            </a:prstGeom>
          </p:spPr>
        </p:pic>
        <p:pic>
          <p:nvPicPr>
            <p:cNvPr id="8" name="Picture 7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2183"/>
            <a:stretch/>
          </p:blipFill>
          <p:spPr>
            <a:xfrm>
              <a:off x="480775" y="2057400"/>
              <a:ext cx="5181600" cy="2971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092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3810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Amino Acids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1066800"/>
            <a:ext cx="3390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Polar / Basic Amino Acids</a:t>
            </a:r>
            <a:endParaRPr lang="en-US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68622"/>
            <a:ext cx="7533430" cy="201346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70907" y="3674985"/>
            <a:ext cx="32583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Polar / Acidic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Acids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419600"/>
            <a:ext cx="5959810" cy="162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3810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 of Amino Acids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43000"/>
            <a:ext cx="8077200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 naturally occurring 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 acids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L-configuration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naturally occurring 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carbohydrates</a:t>
            </a:r>
            <a:r>
              <a:rPr 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the </a:t>
            </a:r>
            <a:r>
              <a:rPr lang="en-US" sz="1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D-configuration.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85" y="2193797"/>
            <a:ext cx="485123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4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46l">
  <a:themeElements>
    <a:clrScheme name="cdb2004146l 3">
      <a:dk1>
        <a:srgbClr val="003366"/>
      </a:dk1>
      <a:lt1>
        <a:srgbClr val="FFFFFF"/>
      </a:lt1>
      <a:dk2>
        <a:srgbClr val="5086C2"/>
      </a:dk2>
      <a:lt2>
        <a:srgbClr val="C0C0C0"/>
      </a:lt2>
      <a:accent1>
        <a:srgbClr val="DE8848"/>
      </a:accent1>
      <a:accent2>
        <a:srgbClr val="85BA54"/>
      </a:accent2>
      <a:accent3>
        <a:srgbClr val="FFFFFF"/>
      </a:accent3>
      <a:accent4>
        <a:srgbClr val="002A56"/>
      </a:accent4>
      <a:accent5>
        <a:srgbClr val="ECC3B1"/>
      </a:accent5>
      <a:accent6>
        <a:srgbClr val="78A84B"/>
      </a:accent6>
      <a:hlink>
        <a:srgbClr val="4C59D2"/>
      </a:hlink>
      <a:folHlink>
        <a:srgbClr val="A0B5C4"/>
      </a:folHlink>
    </a:clrScheme>
    <a:fontScheme name="cdb2004146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46l 1">
        <a:dk1>
          <a:srgbClr val="48806B"/>
        </a:dk1>
        <a:lt1>
          <a:srgbClr val="FFFFFF"/>
        </a:lt1>
        <a:dk2>
          <a:srgbClr val="77956D"/>
        </a:dk2>
        <a:lt2>
          <a:srgbClr val="C0C0C0"/>
        </a:lt2>
        <a:accent1>
          <a:srgbClr val="6BB9C3"/>
        </a:accent1>
        <a:accent2>
          <a:srgbClr val="E7BA15"/>
        </a:accent2>
        <a:accent3>
          <a:srgbClr val="FFFFFF"/>
        </a:accent3>
        <a:accent4>
          <a:srgbClr val="3C6C5A"/>
        </a:accent4>
        <a:accent5>
          <a:srgbClr val="BAD9DE"/>
        </a:accent5>
        <a:accent6>
          <a:srgbClr val="D1A812"/>
        </a:accent6>
        <a:hlink>
          <a:srgbClr val="76C14D"/>
        </a:hlink>
        <a:folHlink>
          <a:srgbClr val="B0C2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46l 2">
        <a:dk1>
          <a:srgbClr val="5F5F5F"/>
        </a:dk1>
        <a:lt1>
          <a:srgbClr val="FFFFFF"/>
        </a:lt1>
        <a:dk2>
          <a:srgbClr val="8D8D8D"/>
        </a:dk2>
        <a:lt2>
          <a:srgbClr val="C0C0C0"/>
        </a:lt2>
        <a:accent1>
          <a:srgbClr val="8EC072"/>
        </a:accent1>
        <a:accent2>
          <a:srgbClr val="5DB8CD"/>
        </a:accent2>
        <a:accent3>
          <a:srgbClr val="FFFFFF"/>
        </a:accent3>
        <a:accent4>
          <a:srgbClr val="505050"/>
        </a:accent4>
        <a:accent5>
          <a:srgbClr val="C6DCBC"/>
        </a:accent5>
        <a:accent6>
          <a:srgbClr val="53A6BA"/>
        </a:accent6>
        <a:hlink>
          <a:srgbClr val="D68B40"/>
        </a:hlink>
        <a:folHlink>
          <a:srgbClr val="D5D1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46l 3">
        <a:dk1>
          <a:srgbClr val="003366"/>
        </a:dk1>
        <a:lt1>
          <a:srgbClr val="FFFFFF"/>
        </a:lt1>
        <a:dk2>
          <a:srgbClr val="5086C2"/>
        </a:dk2>
        <a:lt2>
          <a:srgbClr val="C0C0C0"/>
        </a:lt2>
        <a:accent1>
          <a:srgbClr val="DE884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ECC3B1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62FA2C1FEF3B4FA5365F5DE247EF7C" ma:contentTypeVersion="0" ma:contentTypeDescription="Create a new document." ma:contentTypeScope="" ma:versionID="04252bb2b329867c34131181b21721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DDF4FD-F47A-45D7-B925-0491BF9899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18767F-D5FB-4E70-AA63-5B84842A6247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0508408-7581-4CFE-874A-0513F29A57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937</Words>
  <Application>Microsoft Office PowerPoint</Application>
  <PresentationFormat>On-screen Show (4:3)</PresentationFormat>
  <Paragraphs>73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Syndrome BRK</vt:lpstr>
      <vt:lpstr>Times New Roman</vt:lpstr>
      <vt:lpstr>Verdana</vt:lpstr>
      <vt:lpstr>Wingdings</vt:lpstr>
      <vt:lpstr>cdb2004146l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Irene Lee</dc:creator>
  <cp:lastModifiedBy>USER</cp:lastModifiedBy>
  <cp:revision>144</cp:revision>
  <dcterms:created xsi:type="dcterms:W3CDTF">2003-04-12T13:51:38Z</dcterms:created>
  <dcterms:modified xsi:type="dcterms:W3CDTF">2024-11-18T15:17:33Z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0x0101008462FA2C1FEF3B4FA5365F5DE247EF7C</vt:lpwstr>
  </property>
</Properties>
</file>