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notesMasterIdLst>
    <p:notesMasterId r:id="rId22"/>
  </p:notesMasterIdLst>
  <p:sldIdLst>
    <p:sldId id="291" r:id="rId2"/>
    <p:sldId id="292" r:id="rId3"/>
    <p:sldId id="259" r:id="rId4"/>
    <p:sldId id="261" r:id="rId5"/>
    <p:sldId id="260" r:id="rId6"/>
    <p:sldId id="279" r:id="rId7"/>
    <p:sldId id="262" r:id="rId8"/>
    <p:sldId id="263" r:id="rId9"/>
    <p:sldId id="294" r:id="rId10"/>
    <p:sldId id="293" r:id="rId11"/>
    <p:sldId id="276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FD5"/>
    <a:srgbClr val="039DD5"/>
    <a:srgbClr val="E82990"/>
    <a:srgbClr val="1BA9D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967" autoAdjust="0"/>
  </p:normalViewPr>
  <p:slideViewPr>
    <p:cSldViewPr snapToGrid="0">
      <p:cViewPr varScale="1">
        <p:scale>
          <a:sx n="74" d="100"/>
          <a:sy n="74" d="100"/>
        </p:scale>
        <p:origin x="93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C7621-E2D3-45F4-A958-025D792F3E1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15D95-222E-482B-BEA1-54BFFA28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6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AB23-3513-4340-A309-0DA5F3DECD8D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39BD-B7E0-4588-A770-66101E96A196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9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A375-DF35-4E08-8E6F-685BBF1F0EC5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1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A3EF5-A360-4763-82C1-8B4C48960954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70F5-7AFA-4AAE-8CD5-0AAC771E6947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4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7F01-DC22-448F-96E0-AA8789426FDB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9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AD64-40FE-4846-815A-FB69403547C9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59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57DD-ACCF-4999-A237-5EC994D909CD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7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36BC-FD43-4E49-B183-784575361222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2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712E-01E6-4B63-9F01-15BBC0180E3B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6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A970-A31E-4083-B2C8-38AB66F6372A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4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8809F-1A53-422B-8C3C-F99D92C6E3A1}" type="datetime1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0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tmp"/><Relationship Id="rId5" Type="http://schemas.openxmlformats.org/officeDocument/2006/relationships/image" Target="../media/image45.tmp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51.png"/><Relationship Id="rId4" Type="http://schemas.openxmlformats.org/officeDocument/2006/relationships/image" Target="../media/image50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tmp"/><Relationship Id="rId5" Type="http://schemas.openxmlformats.org/officeDocument/2006/relationships/image" Target="../media/image55.tmp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tmp"/><Relationship Id="rId7" Type="http://schemas.openxmlformats.org/officeDocument/2006/relationships/image" Target="../media/image62.tmp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tmp"/><Relationship Id="rId5" Type="http://schemas.openxmlformats.org/officeDocument/2006/relationships/image" Target="../media/image60.tmp"/><Relationship Id="rId4" Type="http://schemas.openxmlformats.org/officeDocument/2006/relationships/image" Target="../media/image59.tm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67.tm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tmp"/><Relationship Id="rId5" Type="http://schemas.openxmlformats.org/officeDocument/2006/relationships/image" Target="../media/image65.tmp"/><Relationship Id="rId4" Type="http://schemas.openxmlformats.org/officeDocument/2006/relationships/image" Target="../media/image64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tmp"/><Relationship Id="rId3" Type="http://schemas.openxmlformats.org/officeDocument/2006/relationships/image" Target="../media/image69.tmp"/><Relationship Id="rId7" Type="http://schemas.openxmlformats.org/officeDocument/2006/relationships/image" Target="../media/image73.tmp"/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tmp"/><Relationship Id="rId5" Type="http://schemas.openxmlformats.org/officeDocument/2006/relationships/image" Target="../media/image71.tmp"/><Relationship Id="rId4" Type="http://schemas.openxmlformats.org/officeDocument/2006/relationships/image" Target="../media/image70.tmp"/><Relationship Id="rId9" Type="http://schemas.openxmlformats.org/officeDocument/2006/relationships/image" Target="../media/image75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tmp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emf"/><Relationship Id="rId3" Type="http://schemas.openxmlformats.org/officeDocument/2006/relationships/image" Target="../media/image11.tmp"/><Relationship Id="rId7" Type="http://schemas.openxmlformats.org/officeDocument/2006/relationships/image" Target="../media/image15.emf"/><Relationship Id="rId12" Type="http://schemas.openxmlformats.org/officeDocument/2006/relationships/image" Target="../media/image19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tmp"/><Relationship Id="rId9" Type="http://schemas.openxmlformats.org/officeDocument/2006/relationships/image" Target="../media/image17.emf"/><Relationship Id="rId1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EF823F-B556-4651-B3A1-51A402E7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مربع نص 1"/>
          <p:cNvSpPr txBox="1"/>
          <p:nvPr/>
        </p:nvSpPr>
        <p:spPr>
          <a:xfrm>
            <a:off x="4041959" y="1250863"/>
            <a:ext cx="3498073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241 </a:t>
            </a:r>
            <a:r>
              <a:rPr lang="en-US" sz="6000" dirty="0" err="1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Chem</a:t>
            </a:r>
            <a:endParaRPr lang="ar-SA" sz="6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830637" y="2798165"/>
            <a:ext cx="1967205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CH-6</a:t>
            </a:r>
            <a:endParaRPr lang="ar-SA" sz="6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مستطيل 4"/>
          <p:cNvSpPr/>
          <p:nvPr/>
        </p:nvSpPr>
        <p:spPr>
          <a:xfrm>
            <a:off x="1137935" y="4345467"/>
            <a:ext cx="98442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Aldehydes and ketones</a:t>
            </a:r>
          </a:p>
        </p:txBody>
      </p:sp>
    </p:spTree>
    <p:extLst>
      <p:ext uri="{BB962C8B-B14F-4D97-AF65-F5344CB8AC3E}">
        <p14:creationId xmlns:p14="http://schemas.microsoft.com/office/powerpoint/2010/main" val="36734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مستطيل 4"/>
          <p:cNvSpPr/>
          <p:nvPr/>
        </p:nvSpPr>
        <p:spPr>
          <a:xfrm>
            <a:off x="2198246" y="7786"/>
            <a:ext cx="6760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Priority Order </a:t>
            </a:r>
            <a:r>
              <a:rPr lang="en-US" sz="3200" dirty="0">
                <a:solidFill>
                  <a:srgbClr val="00B050"/>
                </a:solidFill>
              </a:rPr>
              <a:t>in </a:t>
            </a:r>
            <a:r>
              <a:rPr lang="en-US" sz="3200" dirty="0" smtClean="0">
                <a:solidFill>
                  <a:srgbClr val="00B050"/>
                </a:solidFill>
              </a:rPr>
              <a:t>Nomenclature System 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ABB980-2A58-4412-99A0-FC29AC1A0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15"/>
          <a:stretch/>
        </p:blipFill>
        <p:spPr>
          <a:xfrm>
            <a:off x="2507145" y="1488594"/>
            <a:ext cx="6336939" cy="4331672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8564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FA01F-E5BF-4987-BEAA-C61B4C79C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455" y="2827758"/>
            <a:ext cx="11355182" cy="10646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In </a:t>
            </a:r>
            <a:r>
              <a:rPr lang="en-US" sz="2000" dirty="0"/>
              <a:t>general, aldehydes and ketones have </a:t>
            </a:r>
            <a:r>
              <a:rPr lang="en-US" sz="2000" b="1" dirty="0"/>
              <a:t>higher boiling points than alkenes </a:t>
            </a:r>
            <a:r>
              <a:rPr lang="en-US" sz="2000" dirty="0"/>
              <a:t>because they are more polar and the dipole–dipole attractive forces between molecules are stronger. But they have </a:t>
            </a:r>
            <a:r>
              <a:rPr lang="en-US" sz="2000" b="1" dirty="0"/>
              <a:t>lower boiling points than a</a:t>
            </a:r>
            <a:r>
              <a:rPr lang="en-US" sz="2000" b="1" dirty="0" smtClean="0"/>
              <a:t>lcohols</a:t>
            </a:r>
            <a:r>
              <a:rPr lang="en-US" sz="2000" dirty="0" smtClean="0"/>
              <a:t> </a:t>
            </a:r>
            <a:r>
              <a:rPr lang="en-US" sz="2000" dirty="0"/>
              <a:t>because, unlike alcohols, two carbonyl groups can’t form hydrogen bonds to each other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8236D4-947A-45EC-94C5-059FB8BE4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98385" y="2386903"/>
            <a:ext cx="1705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Boiling </a:t>
            </a:r>
            <a:r>
              <a:rPr lang="en-US" sz="2000" dirty="0">
                <a:solidFill>
                  <a:srgbClr val="C00000"/>
                </a:solidFill>
              </a:rPr>
              <a:t>points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046885" y="24608"/>
            <a:ext cx="7688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Physical Properties  of aldehydes and ketones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59559" y="609383"/>
            <a:ext cx="113768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Oxygen is much more electronegative than carbon. Therefore, the electrons in the </a:t>
            </a:r>
            <a:r>
              <a:rPr lang="en-US" sz="2000" dirty="0" smtClean="0"/>
              <a:t>C=O </a:t>
            </a:r>
            <a:r>
              <a:rPr lang="en-US" sz="2000" dirty="0"/>
              <a:t>bond are attracted to the oxygen, producing a highly polarized bond.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709" y="1317269"/>
            <a:ext cx="5448772" cy="1226926"/>
          </a:xfrm>
          <a:prstGeom prst="rect">
            <a:avLst/>
          </a:prstGeom>
        </p:spPr>
      </p:pic>
      <p:sp>
        <p:nvSpPr>
          <p:cNvPr id="15" name="مستطيل 5"/>
          <p:cNvSpPr/>
          <p:nvPr/>
        </p:nvSpPr>
        <p:spPr>
          <a:xfrm>
            <a:off x="98385" y="4013081"/>
            <a:ext cx="1327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Solubility: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" name="مستطيل 1"/>
          <p:cNvSpPr/>
          <p:nvPr/>
        </p:nvSpPr>
        <p:spPr>
          <a:xfrm>
            <a:off x="193895" y="4430273"/>
            <a:ext cx="11004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Aldehydes and ketones can form hydrogen bonds with the protons of OH groups. This makes them more soluble in water than alkenes, but less soluble than alcohols</a:t>
            </a:r>
            <a:r>
              <a:rPr lang="en-US" sz="2000" dirty="0" smtClean="0"/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74943" y="5154099"/>
            <a:ext cx="8346042" cy="1602191"/>
            <a:chOff x="1874943" y="5154099"/>
            <a:chExt cx="8346042" cy="1602191"/>
          </a:xfrm>
        </p:grpSpPr>
        <p:grpSp>
          <p:nvGrpSpPr>
            <p:cNvPr id="20" name="Group 19"/>
            <p:cNvGrpSpPr/>
            <p:nvPr/>
          </p:nvGrpSpPr>
          <p:grpSpPr>
            <a:xfrm>
              <a:off x="1874943" y="5154099"/>
              <a:ext cx="8346042" cy="1602191"/>
              <a:chOff x="1971471" y="5016310"/>
              <a:chExt cx="8346042" cy="1602191"/>
            </a:xfrm>
          </p:grpSpPr>
          <p:pic>
            <p:nvPicPr>
              <p:cNvPr id="13" name="Picture 12" descr="Screen Clippi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068"/>
              <a:stretch/>
            </p:blipFill>
            <p:spPr>
              <a:xfrm>
                <a:off x="1971471" y="5315368"/>
                <a:ext cx="5155193" cy="1303133"/>
              </a:xfrm>
              <a:prstGeom prst="rect">
                <a:avLst/>
              </a:prstGeom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7492243" y="5016310"/>
                <a:ext cx="1051157" cy="1206253"/>
                <a:chOff x="9121565" y="5004890"/>
                <a:chExt cx="1051157" cy="1206253"/>
              </a:xfrm>
            </p:grpSpPr>
            <p:pic>
              <p:nvPicPr>
                <p:cNvPr id="14" name="Picture 13" descr="Screen Clipping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053" r="7145" b="26170"/>
                <a:stretch/>
              </p:blipFill>
              <p:spPr>
                <a:xfrm>
                  <a:off x="9121565" y="5004890"/>
                  <a:ext cx="1027522" cy="697668"/>
                </a:xfrm>
                <a:prstGeom prst="rect">
                  <a:avLst/>
                </a:prstGeom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9165716" y="5657145"/>
                  <a:ext cx="1007006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500" dirty="0" smtClean="0"/>
                    <a:t>Propanone</a:t>
                  </a:r>
                </a:p>
                <a:p>
                  <a:pPr algn="ctr"/>
                  <a:r>
                    <a:rPr lang="en-US" sz="1500" dirty="0" smtClean="0">
                      <a:solidFill>
                        <a:srgbClr val="E82990"/>
                      </a:solidFill>
                    </a:rPr>
                    <a:t>56.1</a:t>
                  </a:r>
                  <a:r>
                    <a:rPr lang="en-US" sz="1500" baseline="30000" dirty="0" smtClean="0">
                      <a:solidFill>
                        <a:srgbClr val="E82990"/>
                      </a:solidFill>
                    </a:rPr>
                    <a:t>o</a:t>
                  </a:r>
                  <a:r>
                    <a:rPr lang="en-US" sz="1500" dirty="0" smtClean="0">
                      <a:solidFill>
                        <a:srgbClr val="E82990"/>
                      </a:solidFill>
                    </a:rPr>
                    <a:t>C</a:t>
                  </a:r>
                </a:p>
              </p:txBody>
            </p:sp>
          </p:grpSp>
          <p:pic>
            <p:nvPicPr>
              <p:cNvPr id="21" name="Picture 20" descr="Screen Clippi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965"/>
              <a:stretch/>
            </p:blipFill>
            <p:spPr>
              <a:xfrm>
                <a:off x="8781035" y="5314147"/>
                <a:ext cx="1536478" cy="1303133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7757869" y="6183983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39DD5"/>
                  </a:solidFill>
                </a:rPr>
                <a:t>ꝏ</a:t>
              </a:r>
              <a:endParaRPr lang="en-US" dirty="0">
                <a:solidFill>
                  <a:srgbClr val="039DD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1772" y="6354375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5" name="مستطيل 5"/>
          <p:cNvSpPr/>
          <p:nvPr/>
        </p:nvSpPr>
        <p:spPr>
          <a:xfrm>
            <a:off x="0" y="2195537"/>
            <a:ext cx="58111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Potassium permanganate KMnO</a:t>
            </a:r>
            <a:r>
              <a:rPr lang="en-US" altLang="en-US" sz="1900" kern="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,OH</a:t>
            </a:r>
            <a:r>
              <a:rPr lang="en-US" altLang="en-US" sz="1900" kern="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1900" kern="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en-US" sz="1900" kern="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1900" kern="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1900" kern="0" baseline="30000" dirty="0" smtClean="0">
                <a:latin typeface="Times New Roman" pitchFamily="18" charset="0"/>
                <a:cs typeface="Times New Roman" pitchFamily="18" charset="0"/>
              </a:rPr>
              <a:t>+            </a:t>
            </a:r>
            <a:r>
              <a:rPr lang="en-US" altLang="en-US" sz="1900" kern="0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altLang="en-US" sz="1900" kern="0" baseline="30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altLang="en-US" sz="1900" kern="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Chromic oxide CrO</a:t>
            </a:r>
            <a:r>
              <a:rPr lang="en-US" altLang="en-US" sz="1900" kern="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/ H</a:t>
            </a:r>
            <a:r>
              <a:rPr lang="en-US" altLang="en-US" sz="1900" kern="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1900" kern="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altLang="en-US" sz="1900" kern="0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900" dirty="0" smtClean="0"/>
              <a:t>(H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CrO</a:t>
            </a:r>
            <a:r>
              <a:rPr lang="en-US" sz="1900" baseline="-25000" dirty="0" smtClean="0"/>
              <a:t>4  </a:t>
            </a:r>
            <a:r>
              <a:rPr lang="en-US" sz="1900" dirty="0" smtClean="0"/>
              <a:t>Jones</a:t>
            </a:r>
            <a:r>
              <a:rPr lang="en-US" sz="1900" dirty="0"/>
              <a:t>’ </a:t>
            </a:r>
            <a:r>
              <a:rPr lang="en-US" sz="1900" dirty="0" smtClean="0"/>
              <a:t>reagent )</a:t>
            </a:r>
            <a:endParaRPr lang="en-US" sz="1900" dirty="0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51979"/>
          <a:stretch/>
        </p:blipFill>
        <p:spPr>
          <a:xfrm>
            <a:off x="99820" y="5386946"/>
            <a:ext cx="3609019" cy="106493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574808" y="2817755"/>
            <a:ext cx="3315768" cy="1008199"/>
            <a:chOff x="8769629" y="5528738"/>
            <a:chExt cx="3315768" cy="1008199"/>
          </a:xfrm>
        </p:grpSpPr>
        <p:pic>
          <p:nvPicPr>
            <p:cNvPr id="59" name="Picture 58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03" t="19871" r="14285"/>
            <a:stretch/>
          </p:blipFill>
          <p:spPr>
            <a:xfrm>
              <a:off x="8769629" y="5682039"/>
              <a:ext cx="3315768" cy="85489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8769629" y="5528738"/>
              <a:ext cx="630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4A0D6"/>
                  </a:solidFill>
                </a:rPr>
                <a:t>Hint:</a:t>
              </a:r>
              <a:endParaRPr lang="en-US" sz="1600" dirty="0">
                <a:solidFill>
                  <a:srgbClr val="04A0D6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6012937" y="2189279"/>
            <a:ext cx="66530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1900" kern="0" dirty="0" smtClean="0">
                <a:cs typeface="Times New Roman" pitchFamily="18" charset="0"/>
              </a:rPr>
              <a:t>Chromic oxide </a:t>
            </a:r>
            <a:r>
              <a:rPr lang="en-US" altLang="en-US" sz="1900" kern="0" dirty="0">
                <a:cs typeface="Times New Roman" pitchFamily="18" charset="0"/>
              </a:rPr>
              <a:t>CrO</a:t>
            </a:r>
            <a:r>
              <a:rPr lang="en-US" altLang="en-US" sz="1900" kern="0" baseline="-25000" dirty="0">
                <a:cs typeface="Times New Roman" pitchFamily="18" charset="0"/>
              </a:rPr>
              <a:t>3</a:t>
            </a:r>
            <a:r>
              <a:rPr lang="en-US" altLang="en-US" sz="1900" kern="0" dirty="0">
                <a:cs typeface="Times New Roman" pitchFamily="18" charset="0"/>
              </a:rPr>
              <a:t> / </a:t>
            </a:r>
            <a:r>
              <a:rPr lang="en-US" altLang="en-US" sz="1900" kern="0" dirty="0" smtClean="0">
                <a:cs typeface="Times New Roman" pitchFamily="18" charset="0"/>
              </a:rPr>
              <a:t>pyridine</a:t>
            </a:r>
          </a:p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1900" kern="0" dirty="0" err="1" smtClean="0">
                <a:cs typeface="Times New Roman" pitchFamily="18" charset="0"/>
              </a:rPr>
              <a:t>Pyridinium</a:t>
            </a:r>
            <a:r>
              <a:rPr lang="en-US" altLang="en-US" sz="1900" kern="0" dirty="0" smtClean="0">
                <a:cs typeface="Times New Roman" pitchFamily="18" charset="0"/>
              </a:rPr>
              <a:t> </a:t>
            </a:r>
            <a:r>
              <a:rPr lang="en-US" altLang="en-US" sz="1900" kern="0" dirty="0" err="1">
                <a:cs typeface="Times New Roman" pitchFamily="18" charset="0"/>
              </a:rPr>
              <a:t>chlorochromate</a:t>
            </a:r>
            <a:r>
              <a:rPr lang="en-US" altLang="en-US" sz="1900" kern="0" dirty="0">
                <a:cs typeface="Times New Roman" pitchFamily="18" charset="0"/>
              </a:rPr>
              <a:t>  </a:t>
            </a:r>
            <a:r>
              <a:rPr lang="en-US" altLang="ar-SA" sz="1900" dirty="0" smtClean="0"/>
              <a:t>PCC / methylene chloride CH</a:t>
            </a:r>
            <a:r>
              <a:rPr lang="en-US" altLang="ar-SA" sz="1900" baseline="-25000" dirty="0" smtClean="0"/>
              <a:t>2</a:t>
            </a:r>
            <a:r>
              <a:rPr lang="en-US" altLang="ar-SA" sz="1900" dirty="0" smtClean="0"/>
              <a:t>Cl</a:t>
            </a:r>
            <a:r>
              <a:rPr lang="en-US" altLang="ar-SA" sz="1900" baseline="-25000" dirty="0" smtClean="0"/>
              <a:t>2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69724" y="1880334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20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Strong oxidizing agent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501296" y="1822984"/>
            <a:ext cx="2432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90000"/>
            </a:pPr>
            <a:r>
              <a:rPr lang="en-US" altLang="en-US" sz="2000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Weak oxidizing agent</a:t>
            </a:r>
          </a:p>
        </p:txBody>
      </p:sp>
      <p:pic>
        <p:nvPicPr>
          <p:cNvPr id="65" name="Picture 6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4"/>
          <a:stretch/>
        </p:blipFill>
        <p:spPr>
          <a:xfrm>
            <a:off x="0" y="3376862"/>
            <a:ext cx="4374259" cy="1111371"/>
          </a:xfrm>
          <a:prstGeom prst="rect">
            <a:avLst/>
          </a:prstGeom>
        </p:spPr>
      </p:pic>
      <p:pic>
        <p:nvPicPr>
          <p:cNvPr id="66" name="Picture 6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r="13973" b="66444"/>
          <a:stretch/>
        </p:blipFill>
        <p:spPr>
          <a:xfrm>
            <a:off x="4839451" y="5386946"/>
            <a:ext cx="3299920" cy="1005840"/>
          </a:xfrm>
          <a:prstGeom prst="rect">
            <a:avLst/>
          </a:prstGeom>
        </p:spPr>
      </p:pic>
      <p:pic>
        <p:nvPicPr>
          <p:cNvPr id="67" name="Picture 6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4" r="8559"/>
          <a:stretch/>
        </p:blipFill>
        <p:spPr>
          <a:xfrm>
            <a:off x="4717439" y="3400724"/>
            <a:ext cx="3857369" cy="822960"/>
          </a:xfrm>
          <a:prstGeom prst="rect">
            <a:avLst/>
          </a:prstGeom>
        </p:spPr>
      </p:pic>
      <p:pic>
        <p:nvPicPr>
          <p:cNvPr id="68" name="Picture 6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5" r="10047" b="46534"/>
          <a:stretch/>
        </p:blipFill>
        <p:spPr>
          <a:xfrm>
            <a:off x="4646424" y="4485275"/>
            <a:ext cx="3928384" cy="64008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56312" y="-54156"/>
            <a:ext cx="6247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Preparation of </a:t>
            </a:r>
            <a:r>
              <a:rPr lang="en-US" altLang="en-US" sz="3200" dirty="0">
                <a:solidFill>
                  <a:srgbClr val="00B050"/>
                </a:solidFill>
                <a:ea typeface="+mj-ea"/>
                <a:cs typeface="+mj-cs"/>
              </a:rPr>
              <a:t>Aldehyde and Ketone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7772" y="1426828"/>
            <a:ext cx="5455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C00000"/>
                </a:solidFill>
              </a:rPr>
              <a:t>Oxidation of Primary and Secondary Alcohols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9820" y="605732"/>
            <a:ext cx="10357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1. Oxidation </a:t>
            </a:r>
            <a:r>
              <a:rPr lang="en-GB" dirty="0"/>
              <a:t>of Primary and Secondary </a:t>
            </a:r>
            <a:r>
              <a:rPr lang="en-GB" dirty="0" smtClean="0"/>
              <a:t>Alcohols				2. </a:t>
            </a:r>
            <a:r>
              <a:rPr lang="en-GB" dirty="0" err="1" smtClean="0"/>
              <a:t>Ozonolysis</a:t>
            </a:r>
            <a:r>
              <a:rPr lang="en-GB" dirty="0" smtClean="0"/>
              <a:t> </a:t>
            </a:r>
            <a:r>
              <a:rPr lang="en-GB" dirty="0"/>
              <a:t>of Alkenes </a:t>
            </a:r>
            <a:endParaRPr lang="en-GB" dirty="0" smtClean="0"/>
          </a:p>
          <a:p>
            <a:r>
              <a:rPr lang="en-GB" dirty="0" smtClean="0"/>
              <a:t>3. Hydration </a:t>
            </a:r>
            <a:r>
              <a:rPr lang="en-GB" dirty="0"/>
              <a:t>of </a:t>
            </a:r>
            <a:r>
              <a:rPr lang="en-GB" dirty="0" smtClean="0"/>
              <a:t>Alkynes									4. </a:t>
            </a:r>
            <a:r>
              <a:rPr lang="en-GB" dirty="0" err="1" smtClean="0"/>
              <a:t>Friedel</a:t>
            </a:r>
            <a:r>
              <a:rPr lang="en-GB" dirty="0" smtClean="0"/>
              <a:t>–Crafts Acylation	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6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DB99EB-FF9D-4293-8E4E-C814143BC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99" y="585147"/>
            <a:ext cx="3038341" cy="51063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2- </a:t>
            </a:r>
            <a:r>
              <a:rPr lang="en-US" sz="2000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Ozonolysis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of Alkenes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5DAAFA4-E0F9-4C0B-BD68-6E6B919B1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2890" y="1790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486630" y="0"/>
            <a:ext cx="6247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Preparation of </a:t>
            </a:r>
            <a:r>
              <a:rPr lang="en-US" altLang="en-US" sz="3200" dirty="0">
                <a:solidFill>
                  <a:srgbClr val="00B050"/>
                </a:solidFill>
                <a:ea typeface="+mj-ea"/>
                <a:cs typeface="+mj-cs"/>
              </a:rPr>
              <a:t>Aldehyde and Ketone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732" y="1145658"/>
            <a:ext cx="11073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Ozonolysis</a:t>
            </a:r>
            <a:r>
              <a:rPr lang="en-US" sz="2000" dirty="0"/>
              <a:t> consists of bubbling </a:t>
            </a:r>
            <a:r>
              <a:rPr lang="en-US" sz="2000" dirty="0" smtClean="0">
                <a:solidFill>
                  <a:srgbClr val="C00000"/>
                </a:solidFill>
              </a:rPr>
              <a:t>ozone O</a:t>
            </a:r>
            <a:r>
              <a:rPr lang="en-US" sz="2000" baseline="-25000" dirty="0" smtClean="0">
                <a:solidFill>
                  <a:srgbClr val="C00000"/>
                </a:solidFill>
              </a:rPr>
              <a:t>3</a:t>
            </a:r>
            <a:r>
              <a:rPr lang="en-US" sz="2000" dirty="0" smtClean="0"/>
              <a:t> </a:t>
            </a:r>
            <a:r>
              <a:rPr lang="en-US" sz="2000" dirty="0"/>
              <a:t>into a very cold </a:t>
            </a:r>
            <a:r>
              <a:rPr lang="en-US" sz="2000" dirty="0" smtClean="0"/>
              <a:t>(-78°C</a:t>
            </a:r>
            <a:r>
              <a:rPr lang="en-US" sz="2000" dirty="0"/>
              <a:t>) solution of the alkene in CH</a:t>
            </a:r>
            <a:r>
              <a:rPr lang="en-US" sz="2000" baseline="-25000" dirty="0"/>
              <a:t>2</a:t>
            </a:r>
            <a:r>
              <a:rPr lang="en-US" sz="2000" dirty="0"/>
              <a:t>Cl</a:t>
            </a:r>
            <a:r>
              <a:rPr lang="en-US" sz="2000" baseline="-25000" dirty="0"/>
              <a:t>2</a:t>
            </a:r>
            <a:r>
              <a:rPr lang="en-US" sz="2000" dirty="0"/>
              <a:t>, followed by treatment of the solution with </a:t>
            </a:r>
            <a:r>
              <a:rPr lang="en-US" sz="2000" dirty="0" smtClean="0"/>
              <a:t>a </a:t>
            </a:r>
            <a:r>
              <a:rPr lang="en-US" sz="2000" dirty="0"/>
              <a:t>reducing agent, commonly </a:t>
            </a:r>
            <a:r>
              <a:rPr lang="en-US" sz="2000" dirty="0">
                <a:solidFill>
                  <a:srgbClr val="C00000"/>
                </a:solidFill>
              </a:rPr>
              <a:t>zinc and aqueous acid</a:t>
            </a: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50" y="1903417"/>
            <a:ext cx="6264696" cy="1506147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30" y="3768074"/>
            <a:ext cx="5761219" cy="777307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9" y="4832509"/>
            <a:ext cx="4153260" cy="6553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271" y="5682088"/>
            <a:ext cx="5084505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C82F15-D10E-4068-9F8A-1FC0DDB22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9" y="3917679"/>
            <a:ext cx="7529477" cy="566377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4- </a:t>
            </a:r>
            <a:r>
              <a:rPr lang="en-US" sz="2000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Friedel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–Crafts Acylation: </a:t>
            </a:r>
            <a:r>
              <a:rPr lang="en-US" sz="2000" dirty="0">
                <a:solidFill>
                  <a:srgbClr val="C00000"/>
                </a:solidFill>
              </a:rPr>
              <a:t>Preparation of </a:t>
            </a:r>
            <a:r>
              <a:rPr lang="en-US" sz="2000" b="1" dirty="0">
                <a:solidFill>
                  <a:srgbClr val="C00000"/>
                </a:solidFill>
              </a:rPr>
              <a:t>Aromatic </a:t>
            </a:r>
            <a:r>
              <a:rPr lang="en-US" sz="2000" b="1" dirty="0" smtClean="0">
                <a:solidFill>
                  <a:srgbClr val="C00000"/>
                </a:solidFill>
              </a:rPr>
              <a:t>ketones</a:t>
            </a:r>
            <a:endParaRPr lang="en-US" sz="20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6814E0-F300-4339-9A0D-F2773A4F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77830" y="24145"/>
            <a:ext cx="62474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Preparation of </a:t>
            </a:r>
            <a:r>
              <a:rPr lang="en-US" altLang="en-US" sz="3200" dirty="0">
                <a:solidFill>
                  <a:srgbClr val="00B050"/>
                </a:solidFill>
                <a:ea typeface="+mj-ea"/>
                <a:cs typeface="+mj-cs"/>
              </a:rPr>
              <a:t>Aldehyde and Ketone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04" y="646331"/>
            <a:ext cx="2682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3- Hydration </a:t>
            </a:r>
            <a:r>
              <a:rPr lang="en-US" sz="2000" dirty="0">
                <a:solidFill>
                  <a:srgbClr val="C00000"/>
                </a:solidFill>
              </a:rPr>
              <a:t>of Alkynes</a:t>
            </a:r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14" y="1602506"/>
            <a:ext cx="5250635" cy="116596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51166" y="962931"/>
            <a:ext cx="105510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Addition of water to </a:t>
            </a:r>
            <a:r>
              <a:rPr lang="en-US" sz="2000" dirty="0" smtClean="0"/>
              <a:t>terminal alkynes </a:t>
            </a:r>
            <a:r>
              <a:rPr lang="en-US" sz="2000" dirty="0"/>
              <a:t>requires not only an acid catalyst but mercuric ion as </a:t>
            </a:r>
            <a:r>
              <a:rPr lang="en-US" sz="2000" dirty="0" smtClean="0"/>
              <a:t>well.</a:t>
            </a:r>
            <a:endParaRPr lang="en-US" sz="2000" dirty="0"/>
          </a:p>
        </p:txBody>
      </p:sp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799" y="2768467"/>
            <a:ext cx="3701825" cy="9214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610600" y="1514204"/>
            <a:ext cx="2859907" cy="1453738"/>
            <a:chOff x="9314601" y="1660045"/>
            <a:chExt cx="2859907" cy="1453738"/>
          </a:xfrm>
        </p:grpSpPr>
        <p:sp>
          <p:nvSpPr>
            <p:cNvPr id="19" name="TextBox 18"/>
            <p:cNvSpPr txBox="1"/>
            <p:nvPr/>
          </p:nvSpPr>
          <p:spPr>
            <a:xfrm>
              <a:off x="9314601" y="1660045"/>
              <a:ext cx="630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4A0D6"/>
                  </a:solidFill>
                </a:rPr>
                <a:t>Hint:</a:t>
              </a:r>
              <a:endParaRPr lang="en-US" sz="1600" dirty="0">
                <a:solidFill>
                  <a:srgbClr val="04A0D6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629989" y="1998599"/>
              <a:ext cx="2544519" cy="1115184"/>
              <a:chOff x="9027101" y="310469"/>
              <a:chExt cx="2544519" cy="1115184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9027101" y="310469"/>
                <a:ext cx="2544519" cy="1115184"/>
                <a:chOff x="7437681" y="4919543"/>
                <a:chExt cx="2544519" cy="1115184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7437681" y="4919543"/>
                  <a:ext cx="2544519" cy="1115184"/>
                  <a:chOff x="9069304" y="278989"/>
                  <a:chExt cx="2544519" cy="1115184"/>
                </a:xfrm>
              </p:grpSpPr>
              <p:pic>
                <p:nvPicPr>
                  <p:cNvPr id="15" name="Picture 14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64" t="5752" r="2594"/>
                  <a:stretch/>
                </p:blipFill>
                <p:spPr>
                  <a:xfrm>
                    <a:off x="9069304" y="278989"/>
                    <a:ext cx="2544519" cy="11151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0" name="قوس 18"/>
                  <p:cNvSpPr/>
                  <p:nvPr/>
                </p:nvSpPr>
                <p:spPr>
                  <a:xfrm rot="5785071">
                    <a:off x="10634078" y="443684"/>
                    <a:ext cx="325262" cy="336069"/>
                  </a:xfrm>
                  <a:prstGeom prst="arc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SA"/>
                  </a:p>
                </p:txBody>
              </p:sp>
              <p:sp>
                <p:nvSpPr>
                  <p:cNvPr id="18" name="قوس 16"/>
                  <p:cNvSpPr/>
                  <p:nvPr/>
                </p:nvSpPr>
                <p:spPr>
                  <a:xfrm rot="4516238">
                    <a:off x="10575937" y="316632"/>
                    <a:ext cx="493127" cy="655986"/>
                  </a:xfrm>
                  <a:prstGeom prst="arc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SA"/>
                  </a:p>
                </p:txBody>
              </p:sp>
            </p:grpSp>
            <p:cxnSp>
              <p:nvCxnSpPr>
                <p:cNvPr id="27" name="Straight Arrow Connector 26"/>
                <p:cNvCxnSpPr/>
                <p:nvPr/>
              </p:nvCxnSpPr>
              <p:spPr>
                <a:xfrm flipH="1">
                  <a:off x="9190877" y="5521108"/>
                  <a:ext cx="37707" cy="20113"/>
                </a:xfrm>
                <a:prstGeom prst="straightConnector1">
                  <a:avLst/>
                </a:prstGeom>
                <a:ln>
                  <a:noFill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flipH="1" flipV="1">
                  <a:off x="9293685" y="5186453"/>
                  <a:ext cx="37708" cy="98726"/>
                </a:xfrm>
                <a:prstGeom prst="straightConnector1">
                  <a:avLst/>
                </a:prstGeom>
                <a:ln>
                  <a:noFill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" name="Group 2"/>
              <p:cNvGrpSpPr/>
              <p:nvPr/>
            </p:nvGrpSpPr>
            <p:grpSpPr>
              <a:xfrm>
                <a:off x="10471157" y="429541"/>
                <a:ext cx="655986" cy="502606"/>
                <a:chOff x="9573004" y="1838778"/>
                <a:chExt cx="655986" cy="502606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9573004" y="1838778"/>
                  <a:ext cx="655986" cy="493127"/>
                  <a:chOff x="10494508" y="398061"/>
                  <a:chExt cx="655986" cy="493127"/>
                </a:xfrm>
              </p:grpSpPr>
              <p:sp>
                <p:nvSpPr>
                  <p:cNvPr id="28" name="قوس 18"/>
                  <p:cNvSpPr/>
                  <p:nvPr/>
                </p:nvSpPr>
                <p:spPr>
                  <a:xfrm rot="5785071">
                    <a:off x="10634078" y="443684"/>
                    <a:ext cx="325262" cy="336069"/>
                  </a:xfrm>
                  <a:prstGeom prst="arc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SA"/>
                  </a:p>
                </p:txBody>
              </p:sp>
              <p:sp>
                <p:nvSpPr>
                  <p:cNvPr id="32" name="قوس 16"/>
                  <p:cNvSpPr/>
                  <p:nvPr/>
                </p:nvSpPr>
                <p:spPr>
                  <a:xfrm rot="4516238">
                    <a:off x="10575937" y="316632"/>
                    <a:ext cx="493127" cy="655986"/>
                  </a:xfrm>
                  <a:prstGeom prst="arc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SA" dirty="0"/>
                  </a:p>
                </p:txBody>
              </p:sp>
            </p:grpSp>
            <p:cxnSp>
              <p:nvCxnSpPr>
                <p:cNvPr id="33" name="Straight Arrow Connector 32"/>
                <p:cNvCxnSpPr/>
                <p:nvPr/>
              </p:nvCxnSpPr>
              <p:spPr>
                <a:xfrm flipH="1">
                  <a:off x="9900996" y="2321271"/>
                  <a:ext cx="37707" cy="20113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H="1" flipV="1">
                  <a:off x="10003804" y="1986616"/>
                  <a:ext cx="37708" cy="98726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64" y="5861007"/>
            <a:ext cx="4679085" cy="990686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81" y="4311001"/>
            <a:ext cx="3962743" cy="10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0E0E45C-D2A2-4198-9D47-53E0B41D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00008" y="1320723"/>
            <a:ext cx="8706119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GB" sz="2000" dirty="0"/>
              <a:t>Nucleophilic addition to carbonyl groups</a:t>
            </a:r>
            <a:endParaRPr lang="en-US" sz="2000" dirty="0" smtClean="0"/>
          </a:p>
          <a:p>
            <a:pPr marL="1143000" lvl="2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Addition </a:t>
            </a:r>
            <a:r>
              <a:rPr lang="en-US" sz="2000" dirty="0"/>
              <a:t>of Grignard Reagents to aldehyde and ketone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Reduction of carbonyl </a:t>
            </a:r>
            <a:r>
              <a:rPr lang="en-US" sz="2000" dirty="0" smtClean="0"/>
              <a:t>group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Addition of Alcohols: Hemiacetals and </a:t>
            </a:r>
            <a:r>
              <a:rPr lang="en-US" sz="2000" dirty="0" smtClean="0"/>
              <a:t>Acetals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Addition of Hydrogen Cyanide: Formation of </a:t>
            </a:r>
            <a:r>
              <a:rPr lang="en-US" sz="2000" dirty="0" err="1" smtClean="0"/>
              <a:t>cynohydrins</a:t>
            </a:r>
            <a:endParaRPr lang="en-US" sz="2000" dirty="0" smtClean="0"/>
          </a:p>
          <a:p>
            <a:pPr marL="1143000" lvl="2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Addition </a:t>
            </a:r>
            <a:r>
              <a:rPr lang="en-US" sz="2000" dirty="0"/>
              <a:t>of Ammonia and Ammonia </a:t>
            </a:r>
            <a:r>
              <a:rPr lang="en-US" sz="2000" dirty="0" smtClean="0"/>
              <a:t>Derivatives</a:t>
            </a:r>
          </a:p>
          <a:p>
            <a:pPr marL="514350" indent="-51435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 err="1" smtClean="0"/>
              <a:t>Aldol</a:t>
            </a:r>
            <a:r>
              <a:rPr lang="en-US" sz="2000" dirty="0" smtClean="0"/>
              <a:t> condensation</a:t>
            </a:r>
          </a:p>
          <a:p>
            <a:pPr marL="457200" indent="-457200" defTabSz="914400">
              <a:lnSpc>
                <a:spcPct val="9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000" dirty="0"/>
              <a:t>Oxidation of Aldehydes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00B050"/>
                </a:solidFill>
              </a:rPr>
              <a:t/>
            </a:r>
            <a:br>
              <a:rPr lang="en-US" sz="2000" b="1" dirty="0">
                <a:solidFill>
                  <a:srgbClr val="00B050"/>
                </a:solidFill>
              </a:rPr>
            </a:b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7830" y="24145"/>
            <a:ext cx="5762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a typeface="+mj-ea"/>
                <a:cs typeface="+mj-cs"/>
              </a:rPr>
              <a:t>Reaction </a:t>
            </a:r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of </a:t>
            </a:r>
            <a:r>
              <a:rPr lang="en-US" altLang="en-US" sz="3200" dirty="0">
                <a:solidFill>
                  <a:srgbClr val="00B050"/>
                </a:solidFill>
                <a:ea typeface="+mj-ea"/>
                <a:cs typeface="+mj-cs"/>
              </a:rPr>
              <a:t>Aldehyde and Ketone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969" y="1961199"/>
            <a:ext cx="425994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0E0E45C-D2A2-4198-9D47-53E0B41D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150" y="591727"/>
            <a:ext cx="4806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C00000"/>
                </a:solidFill>
              </a:rPr>
              <a:t>1- </a:t>
            </a:r>
            <a:r>
              <a:rPr lang="en-GB" sz="2000" dirty="0" err="1" smtClean="0">
                <a:solidFill>
                  <a:srgbClr val="C00000"/>
                </a:solidFill>
              </a:rPr>
              <a:t>Nucleophilic</a:t>
            </a:r>
            <a:r>
              <a:rPr lang="en-GB" sz="2000" dirty="0" smtClean="0">
                <a:solidFill>
                  <a:srgbClr val="C00000"/>
                </a:solidFill>
              </a:rPr>
              <a:t> addition to carbonyl groups: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77830" y="24145"/>
            <a:ext cx="5762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a typeface="+mj-ea"/>
                <a:cs typeface="+mj-cs"/>
              </a:rPr>
              <a:t>Reaction </a:t>
            </a:r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of </a:t>
            </a:r>
            <a:r>
              <a:rPr lang="en-US" altLang="en-US" sz="3200" dirty="0">
                <a:solidFill>
                  <a:srgbClr val="00B050"/>
                </a:solidFill>
                <a:ea typeface="+mj-ea"/>
                <a:cs typeface="+mj-cs"/>
              </a:rPr>
              <a:t>Aldehyde and Ketone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B9BE37CD-7F26-4A61-B34C-05FED108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26" y="1023043"/>
            <a:ext cx="8507311" cy="265586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a) Addition </a:t>
            </a:r>
            <a:r>
              <a:rPr lang="en-US" sz="20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of Grignard </a:t>
            </a:r>
            <a:r>
              <a:rPr lang="en-US" sz="20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Reagents to aldehyde and ketone: 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formation of alcohol</a:t>
            </a:r>
            <a:endParaRPr lang="en-US" sz="20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r="155"/>
          <a:stretch/>
        </p:blipFill>
        <p:spPr>
          <a:xfrm>
            <a:off x="114015" y="2582998"/>
            <a:ext cx="5128949" cy="3955914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335" y="3235989"/>
            <a:ext cx="6294665" cy="990686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9307" r="1488"/>
          <a:stretch/>
        </p:blipFill>
        <p:spPr>
          <a:xfrm>
            <a:off x="2861017" y="1616088"/>
            <a:ext cx="5785503" cy="1292442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1" b="33088"/>
          <a:stretch/>
        </p:blipFill>
        <p:spPr>
          <a:xfrm>
            <a:off x="6211622" y="4616770"/>
            <a:ext cx="5056207" cy="93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D2CE908-8948-42E3-BC4A-32E22617A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77830" y="24145"/>
            <a:ext cx="5762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a typeface="+mj-ea"/>
                <a:cs typeface="+mj-cs"/>
              </a:rPr>
              <a:t>Reaction </a:t>
            </a:r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of </a:t>
            </a:r>
            <a:r>
              <a:rPr lang="en-US" altLang="en-US" sz="3200" dirty="0">
                <a:solidFill>
                  <a:srgbClr val="00B050"/>
                </a:solidFill>
                <a:ea typeface="+mj-ea"/>
                <a:cs typeface="+mj-cs"/>
              </a:rPr>
              <a:t>Aldehyde and Ketone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835" y="839737"/>
            <a:ext cx="8829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b) Reduction </a:t>
            </a:r>
            <a:r>
              <a:rPr lang="en-US" sz="2000" dirty="0">
                <a:solidFill>
                  <a:srgbClr val="0070C0"/>
                </a:solidFill>
              </a:rPr>
              <a:t>of carbonyl group: Addition of metal </a:t>
            </a:r>
            <a:r>
              <a:rPr lang="en-US" sz="2000" dirty="0" smtClean="0">
                <a:solidFill>
                  <a:srgbClr val="0070C0"/>
                </a:solidFill>
              </a:rPr>
              <a:t>hydrides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(formation </a:t>
            </a:r>
            <a:r>
              <a:rPr lang="en-US" sz="2000" dirty="0">
                <a:solidFill>
                  <a:srgbClr val="0070C0"/>
                </a:solidFill>
              </a:rPr>
              <a:t>of alcohol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76" y="1372479"/>
            <a:ext cx="3558848" cy="176037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95" y="3479559"/>
            <a:ext cx="4008467" cy="1486029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17" b="-1280"/>
          <a:stretch/>
        </p:blipFill>
        <p:spPr>
          <a:xfrm>
            <a:off x="1450504" y="1802902"/>
            <a:ext cx="5014395" cy="1059677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00" y="4911663"/>
            <a:ext cx="3345470" cy="1127858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672354" y="3586827"/>
            <a:ext cx="4511431" cy="1013548"/>
            <a:chOff x="1342182" y="2938974"/>
            <a:chExt cx="4511431" cy="1013548"/>
          </a:xfrm>
        </p:grpSpPr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182" y="2938974"/>
              <a:ext cx="4511431" cy="101354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191192" y="344391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H</a:t>
              </a:r>
              <a:r>
                <a:rPr lang="en-US" sz="1100" baseline="-25000" dirty="0" smtClean="0"/>
                <a:t>2</a:t>
              </a:r>
              <a:r>
                <a:rPr lang="en-US" sz="1100" dirty="0" smtClean="0"/>
                <a:t>O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57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9546F-46E5-49B4-8796-7F0FC9D1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0243"/>
            <a:ext cx="6030911" cy="61250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c) The </a:t>
            </a:r>
            <a:r>
              <a:rPr lang="en-US" sz="20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Addition of Alcohols: Hemiacetals and Acetals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A151B17-F71C-41D9-B888-5F23399B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77830" y="24145"/>
            <a:ext cx="5762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a typeface="+mj-ea"/>
                <a:cs typeface="+mj-cs"/>
              </a:rPr>
              <a:t>Reaction </a:t>
            </a:r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of </a:t>
            </a:r>
            <a:r>
              <a:rPr lang="en-US" altLang="en-US" sz="3200" dirty="0">
                <a:solidFill>
                  <a:srgbClr val="00B050"/>
                </a:solidFill>
                <a:ea typeface="+mj-ea"/>
                <a:cs typeface="+mj-cs"/>
              </a:rPr>
              <a:t>Aldehyde and Ketone</a:t>
            </a:r>
            <a:endParaRPr lang="en-GB" dirty="0">
              <a:solidFill>
                <a:srgbClr val="00B05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36538" y="1113581"/>
            <a:ext cx="5060118" cy="1287892"/>
            <a:chOff x="970793" y="1224005"/>
            <a:chExt cx="5060118" cy="1287892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793" y="1224005"/>
              <a:ext cx="5060118" cy="1287892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985" y="2171167"/>
              <a:ext cx="1158340" cy="297206"/>
            </a:xfrm>
            <a:prstGeom prst="rect">
              <a:avLst/>
            </a:prstGeom>
          </p:spPr>
        </p:pic>
      </p:grp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53" y="2712495"/>
            <a:ext cx="4572396" cy="1204064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2" y="2684844"/>
            <a:ext cx="4442664" cy="9328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6A677A8-F4D5-45F7-9D51-617F9417ED36}"/>
              </a:ext>
            </a:extLst>
          </p:cNvPr>
          <p:cNvSpPr txBox="1">
            <a:spLocks/>
          </p:cNvSpPr>
          <p:nvPr/>
        </p:nvSpPr>
        <p:spPr>
          <a:xfrm>
            <a:off x="0" y="3907340"/>
            <a:ext cx="7628954" cy="701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d) Addition of Hydrogen Cyanide: Formation of </a:t>
            </a:r>
            <a:r>
              <a:rPr lang="en-US" sz="2000" dirty="0" err="1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cynohydrins</a:t>
            </a:r>
            <a:endParaRPr lang="en-US" sz="20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>
          <a:xfrm>
            <a:off x="3582555" y="4536708"/>
            <a:ext cx="2968083" cy="971473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43" y="5489793"/>
            <a:ext cx="3802710" cy="12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2B5F8AC-D289-45E5-B0B1-05E49210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77830" y="24145"/>
            <a:ext cx="5762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a typeface="+mj-ea"/>
                <a:cs typeface="+mj-cs"/>
              </a:rPr>
              <a:t>Reaction </a:t>
            </a:r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of </a:t>
            </a:r>
            <a:r>
              <a:rPr lang="en-US" altLang="en-US" sz="3200" dirty="0">
                <a:solidFill>
                  <a:srgbClr val="00B050"/>
                </a:solidFill>
                <a:ea typeface="+mj-ea"/>
                <a:cs typeface="+mj-cs"/>
              </a:rPr>
              <a:t>Aldehyde and Ketone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A632930-63B4-4C84-B22C-91EC70C01C1A}"/>
              </a:ext>
            </a:extLst>
          </p:cNvPr>
          <p:cNvSpPr txBox="1">
            <a:spLocks/>
          </p:cNvSpPr>
          <p:nvPr/>
        </p:nvSpPr>
        <p:spPr>
          <a:xfrm>
            <a:off x="0" y="710829"/>
            <a:ext cx="6404086" cy="497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e) Addition of Ammonia and Ammonia Derivatives</a:t>
            </a:r>
            <a:endParaRPr lang="en-US" sz="2000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6" t="19293" r="2233" b="6754"/>
          <a:stretch/>
        </p:blipFill>
        <p:spPr>
          <a:xfrm>
            <a:off x="3404298" y="4268453"/>
            <a:ext cx="5136387" cy="188416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0" y="1147033"/>
            <a:ext cx="4275190" cy="107451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9" y="2821215"/>
            <a:ext cx="4160881" cy="1066892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23" y="1208589"/>
            <a:ext cx="3955123" cy="1005927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817" y="2821215"/>
            <a:ext cx="4252328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C83493-A721-476A-8F6B-D86FB7132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966" y="1725765"/>
            <a:ext cx="10515600" cy="27331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By the end of this chapter the student will</a:t>
            </a:r>
            <a:r>
              <a:rPr lang="en-US" alt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altLang="en-US" sz="2000" dirty="0" smtClean="0"/>
              <a:t>Know </a:t>
            </a:r>
            <a:r>
              <a:rPr lang="en-US" altLang="en-US" sz="2000" dirty="0"/>
              <a:t>the structure </a:t>
            </a:r>
            <a:r>
              <a:rPr lang="en-US" altLang="en-US" sz="2000" dirty="0" smtClean="0"/>
              <a:t>of aldehyde and ketone.</a:t>
            </a:r>
            <a:endParaRPr lang="en-US" sz="2000" dirty="0"/>
          </a:p>
          <a:p>
            <a:r>
              <a:rPr lang="en-US" sz="2000" dirty="0" smtClean="0"/>
              <a:t>Know </a:t>
            </a:r>
            <a:r>
              <a:rPr lang="en-US" sz="2000" dirty="0"/>
              <a:t>the nomenclature of </a:t>
            </a:r>
            <a:r>
              <a:rPr lang="en-US" altLang="en-US" sz="2000" dirty="0"/>
              <a:t>aldehyde and </a:t>
            </a:r>
            <a:r>
              <a:rPr lang="en-US" altLang="en-US" sz="2000" dirty="0" smtClean="0"/>
              <a:t>ketone. </a:t>
            </a:r>
          </a:p>
          <a:p>
            <a:r>
              <a:rPr lang="en-US" sz="2000" dirty="0" smtClean="0"/>
              <a:t>Know </a:t>
            </a:r>
            <a:r>
              <a:rPr lang="en-US" sz="2000" dirty="0"/>
              <a:t>the physical </a:t>
            </a:r>
            <a:r>
              <a:rPr lang="en-US" sz="2000" dirty="0" smtClean="0"/>
              <a:t>Properties of </a:t>
            </a:r>
            <a:r>
              <a:rPr lang="en-US" altLang="en-US" sz="2000" dirty="0"/>
              <a:t>aldehyde and ketone</a:t>
            </a:r>
            <a:r>
              <a:rPr lang="en-US" sz="2000" dirty="0" smtClean="0"/>
              <a:t>. </a:t>
            </a:r>
            <a:endParaRPr lang="en-US" sz="2000" dirty="0"/>
          </a:p>
          <a:p>
            <a:r>
              <a:rPr lang="en-US" sz="2000" dirty="0" smtClean="0"/>
              <a:t>Know </a:t>
            </a:r>
            <a:r>
              <a:rPr lang="en-US" sz="2000" dirty="0"/>
              <a:t>the different methods of preparation of </a:t>
            </a:r>
            <a:r>
              <a:rPr lang="en-US" altLang="en-US" sz="2000" dirty="0"/>
              <a:t>aldehyde and </a:t>
            </a:r>
            <a:r>
              <a:rPr lang="en-US" altLang="en-US" sz="2000" dirty="0" smtClean="0"/>
              <a:t>ketone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smtClean="0"/>
              <a:t>Know </a:t>
            </a:r>
            <a:r>
              <a:rPr lang="en-US" sz="2000" dirty="0"/>
              <a:t>the chemical reactions of </a:t>
            </a:r>
            <a:r>
              <a:rPr lang="en-US" altLang="en-US" sz="2000" dirty="0"/>
              <a:t>aldehyde and </a:t>
            </a:r>
            <a:r>
              <a:rPr lang="en-US" altLang="en-US" sz="2000" dirty="0" smtClean="0"/>
              <a:t>ketone.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4DB0C9-415E-4156-A891-7ED67F57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B97EFED6-D3B5-444A-9AF5-F88842FE2761}"/>
              </a:ext>
            </a:extLst>
          </p:cNvPr>
          <p:cNvSpPr txBox="1">
            <a:spLocks/>
          </p:cNvSpPr>
          <p:nvPr/>
        </p:nvSpPr>
        <p:spPr>
          <a:xfrm>
            <a:off x="712075" y="0"/>
            <a:ext cx="10515600" cy="1062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smtClean="0">
                <a:solidFill>
                  <a:srgbClr val="00B050"/>
                </a:solidFill>
              </a:rPr>
              <a:t>Learning</a:t>
            </a:r>
            <a:r>
              <a:rPr lang="en-US" altLang="en-US" sz="360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altLang="en-US" sz="3600" smtClean="0">
                <a:solidFill>
                  <a:srgbClr val="00B050"/>
                </a:solidFill>
              </a:rPr>
              <a:t>Objectives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88121"/>
            <a:ext cx="2517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3- </a:t>
            </a:r>
            <a:r>
              <a:rPr lang="en-US" sz="2000" dirty="0" err="1" smtClean="0">
                <a:solidFill>
                  <a:srgbClr val="C00000"/>
                </a:solidFill>
              </a:rPr>
              <a:t>Aldol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condensation: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585" y="908715"/>
            <a:ext cx="11596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Enolate</a:t>
            </a:r>
            <a:r>
              <a:rPr lang="en-US" sz="2000" dirty="0">
                <a:solidFill>
                  <a:srgbClr val="C00000"/>
                </a:solidFill>
              </a:rPr>
              <a:t> anions </a:t>
            </a:r>
            <a:r>
              <a:rPr lang="en-US" sz="2000" dirty="0"/>
              <a:t>may act as </a:t>
            </a:r>
            <a:r>
              <a:rPr lang="en-US" sz="2000" dirty="0">
                <a:solidFill>
                  <a:srgbClr val="C00000"/>
                </a:solidFill>
              </a:rPr>
              <a:t>carbon nucleophiles</a:t>
            </a:r>
            <a:r>
              <a:rPr lang="en-US" sz="2000" dirty="0"/>
              <a:t>. </a:t>
            </a:r>
            <a:r>
              <a:rPr lang="en-US" sz="2000" dirty="0" smtClean="0"/>
              <a:t>They </a:t>
            </a:r>
            <a:r>
              <a:rPr lang="en-US" sz="2000" dirty="0"/>
              <a:t>add reversibly to the </a:t>
            </a:r>
            <a:r>
              <a:rPr lang="en-US" sz="2000" dirty="0">
                <a:solidFill>
                  <a:srgbClr val="C00000"/>
                </a:solidFill>
              </a:rPr>
              <a:t>carbonyl group </a:t>
            </a:r>
            <a:r>
              <a:rPr lang="en-US" sz="2000" dirty="0"/>
              <a:t>of another </a:t>
            </a:r>
            <a:r>
              <a:rPr lang="en-US" sz="2000" dirty="0">
                <a:solidFill>
                  <a:srgbClr val="C00000"/>
                </a:solidFill>
              </a:rPr>
              <a:t>aldehyde or ketone</a:t>
            </a:r>
            <a:r>
              <a:rPr lang="en-US" sz="2000" dirty="0"/>
              <a:t> </a:t>
            </a:r>
            <a:r>
              <a:rPr lang="en-US" sz="2000" dirty="0" smtClean="0"/>
              <a:t>molecule, </a:t>
            </a:r>
            <a:r>
              <a:rPr lang="en-US" sz="2000" dirty="0"/>
              <a:t>The product is called an </a:t>
            </a:r>
            <a:r>
              <a:rPr lang="en-US" sz="2000" dirty="0" err="1">
                <a:solidFill>
                  <a:srgbClr val="C00000"/>
                </a:solidFill>
              </a:rPr>
              <a:t>aldol</a:t>
            </a:r>
            <a:r>
              <a:rPr lang="en-US" sz="2000" dirty="0"/>
              <a:t> (so named because the product is both an aldehyde and an alcohol).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77830" y="24145"/>
            <a:ext cx="5762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ea typeface="+mj-ea"/>
                <a:cs typeface="+mj-cs"/>
              </a:rPr>
              <a:t>Reaction </a:t>
            </a:r>
            <a:r>
              <a:rPr lang="en-US" sz="3200" dirty="0">
                <a:solidFill>
                  <a:srgbClr val="00B050"/>
                </a:solidFill>
                <a:ea typeface="+mj-ea"/>
                <a:cs typeface="+mj-cs"/>
              </a:rPr>
              <a:t>of </a:t>
            </a:r>
            <a:r>
              <a:rPr lang="en-US" altLang="en-US" sz="3200" dirty="0">
                <a:solidFill>
                  <a:srgbClr val="00B050"/>
                </a:solidFill>
                <a:ea typeface="+mj-ea"/>
                <a:cs typeface="+mj-cs"/>
              </a:rPr>
              <a:t>Aldehyde and Ketone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5" t="3163" r="8791" b="75387"/>
          <a:stretch/>
        </p:blipFill>
        <p:spPr>
          <a:xfrm>
            <a:off x="1808375" y="2908597"/>
            <a:ext cx="3907243" cy="1107433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4"/>
          <a:stretch/>
        </p:blipFill>
        <p:spPr>
          <a:xfrm>
            <a:off x="1808375" y="1607783"/>
            <a:ext cx="4038370" cy="1220066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/>
          <a:stretch/>
        </p:blipFill>
        <p:spPr>
          <a:xfrm>
            <a:off x="1611237" y="4165450"/>
            <a:ext cx="7275083" cy="1164857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116998" y="3908999"/>
            <a:ext cx="3342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The </a:t>
            </a:r>
            <a:r>
              <a:rPr lang="en-US" sz="2000" dirty="0">
                <a:solidFill>
                  <a:srgbClr val="C00000"/>
                </a:solidFill>
              </a:rPr>
              <a:t>mixed </a:t>
            </a:r>
            <a:r>
              <a:rPr lang="en-US" sz="2000" dirty="0" err="1">
                <a:solidFill>
                  <a:srgbClr val="C00000"/>
                </a:solidFill>
              </a:rPr>
              <a:t>aldol</a:t>
            </a:r>
            <a:r>
              <a:rPr lang="en-US" sz="2000" dirty="0">
                <a:solidFill>
                  <a:srgbClr val="C00000"/>
                </a:solidFill>
              </a:rPr>
              <a:t> condensation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35F5297-C150-4655-8B1C-589548009853}"/>
              </a:ext>
            </a:extLst>
          </p:cNvPr>
          <p:cNvSpPr txBox="1">
            <a:spLocks/>
          </p:cNvSpPr>
          <p:nvPr/>
        </p:nvSpPr>
        <p:spPr>
          <a:xfrm>
            <a:off x="-40973" y="5157496"/>
            <a:ext cx="4081530" cy="2834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4- Oxidation of Aldehydes (slid 12) </a:t>
            </a:r>
            <a:endParaRPr lang="en-US" sz="20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38" y="5481909"/>
            <a:ext cx="3154383" cy="972994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10"/>
          <a:stretch/>
        </p:blipFill>
        <p:spPr>
          <a:xfrm>
            <a:off x="3028474" y="6330296"/>
            <a:ext cx="4432590" cy="521613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46" y="1899181"/>
            <a:ext cx="3635055" cy="79254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46" y="2647472"/>
            <a:ext cx="3703641" cy="76968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991" y="3386500"/>
            <a:ext cx="4359018" cy="8306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4540" y="1599386"/>
            <a:ext cx="2116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89FD5"/>
                </a:solidFill>
              </a:rPr>
              <a:t>Three steps mechanism</a:t>
            </a:r>
            <a:endParaRPr lang="en-US" sz="1600" dirty="0">
              <a:solidFill>
                <a:srgbClr val="089F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7DC01-F427-4DB4-8A2D-B70A6EFAB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27" y="1213719"/>
            <a:ext cx="11290712" cy="24609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rgbClr val="C00000"/>
                </a:solidFill>
              </a:rPr>
              <a:t>Aldehydes and ketones </a:t>
            </a:r>
            <a:r>
              <a:rPr lang="en-US" altLang="en-US" sz="2000" dirty="0"/>
              <a:t>are characterized by the presence of the </a:t>
            </a:r>
            <a:r>
              <a:rPr lang="en-US" altLang="en-US" sz="2000" dirty="0">
                <a:solidFill>
                  <a:srgbClr val="C00000"/>
                </a:solidFill>
              </a:rPr>
              <a:t>carbonyl group</a:t>
            </a:r>
            <a:r>
              <a:rPr lang="en-US" altLang="en-US" sz="2000" dirty="0" smtClean="0"/>
              <a:t>.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functional group of an </a:t>
            </a:r>
            <a:r>
              <a:rPr lang="en-US" sz="2000" dirty="0">
                <a:solidFill>
                  <a:srgbClr val="C00000"/>
                </a:solidFill>
              </a:rPr>
              <a:t>aldehyde</a:t>
            </a:r>
            <a:r>
              <a:rPr lang="en-US" sz="2000" dirty="0"/>
              <a:t> is a carbonyl group bonded least </a:t>
            </a:r>
            <a:r>
              <a:rPr lang="en-US" sz="2000" dirty="0">
                <a:solidFill>
                  <a:srgbClr val="C00000"/>
                </a:solidFill>
              </a:rPr>
              <a:t>one hydrogen atom </a:t>
            </a:r>
            <a:r>
              <a:rPr lang="en-US" sz="2000" dirty="0"/>
              <a:t>attached </a:t>
            </a:r>
            <a:r>
              <a:rPr lang="en-US" sz="2000" dirty="0" smtClean="0"/>
              <a:t>and </a:t>
            </a:r>
            <a:r>
              <a:rPr lang="en-US" sz="2000" dirty="0"/>
              <a:t>The remaining group may be another hydrogen atom or any aliphatic or aromatic organic group.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functional group of a </a:t>
            </a:r>
            <a:r>
              <a:rPr lang="en-US" sz="2000" dirty="0">
                <a:solidFill>
                  <a:srgbClr val="C00000"/>
                </a:solidFill>
              </a:rPr>
              <a:t>ketone</a:t>
            </a:r>
            <a:r>
              <a:rPr lang="en-US" sz="2000" dirty="0"/>
              <a:t> is a carbonyl group bonded to </a:t>
            </a:r>
            <a:r>
              <a:rPr lang="en-US" sz="2000" dirty="0">
                <a:solidFill>
                  <a:srgbClr val="C00000"/>
                </a:solidFill>
              </a:rPr>
              <a:t>two carbon </a:t>
            </a:r>
            <a:r>
              <a:rPr lang="en-US" sz="2000" dirty="0" smtClean="0">
                <a:solidFill>
                  <a:srgbClr val="C00000"/>
                </a:solidFill>
              </a:rPr>
              <a:t>atoms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CC741E-FFB3-42C4-B02C-D83E2868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FEE0B77F-FDA6-437A-88C4-78262806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83" y="0"/>
            <a:ext cx="10515600" cy="110481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Structural Characteristic of Aldehydes and ketones 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t="12241"/>
          <a:stretch/>
        </p:blipFill>
        <p:spPr>
          <a:xfrm>
            <a:off x="2840411" y="3989044"/>
            <a:ext cx="6296320" cy="1337558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" t="18324" r="83477" b="13022"/>
          <a:stretch/>
        </p:blipFill>
        <p:spPr>
          <a:xfrm>
            <a:off x="8813276" y="1008668"/>
            <a:ext cx="1168924" cy="10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0254593-569C-4AC9-9C7B-F5E366E5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10" y="1693971"/>
            <a:ext cx="1338941" cy="92734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" t="12567" r="3103" b="20306"/>
          <a:stretch/>
        </p:blipFill>
        <p:spPr>
          <a:xfrm>
            <a:off x="2407641" y="1656662"/>
            <a:ext cx="1172713" cy="844816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3525356" y="0"/>
            <a:ext cx="57390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Aldehydes and ketones in Nature 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775" y="1439116"/>
            <a:ext cx="1199503" cy="798215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3" t="14771" r="3466" b="52967"/>
          <a:stretch/>
        </p:blipFill>
        <p:spPr>
          <a:xfrm>
            <a:off x="164060" y="1119357"/>
            <a:ext cx="2243581" cy="1819373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2" t="2373" r="39467" b="53328"/>
          <a:stretch/>
        </p:blipFill>
        <p:spPr>
          <a:xfrm>
            <a:off x="4593347" y="908590"/>
            <a:ext cx="2026763" cy="2498104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" t="16916" r="71268" b="52660"/>
          <a:stretch/>
        </p:blipFill>
        <p:spPr>
          <a:xfrm>
            <a:off x="8770098" y="1244636"/>
            <a:ext cx="1743959" cy="1715678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" t="52549" r="74345" b="2985"/>
          <a:stretch/>
        </p:blipFill>
        <p:spPr>
          <a:xfrm>
            <a:off x="9264428" y="3774791"/>
            <a:ext cx="1414021" cy="2507530"/>
          </a:xfrm>
          <a:prstGeom prst="rect">
            <a:avLst/>
          </a:prstGeom>
        </p:spPr>
      </p:pic>
      <p:pic>
        <p:nvPicPr>
          <p:cNvPr id="15" name="صورة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6" t="44547" r="-123" b="36881"/>
          <a:stretch/>
        </p:blipFill>
        <p:spPr>
          <a:xfrm>
            <a:off x="10543786" y="4698618"/>
            <a:ext cx="1237019" cy="659876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0" t="48843" r="50809" b="7221"/>
          <a:stretch/>
        </p:blipFill>
        <p:spPr>
          <a:xfrm>
            <a:off x="559986" y="3714210"/>
            <a:ext cx="1451728" cy="2477678"/>
          </a:xfrm>
          <a:prstGeom prst="rect">
            <a:avLst/>
          </a:prstGeom>
        </p:spPr>
      </p:pic>
      <p:pic>
        <p:nvPicPr>
          <p:cNvPr id="17" name="صورة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280" r="-268" b="29961"/>
          <a:stretch/>
        </p:blipFill>
        <p:spPr>
          <a:xfrm>
            <a:off x="1835526" y="4419233"/>
            <a:ext cx="1942383" cy="828315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7" t="59541" r="7667" b="7361"/>
          <a:stretch/>
        </p:blipFill>
        <p:spPr>
          <a:xfrm>
            <a:off x="4308049" y="4192075"/>
            <a:ext cx="2809188" cy="1866507"/>
          </a:xfrm>
          <a:prstGeom prst="rect">
            <a:avLst/>
          </a:prstGeom>
        </p:spPr>
      </p:pic>
      <p:pic>
        <p:nvPicPr>
          <p:cNvPr id="19" name="صورة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593" y="4437179"/>
            <a:ext cx="1577007" cy="118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09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B2D507-6D2F-4E86-B95B-929E3CD8B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170" y="263951"/>
            <a:ext cx="4724015" cy="55084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Nomenclature </a:t>
            </a:r>
            <a:r>
              <a:rPr lang="en-US" sz="3200" dirty="0">
                <a:solidFill>
                  <a:srgbClr val="00B050"/>
                </a:solidFill>
              </a:rPr>
              <a:t>of </a:t>
            </a:r>
            <a:r>
              <a:rPr lang="en-US" sz="3200" dirty="0" smtClean="0">
                <a:solidFill>
                  <a:srgbClr val="00B050"/>
                </a:solidFill>
              </a:rPr>
              <a:t>aldehydes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F11ABB-8C12-4FF6-92F0-86487A87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043" y="952767"/>
            <a:ext cx="1203697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</a:rPr>
              <a:t>The IUPAC: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Select the longest chain of carbon atoms that contains the functional group.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Changing the suffix 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i="1" dirty="0">
                <a:solidFill>
                  <a:srgbClr val="C00000"/>
                </a:solidFill>
              </a:rPr>
              <a:t>e </a:t>
            </a:r>
            <a:r>
              <a:rPr lang="en-US" sz="2000" dirty="0"/>
              <a:t>of the parent alkane to </a:t>
            </a:r>
            <a:r>
              <a:rPr lang="en-US" sz="2000" dirty="0" smtClean="0">
                <a:solidFill>
                  <a:srgbClr val="C00000"/>
                </a:solidFill>
              </a:rPr>
              <a:t>-</a:t>
            </a:r>
            <a:r>
              <a:rPr lang="en-US" sz="2000" i="1" dirty="0" smtClean="0">
                <a:solidFill>
                  <a:srgbClr val="C00000"/>
                </a:solidFill>
              </a:rPr>
              <a:t>al</a:t>
            </a:r>
            <a:r>
              <a:rPr lang="en-US" sz="2000" i="1" dirty="0">
                <a:solidFill>
                  <a:srgbClr val="C0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Number  must start with carbonyl group of an aldehyde as carbon-1.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For </a:t>
            </a:r>
            <a:r>
              <a:rPr lang="en-US" sz="2000" dirty="0">
                <a:solidFill>
                  <a:srgbClr val="C00000"/>
                </a:solidFill>
              </a:rPr>
              <a:t>unsaturated aldehydes</a:t>
            </a:r>
            <a:r>
              <a:rPr lang="en-US" sz="2000" dirty="0"/>
              <a:t>,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the presence of a carbon-carbon double or triple bond is indicated by the infix 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i="1" dirty="0">
                <a:solidFill>
                  <a:srgbClr val="C00000"/>
                </a:solidFill>
              </a:rPr>
              <a:t>en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i="1" dirty="0" err="1">
                <a:solidFill>
                  <a:srgbClr val="C00000"/>
                </a:solidFill>
              </a:rPr>
              <a:t>yn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dirty="0"/>
              <a:t>. As with other molecules with both an infix and a suffix, the location of the group corresponding to the suffix determines the numbering pattern.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For </a:t>
            </a:r>
            <a:r>
              <a:rPr lang="en-US" sz="2000" dirty="0">
                <a:solidFill>
                  <a:srgbClr val="C00000"/>
                </a:solidFill>
              </a:rPr>
              <a:t>cyclic molecules </a:t>
            </a:r>
            <a:r>
              <a:rPr lang="en-US" sz="2000" dirty="0"/>
              <a:t>in which </a:t>
            </a:r>
            <a:r>
              <a:rPr lang="en-US" sz="2000" dirty="0" smtClean="0"/>
              <a:t>-CHO </a:t>
            </a:r>
            <a:r>
              <a:rPr lang="en-US" sz="2000" dirty="0"/>
              <a:t>is bonded directly to the ring, the molecule is named by adding the </a:t>
            </a:r>
            <a:r>
              <a:rPr lang="en-US" sz="2000" dirty="0" smtClean="0"/>
              <a:t>suffix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     -</a:t>
            </a:r>
            <a:r>
              <a:rPr lang="en-US" sz="2000" i="1" dirty="0" err="1" smtClean="0">
                <a:solidFill>
                  <a:srgbClr val="C00000"/>
                </a:solidFill>
              </a:rPr>
              <a:t>carbaldehyde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dirty="0"/>
              <a:t>to the name of the ring. The atom of the ring to which the aldehyde group is bonded is </a:t>
            </a:r>
            <a:r>
              <a:rPr lang="en-US" sz="2000" dirty="0" smtClean="0"/>
              <a:t>numbered 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If an aldehyde has a second functional group of higher naming priority, the aldehyde oxygen is indicated by the prefix ‘</a:t>
            </a:r>
            <a:r>
              <a:rPr lang="en-US" sz="2000" i="1" dirty="0" err="1">
                <a:solidFill>
                  <a:srgbClr val="C00000"/>
                </a:solidFill>
              </a:rPr>
              <a:t>oxo</a:t>
            </a:r>
            <a:r>
              <a:rPr lang="en-US" sz="2000" i="1" dirty="0">
                <a:solidFill>
                  <a:srgbClr val="C00000"/>
                </a:solidFill>
              </a:rPr>
              <a:t>-</a:t>
            </a:r>
            <a:r>
              <a:rPr lang="en-US" sz="2000" dirty="0"/>
              <a:t>  or  </a:t>
            </a:r>
            <a:r>
              <a:rPr lang="en-US" sz="2000" i="1" dirty="0" err="1">
                <a:solidFill>
                  <a:srgbClr val="C00000"/>
                </a:solidFill>
              </a:rPr>
              <a:t>formyl</a:t>
            </a:r>
            <a:r>
              <a:rPr lang="en-US" sz="2000" i="1" dirty="0">
                <a:solidFill>
                  <a:srgbClr val="C00000"/>
                </a:solidFill>
              </a:rPr>
              <a:t>-</a:t>
            </a:r>
            <a:r>
              <a:rPr lang="en-US" sz="2000" dirty="0"/>
              <a:t>’.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If carbon of CHO is included in the parent chain, then write </a:t>
            </a:r>
            <a:r>
              <a:rPr lang="en-US" sz="2000" i="1" dirty="0" err="1">
                <a:solidFill>
                  <a:srgbClr val="C00000"/>
                </a:solidFill>
              </a:rPr>
              <a:t>oxo</a:t>
            </a:r>
            <a:r>
              <a:rPr lang="en-US" sz="2000" dirty="0"/>
              <a:t>, if not included in parent chain write </a:t>
            </a:r>
            <a:r>
              <a:rPr lang="en-US" sz="2000" i="1" dirty="0" err="1">
                <a:solidFill>
                  <a:srgbClr val="C00000"/>
                </a:solidFill>
              </a:rPr>
              <a:t>formyl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17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290D8D-DE56-4010-9219-FC75267A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22E0A92E-8636-4AA8-B477-B9C014AB83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21469"/>
                <a:ext cx="11911280" cy="23196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The Common name: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 smtClean="0"/>
                  <a:t>The </a:t>
                </a:r>
                <a:r>
                  <a:rPr lang="en-US" sz="2000" dirty="0"/>
                  <a:t>common name for an aldehyde is derived from the common name of the corresponding carboxylic acid by dropping the word 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acid </a:t>
                </a:r>
                <a:r>
                  <a:rPr lang="en-US" sz="2000" dirty="0"/>
                  <a:t>and changing the suffix </a:t>
                </a:r>
                <a:r>
                  <a:rPr lang="en-US" sz="2000" dirty="0">
                    <a:solidFill>
                      <a:srgbClr val="C00000"/>
                    </a:solidFill>
                  </a:rPr>
                  <a:t>-</a:t>
                </a:r>
                <a:r>
                  <a:rPr lang="en-US" sz="2000" i="1" dirty="0" err="1">
                    <a:solidFill>
                      <a:srgbClr val="C00000"/>
                    </a:solidFill>
                  </a:rPr>
                  <a:t>ic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or –</a:t>
                </a:r>
                <a:r>
                  <a:rPr lang="en-US" sz="2000" i="1" dirty="0" err="1">
                    <a:solidFill>
                      <a:srgbClr val="C00000"/>
                    </a:solidFill>
                  </a:rPr>
                  <a:t>oic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/>
                  <a:t>to </a:t>
                </a:r>
                <a:r>
                  <a:rPr lang="en-US" sz="2000" dirty="0">
                    <a:solidFill>
                      <a:srgbClr val="C00000"/>
                    </a:solidFill>
                  </a:rPr>
                  <a:t>-</a:t>
                </a:r>
                <a:r>
                  <a:rPr lang="en-US" sz="2000" i="1" dirty="0">
                    <a:solidFill>
                      <a:srgbClr val="C00000"/>
                    </a:solidFill>
                  </a:rPr>
                  <a:t>aldehyde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In common names carbon atoms near the carbonyl group are often designated using Greek letters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α</m:t>
                    </m:r>
                  </m:oMath>
                </a14:m>
                <a:r>
                  <a:rPr lang="en-US" sz="2000" dirty="0"/>
                  <a:t>, </a:t>
                </a:r>
                <a:r>
                  <a:rPr lang="el-GR" sz="2000" dirty="0" smtClean="0"/>
                  <a:t>β</a:t>
                </a:r>
                <a:r>
                  <a:rPr lang="en-US" sz="2000" dirty="0" smtClean="0"/>
                  <a:t>, </a:t>
                </a:r>
                <a:r>
                  <a:rPr lang="en-US" sz="2000" dirty="0"/>
                  <a:t>ɣ , </a:t>
                </a:r>
                <a:r>
                  <a:rPr lang="el-GR" sz="2000" dirty="0"/>
                  <a:t>δ</a:t>
                </a:r>
                <a:r>
                  <a:rPr lang="en-US" sz="2000" dirty="0"/>
                  <a:t>…..)  beginning with carbon next the carbonyl group.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2E0A92E-8636-4AA8-B477-B9C014AB8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1469"/>
                <a:ext cx="11911280" cy="2319666"/>
              </a:xfrm>
              <a:prstGeom prst="rect">
                <a:avLst/>
              </a:prstGeom>
              <a:blipFill rotWithShape="0">
                <a:blip r:embed="rId3"/>
                <a:stretch>
                  <a:fillRect l="-512" t="-263" r="-1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xmlns="" id="{36B2D507-6D2F-4E86-B95B-929E3CD8B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597" y="0"/>
            <a:ext cx="4724015" cy="55084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Nomenclature </a:t>
            </a:r>
            <a:r>
              <a:rPr lang="en-US" sz="3200" dirty="0">
                <a:solidFill>
                  <a:srgbClr val="00B050"/>
                </a:solidFill>
              </a:rPr>
              <a:t>of </a:t>
            </a:r>
            <a:r>
              <a:rPr lang="en-US" sz="3200" dirty="0" smtClean="0">
                <a:solidFill>
                  <a:srgbClr val="00B050"/>
                </a:solidFill>
              </a:rPr>
              <a:t>aldehydes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111" y="2530296"/>
            <a:ext cx="4971667" cy="41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F07B398-7C2F-404D-8446-ACE41AC29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59233" r="33490" b="-218"/>
          <a:stretch/>
        </p:blipFill>
        <p:spPr>
          <a:xfrm>
            <a:off x="2554213" y="2370870"/>
            <a:ext cx="2492605" cy="1767791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89" y="3425189"/>
            <a:ext cx="7621" cy="7621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813"/>
          <a:stretch/>
        </p:blipFill>
        <p:spPr>
          <a:xfrm>
            <a:off x="5149747" y="2095908"/>
            <a:ext cx="6796725" cy="1813717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3" t="59015" r="7700"/>
          <a:stretch/>
        </p:blipFill>
        <p:spPr>
          <a:xfrm>
            <a:off x="211694" y="2370871"/>
            <a:ext cx="1928514" cy="176779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760433" y="294081"/>
            <a:ext cx="9840665" cy="1767791"/>
            <a:chOff x="433377" y="279255"/>
            <a:chExt cx="9840665" cy="1767791"/>
          </a:xfrm>
        </p:grpSpPr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777"/>
            <a:stretch/>
          </p:blipFill>
          <p:spPr>
            <a:xfrm>
              <a:off x="433377" y="279255"/>
              <a:ext cx="7727350" cy="1346728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2" t="59233" r="69742" b="-218"/>
            <a:stretch/>
          </p:blipFill>
          <p:spPr>
            <a:xfrm>
              <a:off x="7926511" y="279255"/>
              <a:ext cx="2347531" cy="1767791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851399" y="4804980"/>
            <a:ext cx="2155253" cy="1347059"/>
            <a:chOff x="4528351" y="4686744"/>
            <a:chExt cx="2155253" cy="134705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lum bright="20000" contrast="-20000"/>
            </a:blip>
            <a:stretch>
              <a:fillRect/>
            </a:stretch>
          </p:blipFill>
          <p:spPr>
            <a:xfrm>
              <a:off x="4528351" y="4686744"/>
              <a:ext cx="2079838" cy="73996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96136" y="5442440"/>
              <a:ext cx="1987468" cy="59136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0268912" y="4501942"/>
            <a:ext cx="1950424" cy="1462164"/>
            <a:chOff x="6558587" y="4417874"/>
            <a:chExt cx="1950424" cy="14621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lum bright="20000" contrast="-20000"/>
            </a:blip>
            <a:stretch>
              <a:fillRect/>
            </a:stretch>
          </p:blipFill>
          <p:spPr>
            <a:xfrm>
              <a:off x="7027871" y="4417874"/>
              <a:ext cx="1311975" cy="106306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58587" y="5480941"/>
              <a:ext cx="1950424" cy="399097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0" y="4570991"/>
            <a:ext cx="2786113" cy="1557206"/>
            <a:chOff x="246050" y="4545108"/>
            <a:chExt cx="2786113" cy="155720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>
              <a:lum bright="20000"/>
            </a:blip>
            <a:stretch>
              <a:fillRect/>
            </a:stretch>
          </p:blipFill>
          <p:spPr>
            <a:xfrm>
              <a:off x="1014670" y="4545108"/>
              <a:ext cx="1028889" cy="1019653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246050" y="5543785"/>
              <a:ext cx="2786113" cy="558529"/>
              <a:chOff x="866818" y="5738355"/>
              <a:chExt cx="2786113" cy="558529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t="35833" b="24906"/>
              <a:stretch/>
            </p:blipFill>
            <p:spPr>
              <a:xfrm>
                <a:off x="866818" y="6004873"/>
                <a:ext cx="2786113" cy="292011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3726" y="5738355"/>
                <a:ext cx="2292295" cy="402371"/>
              </a:xfrm>
              <a:prstGeom prst="rect">
                <a:avLst/>
              </a:prstGeom>
            </p:spPr>
          </p:pic>
        </p:grpSp>
      </p:grpSp>
      <p:sp>
        <p:nvSpPr>
          <p:cNvPr id="28" name="Rectangle 27"/>
          <p:cNvSpPr/>
          <p:nvPr/>
        </p:nvSpPr>
        <p:spPr>
          <a:xfrm>
            <a:off x="72381" y="1023924"/>
            <a:ext cx="18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600" dirty="0">
                <a:solidFill>
                  <a:srgbClr val="039D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IUPAC name: </a:t>
            </a:r>
            <a:endParaRPr lang="en-US" sz="1600" dirty="0">
              <a:solidFill>
                <a:srgbClr val="039DD5"/>
              </a:solidFill>
            </a:endParaRPr>
          </a:p>
          <a:p>
            <a:pPr>
              <a:defRPr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325579" y="4570991"/>
            <a:ext cx="2727029" cy="1311661"/>
            <a:chOff x="9128735" y="4458718"/>
            <a:chExt cx="2727029" cy="131166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564936" y="4458718"/>
              <a:ext cx="1828800" cy="96636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9128735" y="5447214"/>
              <a:ext cx="272702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 smtClean="0">
                  <a:solidFill>
                    <a:srgbClr val="00A7E2"/>
                  </a:solidFill>
                </a:rPr>
                <a:t>4-Formyl-3-methylhexanoic </a:t>
              </a:r>
              <a:r>
                <a:rPr lang="en-US" sz="1500" dirty="0">
                  <a:solidFill>
                    <a:srgbClr val="00A7E2"/>
                  </a:solidFill>
                </a:rPr>
                <a:t>acid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61995" y="5129675"/>
            <a:ext cx="1811714" cy="778547"/>
            <a:chOff x="5361995" y="5129675"/>
            <a:chExt cx="1811714" cy="77854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4">
              <a:lum bright="20000"/>
            </a:blip>
            <a:stretch>
              <a:fillRect/>
            </a:stretch>
          </p:blipFill>
          <p:spPr>
            <a:xfrm>
              <a:off x="5484925" y="5129675"/>
              <a:ext cx="1624350" cy="285867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5361995" y="5569668"/>
              <a:ext cx="1811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A7E2"/>
                  </a:solidFill>
                </a:rPr>
                <a:t>4-Oxo</a:t>
              </a:r>
              <a:r>
                <a:rPr lang="en-US" sz="1600" dirty="0" smtClean="0">
                  <a:solidFill>
                    <a:srgbClr val="00A7E2"/>
                  </a:solidFill>
                </a:rPr>
                <a:t>butanoic </a:t>
              </a:r>
              <a:r>
                <a:rPr lang="en-US" sz="1600" dirty="0">
                  <a:solidFill>
                    <a:srgbClr val="00A7E2"/>
                  </a:solidFill>
                </a:rPr>
                <a:t>acid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5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2A66AB-AC6A-4A4B-B16E-10F2938A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6B2D507-6D2F-4E86-B95B-929E3CD8B7E0}"/>
              </a:ext>
            </a:extLst>
          </p:cNvPr>
          <p:cNvSpPr txBox="1">
            <a:spLocks/>
          </p:cNvSpPr>
          <p:nvPr/>
        </p:nvSpPr>
        <p:spPr>
          <a:xfrm>
            <a:off x="3439597" y="0"/>
            <a:ext cx="4724015" cy="550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B050"/>
                </a:solidFill>
              </a:rPr>
              <a:t>Nomenclature of </a:t>
            </a:r>
            <a:r>
              <a:rPr lang="en-US" sz="3200" dirty="0" smtClean="0">
                <a:solidFill>
                  <a:srgbClr val="00B050"/>
                </a:solidFill>
              </a:rPr>
              <a:t>Ketones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526" y="757489"/>
            <a:ext cx="1114876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</a:rPr>
              <a:t>The IUPAC: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Select the longest chain of carbon atoms that contains the functional group.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Changing the suffix </a:t>
            </a:r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i="1" dirty="0">
                <a:solidFill>
                  <a:srgbClr val="C00000"/>
                </a:solidFill>
              </a:rPr>
              <a:t>e </a:t>
            </a:r>
            <a:r>
              <a:rPr lang="en-US" sz="2000" dirty="0"/>
              <a:t>of the parent alkane to </a:t>
            </a:r>
            <a:r>
              <a:rPr lang="en-US" sz="2000" dirty="0" smtClean="0">
                <a:solidFill>
                  <a:srgbClr val="C00000"/>
                </a:solidFill>
              </a:rPr>
              <a:t>-</a:t>
            </a:r>
            <a:r>
              <a:rPr lang="en-US" sz="2000" i="1" dirty="0" smtClean="0">
                <a:solidFill>
                  <a:srgbClr val="C00000"/>
                </a:solidFill>
              </a:rPr>
              <a:t>one</a:t>
            </a:r>
            <a:endParaRPr lang="en-US" sz="2000" i="1" dirty="0">
              <a:solidFill>
                <a:srgbClr val="C0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parent chain is numbered from the direction that gives the carbonyl carbon the smaller number</a:t>
            </a:r>
            <a:r>
              <a:rPr lang="en-US" sz="2000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If a ketone has a second functional group of higher naming priority, the ketone oxygen is indicated by the prefix “</a:t>
            </a:r>
            <a:r>
              <a:rPr lang="en-US" sz="2000" i="1" dirty="0" err="1" smtClean="0">
                <a:solidFill>
                  <a:srgbClr val="C00000"/>
                </a:solidFill>
              </a:rPr>
              <a:t>oxo</a:t>
            </a:r>
            <a:r>
              <a:rPr lang="en-US" sz="2000" i="1" dirty="0" smtClean="0">
                <a:solidFill>
                  <a:srgbClr val="C00000"/>
                </a:solidFill>
              </a:rPr>
              <a:t>-</a:t>
            </a:r>
            <a:r>
              <a:rPr lang="en-US" sz="2000" dirty="0" smtClean="0"/>
              <a:t>.”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23526" y="4288116"/>
            <a:ext cx="117542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</a:rPr>
              <a:t>The Common names: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The common </a:t>
            </a:r>
            <a:r>
              <a:rPr lang="en-US" sz="2000" dirty="0" smtClean="0"/>
              <a:t>name for </a:t>
            </a:r>
            <a:r>
              <a:rPr lang="en-US" sz="2000" dirty="0"/>
              <a:t>ketones are derived by naming the two alkyl or aryl groups bonded to the carbonyl group as separate words followed by the word </a:t>
            </a:r>
            <a:r>
              <a:rPr lang="en-US" sz="2000" i="1" dirty="0">
                <a:solidFill>
                  <a:srgbClr val="C00000"/>
                </a:solidFill>
              </a:rPr>
              <a:t>ketone</a:t>
            </a:r>
            <a:r>
              <a:rPr lang="en-US" sz="2000" dirty="0"/>
              <a:t>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6123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r="3099" b="71164"/>
          <a:stretch/>
        </p:blipFill>
        <p:spPr>
          <a:xfrm>
            <a:off x="2382116" y="427084"/>
            <a:ext cx="6165130" cy="128333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1" t="28871" r="39726" b="34273"/>
          <a:stretch/>
        </p:blipFill>
        <p:spPr>
          <a:xfrm>
            <a:off x="6232529" y="2418144"/>
            <a:ext cx="2136347" cy="164026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0" t="38942" r="7553" b="34274"/>
          <a:stretch/>
        </p:blipFill>
        <p:spPr>
          <a:xfrm>
            <a:off x="9111006" y="427084"/>
            <a:ext cx="2036975" cy="119203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303076" y="2354681"/>
            <a:ext cx="1844905" cy="1703727"/>
            <a:chOff x="6956194" y="4205843"/>
            <a:chExt cx="1844905" cy="1703727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8" t="92947" r="66786"/>
            <a:stretch/>
          </p:blipFill>
          <p:spPr>
            <a:xfrm>
              <a:off x="6956194" y="5595699"/>
              <a:ext cx="1844905" cy="313871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8" t="66262" r="66786" b="6800"/>
            <a:stretch/>
          </p:blipFill>
          <p:spPr>
            <a:xfrm>
              <a:off x="6956194" y="4205843"/>
              <a:ext cx="1844905" cy="119890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3029" y="5309673"/>
              <a:ext cx="1585097" cy="39627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821110" y="4600531"/>
            <a:ext cx="2372019" cy="1753210"/>
            <a:chOff x="6146276" y="3342961"/>
            <a:chExt cx="2372019" cy="1753210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76" t="66262" r="29452" b="6686"/>
            <a:stretch/>
          </p:blipFill>
          <p:spPr>
            <a:xfrm>
              <a:off x="6146276" y="3342961"/>
              <a:ext cx="2315458" cy="1203946"/>
            </a:xfrm>
            <a:prstGeom prst="rect">
              <a:avLst/>
            </a:prstGeom>
          </p:spPr>
        </p:pic>
        <p:pic>
          <p:nvPicPr>
            <p:cNvPr id="23" name="Picture 2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76" t="93107" r="29452"/>
            <a:stretch/>
          </p:blipFill>
          <p:spPr>
            <a:xfrm>
              <a:off x="6202837" y="4789392"/>
              <a:ext cx="2315458" cy="30677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1362" y="4462437"/>
              <a:ext cx="1719221" cy="40237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7143576" y="4896534"/>
            <a:ext cx="1750711" cy="1150428"/>
            <a:chOff x="9769889" y="2582485"/>
            <a:chExt cx="1750711" cy="115042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lum bright="20000" contrast="-40000"/>
            </a:blip>
            <a:stretch>
              <a:fillRect/>
            </a:stretch>
          </p:blipFill>
          <p:spPr>
            <a:xfrm>
              <a:off x="9769889" y="2582485"/>
              <a:ext cx="1750711" cy="70746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49647" y="3330542"/>
              <a:ext cx="1591194" cy="402371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9306789" y="5127640"/>
            <a:ext cx="2267679" cy="861568"/>
            <a:chOff x="9578417" y="4347572"/>
            <a:chExt cx="2267679" cy="861568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lum bright="20000" contrast="-20000"/>
            </a:blip>
            <a:stretch>
              <a:fillRect/>
            </a:stretch>
          </p:blipFill>
          <p:spPr>
            <a:xfrm>
              <a:off x="9578417" y="4347572"/>
              <a:ext cx="2267679" cy="3518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48327" y="4812866"/>
              <a:ext cx="1127858" cy="396274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-32927" y="835388"/>
            <a:ext cx="18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600" dirty="0">
                <a:solidFill>
                  <a:srgbClr val="039D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IUPAC name: </a:t>
            </a:r>
            <a:endParaRPr lang="en-US" sz="1600" dirty="0">
              <a:solidFill>
                <a:srgbClr val="039DD5"/>
              </a:solidFill>
            </a:endParaRPr>
          </a:p>
          <a:p>
            <a:pPr>
              <a:defRPr/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</a:p>
        </p:txBody>
      </p:sp>
      <p:pic>
        <p:nvPicPr>
          <p:cNvPr id="25" name="Picture 2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t="28871" r="72861" b="34273"/>
          <a:stretch/>
        </p:blipFill>
        <p:spPr>
          <a:xfrm>
            <a:off x="4145508" y="2497977"/>
            <a:ext cx="1265943" cy="16402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30846" y="2670445"/>
            <a:ext cx="2133785" cy="1518877"/>
            <a:chOff x="1230846" y="2670445"/>
            <a:chExt cx="2133785" cy="1518877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93" t="66261" r="3355" b="12423"/>
            <a:stretch/>
          </p:blipFill>
          <p:spPr>
            <a:xfrm>
              <a:off x="1510722" y="2670445"/>
              <a:ext cx="1613554" cy="94865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30846" y="3555283"/>
              <a:ext cx="2133785" cy="63403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850146" y="4593172"/>
            <a:ext cx="2382383" cy="1420754"/>
            <a:chOff x="3497800" y="4385419"/>
            <a:chExt cx="2382383" cy="142075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0">
              <a:lum bright="20000" contrast="-20000"/>
            </a:blip>
            <a:stretch>
              <a:fillRect/>
            </a:stretch>
          </p:blipFill>
          <p:spPr>
            <a:xfrm>
              <a:off x="3729095" y="4385419"/>
              <a:ext cx="1919794" cy="108424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497800" y="5483008"/>
              <a:ext cx="238238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039DD5"/>
                  </a:solidFill>
                </a:rPr>
                <a:t>3-Cyclobutyl-3-oxopropanal</a:t>
              </a:r>
              <a:endParaRPr lang="en-US" sz="1500" dirty="0">
                <a:solidFill>
                  <a:srgbClr val="039DD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5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3503</TotalTime>
  <Words>1011</Words>
  <Application>Microsoft Office PowerPoint</Application>
  <PresentationFormat>Widescreen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Andalus</vt:lpstr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Structural Characteristic of Aldehydes and ketones </vt:lpstr>
      <vt:lpstr>PowerPoint Presentation</vt:lpstr>
      <vt:lpstr>Nomenclature of aldehydes</vt:lpstr>
      <vt:lpstr>Nomenclature of aldehydes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2- Ozonolysis of Alkenes</vt:lpstr>
      <vt:lpstr>4- Friedel–Crafts Acylation: Preparation of Aromatic ketones</vt:lpstr>
      <vt:lpstr>PowerPoint Presentation</vt:lpstr>
      <vt:lpstr>a) Addition of Grignard Reagents to aldehyde and ketone: formation of alcohol</vt:lpstr>
      <vt:lpstr>PowerPoint Presentation</vt:lpstr>
      <vt:lpstr>c) The Addition of Alcohols: Hemiacetals and Acetals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Aldehydes and ketones</dc:title>
  <dc:creator>Crash .</dc:creator>
  <cp:lastModifiedBy>USER</cp:lastModifiedBy>
  <cp:revision>133</cp:revision>
  <dcterms:created xsi:type="dcterms:W3CDTF">2017-11-08T17:06:59Z</dcterms:created>
  <dcterms:modified xsi:type="dcterms:W3CDTF">2024-10-23T13:29:53Z</dcterms:modified>
</cp:coreProperties>
</file>