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  <p:sldMasterId id="2147483677" r:id="rId2"/>
  </p:sldMasterIdLst>
  <p:notesMasterIdLst>
    <p:notesMasterId r:id="rId11"/>
  </p:notesMasterIdLst>
  <p:handoutMasterIdLst>
    <p:handoutMasterId r:id="rId12"/>
  </p:handoutMasterIdLst>
  <p:sldIdLst>
    <p:sldId id="277" r:id="rId3"/>
    <p:sldId id="257" r:id="rId4"/>
    <p:sldId id="258" r:id="rId5"/>
    <p:sldId id="259" r:id="rId6"/>
    <p:sldId id="280" r:id="rId7"/>
    <p:sldId id="260" r:id="rId8"/>
    <p:sldId id="278" r:id="rId9"/>
    <p:sldId id="27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B9F0"/>
    <a:srgbClr val="24B4EF"/>
    <a:srgbClr val="0C77C3"/>
    <a:srgbClr val="E20076"/>
    <a:srgbClr val="25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A3166DAB-1706-42EF-A2EB-9AD3291EC72D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6D07B038-BAF8-4DE0-8F73-513151AD0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598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85786-DFAF-4B3A-9249-C8552A7A24E2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FFDBB-DA6A-4346-8931-33C926A6F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26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FFDBB-DA6A-4346-8931-33C926A6F9A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59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FFDBB-DA6A-4346-8931-33C926A6F9A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433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62E80-E7AB-41C9-9A54-765BE5319D9F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3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72220-2B6D-4382-8C5C-4C59CEB382ED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8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E52E1-6548-489E-BB77-C410468B6051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535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6BA76B-927F-4474-B9A7-D9BC47DA54AD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6217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43627-53D6-4154-AF7A-3B7C9070E13C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7307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98DA64-FCEB-498C-AC18-A53C0BE48ED5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505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EF4C5C-CEB2-48D3-BED7-2DECBD322F5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4886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B29FE1-2DBC-4AAD-8FB7-7A89FFF6D4C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7904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8AE059-1178-42AF-AD67-FCD1968443B4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5539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51C5F7-00D7-4C54-9221-89A82BF3150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65491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586804-B43D-43C0-BCB5-33695D92C0C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6963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A96F9-E545-4ADB-B737-2D6064243C90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408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C8219-DB26-44C2-AC4A-1FA116AD3FB4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70831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6B8D80-BFDD-40D1-93B6-BFFF10DCE379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57287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46B22B-0D87-44CA-A4EB-FBFEB78E3CF1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349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3FE5-4C3F-4F29-957C-A805D427E944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66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ECA17-751A-49D3-9495-8EF44FF7C3A8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56441-7A13-4AD1-A78F-DC18A1C16086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B7D4B-DDF4-4D43-B2EA-3746C5B6C9C6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1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4F85-9E54-497A-A7EB-799E3A0CFD98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65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7727-F330-4EC1-9303-BF6AABA8687F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81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72E4-6C93-4040-B4A9-A80A06C7B3A4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18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08E32-8EE7-47F7-A17A-79B1EAE4931D}" type="datetime1">
              <a:rPr lang="en-US" smtClean="0"/>
              <a:t>10/9/2024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1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A4977B-AE02-4BA4-98B5-12FD1719BB62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10/9/2024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336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microsoft.com/office/2007/relationships/hdphoto" Target="../media/hdphoto2.wdp"/><Relationship Id="rId7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tmp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7" Type="http://schemas.microsoft.com/office/2007/relationships/hdphoto" Target="../media/hdphoto4.wd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microsoft.com/office/2007/relationships/hdphoto" Target="../media/hdphoto3.wdp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tmp"/><Relationship Id="rId5" Type="http://schemas.microsoft.com/office/2007/relationships/hdphoto" Target="../media/hdphoto5.wdp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1"/>
          <p:cNvSpPr txBox="1"/>
          <p:nvPr/>
        </p:nvSpPr>
        <p:spPr>
          <a:xfrm>
            <a:off x="4041959" y="1250863"/>
            <a:ext cx="3498073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60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241 </a:t>
            </a:r>
            <a:r>
              <a:rPr lang="en-US" sz="6000" dirty="0" err="1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Chem</a:t>
            </a:r>
            <a:endParaRPr lang="ar-SA" sz="6000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4830637" y="2798165"/>
            <a:ext cx="1967205" cy="101566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/>
            <a:r>
              <a:rPr lang="en-US" sz="6000" dirty="0" smtClean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CH-5</a:t>
            </a:r>
            <a:endParaRPr lang="ar-SA" sz="6000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ستطيل 4"/>
          <p:cNvSpPr/>
          <p:nvPr/>
        </p:nvSpPr>
        <p:spPr>
          <a:xfrm>
            <a:off x="1882652" y="4166317"/>
            <a:ext cx="90311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8000" dirty="0" err="1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Thiols</a:t>
            </a:r>
            <a:r>
              <a:rPr lang="en-US" sz="8000" dirty="0">
                <a:solidFill>
                  <a:srgbClr val="00B050"/>
                </a:solidFill>
                <a:latin typeface="Andalus" pitchFamily="18" charset="-78"/>
                <a:cs typeface="Andalus" pitchFamily="18" charset="-78"/>
              </a:rPr>
              <a:t> and Sulfides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D22F896-40B5-4ADD-8801-0D06FADFA09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179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C81B96-3669-4EAD-B507-B3F4E24B4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168" y="2792737"/>
            <a:ext cx="5813765" cy="2252809"/>
          </a:xfrm>
        </p:spPr>
        <p:txBody>
          <a:bodyPr>
            <a:noAutofit/>
          </a:bodyPr>
          <a:lstStyle/>
          <a:p>
            <a:pPr marL="342900" indent="-342900" algn="l" defTabSz="457200" rtl="0">
              <a:buClr>
                <a:schemeClr val="tx2"/>
              </a:buClr>
            </a:pPr>
            <a:r>
              <a:rPr lang="en-US" sz="2000" dirty="0" smtClean="0">
                <a:latin typeface="Times New Roman" pitchFamily="18" charset="0"/>
                <a:ea typeface="ＭＳ Ｐゴシック" pitchFamily="34" charset="-128"/>
                <a:cs typeface="+mj-cs"/>
              </a:rPr>
              <a:t>General </a:t>
            </a: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+mj-cs"/>
              </a:rPr>
              <a:t>formula of Thiols &amp; Sulfides </a:t>
            </a:r>
          </a:p>
          <a:p>
            <a:pPr marL="342900" indent="-342900" algn="l" defTabSz="457200" rtl="0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+mj-cs"/>
              </a:rPr>
              <a:t>Nomenclature of Thiols &amp; Sulfides </a:t>
            </a:r>
          </a:p>
          <a:p>
            <a:pPr marL="342900" indent="-342900" algn="l" defTabSz="457200" rtl="0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+mj-cs"/>
              </a:rPr>
              <a:t>Physical Properties of Thiols &amp; Sulfides </a:t>
            </a:r>
          </a:p>
          <a:p>
            <a:pPr marL="342900" indent="-342900" algn="l" defTabSz="457200" rtl="0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+mj-cs"/>
              </a:rPr>
              <a:t>Preparations of Thiols &amp; Sulfides </a:t>
            </a:r>
          </a:p>
          <a:p>
            <a:pPr marL="342900" indent="-342900" algn="l" defTabSz="457200" rtl="0">
              <a:buClr>
                <a:schemeClr val="tx2"/>
              </a:buClr>
            </a:pPr>
            <a:r>
              <a:rPr lang="en-US" sz="2000" dirty="0">
                <a:latin typeface="Times New Roman" pitchFamily="18" charset="0"/>
                <a:ea typeface="ＭＳ Ｐゴシック" pitchFamily="34" charset="-128"/>
                <a:cs typeface="+mj-cs"/>
              </a:rPr>
              <a:t>Reactions of Thiols &amp; Sulfides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1764" y="1877547"/>
            <a:ext cx="5227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altLang="en-US" sz="2000" dirty="0">
                <a:solidFill>
                  <a:srgbClr val="0070C0"/>
                </a:solidFill>
                <a:latin typeface="Times New Roman"/>
              </a:rPr>
              <a:t>By the end of this chapter the student will Know:</a:t>
            </a:r>
            <a:endParaRPr lang="en-US" sz="2000" dirty="0">
              <a:solidFill>
                <a:srgbClr val="0070C0"/>
              </a:solidFill>
              <a:latin typeface="Times New Roman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="" xmlns:a16="http://schemas.microsoft.com/office/drawing/2014/main" id="{B97EFED6-D3B5-444A-9AF5-F88842FE2761}"/>
              </a:ext>
            </a:extLst>
          </p:cNvPr>
          <p:cNvSpPr txBox="1">
            <a:spLocks/>
          </p:cNvSpPr>
          <p:nvPr/>
        </p:nvSpPr>
        <p:spPr>
          <a:xfrm>
            <a:off x="712075" y="0"/>
            <a:ext cx="10515600" cy="1062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/>
              </a:rPr>
              <a:t>Learning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/>
                <a:cs typeface="Times New Roman" pitchFamily="18" charset="0"/>
              </a:rPr>
              <a:t> </a:t>
            </a:r>
            <a:r>
              <a:rPr kumimoji="0" lang="en-US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/>
              </a:rPr>
              <a:t>Objectives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5AF13856-3D4F-4E9B-AE64-DFAD89763FD7}"/>
              </a:ext>
            </a:extLst>
          </p:cNvPr>
          <p:cNvSpPr txBox="1">
            <a:spLocks/>
          </p:cNvSpPr>
          <p:nvPr/>
        </p:nvSpPr>
        <p:spPr>
          <a:xfrm>
            <a:off x="3033776" y="290501"/>
            <a:ext cx="5828289" cy="6415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3200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Structure of  </a:t>
            </a:r>
            <a:r>
              <a:rPr lang="en-US" sz="3200" dirty="0" err="1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Thiols</a:t>
            </a:r>
            <a:r>
              <a:rPr lang="en-US" sz="3200" dirty="0" smtClean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and sulfides</a:t>
            </a:r>
            <a:endParaRPr lang="en-US" sz="3200" dirty="0">
              <a:solidFill>
                <a:srgbClr val="00B05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80689" y="1456102"/>
            <a:ext cx="9919703" cy="1845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Thiols</a:t>
            </a:r>
            <a:r>
              <a:rPr lang="en-US" sz="2000" dirty="0"/>
              <a:t>, general formula </a:t>
            </a:r>
            <a:r>
              <a:rPr lang="en-US" sz="2000" dirty="0">
                <a:solidFill>
                  <a:srgbClr val="C00000"/>
                </a:solidFill>
              </a:rPr>
              <a:t>RSH</a:t>
            </a:r>
            <a:r>
              <a:rPr lang="en-US" sz="2000" dirty="0"/>
              <a:t>, are the </a:t>
            </a:r>
            <a:r>
              <a:rPr lang="en-US" sz="2000" dirty="0" smtClean="0"/>
              <a:t>sulfur </a:t>
            </a:r>
            <a:r>
              <a:rPr lang="en-US" sz="2000" dirty="0"/>
              <a:t>analogues of alcohols. 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The functional group of a </a:t>
            </a:r>
            <a:r>
              <a:rPr lang="en-US" sz="2000" dirty="0" err="1"/>
              <a:t>thiol</a:t>
            </a:r>
            <a:r>
              <a:rPr lang="en-US" sz="2000" dirty="0"/>
              <a:t> is </a:t>
            </a:r>
            <a:r>
              <a:rPr lang="en-US" sz="2000" dirty="0">
                <a:solidFill>
                  <a:srgbClr val="C00000"/>
                </a:solidFill>
              </a:rPr>
              <a:t>sulfhydryl </a:t>
            </a:r>
            <a:r>
              <a:rPr lang="en-US" sz="2000" dirty="0" smtClean="0">
                <a:solidFill>
                  <a:srgbClr val="C00000"/>
                </a:solidFill>
              </a:rPr>
              <a:t>group -</a:t>
            </a:r>
            <a:r>
              <a:rPr lang="en-US" sz="2000" dirty="0" smtClean="0">
                <a:solidFill>
                  <a:srgbClr val="C00000"/>
                </a:solidFill>
              </a:rPr>
              <a:t>SH</a:t>
            </a:r>
            <a:r>
              <a:rPr lang="en-US" sz="2000" dirty="0" smtClean="0"/>
              <a:t> bonded </a:t>
            </a:r>
            <a:r>
              <a:rPr lang="en-US" sz="2000" dirty="0"/>
              <a:t>to an </a:t>
            </a:r>
            <a:r>
              <a:rPr lang="en-US" sz="2000" i="1" dirty="0"/>
              <a:t>sp</a:t>
            </a:r>
            <a:r>
              <a:rPr lang="en-US" sz="2000" baseline="30000" dirty="0"/>
              <a:t>3</a:t>
            </a:r>
            <a:r>
              <a:rPr lang="en-US" sz="2000" dirty="0"/>
              <a:t> hybridized carbon</a:t>
            </a:r>
            <a:r>
              <a:rPr lang="en-US" sz="2000" dirty="0" smtClean="0"/>
              <a:t>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Sulfides</a:t>
            </a:r>
            <a:r>
              <a:rPr lang="en-US" sz="2000" dirty="0" smtClean="0"/>
              <a:t> </a:t>
            </a:r>
            <a:r>
              <a:rPr lang="en-US" sz="2000" dirty="0"/>
              <a:t>or </a:t>
            </a:r>
            <a:r>
              <a:rPr lang="en-US" sz="2000" dirty="0" err="1" smtClean="0">
                <a:solidFill>
                  <a:srgbClr val="C00000"/>
                </a:solidFill>
              </a:rPr>
              <a:t>Thioethers</a:t>
            </a:r>
            <a:r>
              <a:rPr lang="en-US" sz="2000" dirty="0" smtClean="0"/>
              <a:t>, </a:t>
            </a:r>
            <a:r>
              <a:rPr lang="en-US" sz="2000" dirty="0"/>
              <a:t>general formula </a:t>
            </a:r>
            <a:r>
              <a:rPr lang="en-US" sz="2000" dirty="0" smtClean="0">
                <a:solidFill>
                  <a:srgbClr val="C00000"/>
                </a:solidFill>
              </a:rPr>
              <a:t>RSR</a:t>
            </a:r>
            <a:r>
              <a:rPr lang="en-US" sz="2000" dirty="0" smtClean="0"/>
              <a:t>, </a:t>
            </a:r>
            <a:r>
              <a:rPr lang="en-US" sz="2000" dirty="0"/>
              <a:t>are the </a:t>
            </a:r>
            <a:r>
              <a:rPr lang="en-US" sz="2000" dirty="0" smtClean="0"/>
              <a:t>sulfur </a:t>
            </a:r>
            <a:r>
              <a:rPr lang="en-US" sz="2000" dirty="0"/>
              <a:t>analogues of ethers 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084" y="3937305"/>
            <a:ext cx="1774632" cy="1351663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6441991" y="3937305"/>
            <a:ext cx="1986482" cy="1346419"/>
            <a:chOff x="5868059" y="3623033"/>
            <a:chExt cx="1986482" cy="1346419"/>
          </a:xfrm>
        </p:grpSpPr>
        <p:sp>
          <p:nvSpPr>
            <p:cNvPr id="4" name="TextBox 3"/>
            <p:cNvSpPr txBox="1"/>
            <p:nvPr/>
          </p:nvSpPr>
          <p:spPr>
            <a:xfrm flipH="1">
              <a:off x="5947920" y="4307732"/>
              <a:ext cx="1906621" cy="6617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600"/>
                </a:spcBef>
              </a:pPr>
              <a:r>
                <a:rPr lang="en-GB" sz="1600" dirty="0" smtClean="0">
                  <a:solidFill>
                    <a:srgbClr val="33B9F0"/>
                  </a:solidFill>
                </a:rPr>
                <a:t>Ethylthioethane</a:t>
              </a:r>
            </a:p>
            <a:p>
              <a:pPr algn="ctr">
                <a:spcBef>
                  <a:spcPts val="600"/>
                </a:spcBef>
              </a:pPr>
              <a:r>
                <a:rPr lang="en-GB" sz="1600" dirty="0" smtClean="0"/>
                <a:t>(Diethyl sulphide)</a:t>
              </a:r>
              <a:endParaRPr lang="en-US" sz="1600" dirty="0"/>
            </a:p>
          </p:txBody>
        </p:sp>
        <p:pic>
          <p:nvPicPr>
            <p:cNvPr id="7" name="Picture 6" descr="Screen Clipping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059" y="3623033"/>
              <a:ext cx="1963046" cy="6451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084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300C19-8B3E-4A6B-BCDB-F17AAD4C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3028" y="1159442"/>
            <a:ext cx="12119337" cy="4959255"/>
          </a:xfrm>
        </p:spPr>
        <p:txBody>
          <a:bodyPr>
            <a:noAutofit/>
          </a:bodyPr>
          <a:lstStyle/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In the IUPAC system, </a:t>
            </a:r>
            <a:r>
              <a:rPr lang="en-US" sz="2000" dirty="0">
                <a:solidFill>
                  <a:srgbClr val="C00000"/>
                </a:solidFill>
              </a:rPr>
              <a:t>thiols</a:t>
            </a:r>
            <a:r>
              <a:rPr lang="en-US" sz="2000" dirty="0"/>
              <a:t> are named by selecting as the parent alkane the longest chain of carbon atoms that contains the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ar-SA" sz="2000" dirty="0">
                <a:solidFill>
                  <a:srgbClr val="C00000"/>
                </a:solidFill>
              </a:rPr>
              <a:t>-</a:t>
            </a:r>
            <a:r>
              <a:rPr lang="en-US" sz="2000" dirty="0">
                <a:solidFill>
                  <a:srgbClr val="C00000"/>
                </a:solidFill>
              </a:rPr>
              <a:t>SH </a:t>
            </a:r>
            <a:r>
              <a:rPr lang="en-US" sz="2000" dirty="0"/>
              <a:t>group. To show that the compound is a </a:t>
            </a:r>
            <a:r>
              <a:rPr lang="en-US" sz="2000" dirty="0">
                <a:solidFill>
                  <a:srgbClr val="C00000"/>
                </a:solidFill>
              </a:rPr>
              <a:t>thiol</a:t>
            </a:r>
            <a:r>
              <a:rPr lang="en-US" sz="2000" dirty="0"/>
              <a:t>, retain the final </a:t>
            </a:r>
            <a:r>
              <a:rPr lang="en-US" sz="2000" dirty="0">
                <a:solidFill>
                  <a:srgbClr val="C00000"/>
                </a:solidFill>
              </a:rPr>
              <a:t>-</a:t>
            </a:r>
            <a:r>
              <a:rPr lang="en-US" sz="2000" i="1" dirty="0">
                <a:solidFill>
                  <a:srgbClr val="C00000"/>
                </a:solidFill>
              </a:rPr>
              <a:t>e</a:t>
            </a:r>
            <a:r>
              <a:rPr lang="en-US" sz="2000" i="1" dirty="0"/>
              <a:t> </a:t>
            </a:r>
            <a:r>
              <a:rPr lang="en-US" sz="2000" dirty="0"/>
              <a:t>in the name of the parent alkane and add the suffix </a:t>
            </a:r>
            <a:r>
              <a:rPr lang="en-US" sz="2000" dirty="0">
                <a:solidFill>
                  <a:srgbClr val="C00000"/>
                </a:solidFill>
              </a:rPr>
              <a:t>-</a:t>
            </a:r>
            <a:r>
              <a:rPr lang="en-US" sz="2000" i="1" dirty="0">
                <a:solidFill>
                  <a:srgbClr val="C00000"/>
                </a:solidFill>
              </a:rPr>
              <a:t>thiol</a:t>
            </a:r>
            <a:r>
              <a:rPr lang="en-US" sz="2000" dirty="0">
                <a:solidFill>
                  <a:srgbClr val="C00000"/>
                </a:solidFill>
              </a:rPr>
              <a:t>.</a:t>
            </a: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The location of the </a:t>
            </a:r>
            <a:r>
              <a:rPr lang="en-US" sz="2000" dirty="0">
                <a:solidFill>
                  <a:srgbClr val="C00000"/>
                </a:solidFill>
              </a:rPr>
              <a:t>-SH </a:t>
            </a:r>
            <a:r>
              <a:rPr lang="en-US" sz="2000" dirty="0"/>
              <a:t>group takes precedence over alkyl groups and halogens in numbering the parent chain.</a:t>
            </a: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2000" dirty="0"/>
              <a:t>In the IUPAC system, </a:t>
            </a:r>
            <a:r>
              <a:rPr lang="ar-SA" sz="2000" dirty="0">
                <a:solidFill>
                  <a:srgbClr val="C00000"/>
                </a:solidFill>
              </a:rPr>
              <a:t>-</a:t>
            </a:r>
            <a:r>
              <a:rPr lang="en-US" sz="2000" dirty="0">
                <a:solidFill>
                  <a:srgbClr val="C00000"/>
                </a:solidFill>
              </a:rPr>
              <a:t>OH </a:t>
            </a:r>
            <a:r>
              <a:rPr lang="en-US" sz="2000" dirty="0"/>
              <a:t>takes precedence </a:t>
            </a:r>
            <a:r>
              <a:rPr lang="en-US" sz="2000" dirty="0">
                <a:solidFill>
                  <a:srgbClr val="C00000"/>
                </a:solidFill>
              </a:rPr>
              <a:t>over </a:t>
            </a:r>
            <a:r>
              <a:rPr lang="ar-SA" sz="2000" dirty="0">
                <a:solidFill>
                  <a:srgbClr val="C00000"/>
                </a:solidFill>
              </a:rPr>
              <a:t>-</a:t>
            </a:r>
            <a:r>
              <a:rPr lang="en-US" sz="2000" dirty="0">
                <a:solidFill>
                  <a:srgbClr val="C00000"/>
                </a:solidFill>
              </a:rPr>
              <a:t>SH </a:t>
            </a:r>
            <a:r>
              <a:rPr lang="en-US" sz="2000" dirty="0"/>
              <a:t>in both numbering and naming. In compounds containing these two functional groups, an </a:t>
            </a:r>
            <a:r>
              <a:rPr lang="ar-SA" sz="2000" dirty="0"/>
              <a:t>-</a:t>
            </a:r>
            <a:r>
              <a:rPr lang="en-US" sz="2000" dirty="0"/>
              <a:t>SH group is indicated by the IUPAC prefix </a:t>
            </a:r>
            <a:r>
              <a:rPr lang="en-US" sz="2000" i="1" dirty="0" smtClean="0">
                <a:solidFill>
                  <a:srgbClr val="C00000"/>
                </a:solidFill>
              </a:rPr>
              <a:t>mercapto- or sulfanyl</a:t>
            </a:r>
            <a:r>
              <a:rPr lang="en-US" sz="2000" dirty="0" smtClean="0">
                <a:solidFill>
                  <a:srgbClr val="C00000"/>
                </a:solidFill>
              </a:rPr>
              <a:t>-</a:t>
            </a:r>
            <a:r>
              <a:rPr lang="en-US" sz="2000" dirty="0" smtClean="0"/>
              <a:t> </a:t>
            </a:r>
            <a:endParaRPr lang="en-US" sz="2000" i="1" dirty="0">
              <a:solidFill>
                <a:srgbClr val="C00000"/>
              </a:solidFill>
            </a:endParaRPr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r>
              <a:rPr lang="en-US" sz="2000" dirty="0" smtClean="0"/>
              <a:t>Common </a:t>
            </a:r>
            <a:r>
              <a:rPr lang="en-US" sz="2000" dirty="0"/>
              <a:t>names for simple thiols are derived by naming the alkyl group bonded to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-SH</a:t>
            </a:r>
            <a:r>
              <a:rPr lang="en-US" sz="2000" dirty="0" smtClean="0"/>
              <a:t> </a:t>
            </a:r>
            <a:r>
              <a:rPr lang="en-US" sz="2000" dirty="0"/>
              <a:t>and adding the word </a:t>
            </a:r>
            <a:r>
              <a:rPr lang="en-US" sz="2000" i="1" dirty="0" err="1">
                <a:solidFill>
                  <a:srgbClr val="C00000"/>
                </a:solidFill>
              </a:rPr>
              <a:t>mercaptan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</a:p>
          <a:p>
            <a:pPr algn="l" rtl="0">
              <a:spcBef>
                <a:spcPts val="1800"/>
              </a:spcBef>
            </a:pPr>
            <a:r>
              <a:rPr lang="en-US" sz="2000" dirty="0" smtClean="0"/>
              <a:t>In the </a:t>
            </a:r>
            <a:r>
              <a:rPr lang="en-US" sz="2000" dirty="0"/>
              <a:t>IUPAC </a:t>
            </a:r>
            <a:r>
              <a:rPr lang="en-US" sz="2000" dirty="0" smtClean="0"/>
              <a:t>system of </a:t>
            </a:r>
            <a:r>
              <a:rPr lang="en-US" sz="2000" dirty="0" smtClean="0">
                <a:solidFill>
                  <a:srgbClr val="C00000"/>
                </a:solidFill>
              </a:rPr>
              <a:t>sulfides</a:t>
            </a:r>
            <a:r>
              <a:rPr lang="en-US" sz="2000" dirty="0" smtClean="0"/>
              <a:t>,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shorter alkyl group and the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sulfur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named as an </a:t>
            </a:r>
            <a:r>
              <a:rPr lang="en-US" sz="2000" i="1" dirty="0" err="1">
                <a:solidFill>
                  <a:srgbClr val="C00000"/>
                </a:solidFill>
              </a:rPr>
              <a:t>alkylthio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group attached to the longer alkane.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spcBef>
                <a:spcPts val="1800"/>
              </a:spcBef>
            </a:pPr>
            <a:r>
              <a:rPr lang="en-US" sz="2000" dirty="0" smtClean="0"/>
              <a:t>The common names </a:t>
            </a:r>
            <a:r>
              <a:rPr lang="en-US" sz="2000" dirty="0"/>
              <a:t>of </a:t>
            </a:r>
            <a:r>
              <a:rPr lang="en-US" sz="2000" dirty="0">
                <a:solidFill>
                  <a:srgbClr val="C00000"/>
                </a:solidFill>
              </a:rPr>
              <a:t>sulfides</a:t>
            </a:r>
            <a:r>
              <a:rPr lang="en-US" sz="2000" dirty="0"/>
              <a:t> are derived in the same way as those of ethers but end in the word </a:t>
            </a:r>
            <a:r>
              <a:rPr lang="en-US" sz="2000" i="1" dirty="0">
                <a:solidFill>
                  <a:srgbClr val="C00000"/>
                </a:solidFill>
              </a:rPr>
              <a:t>sulfide</a:t>
            </a:r>
            <a:r>
              <a:rPr lang="en-US" sz="2000" dirty="0" smtClean="0"/>
              <a:t>.</a:t>
            </a:r>
            <a:endParaRPr lang="en-US" sz="2000" b="1" dirty="0"/>
          </a:p>
          <a:p>
            <a:pPr algn="l" rtl="0">
              <a:spcBef>
                <a:spcPts val="1800"/>
              </a:spcBef>
            </a:pPr>
            <a:endParaRPr lang="en-US" sz="2000" b="1" dirty="0" smtClean="0"/>
          </a:p>
          <a:p>
            <a:pPr algn="l" rtl="0">
              <a:spcBef>
                <a:spcPts val="1800"/>
              </a:spcBef>
            </a:pPr>
            <a:endParaRPr lang="en-US" sz="2000" dirty="0"/>
          </a:p>
          <a:p>
            <a:pPr algn="l" rtl="0">
              <a:lnSpc>
                <a:spcPct val="100000"/>
              </a:lnSpc>
              <a:spcBef>
                <a:spcPts val="1800"/>
              </a:spcBef>
            </a:pP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="" xmlns:a16="http://schemas.microsoft.com/office/drawing/2014/main" id="{B2226348-1D14-44E9-81EB-52F8ED429D4E}"/>
              </a:ext>
            </a:extLst>
          </p:cNvPr>
          <p:cNvSpPr txBox="1">
            <a:spLocks/>
          </p:cNvSpPr>
          <p:nvPr/>
        </p:nvSpPr>
        <p:spPr>
          <a:xfrm>
            <a:off x="2697637" y="160255"/>
            <a:ext cx="6306532" cy="587912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>
                <a:solidFill>
                  <a:srgbClr val="00B050"/>
                </a:solidFill>
              </a:rPr>
              <a:t>Nomenclature of </a:t>
            </a:r>
            <a:r>
              <a:rPr lang="en-US" sz="3200" dirty="0" err="1">
                <a:solidFill>
                  <a:srgbClr val="00B050"/>
                </a:solidFill>
              </a:rPr>
              <a:t>Thiols</a:t>
            </a:r>
            <a:r>
              <a:rPr lang="en-US" sz="3200" dirty="0">
                <a:solidFill>
                  <a:srgbClr val="00B050"/>
                </a:solidFill>
              </a:rPr>
              <a:t> and sulfides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148664" y="6346923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34806" y="1148904"/>
            <a:ext cx="1851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IUPAC name: </a:t>
            </a: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16773" y="516602"/>
            <a:ext cx="1949163" cy="1278634"/>
            <a:chOff x="2183932" y="174896"/>
            <a:chExt cx="1949163" cy="1278634"/>
          </a:xfrm>
        </p:grpSpPr>
        <p:pic>
          <p:nvPicPr>
            <p:cNvPr id="13" name="Picture 12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312" r="32808" b="41105"/>
            <a:stretch/>
          </p:blipFill>
          <p:spPr>
            <a:xfrm>
              <a:off x="2209800" y="174896"/>
              <a:ext cx="1923295" cy="750656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2183932" y="807199"/>
              <a:ext cx="1909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C77C3"/>
                  </a:solidFill>
                </a:rPr>
                <a:t>1-butanethiol</a:t>
              </a:r>
            </a:p>
            <a:p>
              <a:pPr algn="ctr"/>
              <a:r>
                <a:rPr lang="en-US" i="1" dirty="0" smtClean="0"/>
                <a:t>n</a:t>
              </a:r>
              <a:r>
                <a:rPr lang="en-US" dirty="0" smtClean="0"/>
                <a:t>-</a:t>
              </a:r>
              <a:r>
                <a:rPr lang="en-US" dirty="0"/>
                <a:t>B</a:t>
              </a:r>
              <a:r>
                <a:rPr lang="en-US" dirty="0" smtClean="0"/>
                <a:t>utyl </a:t>
              </a:r>
              <a:r>
                <a:rPr lang="en-US" dirty="0" err="1" smtClean="0"/>
                <a:t>mercaptan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260279" y="2517395"/>
            <a:ext cx="1845377" cy="1391629"/>
            <a:chOff x="4775254" y="24194"/>
            <a:chExt cx="1845377" cy="1391629"/>
          </a:xfrm>
        </p:grpSpPr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149" r="4805" b="41105"/>
            <a:stretch/>
          </p:blipFill>
          <p:spPr>
            <a:xfrm>
              <a:off x="5182233" y="24194"/>
              <a:ext cx="1362559" cy="781797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4775254" y="769492"/>
              <a:ext cx="184537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0C77C3"/>
                  </a:solidFill>
                </a:rPr>
                <a:t>thiophenol</a:t>
              </a:r>
              <a:endParaRPr lang="en-US" dirty="0" smtClean="0">
                <a:solidFill>
                  <a:srgbClr val="0C77C3"/>
                </a:solidFill>
              </a:endParaRPr>
            </a:p>
            <a:p>
              <a:pPr algn="ctr"/>
              <a:r>
                <a:rPr lang="en-US" dirty="0" smtClean="0"/>
                <a:t>Phenyl </a:t>
              </a:r>
              <a:r>
                <a:rPr lang="en-US" dirty="0" err="1" smtClean="0"/>
                <a:t>mercaptan</a:t>
              </a:r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32793" y="492483"/>
            <a:ext cx="2486579" cy="1312841"/>
            <a:chOff x="4164962" y="755142"/>
            <a:chExt cx="2486579" cy="1312841"/>
          </a:xfrm>
        </p:grpSpPr>
        <p:sp>
          <p:nvSpPr>
            <p:cNvPr id="18" name="TextBox 17"/>
            <p:cNvSpPr txBox="1"/>
            <p:nvPr/>
          </p:nvSpPr>
          <p:spPr>
            <a:xfrm>
              <a:off x="4164962" y="1421652"/>
              <a:ext cx="24865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err="1">
                  <a:solidFill>
                    <a:srgbClr val="0C77C3"/>
                  </a:solidFill>
                </a:rPr>
                <a:t>Cyclohexanethiol</a:t>
              </a:r>
              <a:endParaRPr lang="en-US" dirty="0">
                <a:solidFill>
                  <a:srgbClr val="0C77C3"/>
                </a:solidFill>
              </a:endParaRPr>
            </a:p>
            <a:p>
              <a:pPr algn="ctr"/>
              <a:r>
                <a:rPr lang="en-US" dirty="0" err="1" smtClean="0"/>
                <a:t>Cyclohexanyl</a:t>
              </a:r>
              <a:r>
                <a:rPr lang="en-US" dirty="0" smtClean="0"/>
                <a:t> </a:t>
              </a:r>
              <a:r>
                <a:rPr lang="en-US" dirty="0" err="1" smtClean="0"/>
                <a:t>mercaptan</a:t>
              </a:r>
              <a:endParaRPr lang="en-US" dirty="0"/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4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tretch>
              <a:fillRect/>
            </a:stretch>
          </p:blipFill>
          <p:spPr>
            <a:xfrm>
              <a:off x="4798096" y="755142"/>
              <a:ext cx="1300899" cy="685846"/>
            </a:xfrm>
            <a:prstGeom prst="rect">
              <a:avLst/>
            </a:prstGeom>
          </p:spPr>
        </p:pic>
      </p:grpSp>
      <p:grpSp>
        <p:nvGrpSpPr>
          <p:cNvPr id="29" name="Group 28"/>
          <p:cNvGrpSpPr/>
          <p:nvPr/>
        </p:nvGrpSpPr>
        <p:grpSpPr>
          <a:xfrm>
            <a:off x="7071349" y="295465"/>
            <a:ext cx="2557110" cy="1414202"/>
            <a:chOff x="2143876" y="2498384"/>
            <a:chExt cx="2557110" cy="1414202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5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r="74652"/>
            <a:stretch/>
          </p:blipFill>
          <p:spPr>
            <a:xfrm>
              <a:off x="2806841" y="2498384"/>
              <a:ext cx="1319430" cy="656571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2143876" y="3266255"/>
              <a:ext cx="255711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C77C3"/>
                  </a:solidFill>
                </a:rPr>
                <a:t>2-Methyl-1-propanethiol</a:t>
              </a:r>
            </a:p>
            <a:p>
              <a:pPr algn="ctr"/>
              <a:r>
                <a:rPr lang="en-US" dirty="0" err="1" smtClean="0"/>
                <a:t>Isopentyl</a:t>
              </a:r>
              <a:r>
                <a:rPr lang="en-US" dirty="0" smtClean="0"/>
                <a:t> </a:t>
              </a:r>
              <a:r>
                <a:rPr lang="en-US" dirty="0" err="1" smtClean="0"/>
                <a:t>mercaptan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222775" y="2455721"/>
            <a:ext cx="1943161" cy="1376664"/>
            <a:chOff x="5494599" y="2681734"/>
            <a:chExt cx="1943161" cy="137666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5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70824" r="-3241"/>
            <a:stretch/>
          </p:blipFill>
          <p:spPr>
            <a:xfrm>
              <a:off x="5651963" y="2681734"/>
              <a:ext cx="1703847" cy="662971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5494599" y="3412067"/>
              <a:ext cx="19431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C77C3"/>
                  </a:solidFill>
                </a:rPr>
                <a:t>2-Mercaptoethanol</a:t>
              </a:r>
            </a:p>
            <a:p>
              <a:pPr algn="ctr"/>
              <a:r>
                <a:rPr lang="el-GR" dirty="0" smtClean="0"/>
                <a:t>β</a:t>
              </a:r>
              <a:r>
                <a:rPr lang="en-US" dirty="0" smtClean="0"/>
                <a:t>-</a:t>
              </a:r>
              <a:r>
                <a:rPr lang="en-US" dirty="0" err="1" smtClean="0"/>
                <a:t>Mercaptoethanol</a:t>
              </a:r>
              <a:endParaRPr lang="en-US" dirty="0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>
          <a:xfrm>
            <a:off x="9268837" y="6365777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4914309" y="2443551"/>
            <a:ext cx="1802842" cy="1164415"/>
            <a:chOff x="7793472" y="2712256"/>
            <a:chExt cx="1802842" cy="1164415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 rotWithShape="1">
            <a:blip r:embed="rId5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34829" r="31681"/>
            <a:stretch/>
          </p:blipFill>
          <p:spPr>
            <a:xfrm>
              <a:off x="7796663" y="2712256"/>
              <a:ext cx="1799651" cy="677805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7793472" y="3507339"/>
              <a:ext cx="17235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C77C3"/>
                  </a:solidFill>
                </a:rPr>
                <a:t>2-Butene-1-thiol</a:t>
              </a:r>
              <a:endParaRPr lang="en-US" dirty="0">
                <a:solidFill>
                  <a:srgbClr val="0C77C3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9512635" y="2153973"/>
            <a:ext cx="2499402" cy="1508639"/>
            <a:chOff x="2030740" y="4399056"/>
            <a:chExt cx="2499402" cy="1508639"/>
          </a:xfrm>
        </p:grpSpPr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6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tretch>
              <a:fillRect/>
            </a:stretch>
          </p:blipFill>
          <p:spPr>
            <a:xfrm>
              <a:off x="2775937" y="4399056"/>
              <a:ext cx="1044225" cy="1116667"/>
            </a:xfrm>
            <a:prstGeom prst="rect">
              <a:avLst/>
            </a:prstGeom>
          </p:spPr>
        </p:pic>
        <p:sp>
          <p:nvSpPr>
            <p:cNvPr id="41" name="Rectangle 40"/>
            <p:cNvSpPr/>
            <p:nvPr/>
          </p:nvSpPr>
          <p:spPr>
            <a:xfrm>
              <a:off x="2030740" y="5538363"/>
              <a:ext cx="249940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0C77C3"/>
                  </a:solidFill>
                </a:rPr>
                <a:t>3-Mercaptobenzoic </a:t>
              </a:r>
              <a:r>
                <a:rPr lang="en-US" dirty="0">
                  <a:solidFill>
                    <a:srgbClr val="0C77C3"/>
                  </a:solidFill>
                </a:rPr>
                <a:t>acid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887873" y="518786"/>
            <a:ext cx="2016148" cy="867715"/>
            <a:chOff x="2067838" y="4988773"/>
            <a:chExt cx="2016148" cy="867715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067838" y="4988773"/>
              <a:ext cx="2016148" cy="358533"/>
            </a:xfrm>
            <a:prstGeom prst="rect">
              <a:avLst/>
            </a:prstGeom>
          </p:spPr>
        </p:pic>
        <p:sp>
          <p:nvSpPr>
            <p:cNvPr id="45" name="Rectangle 44"/>
            <p:cNvSpPr/>
            <p:nvPr/>
          </p:nvSpPr>
          <p:spPr>
            <a:xfrm>
              <a:off x="2141357" y="5487156"/>
              <a:ext cx="188384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C77C3"/>
                  </a:solidFill>
                </a:rPr>
                <a:t>Butane-1,4-dithiol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109591" y="5261178"/>
            <a:ext cx="18512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IUPAC name: </a:t>
            </a:r>
            <a:endParaRPr lang="en-US" altLang="en-US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814972" y="4652201"/>
            <a:ext cx="2117287" cy="1543403"/>
            <a:chOff x="8434146" y="367603"/>
            <a:chExt cx="2117287" cy="1543403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 rotWithShape="1">
            <a:blip r:embed="rId8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27629" r="52042"/>
            <a:stretch/>
          </p:blipFill>
          <p:spPr>
            <a:xfrm>
              <a:off x="8842341" y="367603"/>
              <a:ext cx="1300899" cy="821867"/>
            </a:xfrm>
            <a:prstGeom prst="rect">
              <a:avLst/>
            </a:prstGeom>
          </p:spPr>
        </p:pic>
        <p:sp>
          <p:nvSpPr>
            <p:cNvPr id="51" name="Rectangle 50"/>
            <p:cNvSpPr/>
            <p:nvPr/>
          </p:nvSpPr>
          <p:spPr>
            <a:xfrm>
              <a:off x="8434146" y="987676"/>
              <a:ext cx="211728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0C77C3"/>
                  </a:solidFill>
                </a:rPr>
                <a:t>Ethylthioethane</a:t>
              </a:r>
              <a:endParaRPr lang="en-US" dirty="0">
                <a:solidFill>
                  <a:srgbClr val="0C77C3"/>
                </a:solidFill>
              </a:endParaRPr>
            </a:p>
            <a:p>
              <a:pPr algn="ctr"/>
              <a:r>
                <a:rPr lang="en-US" dirty="0" err="1" smtClean="0">
                  <a:solidFill>
                    <a:srgbClr val="0C77C3"/>
                  </a:solidFill>
                </a:rPr>
                <a:t>Ethylsulfanylethane</a:t>
              </a:r>
              <a:endParaRPr lang="en-US" dirty="0" smtClean="0">
                <a:solidFill>
                  <a:srgbClr val="0C77C3"/>
                </a:solidFill>
              </a:endParaRPr>
            </a:p>
            <a:p>
              <a:pPr algn="ctr"/>
              <a:r>
                <a:rPr lang="en-US" dirty="0" smtClean="0"/>
                <a:t>Diethyl sulfide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921815" y="4490656"/>
            <a:ext cx="3061286" cy="1704948"/>
            <a:chOff x="7004414" y="3835881"/>
            <a:chExt cx="3061286" cy="1704948"/>
          </a:xfrm>
        </p:grpSpPr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8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52672" r="28325"/>
            <a:stretch/>
          </p:blipFill>
          <p:spPr>
            <a:xfrm>
              <a:off x="7826117" y="3835881"/>
              <a:ext cx="1261322" cy="852458"/>
            </a:xfrm>
            <a:prstGeom prst="rect">
              <a:avLst/>
            </a:prstGeom>
          </p:spPr>
        </p:pic>
        <p:sp>
          <p:nvSpPr>
            <p:cNvPr id="54" name="Rectangle 53"/>
            <p:cNvSpPr/>
            <p:nvPr/>
          </p:nvSpPr>
          <p:spPr>
            <a:xfrm>
              <a:off x="7004414" y="4617499"/>
              <a:ext cx="306128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C77C3"/>
                  </a:solidFill>
                </a:rPr>
                <a:t>(</a:t>
              </a:r>
              <a:r>
                <a:rPr lang="en-US" dirty="0" err="1" smtClean="0">
                  <a:solidFill>
                    <a:srgbClr val="0C77C3"/>
                  </a:solidFill>
                </a:rPr>
                <a:t>Methylthio</a:t>
              </a:r>
              <a:r>
                <a:rPr lang="en-US" dirty="0" smtClean="0">
                  <a:solidFill>
                    <a:srgbClr val="0C77C3"/>
                  </a:solidFill>
                </a:rPr>
                <a:t>)</a:t>
              </a:r>
              <a:r>
                <a:rPr lang="en-US" dirty="0" err="1" smtClean="0">
                  <a:solidFill>
                    <a:srgbClr val="0C77C3"/>
                  </a:solidFill>
                </a:rPr>
                <a:t>cyclopentane</a:t>
              </a:r>
              <a:endParaRPr lang="en-US" dirty="0">
                <a:solidFill>
                  <a:srgbClr val="0C77C3"/>
                </a:solidFill>
              </a:endParaRPr>
            </a:p>
            <a:p>
              <a:pPr algn="ctr"/>
              <a:r>
                <a:rPr lang="en-US" dirty="0" smtClean="0">
                  <a:solidFill>
                    <a:srgbClr val="0C77C3"/>
                  </a:solidFill>
                </a:rPr>
                <a:t>(</a:t>
              </a:r>
              <a:r>
                <a:rPr lang="en-US" dirty="0" err="1" smtClean="0">
                  <a:solidFill>
                    <a:srgbClr val="0C77C3"/>
                  </a:solidFill>
                </a:rPr>
                <a:t>Methylsulfanyl</a:t>
              </a:r>
              <a:r>
                <a:rPr lang="en-US" dirty="0" smtClean="0">
                  <a:solidFill>
                    <a:srgbClr val="0C77C3"/>
                  </a:solidFill>
                </a:rPr>
                <a:t>)</a:t>
              </a:r>
              <a:r>
                <a:rPr lang="en-US" dirty="0" err="1" smtClean="0">
                  <a:solidFill>
                    <a:srgbClr val="0C77C3"/>
                  </a:solidFill>
                </a:rPr>
                <a:t>cyclopentane</a:t>
              </a:r>
              <a:endParaRPr lang="en-US" dirty="0" smtClean="0">
                <a:solidFill>
                  <a:srgbClr val="0C77C3"/>
                </a:solidFill>
              </a:endParaRPr>
            </a:p>
            <a:p>
              <a:pPr algn="ctr"/>
              <a:r>
                <a:rPr lang="en-US" dirty="0" err="1" smtClean="0"/>
                <a:t>Cyclopentyl</a:t>
              </a:r>
              <a:r>
                <a:rPr lang="en-US" dirty="0" smtClean="0"/>
                <a:t> methyl sulfide</a:t>
              </a:r>
              <a:endParaRPr lang="en-US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6940382" y="4439311"/>
            <a:ext cx="2351926" cy="2022196"/>
            <a:chOff x="718897" y="2156103"/>
            <a:chExt cx="2351926" cy="2022196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 rotWithShape="1">
            <a:blip r:embed="rId8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r="80031"/>
            <a:stretch/>
          </p:blipFill>
          <p:spPr>
            <a:xfrm>
              <a:off x="1481829" y="2156103"/>
              <a:ext cx="1277870" cy="821867"/>
            </a:xfrm>
            <a:prstGeom prst="rect">
              <a:avLst/>
            </a:prstGeom>
          </p:spPr>
        </p:pic>
        <p:sp>
          <p:nvSpPr>
            <p:cNvPr id="57" name="Rectangle 56"/>
            <p:cNvSpPr/>
            <p:nvPr/>
          </p:nvSpPr>
          <p:spPr>
            <a:xfrm>
              <a:off x="718897" y="2977970"/>
              <a:ext cx="2351926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0C77C3"/>
                  </a:solidFill>
                </a:rPr>
                <a:t>Methylthiobenzene</a:t>
              </a:r>
              <a:endParaRPr lang="en-US" dirty="0" smtClean="0">
                <a:solidFill>
                  <a:srgbClr val="0C77C3"/>
                </a:solidFill>
              </a:endParaRPr>
            </a:p>
            <a:p>
              <a:pPr algn="ctr"/>
              <a:r>
                <a:rPr lang="en-US" dirty="0" err="1">
                  <a:solidFill>
                    <a:srgbClr val="0C77C3"/>
                  </a:solidFill>
                </a:rPr>
                <a:t>Methylsulfanylbenzene</a:t>
              </a:r>
              <a:endParaRPr lang="en-US" dirty="0">
                <a:solidFill>
                  <a:srgbClr val="0C77C3"/>
                </a:solidFill>
              </a:endParaRPr>
            </a:p>
            <a:p>
              <a:pPr algn="ctr"/>
              <a:r>
                <a:rPr lang="en-US" dirty="0" smtClean="0"/>
                <a:t>Methyl Phenyl </a:t>
              </a:r>
              <a:r>
                <a:rPr lang="en-US" dirty="0" err="1" smtClean="0"/>
                <a:t>sulfid</a:t>
              </a:r>
              <a:endParaRPr lang="en-US" dirty="0" smtClean="0"/>
            </a:p>
            <a:p>
              <a:endParaRPr lang="en-US" dirty="0">
                <a:solidFill>
                  <a:srgbClr val="0C77C3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9123371" y="4331601"/>
            <a:ext cx="3187504" cy="1588809"/>
            <a:chOff x="3712917" y="3599109"/>
            <a:chExt cx="3187504" cy="1588809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8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 l="80469"/>
            <a:stretch/>
          </p:blipFill>
          <p:spPr>
            <a:xfrm>
              <a:off x="4640233" y="3599109"/>
              <a:ext cx="1332872" cy="876489"/>
            </a:xfrm>
            <a:prstGeom prst="rect">
              <a:avLst/>
            </a:prstGeom>
          </p:spPr>
        </p:pic>
        <p:sp>
          <p:nvSpPr>
            <p:cNvPr id="63" name="Rectangle 62"/>
            <p:cNvSpPr/>
            <p:nvPr/>
          </p:nvSpPr>
          <p:spPr>
            <a:xfrm>
              <a:off x="3712917" y="4541587"/>
              <a:ext cx="31875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rgbClr val="0C77C3"/>
                  </a:solidFill>
                </a:rPr>
                <a:t>3-Methylthiocyclohexene</a:t>
              </a:r>
            </a:p>
            <a:p>
              <a:pPr algn="ctr"/>
              <a:r>
                <a:rPr lang="en-US" dirty="0" smtClean="0">
                  <a:solidFill>
                    <a:srgbClr val="0C77C3"/>
                  </a:solidFill>
                </a:rPr>
                <a:t>3-Methylsulfanylcyclohexene</a:t>
              </a:r>
              <a:endParaRPr lang="en-US" dirty="0">
                <a:solidFill>
                  <a:srgbClr val="0C77C3"/>
                </a:solidFill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168002" y="3186054"/>
            <a:ext cx="18512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IUPAC name: </a:t>
            </a: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</a:t>
            </a:r>
          </a:p>
        </p:txBody>
      </p:sp>
    </p:spTree>
    <p:extLst>
      <p:ext uri="{BB962C8B-B14F-4D97-AF65-F5344CB8AC3E}">
        <p14:creationId xmlns:p14="http://schemas.microsoft.com/office/powerpoint/2010/main" val="3054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0D2429-B29E-4FF5-8618-EAABD8B08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36" y="824142"/>
            <a:ext cx="11254844" cy="1425521"/>
          </a:xfrm>
        </p:spPr>
        <p:txBody>
          <a:bodyPr>
            <a:noAutofit/>
          </a:bodyPr>
          <a:lstStyle/>
          <a:p>
            <a:pPr algn="l" rtl="0">
              <a:lnSpc>
                <a:spcPct val="160000"/>
              </a:lnSpc>
            </a:pPr>
            <a:r>
              <a:rPr lang="en-US" sz="1800" dirty="0"/>
              <a:t>The </a:t>
            </a:r>
            <a:r>
              <a:rPr lang="en-US" sz="1800" dirty="0" smtClean="0"/>
              <a:t>S-H </a:t>
            </a:r>
            <a:r>
              <a:rPr lang="en-US" sz="1800" dirty="0"/>
              <a:t>bond in </a:t>
            </a:r>
            <a:r>
              <a:rPr lang="en-US" sz="2000" dirty="0"/>
              <a:t>thiols</a:t>
            </a:r>
            <a:r>
              <a:rPr lang="en-US" sz="1800" dirty="0"/>
              <a:t> is less polar than </a:t>
            </a:r>
            <a:r>
              <a:rPr lang="en-US" sz="1800" dirty="0" smtClean="0"/>
              <a:t>O-H </a:t>
            </a:r>
            <a:r>
              <a:rPr lang="en-US" sz="1800" dirty="0"/>
              <a:t>bond in alcohols, since </a:t>
            </a:r>
            <a:r>
              <a:rPr lang="en-US" sz="1800" dirty="0" smtClean="0"/>
              <a:t>Sulphur </a:t>
            </a:r>
            <a:r>
              <a:rPr lang="en-US" sz="1800" dirty="0"/>
              <a:t>is less electronegative than the oxygen atom. Thus, thiols form much weaker hydrogen bonding than alcohols, and have lower boiling points than analogous </a:t>
            </a:r>
            <a:r>
              <a:rPr lang="en-US" sz="1800" dirty="0" smtClean="0"/>
              <a:t>alcohols.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135893" y="6275561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F575802-DF38-4B0A-A2F3-379BF228AD2C}"/>
              </a:ext>
            </a:extLst>
          </p:cNvPr>
          <p:cNvSpPr txBox="1">
            <a:spLocks/>
          </p:cNvSpPr>
          <p:nvPr/>
        </p:nvSpPr>
        <p:spPr>
          <a:xfrm>
            <a:off x="545660" y="40859"/>
            <a:ext cx="10515600" cy="5756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>
                <a:solidFill>
                  <a:srgbClr val="00B050"/>
                </a:solidFill>
              </a:rPr>
              <a:t>Physical Properties </a:t>
            </a:r>
            <a:r>
              <a:rPr lang="en-US" sz="3200" dirty="0">
                <a:solidFill>
                  <a:srgbClr val="00B050"/>
                </a:solidFill>
              </a:rPr>
              <a:t>of 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err="1" smtClean="0">
                <a:solidFill>
                  <a:srgbClr val="00B050"/>
                </a:solidFill>
              </a:rPr>
              <a:t>Thiols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2736836" y="2139169"/>
            <a:ext cx="5554547" cy="1122654"/>
            <a:chOff x="1105732" y="4869714"/>
            <a:chExt cx="5554547" cy="1122654"/>
          </a:xfrm>
        </p:grpSpPr>
        <p:pic>
          <p:nvPicPr>
            <p:cNvPr id="9" name="Picture 8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390" b="19830"/>
            <a:stretch/>
          </p:blipFill>
          <p:spPr>
            <a:xfrm>
              <a:off x="2384981" y="4869714"/>
              <a:ext cx="2132426" cy="938769"/>
            </a:xfrm>
            <a:prstGeom prst="rect">
              <a:avLst/>
            </a:prstGeom>
          </p:spPr>
        </p:pic>
        <p:pic>
          <p:nvPicPr>
            <p:cNvPr id="10" name="Picture 9" descr="Screen Clippi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4036" b="19830"/>
            <a:stretch/>
          </p:blipFill>
          <p:spPr>
            <a:xfrm>
              <a:off x="1105732" y="4869714"/>
              <a:ext cx="1279249" cy="938769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3"/>
            <a:srcRect l="-1492" r="1492" b="67389"/>
            <a:stretch/>
          </p:blipFill>
          <p:spPr>
            <a:xfrm>
              <a:off x="4764259" y="4962612"/>
              <a:ext cx="1896020" cy="379729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 rotWithShape="1">
            <a:blip r:embed="rId4"/>
            <a:srcRect t="48583"/>
            <a:stretch/>
          </p:blipFill>
          <p:spPr>
            <a:xfrm>
              <a:off x="4711151" y="5393653"/>
              <a:ext cx="1896020" cy="598715"/>
            </a:xfrm>
            <a:prstGeom prst="rect">
              <a:avLst/>
            </a:prstGeom>
          </p:spPr>
        </p:pic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BB5D3CA2-A557-42F4-A1C6-78806DB68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1882" y="3607927"/>
            <a:ext cx="5521649" cy="483739"/>
          </a:xfrm>
        </p:spPr>
        <p:txBody>
          <a:bodyPr>
            <a:noAutofit/>
          </a:bodyPr>
          <a:lstStyle/>
          <a:p>
            <a:pPr algn="l"/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Acidity and basicity of </a:t>
            </a:r>
            <a:r>
              <a:rPr lang="en-US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Thiols</a:t>
            </a:r>
            <a:endParaRPr lang="en-US" sz="4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مستطيل 6"/>
          <p:cNvSpPr/>
          <p:nvPr/>
        </p:nvSpPr>
        <p:spPr>
          <a:xfrm>
            <a:off x="157955" y="4273983"/>
            <a:ext cx="1129100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Thiols are stronger acids (</a:t>
            </a:r>
            <a:r>
              <a:rPr lang="en-US" sz="2000" dirty="0" err="1" smtClean="0"/>
              <a:t>pKa</a:t>
            </a:r>
            <a:r>
              <a:rPr lang="en-US" sz="2000" dirty="0" smtClean="0"/>
              <a:t> </a:t>
            </a:r>
            <a:r>
              <a:rPr lang="en-US" sz="2000" dirty="0"/>
              <a:t>10) than alcohols (</a:t>
            </a:r>
            <a:r>
              <a:rPr lang="en-US" sz="2000" dirty="0" err="1" smtClean="0"/>
              <a:t>pKa</a:t>
            </a:r>
            <a:r>
              <a:rPr lang="en-US" sz="2000" dirty="0" smtClean="0"/>
              <a:t> </a:t>
            </a:r>
            <a:r>
              <a:rPr lang="en-US" sz="2000" dirty="0"/>
              <a:t>15</a:t>
            </a:r>
            <a:r>
              <a:rPr lang="en-US" sz="2000" dirty="0" smtClean="0"/>
              <a:t>).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Thiolate</a:t>
            </a:r>
            <a:r>
              <a:rPr lang="en-US" sz="2000" dirty="0"/>
              <a:t> ions (e.g. CH</a:t>
            </a:r>
            <a:r>
              <a:rPr lang="en-US" sz="2000" baseline="-25000" dirty="0"/>
              <a:t>3</a:t>
            </a:r>
            <a:r>
              <a:rPr lang="en-US" sz="2000" dirty="0"/>
              <a:t>CH</a:t>
            </a:r>
            <a:r>
              <a:rPr lang="en-US" sz="2000" baseline="-25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-</a:t>
            </a:r>
            <a:r>
              <a:rPr lang="en-US" sz="2000" dirty="0"/>
              <a:t>) are stronger </a:t>
            </a:r>
            <a:r>
              <a:rPr lang="en-US" sz="2000" dirty="0" smtClean="0"/>
              <a:t>nucleophiles than </a:t>
            </a:r>
            <a:r>
              <a:rPr lang="en-US" sz="2000" dirty="0"/>
              <a:t>corresponding </a:t>
            </a:r>
            <a:r>
              <a:rPr lang="en-US" sz="2000" dirty="0" err="1"/>
              <a:t>alkoxides</a:t>
            </a:r>
            <a:r>
              <a:rPr lang="en-US" sz="2000" dirty="0"/>
              <a:t> (CH</a:t>
            </a:r>
            <a:r>
              <a:rPr lang="en-US" sz="2000" baseline="-25000" dirty="0"/>
              <a:t>3</a:t>
            </a:r>
            <a:r>
              <a:rPr lang="en-US" sz="2000" dirty="0"/>
              <a:t>CH</a:t>
            </a:r>
            <a:r>
              <a:rPr lang="en-US" sz="2000" baseline="-25000" dirty="0"/>
              <a:t>2</a:t>
            </a:r>
            <a:r>
              <a:rPr lang="en-US" sz="2000" dirty="0"/>
              <a:t>O</a:t>
            </a:r>
            <a:r>
              <a:rPr lang="en-US" sz="2000" baseline="30000" dirty="0"/>
              <a:t>-</a:t>
            </a:r>
            <a:r>
              <a:rPr lang="en-US" sz="2000" dirty="0"/>
              <a:t>). Conversely, </a:t>
            </a:r>
            <a:r>
              <a:rPr lang="en-US" sz="2000" dirty="0" err="1"/>
              <a:t>thiols</a:t>
            </a:r>
            <a:r>
              <a:rPr lang="en-US" sz="2000" dirty="0"/>
              <a:t> are stronger acids than corresponding alcohols.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25" name="Picture 24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948" y="5738999"/>
            <a:ext cx="4705871" cy="79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0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135894" y="6336895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5E87C7BD-7A48-4376-AD97-FA22DB0FDF9E}"/>
              </a:ext>
            </a:extLst>
          </p:cNvPr>
          <p:cNvSpPr txBox="1">
            <a:spLocks/>
          </p:cNvSpPr>
          <p:nvPr/>
        </p:nvSpPr>
        <p:spPr>
          <a:xfrm>
            <a:off x="81187" y="-39324"/>
            <a:ext cx="10515600" cy="651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 </a:t>
            </a:r>
            <a:r>
              <a:rPr lang="en-US" sz="3200" dirty="0" err="1" smtClean="0">
                <a:solidFill>
                  <a:srgbClr val="00B050"/>
                </a:solidFill>
              </a:rPr>
              <a:t>Thiols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1577" y="1109797"/>
            <a:ext cx="3808665" cy="46471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4640" y="1871450"/>
            <a:ext cx="6260184" cy="691424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1187" y="474803"/>
            <a:ext cx="116206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Nucleophilic</a:t>
            </a:r>
            <a:r>
              <a:rPr lang="en-GB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substitution reaction 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 smtClean="0"/>
              <a:t>alkyl </a:t>
            </a:r>
            <a:r>
              <a:rPr lang="en-US" sz="2000" dirty="0"/>
              <a:t>halides </a:t>
            </a:r>
            <a:r>
              <a:rPr lang="en-US" sz="2000" dirty="0" smtClean="0"/>
              <a:t>by </a:t>
            </a:r>
            <a:r>
              <a:rPr lang="en-US" sz="2000" dirty="0">
                <a:solidFill>
                  <a:srgbClr val="C00000"/>
                </a:solidFill>
              </a:rPr>
              <a:t>sodium </a:t>
            </a:r>
            <a:r>
              <a:rPr lang="en-US" sz="2000" dirty="0" err="1">
                <a:solidFill>
                  <a:srgbClr val="C00000"/>
                </a:solidFill>
              </a:rPr>
              <a:t>hydrosulphide</a:t>
            </a:r>
            <a:r>
              <a:rPr lang="en-US" sz="2000" dirty="0"/>
              <a:t> </a:t>
            </a:r>
            <a:r>
              <a:rPr lang="en-US" sz="2000" dirty="0" smtClean="0"/>
              <a:t>( </a:t>
            </a:r>
            <a:r>
              <a:rPr lang="en-US" sz="2000" dirty="0" err="1" smtClean="0">
                <a:solidFill>
                  <a:srgbClr val="C00000"/>
                </a:solidFill>
              </a:rPr>
              <a:t>NaSH</a:t>
            </a:r>
            <a:r>
              <a:rPr lang="en-US" sz="2000" dirty="0" smtClean="0">
                <a:solidFill>
                  <a:srgbClr val="C00000"/>
                </a:solidFill>
              </a:rPr>
              <a:t> : </a:t>
            </a:r>
            <a:r>
              <a:rPr lang="en-US" sz="2000" dirty="0" smtClean="0"/>
              <a:t>excess </a:t>
            </a:r>
            <a:r>
              <a:rPr lang="en-US" sz="2000" dirty="0"/>
              <a:t>of </a:t>
            </a:r>
            <a:r>
              <a:rPr lang="en-US" sz="2000" dirty="0" err="1" smtClean="0"/>
              <a:t>NaOH</a:t>
            </a:r>
            <a:r>
              <a:rPr lang="en-US" sz="2000" dirty="0" smtClean="0"/>
              <a:t> (</a:t>
            </a:r>
            <a:r>
              <a:rPr lang="en-US" sz="2000" dirty="0"/>
              <a:t>K</a:t>
            </a:r>
            <a:r>
              <a:rPr lang="en-US" sz="2000" dirty="0" smtClean="0"/>
              <a:t>OH</a:t>
            </a:r>
            <a:r>
              <a:rPr lang="en-US" sz="2000" dirty="0"/>
              <a:t>) and hydrogen sulfide 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S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EE091B4D-3702-411C-9E54-F63FE3271A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3513400"/>
            <a:ext cx="12529227" cy="692422"/>
          </a:xfrm>
        </p:spPr>
        <p:txBody>
          <a:bodyPr>
            <a:no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GB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Nucleophilic</a:t>
            </a:r>
            <a:r>
              <a:rPr lang="en-GB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substitution reaction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primary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secondary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alkyl halide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alkanethiolate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5E87C7BD-7A48-4376-AD97-FA22DB0FDF9E}"/>
              </a:ext>
            </a:extLst>
          </p:cNvPr>
          <p:cNvSpPr txBox="1">
            <a:spLocks/>
          </p:cNvSpPr>
          <p:nvPr/>
        </p:nvSpPr>
        <p:spPr>
          <a:xfrm>
            <a:off x="318109" y="2873181"/>
            <a:ext cx="10515600" cy="6517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 </a:t>
            </a:r>
            <a:r>
              <a:rPr lang="en-US" sz="3200" dirty="0" smtClean="0">
                <a:solidFill>
                  <a:srgbClr val="00B050"/>
                </a:solidFill>
              </a:rPr>
              <a:t>Sulfide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71" y="4343077"/>
            <a:ext cx="5265876" cy="1005927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293" y="5486259"/>
            <a:ext cx="5044877" cy="113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209202" y="6224375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566750"/>
            <a:ext cx="4235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Alkylation 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Sulfides: </a:t>
            </a:r>
            <a:r>
              <a:rPr lang="en-US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Sulfonium</a:t>
            </a:r>
            <a:r>
              <a:rPr lang="en-US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Salts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2616" y="1068975"/>
            <a:ext cx="7430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smtClean="0"/>
              <a:t>oxidation of </a:t>
            </a:r>
            <a:r>
              <a:rPr lang="en-US" sz="2000" dirty="0" err="1" smtClean="0"/>
              <a:t>thiols</a:t>
            </a:r>
            <a:r>
              <a:rPr lang="en-US" sz="2000" dirty="0" smtClean="0"/>
              <a:t> to disulfides by </a:t>
            </a:r>
            <a:r>
              <a:rPr lang="en-US" sz="2000" dirty="0" smtClean="0">
                <a:solidFill>
                  <a:srgbClr val="C00000"/>
                </a:solidFill>
              </a:rPr>
              <a:t>hydrogen </a:t>
            </a:r>
            <a:r>
              <a:rPr lang="en-US" sz="2000" dirty="0">
                <a:solidFill>
                  <a:srgbClr val="C00000"/>
                </a:solidFill>
              </a:rPr>
              <a:t>peroxide </a:t>
            </a:r>
            <a:r>
              <a:rPr lang="en-US" sz="2000" dirty="0"/>
              <a:t>or </a:t>
            </a:r>
            <a:r>
              <a:rPr lang="en-US" sz="2000" dirty="0" smtClean="0">
                <a:solidFill>
                  <a:srgbClr val="C00000"/>
                </a:solidFill>
              </a:rPr>
              <a:t>iodine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9" name="مستطيل 5"/>
          <p:cNvSpPr/>
          <p:nvPr/>
        </p:nvSpPr>
        <p:spPr>
          <a:xfrm>
            <a:off x="3411327" y="10494"/>
            <a:ext cx="55360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ea typeface="+mj-ea"/>
              </a:rPr>
              <a:t>Reactions of </a:t>
            </a:r>
            <a:r>
              <a:rPr lang="en-US" sz="3200" dirty="0" err="1" smtClean="0">
                <a:solidFill>
                  <a:srgbClr val="00B050"/>
                </a:solidFill>
                <a:ea typeface="+mj-ea"/>
              </a:rPr>
              <a:t>Thiols</a:t>
            </a:r>
            <a:r>
              <a:rPr lang="en-US" sz="3200" dirty="0" smtClean="0">
                <a:solidFill>
                  <a:srgbClr val="00B050"/>
                </a:solidFill>
                <a:ea typeface="+mj-ea"/>
              </a:rPr>
              <a:t> </a:t>
            </a:r>
            <a:r>
              <a:rPr lang="en-US" sz="3200" dirty="0">
                <a:solidFill>
                  <a:srgbClr val="00B050"/>
                </a:solidFill>
                <a:ea typeface="+mj-ea"/>
              </a:rPr>
              <a:t>and </a:t>
            </a:r>
            <a:r>
              <a:rPr lang="en-US" sz="3200" dirty="0" smtClean="0">
                <a:solidFill>
                  <a:srgbClr val="00B050"/>
                </a:solidFill>
                <a:ea typeface="+mj-ea"/>
              </a:rPr>
              <a:t>Sulfides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972" y="485194"/>
            <a:ext cx="21709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Oxidation of </a:t>
            </a:r>
            <a:r>
              <a:rPr lang="en-US" sz="2000" dirty="0" err="1" smtClean="0">
                <a:solidFill>
                  <a:srgbClr val="C00000"/>
                </a:solidFill>
              </a:rPr>
              <a:t>Thiol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600" y="2342902"/>
            <a:ext cx="5329285" cy="40428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050" y="1593669"/>
            <a:ext cx="2913231" cy="65706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327" y="4070821"/>
            <a:ext cx="3795089" cy="1303133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926" y="5477915"/>
            <a:ext cx="6134632" cy="11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0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مخصص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2617</TotalTime>
  <Words>518</Words>
  <Application>Microsoft Office PowerPoint</Application>
  <PresentationFormat>Widescreen</PresentationFormat>
  <Paragraphs>79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ＭＳ Ｐゴシック</vt:lpstr>
      <vt:lpstr>Andalus</vt:lpstr>
      <vt:lpstr>Arial</vt:lpstr>
      <vt:lpstr>Calibri</vt:lpstr>
      <vt:lpstr>Calibri Light</vt:lpstr>
      <vt:lpstr>Times New Roman</vt:lpstr>
      <vt:lpstr>نسق Office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Acidity and basicity of Thiols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Thiols and Sulfides</dc:title>
  <dc:creator>Crash .</dc:creator>
  <cp:lastModifiedBy>USER</cp:lastModifiedBy>
  <cp:revision>122</cp:revision>
  <dcterms:created xsi:type="dcterms:W3CDTF">2017-10-19T20:45:16Z</dcterms:created>
  <dcterms:modified xsi:type="dcterms:W3CDTF">2024-10-09T20:46:30Z</dcterms:modified>
</cp:coreProperties>
</file>