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59" r:id="rId4"/>
    <p:sldId id="261" r:id="rId5"/>
    <p:sldId id="262" r:id="rId6"/>
    <p:sldId id="263" r:id="rId7"/>
    <p:sldId id="260" r:id="rId8"/>
    <p:sldId id="265" r:id="rId9"/>
    <p:sldId id="28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83" r:id="rId27"/>
    <p:sldId id="28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49B3D6-3DE3-40CD-A1D6-47C8183C0470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E037B-2E50-4F15-8AB1-B508B07B1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9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Rectangle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874DABC-DA05-4015-83B2-2638A957AA02}" type="datetime1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11/19/2025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7173" name="Rectangle 5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7174" name="Rectangle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2A641FE-8A39-496A-B126-337E4611EFAF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7175" name="Rectangle 7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588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729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5500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303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0D542A8-D7E1-B7E8-21AD-95547E68D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B6346B70-39B9-08D0-027C-21B70E3467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C9BDF9D8-553C-A55C-313F-2E016AA92A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4715D14-8D32-450C-EEAE-73795229CC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533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5ADB3A3-C2D7-0BB9-D93D-9706EDAF3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C275B6A9-3A88-BF37-6D13-B2FB5F079F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5F5B10F9-6FAC-A392-4B44-C7DBEFBF6D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443480B-5A40-4890-CE6E-A8168F5E02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304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40C5AC0-8868-3224-D428-C3A0CD894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655F6843-3496-DAB2-889D-815FB240A7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BE250369-D415-F448-AF74-F483DE1FE7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923313B-2878-66CF-BE71-11E1AAF47E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418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2249679-5D0D-5B72-2CEC-9C76F3999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F0C76F89-3C4D-4667-4948-7276661418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1FE34808-23BF-7DCC-4C5D-5FA016CCB1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A367650-F3DA-AE32-CF6B-0421217CC9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186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E8A1EC3-16B1-7B1A-5316-6FCD1B46D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1E0AC585-C62B-DC64-13BE-4AAF872FAA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2C7E07E5-970B-D4EC-3B2D-85F954D0F1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94D36F7-AF98-9EB5-9F25-2F9F1824D5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223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B9FCFE5-006E-DF5E-C5C2-8E53D2D66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A47918C2-3CEB-796F-6CAD-436DD0B85C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2CCCEC02-B57A-BF3A-7774-F3491603F7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777D331-FCA1-9990-73D3-8958372930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6582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72C2FEA-954A-43C7-48DE-36A4EEF77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8C100031-DAFD-1E95-0BE0-05949D0B13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177E663C-E27C-D871-57C7-3DBCFB55B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C8570BC-F710-52B9-7C17-402C12B2D4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73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083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EC2BB58-89D5-C726-1EAA-AA8679B28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99137A96-9632-169E-5070-9F3117EC96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2AAA5961-4B26-4FDE-CD5C-161F3CBF0A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7160C57-5EFF-B734-B015-4D3DFAB299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69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A013FF3-85AC-7912-F37A-7B2DAF770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A01C5B8C-E36D-8EE3-F069-33E96BCF7B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2D94CDB7-545E-8356-B963-7E495814A9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A4ADC59-99CD-C32D-4983-F47730D653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12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17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87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72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20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270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86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92B3-F041-4619-8984-66974E42AE7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010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5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3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7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945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57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278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0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4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54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4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EA817-D095-40EA-B2A3-030A782FB06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3B821-CC55-480A-84D1-C365C4E8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2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1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2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0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/>
          </p:cNvSpPr>
          <p:nvPr>
            <p:ph type="subTitle" idx="1"/>
          </p:nvPr>
        </p:nvSpPr>
        <p:spPr>
          <a:xfrm>
            <a:off x="228600" y="1462624"/>
            <a:ext cx="11277600" cy="51054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 443</a:t>
            </a:r>
          </a:p>
          <a:p>
            <a:pPr>
              <a:defRPr/>
            </a:pPr>
            <a:endParaRPr lang="en-US" sz="4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CHEMISTRY OF NATURAL PRODUCTS</a:t>
            </a:r>
          </a:p>
          <a:p>
            <a:pPr>
              <a:defRPr/>
            </a:pPr>
            <a:endParaRPr lang="en-US" sz="48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 </a:t>
            </a:r>
            <a:r>
              <a:rPr lang="en-US"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4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6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Flavonoids</a:t>
            </a:r>
          </a:p>
          <a:p>
            <a:pPr>
              <a:defRPr/>
            </a:pPr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EB44CF-E3F3-4164-9CE5-69C7EEFBA368}" type="slidenum">
              <a:rPr lang="en-US" sz="1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600" y="152402"/>
            <a:ext cx="1676400" cy="644017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V="1">
            <a:off x="1752600" y="899597"/>
            <a:ext cx="10015008" cy="1480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407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8FF96F89-6453-4C18-87EC-22C2C27E6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5859012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Classification of Flavonoids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E6533895-B261-4580-9740-33BCF98CF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24" y="1217530"/>
            <a:ext cx="5483899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3) Flav</a:t>
            </a: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an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one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C9CA766F-317A-4C34-B976-1B5E187B7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1330" y="1932318"/>
            <a:ext cx="4688849" cy="4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2,3-dihydro</a:t>
            </a:r>
            <a:r>
              <a:rPr lang="en-US" alt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2-phenylchromen-</a:t>
            </a:r>
            <a:r>
              <a:rPr lang="en-US" alt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4-one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5457262A-B78E-4634-B465-AFC1FFFFB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560620"/>
              </p:ext>
            </p:extLst>
          </p:nvPr>
        </p:nvGraphicFramePr>
        <p:xfrm>
          <a:off x="1026269" y="2952208"/>
          <a:ext cx="5962483" cy="18288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847683">
                  <a:extLst>
                    <a:ext uri="{9D8B030D-6E8A-4147-A177-3AD203B41FA5}">
                      <a16:colId xmlns:a16="http://schemas.microsoft.com/office/drawing/2014/main" xmlns="" val="305936464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53631980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592693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50354201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69818457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Flavonol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37766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Hesperetin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O-Me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928597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 Hespereidin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Rutinose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O-Me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108922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Naringenin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42053039"/>
                  </a:ext>
                </a:extLst>
              </a:tr>
            </a:tbl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413881"/>
              </p:ext>
            </p:extLst>
          </p:nvPr>
        </p:nvGraphicFramePr>
        <p:xfrm>
          <a:off x="7746078" y="2952208"/>
          <a:ext cx="2302594" cy="168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CS ChemDraw Drawing" r:id="rId4" imgW="1641960" imgH="1202760" progId="ChemDraw.Document.6.0">
                  <p:embed/>
                </p:oleObj>
              </mc:Choice>
              <mc:Fallback>
                <p:oleObj name="CS ChemDraw Drawing" r:id="rId4" imgW="1641960" imgH="12027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46078" y="2952208"/>
                        <a:ext cx="2302594" cy="168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231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12D4-1BB1-4CDC-88A6-B6E19B6BFEA8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8FF96F89-6453-4C18-87EC-22C2C27E6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Classification of Flavonoids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E6533895-B261-4580-9740-33BCF98CF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24" y="121753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4) Flav</a:t>
            </a: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an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on</a:t>
            </a:r>
            <a:r>
              <a:rPr lang="en-US" altLang="en-US" sz="24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ol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C9CA766F-317A-4C34-B976-1B5E187B7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413" y="1671160"/>
            <a:ext cx="5865162" cy="4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3-hydroxy-</a:t>
            </a: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2,3-dihydro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-2-phenylchromen-</a:t>
            </a:r>
            <a:r>
              <a:rPr lang="en-US" alt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4-one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xmlns="" id="{DEFFEFCA-BF59-466C-B483-18A4B7004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624" y="2267623"/>
            <a:ext cx="309351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282790" y="3059886"/>
            <a:ext cx="2536299" cy="2317373"/>
            <a:chOff x="4282790" y="3059886"/>
            <a:chExt cx="2536299" cy="2317373"/>
          </a:xfrm>
        </p:grpSpPr>
        <p:sp>
          <p:nvSpPr>
            <p:cNvPr id="18" name="TextBox 1">
              <a:extLst>
                <a:ext uri="{FF2B5EF4-FFF2-40B4-BE49-F238E27FC236}">
                  <a16:creationId xmlns:a16="http://schemas.microsoft.com/office/drawing/2014/main" xmlns="" id="{81D40F4B-81C4-420A-9DB9-63064D3BAC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7693" y="4919185"/>
              <a:ext cx="1316929" cy="458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indent="0" algn="ctr">
                <a:lnSpc>
                  <a:spcPct val="150000"/>
                </a:lnSpc>
                <a:spcBef>
                  <a:spcPct val="0"/>
                </a:spcBef>
                <a:buNone/>
              </a:pPr>
              <a:r>
                <a:rPr lang="en-US" altLang="en-US" sz="1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Taxifolin</a:t>
              </a:r>
            </a:p>
          </p:txBody>
        </p:sp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3471824"/>
                </p:ext>
              </p:extLst>
            </p:nvPr>
          </p:nvGraphicFramePr>
          <p:xfrm>
            <a:off x="4282790" y="3059886"/>
            <a:ext cx="2536299" cy="1859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39" name="CS ChemDraw Drawing" r:id="rId4" imgW="1641960" imgH="1202760" progId="ChemDraw.Document.6.0">
                    <p:embed/>
                  </p:oleObj>
                </mc:Choice>
                <mc:Fallback>
                  <p:oleObj name="CS ChemDraw Drawing" r:id="rId4" imgW="1641960" imgH="120276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282790" y="3059886"/>
                          <a:ext cx="2536299" cy="185929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04636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3. Flavonoids</a:t>
            </a: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8FF96F89-6453-4C18-87EC-22C2C27E6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Classification of Flavonoids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E6533895-B261-4580-9740-33BCF98CF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24" y="121753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5) </a:t>
            </a:r>
            <a:r>
              <a:rPr lang="en-US" altLang="en-US" sz="2400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an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213514"/>
              </p:ext>
            </p:extLst>
          </p:nvPr>
        </p:nvGraphicFramePr>
        <p:xfrm>
          <a:off x="4421159" y="1537411"/>
          <a:ext cx="2081856" cy="1314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CS ChemDraw Drawing" r:id="rId4" imgW="1536120" imgH="969480" progId="ChemDraw.Document.6.0">
                  <p:embed/>
                </p:oleObj>
              </mc:Choice>
              <mc:Fallback>
                <p:oleObj name="CS ChemDraw Drawing" r:id="rId4" imgW="1536120" imgH="9694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21159" y="1537411"/>
                        <a:ext cx="2081856" cy="13140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1248012" y="3168763"/>
            <a:ext cx="2156305" cy="1936989"/>
            <a:chOff x="1248012" y="3168763"/>
            <a:chExt cx="2156305" cy="1936989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56623886"/>
                </p:ext>
              </p:extLst>
            </p:nvPr>
          </p:nvGraphicFramePr>
          <p:xfrm>
            <a:off x="1248012" y="3168763"/>
            <a:ext cx="2156305" cy="13930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3" name="CS ChemDraw Drawing" r:id="rId6" imgW="1641960" imgH="1059840" progId="ChemDraw.Document.6.0">
                    <p:embed/>
                  </p:oleObj>
                </mc:Choice>
                <mc:Fallback>
                  <p:oleObj name="CS ChemDraw Drawing" r:id="rId6" imgW="1641960" imgH="105984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248012" y="3168763"/>
                          <a:ext cx="2156305" cy="139304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Rectangle 6"/>
            <p:cNvSpPr/>
            <p:nvPr/>
          </p:nvSpPr>
          <p:spPr>
            <a:xfrm>
              <a:off x="1669574" y="4736420"/>
              <a:ext cx="13131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en-US" b="1" dirty="0" smtClean="0">
                  <a:solidFill>
                    <a:srgbClr val="0070C0"/>
                  </a:solidFill>
                  <a:latin typeface="Times New Roman" panose="02020603050405020304" pitchFamily="18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Flavan-3-ol</a:t>
              </a:r>
              <a:endPara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600871" y="2986808"/>
            <a:ext cx="2138465" cy="2091033"/>
            <a:chOff x="8540524" y="2994154"/>
            <a:chExt cx="2138465" cy="2091033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46510432"/>
                </p:ext>
              </p:extLst>
            </p:nvPr>
          </p:nvGraphicFramePr>
          <p:xfrm>
            <a:off x="8540524" y="2994154"/>
            <a:ext cx="2138465" cy="15676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4" name="CS ChemDraw Drawing" r:id="rId8" imgW="1641960" imgH="1202760" progId="ChemDraw.Document.6.0">
                    <p:embed/>
                  </p:oleObj>
                </mc:Choice>
                <mc:Fallback>
                  <p:oleObj name="CS ChemDraw Drawing" r:id="rId8" imgW="1641960" imgH="120276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8540524" y="2994154"/>
                          <a:ext cx="2138465" cy="156765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ctangle 13"/>
            <p:cNvSpPr/>
            <p:nvPr/>
          </p:nvSpPr>
          <p:spPr>
            <a:xfrm>
              <a:off x="8943579" y="4715855"/>
              <a:ext cx="167866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en-US" b="1" dirty="0" smtClean="0">
                  <a:solidFill>
                    <a:srgbClr val="0070C0"/>
                  </a:solidFill>
                  <a:latin typeface="Times New Roman" panose="02020603050405020304" pitchFamily="18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Flavan-3,4-diol</a:t>
              </a:r>
              <a:endPara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942907" y="3035477"/>
            <a:ext cx="2119374" cy="2115612"/>
            <a:chOff x="4942907" y="3035477"/>
            <a:chExt cx="2119374" cy="2115612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0230139"/>
                </p:ext>
              </p:extLst>
            </p:nvPr>
          </p:nvGraphicFramePr>
          <p:xfrm>
            <a:off x="4942907" y="3035477"/>
            <a:ext cx="2119374" cy="15536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5" name="CS ChemDraw Drawing" r:id="rId10" imgW="1641960" imgH="1202760" progId="ChemDraw.Document.6.0">
                    <p:embed/>
                  </p:oleObj>
                </mc:Choice>
                <mc:Fallback>
                  <p:oleObj name="CS ChemDraw Drawing" r:id="rId10" imgW="1641960" imgH="120276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942907" y="3035477"/>
                          <a:ext cx="2119374" cy="155366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ctangle 14"/>
            <p:cNvSpPr/>
            <p:nvPr/>
          </p:nvSpPr>
          <p:spPr>
            <a:xfrm>
              <a:off x="5439410" y="4781757"/>
              <a:ext cx="13131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en-US" b="1" dirty="0" smtClean="0">
                  <a:solidFill>
                    <a:srgbClr val="0070C0"/>
                  </a:solidFill>
                  <a:latin typeface="Times New Roman" panose="02020603050405020304" pitchFamily="18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Flavan-4-ol</a:t>
              </a:r>
              <a:endPara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129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8FF96F89-6453-4C18-87EC-22C2C27E6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Classification of Flavonoids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E6533895-B261-4580-9740-33BCF98CF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24" y="121753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6) </a:t>
            </a:r>
            <a:r>
              <a:rPr lang="en-US" altLang="en-US" sz="2400" dirty="0" err="1" smtClean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Isoflavone</a:t>
            </a:r>
            <a:endParaRPr lang="en-US" altLang="en-US" sz="2400" dirty="0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1FBD2B9B-6D0F-4B0C-AB73-F1F8D3132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412" y="1687327"/>
            <a:ext cx="11080665" cy="4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3-phenylchromen-4-one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25E6644E-6857-4096-A691-E694C54E7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262359"/>
              </p:ext>
            </p:extLst>
          </p:nvPr>
        </p:nvGraphicFramePr>
        <p:xfrm>
          <a:off x="1298046" y="3051313"/>
          <a:ext cx="4911725" cy="13716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11325">
                  <a:extLst>
                    <a:ext uri="{9D8B030D-6E8A-4147-A177-3AD203B41FA5}">
                      <a16:colId xmlns:a16="http://schemas.microsoft.com/office/drawing/2014/main" xmlns="" val="32011493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4721641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147159995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968505456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Isoflavone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346159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Genistein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246847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Daidzin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Rutinose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40677597"/>
                  </a:ext>
                </a:extLst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074304"/>
              </p:ext>
            </p:extLst>
          </p:nvPr>
        </p:nvGraphicFramePr>
        <p:xfrm>
          <a:off x="7534912" y="2947480"/>
          <a:ext cx="2151376" cy="147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CS ChemDraw Drawing" r:id="rId4" imgW="1641960" imgH="1128240" progId="ChemDraw.Document.6.0">
                  <p:embed/>
                </p:oleObj>
              </mc:Choice>
              <mc:Fallback>
                <p:oleObj name="CS ChemDraw Drawing" r:id="rId4" imgW="1641960" imgH="11282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34912" y="2947480"/>
                        <a:ext cx="2151376" cy="1479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375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8FF96F89-6453-4C18-87EC-22C2C27E6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Classification of Flavonoids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E6533895-B261-4580-9740-33BCF98CF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24" y="121753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7) </a:t>
            </a:r>
            <a:r>
              <a:rPr lang="en-US" altLang="en-US" sz="2400" dirty="0" err="1" smtClean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Neoflavonoide</a:t>
            </a:r>
            <a:endParaRPr lang="en-US" altLang="en-US" sz="2400" dirty="0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1FBD2B9B-6D0F-4B0C-AB73-F1F8D3132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422" y="1607668"/>
            <a:ext cx="11080665" cy="4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Ring B in position 4 (4-phenyl-coumarins)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xmlns="" id="{E79FFFF8-0807-4DC5-BF10-478FEA2B2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89781"/>
            <a:ext cx="1108066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Isoflavonoide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the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Neoflavonoids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regarded as abnormal flavonoids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768529"/>
              </p:ext>
            </p:extLst>
          </p:nvPr>
        </p:nvGraphicFramePr>
        <p:xfrm>
          <a:off x="4217142" y="2546921"/>
          <a:ext cx="1590270" cy="1992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CS ChemDraw Drawing" r:id="rId4" imgW="1173960" imgH="1471320" progId="ChemDraw.Document.6.0">
                  <p:embed/>
                </p:oleObj>
              </mc:Choice>
              <mc:Fallback>
                <p:oleObj name="CS ChemDraw Drawing" r:id="rId4" imgW="1173960" imgH="14713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17142" y="2546921"/>
                        <a:ext cx="1590270" cy="1992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644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8FF96F89-6453-4C18-87EC-22C2C27E6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Classification of Flavonoids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E6533895-B261-4580-9740-33BCF98CF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24" y="121753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8) Anthocyanidins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1FBD2B9B-6D0F-4B0C-AB73-F1F8D3132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911" y="1689568"/>
            <a:ext cx="11080665" cy="4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Flavylium (2-Phenylchromenylium) ion skeleton of anthocyanidins.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686025"/>
              </p:ext>
            </p:extLst>
          </p:nvPr>
        </p:nvGraphicFramePr>
        <p:xfrm>
          <a:off x="4499226" y="2215307"/>
          <a:ext cx="2378230" cy="1527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CS ChemDraw Drawing" r:id="rId4" imgW="1651680" imgH="1059840" progId="ChemDraw.Document.6.0">
                  <p:embed/>
                </p:oleObj>
              </mc:Choice>
              <mc:Fallback>
                <p:oleObj name="CS ChemDraw Drawing" r:id="rId4" imgW="1651680" imgH="10598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99226" y="2215307"/>
                        <a:ext cx="2378230" cy="15275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6095999" y="3861881"/>
            <a:ext cx="2775575" cy="2314172"/>
            <a:chOff x="6095999" y="3861881"/>
            <a:chExt cx="2775575" cy="2314172"/>
          </a:xfrm>
        </p:grpSpPr>
        <p:sp>
          <p:nvSpPr>
            <p:cNvPr id="15" name="TextBox 1">
              <a:extLst>
                <a:ext uri="{FF2B5EF4-FFF2-40B4-BE49-F238E27FC236}">
                  <a16:creationId xmlns:a16="http://schemas.microsoft.com/office/drawing/2014/main" xmlns="" id="{665E8B85-2A39-4934-948E-1D6A3189ED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1559" y="5717979"/>
              <a:ext cx="2170015" cy="458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indent="0" algn="ctr">
                <a:lnSpc>
                  <a:spcPct val="150000"/>
                </a:lnSpc>
                <a:spcBef>
                  <a:spcPct val="0"/>
                </a:spcBef>
                <a:buNone/>
              </a:pPr>
              <a:r>
                <a:rPr lang="en-US" altLang="en-US" sz="1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Delphenidin</a:t>
              </a:r>
              <a:endParaRPr lang="en-US" alt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69999213"/>
                </p:ext>
              </p:extLst>
            </p:nvPr>
          </p:nvGraphicFramePr>
          <p:xfrm>
            <a:off x="6095999" y="3861881"/>
            <a:ext cx="2775575" cy="1811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44" name="CS ChemDraw Drawing" r:id="rId6" imgW="2111400" imgH="1378080" progId="ChemDraw.Document.6.0">
                    <p:embed/>
                  </p:oleObj>
                </mc:Choice>
                <mc:Fallback>
                  <p:oleObj name="CS ChemDraw Drawing" r:id="rId6" imgW="2111400" imgH="137808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095999" y="3861881"/>
                          <a:ext cx="2775575" cy="181142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Group 19"/>
          <p:cNvGrpSpPr/>
          <p:nvPr/>
        </p:nvGrpSpPr>
        <p:grpSpPr>
          <a:xfrm>
            <a:off x="1224510" y="4246299"/>
            <a:ext cx="2824249" cy="1929754"/>
            <a:chOff x="1224510" y="4246299"/>
            <a:chExt cx="2824249" cy="1929754"/>
          </a:xfrm>
        </p:grpSpPr>
        <p:sp>
          <p:nvSpPr>
            <p:cNvPr id="12" name="TextBox 1">
              <a:extLst>
                <a:ext uri="{FF2B5EF4-FFF2-40B4-BE49-F238E27FC236}">
                  <a16:creationId xmlns:a16="http://schemas.microsoft.com/office/drawing/2014/main" xmlns="" id="{E79FFFF8-0807-4DC5-BF10-478FEA2B2A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769" y="5717979"/>
              <a:ext cx="1215509" cy="458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indent="0" algn="ctr">
                <a:lnSpc>
                  <a:spcPct val="150000"/>
                </a:lnSpc>
                <a:spcBef>
                  <a:spcPct val="0"/>
                </a:spcBef>
                <a:buNone/>
              </a:pPr>
              <a:r>
                <a:rPr lang="en-US" altLang="en-US" sz="1800" b="1" dirty="0" err="1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Cyanidin</a:t>
              </a:r>
              <a:r>
                <a:rPr lang="en-US" altLang="en-US" sz="18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1047569"/>
                </p:ext>
              </p:extLst>
            </p:nvPr>
          </p:nvGraphicFramePr>
          <p:xfrm>
            <a:off x="1224510" y="4246299"/>
            <a:ext cx="2824249" cy="1537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45" name="CS ChemDraw Drawing" r:id="rId8" imgW="2111400" imgH="1149480" progId="ChemDraw.Document.6.0">
                    <p:embed/>
                  </p:oleObj>
                </mc:Choice>
                <mc:Fallback>
                  <p:oleObj name="CS ChemDraw Drawing" r:id="rId8" imgW="2111400" imgH="114948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224510" y="4246299"/>
                          <a:ext cx="2824249" cy="15374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57914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8FF96F89-6453-4C18-87EC-22C2C27E6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7677" y="913785"/>
            <a:ext cx="4100068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Occurrence in Nature</a:t>
            </a:r>
          </a:p>
        </p:txBody>
      </p:sp>
      <p:pic>
        <p:nvPicPr>
          <p:cNvPr id="13" name="Picture 4" descr="CLASSIFICATION&#10;• Classified in to Anthocyanins &amp; Anthoxanthins&#10;• Anthocyanins are glycosides of anthocyanidins, which&#10;are ...">
            <a:extLst>
              <a:ext uri="{FF2B5EF4-FFF2-40B4-BE49-F238E27FC236}">
                <a16:creationId xmlns:a16="http://schemas.microsoft.com/office/drawing/2014/main" xmlns="" id="{28773A0F-CCA7-44B3-84DC-41CF05ED15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945" t="17751" r="6296" b="8142"/>
          <a:stretch/>
        </p:blipFill>
        <p:spPr bwMode="auto">
          <a:xfrm>
            <a:off x="6527259" y="1714008"/>
            <a:ext cx="5571035" cy="3745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">
            <a:extLst>
              <a:ext uri="{FF2B5EF4-FFF2-40B4-BE49-F238E27FC236}">
                <a16:creationId xmlns:a16="http://schemas.microsoft.com/office/drawing/2014/main" xmlns="" id="{A904DD5E-5CE9-48EF-8EF8-CC0EB7389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78170" y="1493752"/>
            <a:ext cx="6705429" cy="3805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57785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 </a:t>
            </a:r>
            <a:r>
              <a:rPr lang="en-US" altLang="en-US" sz="20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act like antioxidants</a:t>
            </a:r>
          </a:p>
          <a:p>
            <a:pPr marL="57785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Some flavonoids in hops and beer have been found to have better antioxidant effects than tea or red wine and other drinks.</a:t>
            </a:r>
          </a:p>
          <a:p>
            <a:pPr marL="57785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 have been known to have antiviral, antiallergic, antiplatelet, anti-inflammatory, antitumor and antioxidant activities.</a:t>
            </a:r>
          </a:p>
        </p:txBody>
      </p:sp>
      <p:sp>
        <p:nvSpPr>
          <p:cNvPr id="2" name="Rectangle 1"/>
          <p:cNvSpPr/>
          <p:nvPr/>
        </p:nvSpPr>
        <p:spPr>
          <a:xfrm>
            <a:off x="1161734" y="913785"/>
            <a:ext cx="2850460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Actions of flavonoids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3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Isolation of Flavonoids</a:t>
            </a: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xmlns="" id="{66828366-76FA-4B7B-A93B-F917E3A3A3DD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909763" y="985838"/>
          <a:ext cx="8218487" cy="573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CS ChemDraw Drawing" r:id="rId4" imgW="6409530" imgH="4475492" progId="ChemDraw.Document.6.0">
                  <p:embed/>
                </p:oleObj>
              </mc:Choice>
              <mc:Fallback>
                <p:oleObj name="CS ChemDraw Drawing" r:id="rId4" imgW="6409530" imgH="4475492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3" y="985838"/>
                        <a:ext cx="8218487" cy="5738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599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4D4B7850-7A50-4CC5-AFDA-F750204E9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4166399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Detection of Flavonoids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003922-B544-EC23-15F2-EC2EB52ED7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988" y="1274546"/>
            <a:ext cx="9227820" cy="538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03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F7734BC-5C9B-6C56-EDAB-125C786CC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F747629-5A5C-54C9-EB5C-EF1D40A24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xmlns="" id="{3B02F1BE-5C50-CABB-6CAB-3324E86A6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F3AF68D3-135E-7CD7-1A25-77E68E9678D9}"/>
              </a:ext>
            </a:extLst>
          </p:cNvPr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11FD3704-3285-2370-4959-FA4208A3D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5090527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Chemistry of Flavonoids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54321828-9455-18F7-AAE1-505FAA7FD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423" y="1126825"/>
            <a:ext cx="11373853" cy="96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Several  reaction can be carried out with Flavonoids for example hydrogenation; hydroxylation, methylation,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sulphonation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glycosylation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49529"/>
              </p:ext>
            </p:extLst>
          </p:nvPr>
        </p:nvGraphicFramePr>
        <p:xfrm>
          <a:off x="3206435" y="2125799"/>
          <a:ext cx="5299831" cy="1330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CS ChemDraw Drawing" r:id="rId4" imgW="4615200" imgH="1158120" progId="ChemDraw.Document.6.0">
                  <p:embed/>
                </p:oleObj>
              </mc:Choice>
              <mc:Fallback>
                <p:oleObj name="CS ChemDraw Drawing" r:id="rId4" imgW="4615200" imgH="11581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06435" y="2125799"/>
                        <a:ext cx="5299831" cy="13308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6833" y="2574032"/>
            <a:ext cx="14350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Methylation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653902"/>
              </p:ext>
            </p:extLst>
          </p:nvPr>
        </p:nvGraphicFramePr>
        <p:xfrm>
          <a:off x="2945943" y="3797259"/>
          <a:ext cx="5560323" cy="1335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CS ChemDraw Drawing" r:id="rId6" imgW="4773960" imgH="1146240" progId="ChemDraw.Document.6.0">
                  <p:embed/>
                </p:oleObj>
              </mc:Choice>
              <mc:Fallback>
                <p:oleObj name="CS ChemDraw Drawing" r:id="rId6" imgW="4773960" imgH="11462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45943" y="3797259"/>
                        <a:ext cx="5560323" cy="13350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26833" y="3915094"/>
            <a:ext cx="1308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Hydrolysis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7726051"/>
              </p:ext>
            </p:extLst>
          </p:nvPr>
        </p:nvGraphicFramePr>
        <p:xfrm>
          <a:off x="2830783" y="5389123"/>
          <a:ext cx="6710350" cy="1309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CS ChemDraw Drawing" r:id="rId8" imgW="5946840" imgH="1160640" progId="ChemDraw.Document.6.0">
                  <p:embed/>
                </p:oleObj>
              </mc:Choice>
              <mc:Fallback>
                <p:oleObj name="CS ChemDraw Drawing" r:id="rId8" imgW="5946840" imgH="11606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30783" y="5389123"/>
                        <a:ext cx="6710350" cy="13094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927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13771" y="9726"/>
            <a:ext cx="5911174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Phenolic 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Compounds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13771" y="1445140"/>
            <a:ext cx="11697228" cy="1421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compounds that have one or more hydroxyl groups attached directly to an aromatic ring.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Phenol is the structure upon which the entire group is based.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aromatic ring in this case is, of course, benzene.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820183"/>
            <a:ext cx="45159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Chemistry of Phenolic Compounds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307856" y="3364791"/>
            <a:ext cx="864339" cy="1456351"/>
            <a:chOff x="5298129" y="3111871"/>
            <a:chExt cx="864339" cy="1456351"/>
          </a:xfrm>
        </p:grpSpPr>
        <p:sp>
          <p:nvSpPr>
            <p:cNvPr id="7" name="Rectangle 6"/>
            <p:cNvSpPr/>
            <p:nvPr/>
          </p:nvSpPr>
          <p:spPr>
            <a:xfrm>
              <a:off x="5298129" y="4198890"/>
              <a:ext cx="86433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Phenol</a:t>
              </a:r>
              <a:endPara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3474049"/>
                </p:ext>
              </p:extLst>
            </p:nvPr>
          </p:nvGraphicFramePr>
          <p:xfrm>
            <a:off x="5419723" y="3111871"/>
            <a:ext cx="621153" cy="10870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" name="CS ChemDraw Drawing" r:id="rId3" imgW="438120" imgH="767160" progId="ChemDraw.Document.6.0">
                    <p:embed/>
                  </p:oleObj>
                </mc:Choice>
                <mc:Fallback>
                  <p:oleObj name="CS ChemDraw Drawing" r:id="rId3" imgW="438120" imgH="76716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419723" y="3111871"/>
                          <a:ext cx="621153" cy="108701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0807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4857791-916A-255E-4AFB-7077E7D42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E8BF656-274A-DDD3-2B21-0EFD9D909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xmlns="" id="{D09C6445-2626-5862-852F-B389B99B8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C7B05218-2A36-0763-6F8D-EE5BB9B286E6}"/>
              </a:ext>
            </a:extLst>
          </p:cNvPr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1355F354-B921-ADA0-4BCF-AD9365764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8" y="515743"/>
            <a:ext cx="4399863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Synthesis of Flavonoids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B55F7525-DF76-3B40-C905-248297515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826" y="1053974"/>
            <a:ext cx="432829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Von-</a:t>
            </a:r>
            <a:r>
              <a:rPr lang="en-US" alt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Kostanecki</a:t>
            </a: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Method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xmlns="" id="{6C5F8A7E-FB0A-D658-FF60-AFDC1D1F7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8" y="2897891"/>
            <a:ext cx="63808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Baker Venkataraman Method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129876"/>
              </p:ext>
            </p:extLst>
          </p:nvPr>
        </p:nvGraphicFramePr>
        <p:xfrm>
          <a:off x="1303588" y="1096151"/>
          <a:ext cx="9584824" cy="1562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CS ChemDraw Drawing" r:id="rId4" imgW="8705160" imgH="1419120" progId="ChemDraw.Document.6.0">
                  <p:embed/>
                </p:oleObj>
              </mc:Choice>
              <mc:Fallback>
                <p:oleObj name="CS ChemDraw Drawing" r:id="rId4" imgW="8705160" imgH="14191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03588" y="1096151"/>
                        <a:ext cx="9584824" cy="1562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249745"/>
              </p:ext>
            </p:extLst>
          </p:nvPr>
        </p:nvGraphicFramePr>
        <p:xfrm>
          <a:off x="2629349" y="3196470"/>
          <a:ext cx="7917719" cy="3630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CS ChemDraw Drawing" r:id="rId6" imgW="7473960" imgH="3427560" progId="ChemDraw.Document.6.0">
                  <p:embed/>
                </p:oleObj>
              </mc:Choice>
              <mc:Fallback>
                <p:oleObj name="CS ChemDraw Drawing" r:id="rId6" imgW="7473960" imgH="34275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29349" y="3196470"/>
                        <a:ext cx="7917719" cy="36309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485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01E4A2B-2752-E5D5-B797-59F11D593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xmlns="" id="{5E6BF133-3AAB-3518-B61F-D981CBBB4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C2C29BCB-9BDE-A1C8-0C87-CB05FE425A74}"/>
              </a:ext>
            </a:extLst>
          </p:cNvPr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0C7966FA-2CBB-59E3-7263-A893B7665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74016"/>
            <a:ext cx="1099225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Coumarins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have a </a:t>
            </a: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C6 - C3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skeleton, but they possess an oxygen heterocycle as part of the </a:t>
            </a: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C3-unit.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numerous coumarins, many of which play a role in disease and pest resistance, as well as UV-tolerance.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17129"/>
            <a:ext cx="5798096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Phenolic Compounds :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Coumarins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321440" y="2490759"/>
            <a:ext cx="3963237" cy="1611103"/>
            <a:chOff x="4890810" y="2685312"/>
            <a:chExt cx="3963237" cy="1611103"/>
          </a:xfrm>
        </p:grpSpPr>
        <p:sp>
          <p:nvSpPr>
            <p:cNvPr id="2" name="Rectangle 1"/>
            <p:cNvSpPr/>
            <p:nvPr/>
          </p:nvSpPr>
          <p:spPr>
            <a:xfrm>
              <a:off x="4890810" y="3650084"/>
              <a:ext cx="396323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Umbelliferone</a:t>
              </a:r>
              <a:r>
                <a:rPr lang="en-US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Umbelliferae</a:t>
              </a:r>
              <a:r>
                <a:rPr lang="en-US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)</a:t>
              </a:r>
            </a:p>
            <a:p>
              <a:pPr algn="ctr"/>
              <a:r>
                <a:rPr lang="en-US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7-Hydroxy </a:t>
              </a:r>
              <a:r>
                <a:rPr lang="en-US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coumarin</a:t>
              </a:r>
              <a:endPara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3360030"/>
                </p:ext>
              </p:extLst>
            </p:nvPr>
          </p:nvGraphicFramePr>
          <p:xfrm>
            <a:off x="5798096" y="2685312"/>
            <a:ext cx="1715260" cy="6594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5" name="CS ChemDraw Drawing" r:id="rId4" imgW="1407960" imgH="541080" progId="ChemDraw.Document.6.0">
                    <p:embed/>
                  </p:oleObj>
                </mc:Choice>
                <mc:Fallback>
                  <p:oleObj name="CS ChemDraw Drawing" r:id="rId4" imgW="1407960" imgH="54108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798096" y="2685312"/>
                          <a:ext cx="1715260" cy="65941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10"/>
          <p:cNvGrpSpPr/>
          <p:nvPr/>
        </p:nvGrpSpPr>
        <p:grpSpPr>
          <a:xfrm>
            <a:off x="2838275" y="2685312"/>
            <a:ext cx="1326803" cy="1278051"/>
            <a:chOff x="2838275" y="2685312"/>
            <a:chExt cx="1326803" cy="1278051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97350493"/>
                </p:ext>
              </p:extLst>
            </p:nvPr>
          </p:nvGraphicFramePr>
          <p:xfrm>
            <a:off x="2838275" y="2685312"/>
            <a:ext cx="1326803" cy="6742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6" name="CS ChemDraw Drawing" r:id="rId6" imgW="1065600" imgH="541080" progId="ChemDraw.Document.6.0">
                    <p:embed/>
                  </p:oleObj>
                </mc:Choice>
                <mc:Fallback>
                  <p:oleObj name="CS ChemDraw Drawing" r:id="rId6" imgW="1065600" imgH="54108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838275" y="2685312"/>
                          <a:ext cx="1326803" cy="67427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ctangle 9"/>
            <p:cNvSpPr/>
            <p:nvPr/>
          </p:nvSpPr>
          <p:spPr>
            <a:xfrm>
              <a:off x="2838275" y="3594031"/>
              <a:ext cx="132680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Coumarin</a:t>
              </a:r>
              <a:endPara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68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DF0CDB3-4C6C-643C-5A17-8F7D06AF5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7B7E5B0-D88B-B6CC-8B7A-C2F083D3D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Coumarins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xmlns="" id="{89C77991-D0FD-E3F8-B7DA-1E6D6461F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52F20EA6-217C-3C57-40FA-F3A86E65667A}"/>
              </a:ext>
            </a:extLst>
          </p:cNvPr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676C6F9D-3059-07D0-682B-8AA6B6A1A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Chemistry of Coumarins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51B64374-F595-F6D3-D376-3EAF079BE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069" y="1337854"/>
            <a:ext cx="1137385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Reaction with bases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0CF85D-94AC-F612-F871-6C5A27F2C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070" y="4869608"/>
            <a:ext cx="1137385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Reaction with strong bases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608828"/>
              </p:ext>
            </p:extLst>
          </p:nvPr>
        </p:nvGraphicFramePr>
        <p:xfrm>
          <a:off x="2672992" y="1786093"/>
          <a:ext cx="6634228" cy="2807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CS ChemDraw Drawing" r:id="rId4" imgW="6126480" imgH="2592000" progId="ChemDraw.Document.6.0">
                  <p:embed/>
                </p:oleObj>
              </mc:Choice>
              <mc:Fallback>
                <p:oleObj name="CS ChemDraw Drawing" r:id="rId4" imgW="6126480" imgH="25920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72992" y="1786093"/>
                        <a:ext cx="6634228" cy="28073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305093"/>
              </p:ext>
            </p:extLst>
          </p:nvPr>
        </p:nvGraphicFramePr>
        <p:xfrm>
          <a:off x="3078346" y="5514637"/>
          <a:ext cx="6035303" cy="105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CS ChemDraw Drawing" r:id="rId6" imgW="4944240" imgH="863640" progId="ChemDraw.Document.6.0">
                  <p:embed/>
                </p:oleObj>
              </mc:Choice>
              <mc:Fallback>
                <p:oleObj name="CS ChemDraw Drawing" r:id="rId6" imgW="4944240" imgH="8636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78346" y="5514637"/>
                        <a:ext cx="6035303" cy="105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213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8717BA1-D8D1-F697-55B1-71084A139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FD0F119B-82E1-2E3C-CE4B-6821707A1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Coumarins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xmlns="" id="{6B6D30D9-DB57-7F84-C34B-5EBE75337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F46E0718-EECE-BF82-3BFC-6AD1506AB105}"/>
              </a:ext>
            </a:extLst>
          </p:cNvPr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A755A516-64F3-79FD-E34C-43776F72A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Chemistry of Coumarins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D70D796C-6FE0-66BC-FBB9-F412BD80A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103" y="1378762"/>
            <a:ext cx="1137385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Methylation with diazomethane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662D2C6-15E8-B27F-E419-F7E00C343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3404166"/>
            <a:ext cx="1137385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Reaction with ortho </a:t>
            </a:r>
            <a:r>
              <a:rPr lang="en-US" alt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Phenlenediamine</a:t>
            </a:r>
            <a:endParaRPr lang="en-US" alt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155461"/>
              </p:ext>
            </p:extLst>
          </p:nvPr>
        </p:nvGraphicFramePr>
        <p:xfrm>
          <a:off x="3269865" y="2158420"/>
          <a:ext cx="5340735" cy="976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CS ChemDraw Drawing" r:id="rId4" imgW="4551120" imgH="831960" progId="ChemDraw.Document.6.0">
                  <p:embed/>
                </p:oleObj>
              </mc:Choice>
              <mc:Fallback>
                <p:oleObj name="CS ChemDraw Drawing" r:id="rId4" imgW="4551120" imgH="8319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69865" y="2158420"/>
                        <a:ext cx="5340735" cy="9761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295175"/>
              </p:ext>
            </p:extLst>
          </p:nvPr>
        </p:nvGraphicFramePr>
        <p:xfrm>
          <a:off x="2762959" y="4416942"/>
          <a:ext cx="6517227" cy="1650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CS ChemDraw Drawing" r:id="rId6" imgW="5653440" imgH="1431360" progId="ChemDraw.Document.6.0">
                  <p:embed/>
                </p:oleObj>
              </mc:Choice>
              <mc:Fallback>
                <p:oleObj name="CS ChemDraw Drawing" r:id="rId6" imgW="5653440" imgH="14313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62959" y="4416942"/>
                        <a:ext cx="6517227" cy="16508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419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5277C64-5E3D-0707-027B-C618540EC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DCFD1A34-B297-C726-A36A-99B05FF40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Coumarins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xmlns="" id="{6C91324B-E968-5863-A50B-4D43E8C05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509239DF-2635-B85B-69E0-7090AED9B567}"/>
              </a:ext>
            </a:extLst>
          </p:cNvPr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D1C24771-950F-669B-5D5F-89984A7FD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Synthesis of Coumarin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BD9EEF5D-FA01-97C9-FAB9-DD40F0656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071" y="1331342"/>
            <a:ext cx="1137385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Coumarin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synthesized from </a:t>
            </a: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salicylaldehyde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a</a:t>
            </a: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Perkin 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604328"/>
              </p:ext>
            </p:extLst>
          </p:nvPr>
        </p:nvGraphicFramePr>
        <p:xfrm>
          <a:off x="3129505" y="2691004"/>
          <a:ext cx="4949130" cy="1462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CS ChemDraw Drawing" r:id="rId4" imgW="3852000" imgH="1137960" progId="ChemDraw.Document.6.0">
                  <p:embed/>
                </p:oleObj>
              </mc:Choice>
              <mc:Fallback>
                <p:oleObj name="CS ChemDraw Drawing" r:id="rId4" imgW="3852000" imgH="11379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29505" y="2691004"/>
                        <a:ext cx="4949130" cy="1462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077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C48A483-0741-8DA9-DB94-64F1FBB85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xmlns="" id="{E919F8E9-810E-A767-DA38-FA9B6F4BB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0DDFCC07-FD28-EB07-72F3-8B8456E40126}"/>
              </a:ext>
            </a:extLst>
          </p:cNvPr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A3F68EC4-CC6C-18E3-52EA-2FF76DBF9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885" y="877813"/>
            <a:ext cx="1137385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Xanthones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a C6-C1-C6 structure. </a:t>
            </a: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Xanthones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yellow pigments in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flowers.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155232" y="9726"/>
            <a:ext cx="6492742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Phenolic 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Compounds: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Xanthones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121275" y="1963873"/>
            <a:ext cx="1454623" cy="1492938"/>
            <a:chOff x="5121275" y="1963873"/>
            <a:chExt cx="1454623" cy="1492938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35214271"/>
                </p:ext>
              </p:extLst>
            </p:nvPr>
          </p:nvGraphicFramePr>
          <p:xfrm>
            <a:off x="5121275" y="1963873"/>
            <a:ext cx="1454623" cy="9553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98" name="CS ChemDraw Drawing" r:id="rId4" imgW="1230120" imgH="807840" progId="ChemDraw.Document.6.0">
                    <p:embed/>
                  </p:oleObj>
                </mc:Choice>
                <mc:Fallback>
                  <p:oleObj name="CS ChemDraw Drawing" r:id="rId4" imgW="1230120" imgH="80784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121275" y="1963873"/>
                          <a:ext cx="1454623" cy="95535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Rectangle 6"/>
            <p:cNvSpPr/>
            <p:nvPr/>
          </p:nvSpPr>
          <p:spPr>
            <a:xfrm>
              <a:off x="5357722" y="3087479"/>
              <a:ext cx="12041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b="1" dirty="0" err="1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Xanthone</a:t>
              </a:r>
              <a:r>
                <a:rPr lang="en-US" altLang="en-US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b="1" dirty="0"/>
            </a:p>
          </p:txBody>
        </p:sp>
      </p:grp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363445"/>
              </p:ext>
            </p:extLst>
          </p:nvPr>
        </p:nvGraphicFramePr>
        <p:xfrm>
          <a:off x="1316183" y="3832699"/>
          <a:ext cx="9064805" cy="1856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CS ChemDraw Drawing" r:id="rId6" imgW="8021160" imgH="1642680" progId="ChemDraw.Document.6.0">
                  <p:embed/>
                </p:oleObj>
              </mc:Choice>
              <mc:Fallback>
                <p:oleObj name="CS ChemDraw Drawing" r:id="rId6" imgW="8021160" imgH="16426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16183" y="3832699"/>
                        <a:ext cx="9064805" cy="18567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242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3142D34-DC7A-E09B-916C-0195B79B0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6149F5B-485B-D382-DF71-6CCAD96B1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Xanthones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xmlns="" id="{4D717996-A4FC-2E6A-BB15-8C3C13C89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CC8E5860-591E-7404-6675-70146DA1F19E}"/>
              </a:ext>
            </a:extLst>
          </p:cNvPr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536A351F-B2B9-92AC-49CE-2A26B1A37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Chemistry of Xanthones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FE68BFD0-FE71-5BE2-3587-F66605033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074" y="1252203"/>
            <a:ext cx="41465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Reaction with Grignard reagent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D7C2006-161E-8AB0-E44D-95CA72F25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894" y="2431642"/>
            <a:ext cx="333017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Reduction with LiAlH</a:t>
            </a:r>
            <a:r>
              <a:rPr lang="en-US" altLang="en-US" sz="2000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AC1FA32-BA5B-69B0-ECED-24D00CB06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073" y="4222417"/>
            <a:ext cx="39506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Methylation with diazomethane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D367FE5-5597-6A27-4DC6-E87AFE249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073" y="5956240"/>
            <a:ext cx="39506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Reaction with HI give alcohol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343607"/>
              </p:ext>
            </p:extLst>
          </p:nvPr>
        </p:nvGraphicFramePr>
        <p:xfrm>
          <a:off x="4744291" y="990875"/>
          <a:ext cx="4722806" cy="908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CS ChemDraw Drawing" r:id="rId4" imgW="4441320" imgH="853920" progId="ChemDraw.Document.6.0">
                  <p:embed/>
                </p:oleObj>
              </mc:Choice>
              <mc:Fallback>
                <p:oleObj name="CS ChemDraw Drawing" r:id="rId4" imgW="4441320" imgH="8539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44291" y="990875"/>
                        <a:ext cx="4722806" cy="9081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83112"/>
              </p:ext>
            </p:extLst>
          </p:nvPr>
        </p:nvGraphicFramePr>
        <p:xfrm>
          <a:off x="4561915" y="2254929"/>
          <a:ext cx="5912222" cy="1153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CS ChemDraw Drawing" r:id="rId6" imgW="5541120" imgH="1080720" progId="ChemDraw.Document.6.0">
                  <p:embed/>
                </p:oleObj>
              </mc:Choice>
              <mc:Fallback>
                <p:oleObj name="CS ChemDraw Drawing" r:id="rId6" imgW="5541120" imgH="10807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61915" y="2254929"/>
                        <a:ext cx="5912222" cy="11536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908851"/>
              </p:ext>
            </p:extLst>
          </p:nvPr>
        </p:nvGraphicFramePr>
        <p:xfrm>
          <a:off x="4744291" y="4011190"/>
          <a:ext cx="5304105" cy="1006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CS ChemDraw Drawing" r:id="rId8" imgW="4750560" imgH="901800" progId="ChemDraw.Document.6.0">
                  <p:embed/>
                </p:oleObj>
              </mc:Choice>
              <mc:Fallback>
                <p:oleObj name="CS ChemDraw Drawing" r:id="rId8" imgW="4750560" imgH="9018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744291" y="4011190"/>
                        <a:ext cx="5304105" cy="10069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39986"/>
              </p:ext>
            </p:extLst>
          </p:nvPr>
        </p:nvGraphicFramePr>
        <p:xfrm>
          <a:off x="4622607" y="5525233"/>
          <a:ext cx="5547471" cy="1262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CS ChemDraw Drawing" r:id="rId10" imgW="4801320" imgH="1091520" progId="ChemDraw.Document.6.0">
                  <p:embed/>
                </p:oleObj>
              </mc:Choice>
              <mc:Fallback>
                <p:oleObj name="CS ChemDraw Drawing" r:id="rId10" imgW="4801320" imgH="10915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22607" y="5525233"/>
                        <a:ext cx="5547471" cy="12621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560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1EE8256-A8E7-0E71-2B3C-CDEDA201B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1E729E4-F6BF-0488-5CA9-CFD69C2DD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Xanthones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xmlns="" id="{70116075-D186-4688-76C4-7AF12F6C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615DF1BC-7D98-BEEF-C92C-FAB9CE41AF0D}"/>
              </a:ext>
            </a:extLst>
          </p:cNvPr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4582FFC4-F224-EB9D-7207-35B1CA98C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Synthesis of Xanthones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40B1DFA-4D93-C4A7-0842-0D2ED0220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606" y="1211262"/>
            <a:ext cx="11876088" cy="400110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Xanthones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be synthesized from </a:t>
            </a:r>
            <a:r>
              <a:rPr lang="en-US" sz="2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hydroxybenzoic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acid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r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esorcinol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a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Nencki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479925"/>
              </p:ext>
            </p:extLst>
          </p:nvPr>
        </p:nvGraphicFramePr>
        <p:xfrm>
          <a:off x="2219578" y="1926383"/>
          <a:ext cx="6989704" cy="1383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CS ChemDraw Drawing" r:id="rId4" imgW="5862240" imgH="1160280" progId="ChemDraw.Document.6.0">
                  <p:embed/>
                </p:oleObj>
              </mc:Choice>
              <mc:Fallback>
                <p:oleObj name="CS ChemDraw Drawing" r:id="rId4" imgW="5862240" imgH="11602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19578" y="1926383"/>
                        <a:ext cx="6989704" cy="13835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547098"/>
              </p:ext>
            </p:extLst>
          </p:nvPr>
        </p:nvGraphicFramePr>
        <p:xfrm>
          <a:off x="2056183" y="4533089"/>
          <a:ext cx="7388987" cy="1325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CS ChemDraw Drawing" r:id="rId6" imgW="6496200" imgH="1164600" progId="ChemDraw.Document.6.0">
                  <p:embed/>
                </p:oleObj>
              </mc:Choice>
              <mc:Fallback>
                <p:oleObj name="CS ChemDraw Drawing" r:id="rId6" imgW="6496200" imgH="11646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56183" y="4533089"/>
                        <a:ext cx="7388987" cy="13253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954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13771" y="0"/>
            <a:ext cx="4490936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Phenolic Compounds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67636"/>
            <a:ext cx="49247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Classification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of 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Phenolic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Compounds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1112172"/>
            <a:ext cx="11034127" cy="96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Harborne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Simmonds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(1964) classified these compounds into groups based on the number of carbons in the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molecule.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374824" y="1995157"/>
            <a:ext cx="6770336" cy="4780650"/>
            <a:chOff x="2462954" y="2058211"/>
            <a:chExt cx="6770336" cy="4780650"/>
          </a:xfrm>
        </p:grpSpPr>
        <p:pic>
          <p:nvPicPr>
            <p:cNvPr id="7" name="Picture 3"/>
            <p:cNvPicPr>
              <a:picLocks noChangeAspect="1"/>
            </p:cNvPicPr>
            <p:nvPr/>
          </p:nvPicPr>
          <p:blipFill rotWithShape="1">
            <a:blip r:embed="rId2"/>
            <a:srcRect t="6397" b="1726"/>
            <a:stretch/>
          </p:blipFill>
          <p:spPr bwMode="auto">
            <a:xfrm>
              <a:off x="2462954" y="2427543"/>
              <a:ext cx="6770336" cy="4411318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pic>
        <p:sp>
          <p:nvSpPr>
            <p:cNvPr id="8" name="Rectangle 7"/>
            <p:cNvSpPr/>
            <p:nvPr/>
          </p:nvSpPr>
          <p:spPr>
            <a:xfrm>
              <a:off x="3733527" y="2058211"/>
              <a:ext cx="37433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dirty="0">
                  <a:latin typeface="Times New Roman" panose="02020603050405020304" pitchFamily="18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Classification </a:t>
              </a:r>
              <a:r>
                <a:rPr lang="en-US" altLang="en-US" dirty="0">
                  <a:latin typeface="Times New Roman" panose="02020603050405020304" pitchFamily="18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of Phenolic Compounds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104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13771" y="0"/>
            <a:ext cx="4490936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Phenolic Compounds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73658" y="1531710"/>
            <a:ext cx="1103961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alternative classification has been used by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Swain and Bate-Smith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(1962), They grouped the phenols in “common” and “less common” categories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ar-S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Ribéreau-Gayon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(1972) grouped the phenols into three families as follows:</a:t>
            </a:r>
          </a:p>
          <a:p>
            <a:pPr lvl="2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Widely distributed phenols - ubiquitous to all plants, or of importance in a specific plant.</a:t>
            </a:r>
          </a:p>
          <a:p>
            <a:pPr lvl="2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Phenols that are less widely distributed - limited number of compounds known.</a:t>
            </a:r>
          </a:p>
          <a:p>
            <a:pPr lvl="2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Phenolic constituents present as polymers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 algn="just">
              <a:lnSpc>
                <a:spcPct val="150000"/>
              </a:lnSpc>
              <a:spcBef>
                <a:spcPct val="0"/>
              </a:spcBef>
              <a:defRPr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phenolic compounds that are widely distributed in nature and have been extensively studied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822294"/>
            <a:ext cx="49247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Classification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of 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Phenolic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Compounds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9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55232" y="9726"/>
            <a:ext cx="5798096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Phenolic Compounds :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Chalcones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113771" y="1472254"/>
            <a:ext cx="1186097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Chalcones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dihydrochalocones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have a linear C3-chain connecting the two rings. </a:t>
            </a: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C3-chain of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chalcones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contains a </a:t>
            </a: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double bond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Whereas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C3-chain of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dihydrochalcones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saturated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569487" y="3303280"/>
            <a:ext cx="2262977" cy="1761716"/>
            <a:chOff x="1479989" y="2921835"/>
            <a:chExt cx="2262977" cy="1761716"/>
          </a:xfrm>
        </p:grpSpPr>
        <p:sp>
          <p:nvSpPr>
            <p:cNvPr id="8" name="Rectangle 7"/>
            <p:cNvSpPr/>
            <p:nvPr/>
          </p:nvSpPr>
          <p:spPr>
            <a:xfrm>
              <a:off x="2134713" y="4314219"/>
              <a:ext cx="12554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Chalcones</a:t>
              </a:r>
              <a:r>
                <a:rPr lang="en-US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3997222"/>
                </p:ext>
              </p:extLst>
            </p:nvPr>
          </p:nvGraphicFramePr>
          <p:xfrm>
            <a:off x="1479989" y="2921835"/>
            <a:ext cx="2262977" cy="12318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CS ChemDraw Drawing" r:id="rId3" imgW="2111400" imgH="1148760" progId="ChemDraw.Document.6.0">
                    <p:embed/>
                  </p:oleObj>
                </mc:Choice>
                <mc:Fallback>
                  <p:oleObj name="CS ChemDraw Drawing" r:id="rId3" imgW="2111400" imgH="114876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479989" y="2921835"/>
                          <a:ext cx="2262977" cy="123187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Group 16"/>
          <p:cNvGrpSpPr/>
          <p:nvPr/>
        </p:nvGrpSpPr>
        <p:grpSpPr>
          <a:xfrm>
            <a:off x="6044260" y="3093396"/>
            <a:ext cx="2294728" cy="1819429"/>
            <a:chOff x="5040313" y="2752928"/>
            <a:chExt cx="2294728" cy="1819429"/>
          </a:xfrm>
        </p:grpSpPr>
        <p:sp>
          <p:nvSpPr>
            <p:cNvPr id="6" name="Rectangle 5"/>
            <p:cNvSpPr/>
            <p:nvPr/>
          </p:nvSpPr>
          <p:spPr>
            <a:xfrm>
              <a:off x="5154862" y="4203025"/>
              <a:ext cx="20656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Dihydrochalocones</a:t>
              </a:r>
              <a:endPara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5066914"/>
                </p:ext>
              </p:extLst>
            </p:nvPr>
          </p:nvGraphicFramePr>
          <p:xfrm>
            <a:off x="5040313" y="2752928"/>
            <a:ext cx="2294728" cy="12491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CS ChemDraw Drawing" r:id="rId5" imgW="2111400" imgH="1148760" progId="ChemDraw.Document.6.0">
                    <p:embed/>
                  </p:oleObj>
                </mc:Choice>
                <mc:Fallback>
                  <p:oleObj name="CS ChemDraw Drawing" r:id="rId5" imgW="2111400" imgH="114876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040313" y="2752928"/>
                          <a:ext cx="2294728" cy="124916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47106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55232" y="9726"/>
            <a:ext cx="5798096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Phenolic Compounds :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Aurones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113771" y="1024782"/>
            <a:ext cx="1186097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Aurones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formed by cyclization of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chalcones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whereby the </a:t>
            </a: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meta-hydroxyl group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reacts with the </a:t>
            </a: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α-carbon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form a </a:t>
            </a:r>
            <a:r>
              <a:rPr lang="en-US" alt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five-membered </a:t>
            </a:r>
            <a:r>
              <a:rPr lang="en-US" alt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heterocycle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Aurones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also yellow pigments present in flowers.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725817" y="2870001"/>
            <a:ext cx="2202041" cy="2069571"/>
            <a:chOff x="5114924" y="2743199"/>
            <a:chExt cx="2202041" cy="2069571"/>
          </a:xfrm>
        </p:grpSpPr>
        <p:sp>
          <p:nvSpPr>
            <p:cNvPr id="8" name="Rectangle 7"/>
            <p:cNvSpPr/>
            <p:nvPr/>
          </p:nvSpPr>
          <p:spPr>
            <a:xfrm>
              <a:off x="6044260" y="4443438"/>
              <a:ext cx="107176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Aurones</a:t>
              </a:r>
              <a:r>
                <a:rPr lang="en-US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97119564"/>
                </p:ext>
              </p:extLst>
            </p:nvPr>
          </p:nvGraphicFramePr>
          <p:xfrm>
            <a:off x="5114924" y="2743199"/>
            <a:ext cx="2202041" cy="15369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7" name="CS ChemDraw Drawing" r:id="rId3" imgW="1960920" imgH="1369080" progId="ChemDraw.Document.6.0">
                    <p:embed/>
                  </p:oleObj>
                </mc:Choice>
                <mc:Fallback>
                  <p:oleObj name="CS ChemDraw Drawing" r:id="rId3" imgW="1960920" imgH="136908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114924" y="2743199"/>
                          <a:ext cx="2202041" cy="153697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32175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55232" y="9726"/>
            <a:ext cx="6492742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Phenolic 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Compounds: 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13771" y="738555"/>
            <a:ext cx="1183179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Flavonoids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C15 compounds all of which have the structure C6-C3-C6.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Flavonoids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be grouped into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big classes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their general structure. 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each case,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benzene rings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linked together by a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of three carbons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the arrangement of the 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group that determines how the compounds are classified.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Flavonoids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an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A-, B-, and C-ring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are typically depicted with the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A-ring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left-hand side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A-ring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originates from the condensation of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malonyl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-CoA molecules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the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B-ring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originates from </a:t>
            </a:r>
            <a:r>
              <a:rPr lang="en-US" sz="2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coumaroyl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-CoA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origins explain why the A-ring of most flavonoids is either meta-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dihydroxylated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meta-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trihydroxylated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022022" y="4830230"/>
            <a:ext cx="1723229" cy="1709622"/>
            <a:chOff x="4924745" y="3669455"/>
            <a:chExt cx="1723229" cy="1709622"/>
          </a:xfrm>
        </p:grpSpPr>
        <p:sp>
          <p:nvSpPr>
            <p:cNvPr id="4" name="Rectangle 3"/>
            <p:cNvSpPr/>
            <p:nvPr/>
          </p:nvSpPr>
          <p:spPr>
            <a:xfrm>
              <a:off x="5340095" y="5009745"/>
              <a:ext cx="1172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Flavonoid</a:t>
              </a:r>
              <a:endPara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5833705"/>
                </p:ext>
              </p:extLst>
            </p:nvPr>
          </p:nvGraphicFramePr>
          <p:xfrm>
            <a:off x="4924745" y="3669455"/>
            <a:ext cx="1723229" cy="13402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2" name="CS ChemDraw Drawing" r:id="rId3" imgW="1428120" imgH="1112040" progId="ChemDraw.Document.6.0">
                    <p:embed/>
                  </p:oleObj>
                </mc:Choice>
                <mc:Fallback>
                  <p:oleObj name="CS ChemDraw Drawing" r:id="rId3" imgW="1428120" imgH="1112040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924745" y="3669455"/>
                          <a:ext cx="1723229" cy="134029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49207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8FF96F89-6453-4C18-87EC-22C2C27E6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Classification of Flavonoids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E6533895-B261-4580-9740-33BCF98CF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975" y="1679883"/>
            <a:ext cx="1548008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1) </a:t>
            </a:r>
            <a:r>
              <a:rPr lang="en-US" altLang="en-US" sz="2400" dirty="0" smtClean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one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80E01ED0-D764-4D84-B347-0BC1087037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842106"/>
              </p:ext>
            </p:extLst>
          </p:nvPr>
        </p:nvGraphicFramePr>
        <p:xfrm>
          <a:off x="1274974" y="2859591"/>
          <a:ext cx="5864308" cy="2286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0054">
                  <a:extLst>
                    <a:ext uri="{9D8B030D-6E8A-4147-A177-3AD203B41FA5}">
                      <a16:colId xmlns:a16="http://schemas.microsoft.com/office/drawing/2014/main" xmlns="" val="2556873000"/>
                    </a:ext>
                  </a:extLst>
                </a:gridCol>
                <a:gridCol w="1072611">
                  <a:extLst>
                    <a:ext uri="{9D8B030D-6E8A-4147-A177-3AD203B41FA5}">
                      <a16:colId xmlns:a16="http://schemas.microsoft.com/office/drawing/2014/main" xmlns="" val="1834762205"/>
                    </a:ext>
                  </a:extLst>
                </a:gridCol>
                <a:gridCol w="1164449">
                  <a:extLst>
                    <a:ext uri="{9D8B030D-6E8A-4147-A177-3AD203B41FA5}">
                      <a16:colId xmlns:a16="http://schemas.microsoft.com/office/drawing/2014/main" xmlns="" val="363859205"/>
                    </a:ext>
                  </a:extLst>
                </a:gridCol>
                <a:gridCol w="917678">
                  <a:extLst>
                    <a:ext uri="{9D8B030D-6E8A-4147-A177-3AD203B41FA5}">
                      <a16:colId xmlns:a16="http://schemas.microsoft.com/office/drawing/2014/main" xmlns="" val="1693779910"/>
                    </a:ext>
                  </a:extLst>
                </a:gridCol>
                <a:gridCol w="1009516">
                  <a:extLst>
                    <a:ext uri="{9D8B030D-6E8A-4147-A177-3AD203B41FA5}">
                      <a16:colId xmlns:a16="http://schemas.microsoft.com/office/drawing/2014/main" xmlns="" val="392663115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Flavone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08970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Aspigenin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635536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Luteolin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5913799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Tangeritin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O-Me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O-Me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O-Me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06188516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 Diosmetin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O-Me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36149754"/>
                  </a:ext>
                </a:extLst>
              </a:tr>
            </a:tbl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C9CA766F-317A-4C34-B976-1B5E187B7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67" y="1152493"/>
            <a:ext cx="11080665" cy="4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classified according to the chemical structure into: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827463"/>
              </p:ext>
            </p:extLst>
          </p:nvPr>
        </p:nvGraphicFramePr>
        <p:xfrm>
          <a:off x="7830698" y="2733132"/>
          <a:ext cx="2519532" cy="1847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CS ChemDraw Drawing" r:id="rId4" imgW="1641960" imgH="1202760" progId="ChemDraw.Document.6.0">
                  <p:embed/>
                </p:oleObj>
              </mc:Choice>
              <mc:Fallback>
                <p:oleObj name="CS ChemDraw Drawing" r:id="rId4" imgW="1641960" imgH="12027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30698" y="2733132"/>
                        <a:ext cx="2519532" cy="18470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701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Flavonoids</a:t>
            </a:r>
            <a:endParaRPr lang="en-US" altLang="en-US" sz="3200" dirty="0">
              <a:solidFill>
                <a:srgbClr val="00B05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C12D4-1BB1-4CDC-88A6-B6E19B6BFEA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771" y="642086"/>
            <a:ext cx="10015008" cy="1480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8FF96F89-6453-4C18-87EC-22C2C27E6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71" y="656599"/>
            <a:ext cx="12192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Classification of Flavonoids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E6533895-B261-4580-9740-33BCF98CF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251" y="1458367"/>
            <a:ext cx="1966298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 smtClean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2) </a:t>
            </a:r>
            <a:r>
              <a:rPr lang="en-US" altLang="en-US" sz="2400" dirty="0" err="1" smtClean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Flav</a:t>
            </a:r>
            <a:r>
              <a:rPr lang="en-US" alt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on</a:t>
            </a:r>
            <a:r>
              <a:rPr lang="en-US" alt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ol</a:t>
            </a:r>
            <a:endParaRPr lang="en-US" altLang="en-US" sz="2400" dirty="0">
              <a:solidFill>
                <a:srgbClr val="0070C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80E01ED0-D764-4D84-B347-0BC1087037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000495"/>
              </p:ext>
            </p:extLst>
          </p:nvPr>
        </p:nvGraphicFramePr>
        <p:xfrm>
          <a:off x="1045060" y="2902852"/>
          <a:ext cx="5864308" cy="2743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0054">
                  <a:extLst>
                    <a:ext uri="{9D8B030D-6E8A-4147-A177-3AD203B41FA5}">
                      <a16:colId xmlns:a16="http://schemas.microsoft.com/office/drawing/2014/main" xmlns="" val="2556873000"/>
                    </a:ext>
                  </a:extLst>
                </a:gridCol>
                <a:gridCol w="1072611">
                  <a:extLst>
                    <a:ext uri="{9D8B030D-6E8A-4147-A177-3AD203B41FA5}">
                      <a16:colId xmlns:a16="http://schemas.microsoft.com/office/drawing/2014/main" xmlns="" val="1834762205"/>
                    </a:ext>
                  </a:extLst>
                </a:gridCol>
                <a:gridCol w="1164449">
                  <a:extLst>
                    <a:ext uri="{9D8B030D-6E8A-4147-A177-3AD203B41FA5}">
                      <a16:colId xmlns:a16="http://schemas.microsoft.com/office/drawing/2014/main" xmlns="" val="363859205"/>
                    </a:ext>
                  </a:extLst>
                </a:gridCol>
                <a:gridCol w="917678">
                  <a:extLst>
                    <a:ext uri="{9D8B030D-6E8A-4147-A177-3AD203B41FA5}">
                      <a16:colId xmlns:a16="http://schemas.microsoft.com/office/drawing/2014/main" xmlns="" val="1693779910"/>
                    </a:ext>
                  </a:extLst>
                </a:gridCol>
                <a:gridCol w="1009516">
                  <a:extLst>
                    <a:ext uri="{9D8B030D-6E8A-4147-A177-3AD203B41FA5}">
                      <a16:colId xmlns:a16="http://schemas.microsoft.com/office/drawing/2014/main" xmlns="" val="392663115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Flavonol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08970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Kaempferol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635536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Myricetin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5913799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Quercetin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06188516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Quercetrin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O-Rh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3614975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Fisetin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O-Me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2" name="TextBox 1">
            <a:extLst>
              <a:ext uri="{FF2B5EF4-FFF2-40B4-BE49-F238E27FC236}">
                <a16:creationId xmlns:a16="http://schemas.microsoft.com/office/drawing/2014/main" xmlns="" id="{C9CA766F-317A-4C34-B976-1B5E187B7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4657" y="2098129"/>
            <a:ext cx="4465114" cy="4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3-Hydroxy</a:t>
            </a:r>
            <a:r>
              <a:rPr lang="en-US" altLang="en-US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2-phenylchromen-</a:t>
            </a:r>
            <a:r>
              <a:rPr lang="en-US" alt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4-one</a:t>
            </a:r>
            <a:endParaRPr lang="en-US" alt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220684"/>
              </p:ext>
            </p:extLst>
          </p:nvPr>
        </p:nvGraphicFramePr>
        <p:xfrm>
          <a:off x="8251927" y="3161489"/>
          <a:ext cx="2298139" cy="1684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CS ChemDraw Drawing" r:id="rId4" imgW="1641960" imgH="1202760" progId="ChemDraw.Document.6.0">
                  <p:embed/>
                </p:oleObj>
              </mc:Choice>
              <mc:Fallback>
                <p:oleObj name="CS ChemDraw Drawing" r:id="rId4" imgW="1641960" imgH="12027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51927" y="3161489"/>
                        <a:ext cx="2298139" cy="16847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885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5090</TotalTime>
  <Words>903</Words>
  <Application>Microsoft Office PowerPoint</Application>
  <PresentationFormat>Widescreen</PresentationFormat>
  <Paragraphs>262</Paragraphs>
  <Slides>27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MS PGothic</vt:lpstr>
      <vt:lpstr>Arial</vt:lpstr>
      <vt:lpstr>Calibri</vt:lpstr>
      <vt:lpstr>Calibri Light</vt:lpstr>
      <vt:lpstr>Times New Roman</vt:lpstr>
      <vt:lpstr>Wingdings</vt:lpstr>
      <vt:lpstr>Office Theme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26</cp:revision>
  <dcterms:created xsi:type="dcterms:W3CDTF">2025-10-31T10:23:37Z</dcterms:created>
  <dcterms:modified xsi:type="dcterms:W3CDTF">2025-11-19T08:24:25Z</dcterms:modified>
</cp:coreProperties>
</file>