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21"/>
  </p:notesMasterIdLst>
  <p:sldIdLst>
    <p:sldId id="291" r:id="rId2"/>
    <p:sldId id="259" r:id="rId3"/>
    <p:sldId id="261" r:id="rId4"/>
    <p:sldId id="260" r:id="rId5"/>
    <p:sldId id="279" r:id="rId6"/>
    <p:sldId id="262" r:id="rId7"/>
    <p:sldId id="263" r:id="rId8"/>
    <p:sldId id="294" r:id="rId9"/>
    <p:sldId id="293" r:id="rId10"/>
    <p:sldId id="276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D5"/>
    <a:srgbClr val="089FD5"/>
    <a:srgbClr val="E82990"/>
    <a:srgbClr val="1BA9D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7621-E2D3-45F4-A958-025D792F3E1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5D95-222E-482B-BEA1-54BFFA28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B23-3513-4340-A309-0DA5F3DECD8D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9BD-B7E0-4588-A770-66101E96A196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9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A375-DF35-4E08-8E6F-685BBF1F0EC5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EF5-A360-4763-82C1-8B4C48960954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0F5-7AFA-4AAE-8CD5-0AAC771E6947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F01-DC22-448F-96E0-AA8789426FDB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D64-40FE-4846-815A-FB69403547C9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57DD-ACCF-4999-A237-5EC994D909CD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36BC-FD43-4E49-B183-784575361222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12E-01E6-4B63-9F01-15BBC0180E3B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6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A970-A31E-4083-B2C8-38AB66F6372A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4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809F-1A53-422B-8C3C-F99D92C6E3A1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tm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7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emf"/><Relationship Id="rId4" Type="http://schemas.openxmlformats.org/officeDocument/2006/relationships/image" Target="../media/image6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emf"/><Relationship Id="rId5" Type="http://schemas.openxmlformats.org/officeDocument/2006/relationships/image" Target="../media/image70.tmp"/><Relationship Id="rId4" Type="http://schemas.openxmlformats.org/officeDocument/2006/relationships/image" Target="../media/image6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11.tmp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image" Target="../media/image10.tmp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tmp"/><Relationship Id="rId9" Type="http://schemas.openxmlformats.org/officeDocument/2006/relationships/image" Target="../media/image17.em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ربع نص 1"/>
          <p:cNvSpPr txBox="1"/>
          <p:nvPr/>
        </p:nvSpPr>
        <p:spPr>
          <a:xfrm>
            <a:off x="4106880" y="1250863"/>
            <a:ext cx="336823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cs typeface="Andalus" pitchFamily="18" charset="-78"/>
              </a:rPr>
              <a:t>108 </a:t>
            </a:r>
            <a:r>
              <a:rPr lang="en-US" sz="6000" dirty="0" err="1" smtClean="0">
                <a:solidFill>
                  <a:srgbClr val="00B050"/>
                </a:solidFill>
                <a:cs typeface="Andalus" pitchFamily="18" charset="-78"/>
              </a:rPr>
              <a:t>Chem</a:t>
            </a:r>
            <a:endParaRPr lang="ar-SA" sz="6000" dirty="0">
              <a:solidFill>
                <a:srgbClr val="00B050"/>
              </a:solidFill>
              <a:cs typeface="Andalus" pitchFamily="18" charset="-78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1137935" y="4345467"/>
            <a:ext cx="9844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rgbClr val="00B050"/>
                </a:solidFill>
                <a:cs typeface="Andalus" pitchFamily="18" charset="-78"/>
              </a:rPr>
              <a:t>Aldehydes and ketones</a:t>
            </a:r>
          </a:p>
        </p:txBody>
      </p:sp>
      <p:sp>
        <p:nvSpPr>
          <p:cNvPr id="8" name="مربع نص 5"/>
          <p:cNvSpPr txBox="1"/>
          <p:nvPr/>
        </p:nvSpPr>
        <p:spPr>
          <a:xfrm>
            <a:off x="4106880" y="2665859"/>
            <a:ext cx="324544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Chapter-5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FA01F-E5BF-4987-BEAA-C61B4C79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55" y="2827758"/>
            <a:ext cx="11355182" cy="10646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In </a:t>
            </a:r>
            <a:r>
              <a:rPr lang="en-US" sz="2000" dirty="0"/>
              <a:t>general, aldehydes and ketones have </a:t>
            </a:r>
            <a:r>
              <a:rPr lang="en-US" sz="2000" b="1" dirty="0"/>
              <a:t>higher boiling points than alkenes </a:t>
            </a:r>
            <a:r>
              <a:rPr lang="en-US" sz="2000" dirty="0"/>
              <a:t>because they are more polar and the dipole–dipole attractive forces between molecules are stronger. But they have </a:t>
            </a:r>
            <a:r>
              <a:rPr lang="en-US" sz="2000" b="1" dirty="0"/>
              <a:t>lower boiling points than a</a:t>
            </a:r>
            <a:r>
              <a:rPr lang="en-US" sz="2000" b="1" dirty="0" smtClean="0"/>
              <a:t>lcohols</a:t>
            </a:r>
            <a:r>
              <a:rPr lang="en-US" sz="2000" dirty="0" smtClean="0"/>
              <a:t> </a:t>
            </a:r>
            <a:r>
              <a:rPr lang="en-US" sz="2000" dirty="0"/>
              <a:t>because, unlike alcohols, two carbonyl groups can’t form hydrogen bonds to each other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8236D4-947A-45EC-94C5-059FB8BE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98385" y="2386903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Boiling </a:t>
            </a:r>
            <a:r>
              <a:rPr lang="en-US" sz="2000" dirty="0">
                <a:solidFill>
                  <a:srgbClr val="C00000"/>
                </a:solidFill>
              </a:rPr>
              <a:t>points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6885" y="24608"/>
            <a:ext cx="768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Physical Properties  of aldehydes and ketones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59559" y="609383"/>
            <a:ext cx="11376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Oxygen is much more electronegative than carbon. Therefore, the electrons in the </a:t>
            </a:r>
            <a:r>
              <a:rPr lang="en-US" sz="2000" dirty="0" smtClean="0"/>
              <a:t>C=O </a:t>
            </a:r>
            <a:r>
              <a:rPr lang="en-US" sz="2000" dirty="0"/>
              <a:t>bond are attracted to the oxygen, producing a highly polarized bond.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09" y="1317269"/>
            <a:ext cx="5448772" cy="1226926"/>
          </a:xfrm>
          <a:prstGeom prst="rect">
            <a:avLst/>
          </a:prstGeom>
        </p:spPr>
      </p:pic>
      <p:sp>
        <p:nvSpPr>
          <p:cNvPr id="15" name="مستطيل 5"/>
          <p:cNvSpPr/>
          <p:nvPr/>
        </p:nvSpPr>
        <p:spPr>
          <a:xfrm>
            <a:off x="98385" y="4013081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Solubility: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مستطيل 1"/>
          <p:cNvSpPr/>
          <p:nvPr/>
        </p:nvSpPr>
        <p:spPr>
          <a:xfrm>
            <a:off x="193895" y="4430273"/>
            <a:ext cx="11004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Aldehydes and ketones can form hydrogen bonds with the protons of OH groups. This makes them more soluble in water than alkenes, but less soluble than alcohols</a:t>
            </a:r>
            <a:r>
              <a:rPr lang="en-US" sz="2000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4943" y="5154099"/>
            <a:ext cx="8346042" cy="1602191"/>
            <a:chOff x="1874943" y="5154099"/>
            <a:chExt cx="8346042" cy="1602191"/>
          </a:xfrm>
        </p:grpSpPr>
        <p:grpSp>
          <p:nvGrpSpPr>
            <p:cNvPr id="20" name="Group 19"/>
            <p:cNvGrpSpPr/>
            <p:nvPr/>
          </p:nvGrpSpPr>
          <p:grpSpPr>
            <a:xfrm>
              <a:off x="1874943" y="5154099"/>
              <a:ext cx="8346042" cy="1602191"/>
              <a:chOff x="1971471" y="5016310"/>
              <a:chExt cx="8346042" cy="1602191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068"/>
              <a:stretch/>
            </p:blipFill>
            <p:spPr>
              <a:xfrm>
                <a:off x="1971471" y="5315368"/>
                <a:ext cx="5155193" cy="1303133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7492243" y="5016310"/>
                <a:ext cx="1051157" cy="1206253"/>
                <a:chOff x="9121565" y="5004890"/>
                <a:chExt cx="1051157" cy="1206253"/>
              </a:xfrm>
            </p:grpSpPr>
            <p:pic>
              <p:nvPicPr>
                <p:cNvPr id="14" name="Picture 13" descr="Screen Clippi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3" r="7145" b="26170"/>
                <a:stretch/>
              </p:blipFill>
              <p:spPr>
                <a:xfrm>
                  <a:off x="9121565" y="5004890"/>
                  <a:ext cx="1027522" cy="697668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9165716" y="5657145"/>
                  <a:ext cx="100700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Propanone</a:t>
                  </a:r>
                </a:p>
                <a:p>
                  <a:pPr algn="ctr"/>
                  <a:r>
                    <a:rPr lang="en-US" sz="1500" dirty="0" smtClean="0">
                      <a:solidFill>
                        <a:srgbClr val="E82990"/>
                      </a:solidFill>
                    </a:rPr>
                    <a:t>56.1</a:t>
                  </a:r>
                  <a:r>
                    <a:rPr lang="en-US" sz="1500" baseline="30000" dirty="0" smtClean="0">
                      <a:solidFill>
                        <a:srgbClr val="E82990"/>
                      </a:solidFill>
                    </a:rPr>
                    <a:t>o</a:t>
                  </a:r>
                  <a:r>
                    <a:rPr lang="en-US" sz="1500" dirty="0" smtClean="0">
                      <a:solidFill>
                        <a:srgbClr val="E82990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65"/>
              <a:stretch/>
            </p:blipFill>
            <p:spPr>
              <a:xfrm>
                <a:off x="8781035" y="5314147"/>
                <a:ext cx="1536478" cy="1303133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757869" y="6183983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39DD5"/>
                  </a:solidFill>
                </a:rPr>
                <a:t>ꝏ</a:t>
              </a:r>
              <a:endParaRPr lang="en-US" dirty="0">
                <a:solidFill>
                  <a:srgbClr val="039D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772" y="6354375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5" name="مستطيل 5"/>
          <p:cNvSpPr/>
          <p:nvPr/>
        </p:nvSpPr>
        <p:spPr>
          <a:xfrm>
            <a:off x="580720" y="1602651"/>
            <a:ext cx="58111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Potassium permanganate KMnO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,OH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9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+            </a:t>
            </a:r>
            <a:r>
              <a:rPr lang="en-US" altLang="en-US" sz="1900" kern="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altLang="en-US" sz="1900" kern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Chromic oxide CrO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H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900" dirty="0" smtClean="0"/>
              <a:t>(H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CrO</a:t>
            </a:r>
            <a:r>
              <a:rPr lang="en-US" sz="1900" baseline="-25000" dirty="0" smtClean="0"/>
              <a:t>4  </a:t>
            </a:r>
            <a:r>
              <a:rPr lang="en-US" sz="1900" dirty="0" smtClean="0"/>
              <a:t>Jones</a:t>
            </a:r>
            <a:r>
              <a:rPr lang="en-US" sz="1900" dirty="0"/>
              <a:t>’ </a:t>
            </a:r>
            <a:r>
              <a:rPr lang="en-US" sz="1900" dirty="0" smtClean="0"/>
              <a:t>reagent )</a:t>
            </a:r>
            <a:endParaRPr lang="en-US" sz="1900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1979"/>
          <a:stretch/>
        </p:blipFill>
        <p:spPr>
          <a:xfrm>
            <a:off x="761601" y="4452434"/>
            <a:ext cx="3609019" cy="106493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7774000" y="1559235"/>
            <a:ext cx="3576142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cs typeface="Times New Roman" pitchFamily="18" charset="0"/>
              </a:rPr>
              <a:t>Chromic oxide </a:t>
            </a:r>
            <a:r>
              <a:rPr lang="en-US" altLang="en-US" sz="1900" kern="0" dirty="0">
                <a:cs typeface="Times New Roman" pitchFamily="18" charset="0"/>
              </a:rPr>
              <a:t>CrO</a:t>
            </a:r>
            <a:r>
              <a:rPr lang="en-US" altLang="en-US" sz="1900" kern="0" baseline="-25000" dirty="0">
                <a:cs typeface="Times New Roman" pitchFamily="18" charset="0"/>
              </a:rPr>
              <a:t>3</a:t>
            </a:r>
            <a:r>
              <a:rPr lang="en-US" altLang="en-US" sz="1900" kern="0" dirty="0">
                <a:cs typeface="Times New Roman" pitchFamily="18" charset="0"/>
              </a:rPr>
              <a:t> / </a:t>
            </a:r>
            <a:r>
              <a:rPr lang="en-US" altLang="en-US" sz="1900" kern="0" dirty="0" smtClean="0">
                <a:cs typeface="Times New Roman" pitchFamily="18" charset="0"/>
              </a:rPr>
              <a:t>pyridine</a:t>
            </a:r>
            <a:endParaRPr lang="en-US" altLang="en-US" sz="1900" kern="0" dirty="0" smtClean="0"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65628" y="1233319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Strong oxidizing agent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88232" y="1178884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Weak oxidizing agent</a:t>
            </a:r>
          </a:p>
        </p:txBody>
      </p: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4"/>
          <a:stretch/>
        </p:blipFill>
        <p:spPr>
          <a:xfrm>
            <a:off x="761601" y="2968140"/>
            <a:ext cx="4374259" cy="11113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56312" y="-54156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48201"/>
            <a:ext cx="545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Oxidation of Primary and Secondary Alcohols 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r="10047" b="46534"/>
          <a:stretch/>
        </p:blipFill>
        <p:spPr>
          <a:xfrm>
            <a:off x="6752802" y="3421299"/>
            <a:ext cx="3928384" cy="640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76" y="4233614"/>
            <a:ext cx="4096867" cy="8352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034" y="5241073"/>
            <a:ext cx="3420152" cy="10364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39984" y="282522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B99EB-FF9D-4293-8E4E-C814143B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4" y="583159"/>
            <a:ext cx="3038341" cy="5106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Ozonolysis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 Alkenes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DAAFA4-E0F9-4C0B-BD68-6E6B919B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890" y="179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86630" y="0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015842"/>
            <a:ext cx="6264696" cy="1506147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30" y="2971237"/>
            <a:ext cx="5761219" cy="77730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8" y="4197792"/>
            <a:ext cx="4153260" cy="655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680" y="5218275"/>
            <a:ext cx="5084505" cy="10364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65076" y="2656689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82F15-D10E-4068-9F8A-1FC0DDB2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" y="3543872"/>
            <a:ext cx="6442485" cy="56637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4-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Friedel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–Crafts Acylation: </a:t>
            </a:r>
            <a:r>
              <a:rPr lang="en-US" sz="2000" dirty="0">
                <a:solidFill>
                  <a:srgbClr val="C00000"/>
                </a:solidFill>
              </a:rPr>
              <a:t>Preparation of Aromatic ketones</a:t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6814E0-F300-4339-9A0D-F2773A4F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7830" y="24145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2" y="4016893"/>
            <a:ext cx="4282811" cy="13793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36" y="5563272"/>
            <a:ext cx="5166808" cy="11888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91922"/>
            <a:ext cx="2682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3- </a:t>
            </a:r>
            <a:r>
              <a:rPr lang="en-US" sz="2000" dirty="0" smtClean="0">
                <a:solidFill>
                  <a:srgbClr val="C00000"/>
                </a:solidFill>
              </a:rPr>
              <a:t>Hydration </a:t>
            </a:r>
            <a:r>
              <a:rPr lang="en-US" sz="2000" dirty="0">
                <a:solidFill>
                  <a:srgbClr val="C00000"/>
                </a:solidFill>
              </a:rPr>
              <a:t>of Alkynes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47" y="1397909"/>
            <a:ext cx="5250635" cy="11659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1718" y="897661"/>
            <a:ext cx="10551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Addition of water to </a:t>
            </a:r>
            <a:r>
              <a:rPr lang="en-US" sz="2000" dirty="0" smtClean="0"/>
              <a:t>terminal alkynes </a:t>
            </a:r>
            <a:r>
              <a:rPr lang="en-US" sz="2000" dirty="0"/>
              <a:t>requires not only an </a:t>
            </a:r>
            <a:r>
              <a:rPr lang="en-US" sz="2000" dirty="0">
                <a:solidFill>
                  <a:srgbClr val="0070C0"/>
                </a:solidFill>
              </a:rPr>
              <a:t>acid catalyst </a:t>
            </a:r>
            <a:r>
              <a:rPr lang="en-US" sz="2000" dirty="0"/>
              <a:t>but </a:t>
            </a:r>
            <a:r>
              <a:rPr lang="en-US" sz="2000" dirty="0">
                <a:solidFill>
                  <a:srgbClr val="0070C0"/>
                </a:solidFill>
              </a:rPr>
              <a:t>mercuric ion </a:t>
            </a:r>
            <a:r>
              <a:rPr lang="en-US" sz="2000" dirty="0"/>
              <a:t>as </a:t>
            </a:r>
            <a:r>
              <a:rPr lang="en-US" sz="2000" dirty="0" smtClean="0"/>
              <a:t>well.</a:t>
            </a:r>
            <a:endParaRPr lang="en-US" sz="2000" dirty="0"/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3" y="2584394"/>
            <a:ext cx="3701825" cy="9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0E0E45C-D2A2-4198-9D47-53E0B41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0493" y="1751202"/>
            <a:ext cx="87061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sz="2000" dirty="0"/>
              <a:t>Nucleophilic addition to carbonyl </a:t>
            </a:r>
            <a:r>
              <a:rPr lang="en-GB" sz="2000" dirty="0" smtClean="0"/>
              <a:t>groups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000" dirty="0" smtClean="0"/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Addition </a:t>
            </a:r>
            <a:r>
              <a:rPr lang="en-US" sz="2000" dirty="0"/>
              <a:t>of Grignard Reagents to aldehyde and ketone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Reduction of carbonyl </a:t>
            </a:r>
            <a:r>
              <a:rPr lang="en-US" sz="2000" dirty="0" smtClean="0"/>
              <a:t>group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Addition of Alcohols: Hemiacetals and </a:t>
            </a:r>
            <a:r>
              <a:rPr lang="en-US" sz="2000" dirty="0" smtClean="0"/>
              <a:t>Acetals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Addition of Hydrogen Cyanide: Formation of </a:t>
            </a:r>
            <a:r>
              <a:rPr lang="en-US" sz="2000" dirty="0" err="1" smtClean="0"/>
              <a:t>cynohydrins</a:t>
            </a:r>
            <a:endParaRPr lang="en-US" sz="2000" dirty="0" smtClean="0"/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Addition of </a:t>
            </a:r>
            <a:r>
              <a:rPr lang="en-US" sz="2000" dirty="0" err="1" smtClean="0"/>
              <a:t>acetylides</a:t>
            </a:r>
            <a:endParaRPr lang="en-US" sz="2000" dirty="0" smtClean="0"/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Addition </a:t>
            </a:r>
            <a:r>
              <a:rPr lang="en-US" sz="2000" dirty="0"/>
              <a:t>of Nitrogen </a:t>
            </a:r>
            <a:r>
              <a:rPr lang="en-US" sz="2000" dirty="0" smtClean="0"/>
              <a:t>Nucleophiles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/>
              <a:t>Oxidation </a:t>
            </a:r>
            <a:r>
              <a:rPr lang="en-US" sz="2000" dirty="0"/>
              <a:t>of </a:t>
            </a:r>
            <a:r>
              <a:rPr lang="en-US" sz="2000" dirty="0" smtClean="0"/>
              <a:t>Aldehydes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47745" y="72000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5" y="2910699"/>
            <a:ext cx="425994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0E0E45C-D2A2-4198-9D47-53E0B41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769"/>
            <a:ext cx="4806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1- </a:t>
            </a:r>
            <a:r>
              <a:rPr lang="en-GB" sz="2000" dirty="0" err="1" smtClean="0">
                <a:solidFill>
                  <a:srgbClr val="C00000"/>
                </a:solidFill>
              </a:rPr>
              <a:t>Nucleophilic</a:t>
            </a:r>
            <a:r>
              <a:rPr lang="en-GB" sz="2000" dirty="0" smtClean="0">
                <a:solidFill>
                  <a:srgbClr val="C00000"/>
                </a:solidFill>
              </a:rPr>
              <a:t> addition to carbonyl groups: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9549" y="-43108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B9BE37CD-7F26-4A61-B34C-05FED108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70" y="930538"/>
            <a:ext cx="8507311" cy="26558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a) Addition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Grignard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Reagents to aldehyde and ketone: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formation of alcohol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155"/>
          <a:stretch/>
        </p:blipFill>
        <p:spPr>
          <a:xfrm>
            <a:off x="65263" y="1802621"/>
            <a:ext cx="5128949" cy="395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00" y="4862613"/>
            <a:ext cx="5509262" cy="890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0976" y="1666292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20900" y="2148195"/>
            <a:ext cx="6371100" cy="1062235"/>
            <a:chOff x="459980" y="2896825"/>
            <a:chExt cx="6294665" cy="990686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80" y="2896825"/>
              <a:ext cx="6294665" cy="990686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4"/>
            <a:stretch/>
          </p:blipFill>
          <p:spPr>
            <a:xfrm>
              <a:off x="2271142" y="3099335"/>
              <a:ext cx="395055" cy="19278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820900" y="3522212"/>
            <a:ext cx="6342316" cy="940656"/>
            <a:chOff x="5855969" y="4379329"/>
            <a:chExt cx="6342316" cy="9406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66" r="1113" b="39051"/>
            <a:stretch/>
          </p:blipFill>
          <p:spPr>
            <a:xfrm>
              <a:off x="10902507" y="4390332"/>
              <a:ext cx="1295778" cy="8526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8" t="3267" r="65802" b="39051"/>
            <a:stretch/>
          </p:blipFill>
          <p:spPr>
            <a:xfrm>
              <a:off x="7057008" y="4512993"/>
              <a:ext cx="1194093" cy="8069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3" r="54360" b="39051"/>
            <a:stretch/>
          </p:blipFill>
          <p:spPr>
            <a:xfrm>
              <a:off x="8215459" y="4392326"/>
              <a:ext cx="593889" cy="8526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43" r="31025" b="39051"/>
            <a:stretch/>
          </p:blipFill>
          <p:spPr>
            <a:xfrm>
              <a:off x="8809348" y="4379329"/>
              <a:ext cx="1649691" cy="8526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6" r="20704" b="39051"/>
            <a:stretch/>
          </p:blipFill>
          <p:spPr>
            <a:xfrm>
              <a:off x="10384032" y="4390332"/>
              <a:ext cx="518475" cy="85269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" r="82948" b="39051"/>
            <a:stretch/>
          </p:blipFill>
          <p:spPr>
            <a:xfrm>
              <a:off x="5855969" y="4467292"/>
              <a:ext cx="1178351" cy="852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D2CE908-8948-42E3-BC4A-32E22617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35" y="839737"/>
            <a:ext cx="8829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b) Reduction </a:t>
            </a:r>
            <a:r>
              <a:rPr lang="en-US" sz="2000" dirty="0">
                <a:solidFill>
                  <a:srgbClr val="0070C0"/>
                </a:solidFill>
              </a:rPr>
              <a:t>of carbonyl group: Addition of metal </a:t>
            </a:r>
            <a:r>
              <a:rPr lang="en-US" sz="2000" dirty="0" smtClean="0">
                <a:solidFill>
                  <a:srgbClr val="0070C0"/>
                </a:solidFill>
              </a:rPr>
              <a:t>hydrides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(formation </a:t>
            </a:r>
            <a:r>
              <a:rPr lang="en-US" sz="2000" dirty="0">
                <a:solidFill>
                  <a:srgbClr val="0070C0"/>
                </a:solidFill>
              </a:rPr>
              <a:t>of alcohol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39847"/>
            <a:ext cx="3558848" cy="176037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7" b="-1280"/>
          <a:stretch/>
        </p:blipFill>
        <p:spPr>
          <a:xfrm>
            <a:off x="2612707" y="1645659"/>
            <a:ext cx="5014395" cy="105967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50996" r="11043"/>
          <a:stretch/>
        </p:blipFill>
        <p:spPr>
          <a:xfrm>
            <a:off x="7297271" y="3564658"/>
            <a:ext cx="2486827" cy="941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4477" b="53825"/>
          <a:stretch/>
        </p:blipFill>
        <p:spPr>
          <a:xfrm>
            <a:off x="1167598" y="4961021"/>
            <a:ext cx="2956845" cy="8867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97011" y="3442531"/>
            <a:ext cx="4511431" cy="1013548"/>
            <a:chOff x="1342182" y="2938974"/>
            <a:chExt cx="4511431" cy="1013548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182" y="2938974"/>
              <a:ext cx="4511431" cy="10135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91192" y="344391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dirty="0"/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86" y="5070174"/>
            <a:ext cx="3345470" cy="1127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466" y="2957693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9546F-46E5-49B4-8796-7F0FC9D1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437"/>
            <a:ext cx="6030911" cy="61250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c) The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Addition of Alcohols: Hemiacetals and Acetals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A151B17-F71C-41D9-B888-5F23399B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15455" y="1541666"/>
            <a:ext cx="5140685" cy="1276313"/>
            <a:chOff x="970793" y="1224005"/>
            <a:chExt cx="5060118" cy="128789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93" y="1224005"/>
              <a:ext cx="5060118" cy="1287892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985" y="2171167"/>
              <a:ext cx="1158340" cy="297206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92" y="5399058"/>
            <a:ext cx="7798009" cy="9208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92" y="4087994"/>
            <a:ext cx="7656608" cy="8026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483" y="2819552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677A8-F4D5-45F7-9D51-617F9417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" y="431594"/>
            <a:ext cx="7628954" cy="70108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d) Addition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Hydrogen Cyanide: Formation of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cynohydrins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2B5F8AC-D289-45E5-B0B1-05E49210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49" y="942704"/>
            <a:ext cx="2968083" cy="113554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35" y="2223297"/>
            <a:ext cx="3802710" cy="129551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12" y="5192600"/>
            <a:ext cx="5581973" cy="1502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886" y="4204462"/>
            <a:ext cx="4756200" cy="8099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172" y="3726239"/>
            <a:ext cx="2708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e) Addition 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of </a:t>
            </a:r>
            <a:r>
              <a:rPr lang="en-US" sz="2000" dirty="0" err="1" smtClean="0">
                <a:solidFill>
                  <a:srgbClr val="0070C0"/>
                </a:solidFill>
                <a:cs typeface="Times New Roman" pitchFamily="18" charset="0"/>
              </a:rPr>
              <a:t>acetylides</a:t>
            </a:r>
            <a:endParaRPr lang="en-US"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5F5297-C150-4655-8B1C-58954800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3" y="4541677"/>
            <a:ext cx="4081530" cy="58791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Oxidation 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 Aldehydes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AF952A0-9224-4253-80CF-6B2CD22A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45" y="5032683"/>
            <a:ext cx="3154383" cy="972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5" y="6096573"/>
            <a:ext cx="4432590" cy="6882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4A632930-63B4-4C84-B22C-91EC70C01C1A}"/>
              </a:ext>
            </a:extLst>
          </p:cNvPr>
          <p:cNvSpPr txBox="1">
            <a:spLocks/>
          </p:cNvSpPr>
          <p:nvPr/>
        </p:nvSpPr>
        <p:spPr>
          <a:xfrm>
            <a:off x="0" y="672675"/>
            <a:ext cx="6404086" cy="49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f) Addition of Nitrogen </a:t>
            </a:r>
            <a:r>
              <a:rPr lang="en-US" alt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Nucleophiles</a:t>
            </a:r>
            <a:endParaRPr lang="en-US" alt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0"/>
          <a:stretch/>
        </p:blipFill>
        <p:spPr>
          <a:xfrm>
            <a:off x="353865" y="3266124"/>
            <a:ext cx="3543607" cy="107215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55474"/>
          <a:stretch/>
        </p:blipFill>
        <p:spPr>
          <a:xfrm>
            <a:off x="496138" y="2245507"/>
            <a:ext cx="3101419" cy="929721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0"/>
          <a:stretch/>
        </p:blipFill>
        <p:spPr>
          <a:xfrm>
            <a:off x="496138" y="1188114"/>
            <a:ext cx="3543607" cy="839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142" y="1389233"/>
            <a:ext cx="4221676" cy="22651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62382" y="1261331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C7DC01-F427-4DB4-8A2D-B70A6EFA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27" y="1607598"/>
            <a:ext cx="11290712" cy="2460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Aldehydes and ketones are characterized by the presence of the carbonyl group</a:t>
            </a:r>
            <a:r>
              <a:rPr lang="en-US" altLang="en-US" sz="2000" dirty="0" smtClean="0"/>
              <a:t>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functional group of an aldehyde is a carbonyl group bonded least one hydrogen atom attached </a:t>
            </a:r>
            <a:r>
              <a:rPr lang="en-US" sz="2000" dirty="0" smtClean="0"/>
              <a:t>and </a:t>
            </a:r>
            <a:r>
              <a:rPr lang="en-US" sz="2000" dirty="0" smtClean="0"/>
              <a:t>the </a:t>
            </a:r>
            <a:r>
              <a:rPr lang="en-US" sz="2000" dirty="0"/>
              <a:t>remaining group may be another hydrogen atom or any aliphatic or aromatic organic group.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functional group of a ketone is a carbonyl group bonded to two carbon </a:t>
            </a:r>
            <a:r>
              <a:rPr lang="en-US" sz="2000" dirty="0" smtClean="0"/>
              <a:t>atoms.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CC741E-FFB3-42C4-B02C-D83E2868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EE0B77F-FDA6-437A-88C4-78262806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3" y="0"/>
            <a:ext cx="10515600" cy="110481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Structural Characteristic of Aldehydes and ketones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12241"/>
          <a:stretch/>
        </p:blipFill>
        <p:spPr>
          <a:xfrm>
            <a:off x="2774423" y="4571347"/>
            <a:ext cx="6296320" cy="133755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8324" r="83477" b="13022"/>
          <a:stretch/>
        </p:blipFill>
        <p:spPr>
          <a:xfrm>
            <a:off x="9180921" y="1272618"/>
            <a:ext cx="1168924" cy="10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254593-569C-4AC9-9C7B-F5E366E5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10" y="1693971"/>
            <a:ext cx="1338941" cy="92734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12567" r="3103" b="20306"/>
          <a:stretch/>
        </p:blipFill>
        <p:spPr>
          <a:xfrm>
            <a:off x="2407641" y="1656662"/>
            <a:ext cx="1172713" cy="84481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525356" y="0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Aldehydes and ketones in Nature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75" y="1439116"/>
            <a:ext cx="1199503" cy="79821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3" t="14771" r="3466" b="52967"/>
          <a:stretch/>
        </p:blipFill>
        <p:spPr>
          <a:xfrm>
            <a:off x="164060" y="1119357"/>
            <a:ext cx="2243581" cy="181937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t="2373" r="39467" b="53328"/>
          <a:stretch/>
        </p:blipFill>
        <p:spPr>
          <a:xfrm>
            <a:off x="4593347" y="908590"/>
            <a:ext cx="2026763" cy="249810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6916" r="71268" b="52660"/>
          <a:stretch/>
        </p:blipFill>
        <p:spPr>
          <a:xfrm>
            <a:off x="8770098" y="1244636"/>
            <a:ext cx="1743959" cy="17156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52549" r="74345" b="2985"/>
          <a:stretch/>
        </p:blipFill>
        <p:spPr>
          <a:xfrm>
            <a:off x="9264428" y="3774791"/>
            <a:ext cx="1414021" cy="2507530"/>
          </a:xfrm>
          <a:prstGeom prst="rect">
            <a:avLst/>
          </a:prstGeom>
        </p:spPr>
      </p:pic>
      <p:pic>
        <p:nvPicPr>
          <p:cNvPr id="15" name="صورة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 t="44547" r="-123" b="36881"/>
          <a:stretch/>
        </p:blipFill>
        <p:spPr>
          <a:xfrm>
            <a:off x="10543786" y="4698618"/>
            <a:ext cx="1237019" cy="65987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48843" r="50809" b="7221"/>
          <a:stretch/>
        </p:blipFill>
        <p:spPr>
          <a:xfrm>
            <a:off x="559986" y="3714210"/>
            <a:ext cx="1451728" cy="2477678"/>
          </a:xfrm>
          <a:prstGeom prst="rect">
            <a:avLst/>
          </a:prstGeom>
        </p:spPr>
      </p:pic>
      <p:pic>
        <p:nvPicPr>
          <p:cNvPr id="17" name="صورة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80" r="-268" b="29961"/>
          <a:stretch/>
        </p:blipFill>
        <p:spPr>
          <a:xfrm>
            <a:off x="1835526" y="4419233"/>
            <a:ext cx="1942383" cy="82831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59541" r="7667" b="7361"/>
          <a:stretch/>
        </p:blipFill>
        <p:spPr>
          <a:xfrm>
            <a:off x="4308049" y="4192075"/>
            <a:ext cx="2809188" cy="1866507"/>
          </a:xfrm>
          <a:prstGeom prst="rect">
            <a:avLst/>
          </a:prstGeom>
        </p:spPr>
      </p:pic>
      <p:pic>
        <p:nvPicPr>
          <p:cNvPr id="19" name="صورة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93" y="4437179"/>
            <a:ext cx="1577007" cy="11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9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2D507-6D2F-4E86-B95B-929E3CD8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70" y="263951"/>
            <a:ext cx="4724015" cy="5508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smtClean="0">
                <a:solidFill>
                  <a:srgbClr val="00B050"/>
                </a:solidFill>
              </a:rPr>
              <a:t>aldehydes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F11ABB-8C12-4FF6-92F0-86487A8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43" y="952767"/>
            <a:ext cx="120369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The IUPAC: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 the longest chain of carbon atoms that contains the functional group.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Changing the suffix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 </a:t>
            </a:r>
            <a:r>
              <a:rPr lang="en-US" sz="2000" dirty="0"/>
              <a:t>of the parent alkane to 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i="1" dirty="0" smtClean="0">
                <a:solidFill>
                  <a:srgbClr val="C00000"/>
                </a:solidFill>
              </a:rPr>
              <a:t>al</a:t>
            </a:r>
            <a:r>
              <a:rPr lang="en-US" sz="2000" i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Number  must start with carbonyl group of an aldehyde as carbon-1.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0070C0"/>
                </a:solidFill>
              </a:rPr>
              <a:t>unsaturated aldehydes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presence of a carbon-carbon double or triple bond is indicated by the infix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en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 err="1">
                <a:solidFill>
                  <a:srgbClr val="C00000"/>
                </a:solidFill>
              </a:rPr>
              <a:t>yn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. As with other molecules with both an infix and a suffix, the location of the group corresponding to the suffix determines the numbering pattern.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0070C0"/>
                </a:solidFill>
              </a:rPr>
              <a:t>cyclic molecules </a:t>
            </a:r>
            <a:r>
              <a:rPr lang="en-US" sz="2000" dirty="0"/>
              <a:t>in which </a:t>
            </a:r>
            <a:r>
              <a:rPr lang="en-US" sz="2000" dirty="0" smtClean="0"/>
              <a:t>-CHO </a:t>
            </a:r>
            <a:r>
              <a:rPr lang="en-US" sz="2000" dirty="0"/>
              <a:t>is bonded directly to the ring, the molecule is named by adding the </a:t>
            </a:r>
            <a:r>
              <a:rPr lang="en-US" sz="2000" dirty="0" smtClean="0"/>
              <a:t>suffix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     -</a:t>
            </a:r>
            <a:r>
              <a:rPr lang="en-US" sz="2000" i="1" dirty="0" err="1" smtClean="0">
                <a:solidFill>
                  <a:srgbClr val="C00000"/>
                </a:solidFill>
              </a:rPr>
              <a:t>carbaldehyde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to the name of the ring. The atom of the ring to which the aldehyde group is bonded is </a:t>
            </a:r>
            <a:r>
              <a:rPr lang="en-US" sz="2000" dirty="0" smtClean="0"/>
              <a:t>numbered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an aldehyde has a second functional group of higher naming priority, the aldehyde oxygen is indicated by the prefix ‘</a:t>
            </a:r>
            <a:r>
              <a:rPr lang="en-US" sz="2000" i="1" dirty="0" err="1">
                <a:solidFill>
                  <a:srgbClr val="C00000"/>
                </a:solidFill>
              </a:rPr>
              <a:t>oxo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  or  </a:t>
            </a:r>
            <a:r>
              <a:rPr lang="en-US" sz="2000" i="1" dirty="0" err="1">
                <a:solidFill>
                  <a:srgbClr val="C00000"/>
                </a:solidFill>
              </a:rPr>
              <a:t>formyl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carbon of CHO is included in the parent chain, then write </a:t>
            </a:r>
            <a:r>
              <a:rPr lang="en-US" sz="2000" i="1" dirty="0" err="1">
                <a:solidFill>
                  <a:srgbClr val="C00000"/>
                </a:solidFill>
              </a:rPr>
              <a:t>oxo</a:t>
            </a:r>
            <a:r>
              <a:rPr lang="en-US" sz="2000" dirty="0"/>
              <a:t>, if not included in parent chain write </a:t>
            </a:r>
            <a:r>
              <a:rPr lang="en-US" sz="2000" i="1" dirty="0" err="1">
                <a:solidFill>
                  <a:srgbClr val="C00000"/>
                </a:solidFill>
              </a:rPr>
              <a:t>formyl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7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290D8D-DE56-4010-9219-FC75267A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258D93-2664-493E-BFDC-1D33AF36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045" r="1410"/>
          <a:stretch/>
        </p:blipFill>
        <p:spPr>
          <a:xfrm>
            <a:off x="3733016" y="2485094"/>
            <a:ext cx="5165888" cy="4372906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id="{22E0A92E-8636-4AA8-B477-B9C014AB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21469"/>
                <a:ext cx="11911280" cy="231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The Common name: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common name for an aldehyde is derived from the common name of the corresponding carboxylic acid by dropping the word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acid </a:t>
                </a:r>
                <a:r>
                  <a:rPr lang="en-US" sz="2000" dirty="0"/>
                  <a:t>and changing the suffix </a:t>
                </a:r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ic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or –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oic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to </a:t>
                </a:r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aldehyde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In common names carbon atoms near the carbonyl group are often designated using Greek letters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000" dirty="0"/>
                  <a:t>, </a:t>
                </a:r>
                <a:r>
                  <a:rPr lang="el-GR" sz="2000" dirty="0" smtClean="0"/>
                  <a:t>β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ɣ , </a:t>
                </a:r>
                <a:r>
                  <a:rPr lang="el-GR" sz="2000" dirty="0"/>
                  <a:t>δ</a:t>
                </a:r>
                <a:r>
                  <a:rPr lang="en-US" sz="2000" dirty="0"/>
                  <a:t>…..)  beginning with carbon next the carbonyl group.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E0A92E-8636-4AA8-B477-B9C014AB8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469"/>
                <a:ext cx="11911280" cy="2319666"/>
              </a:xfrm>
              <a:prstGeom prst="rect">
                <a:avLst/>
              </a:prstGeom>
              <a:blipFill rotWithShape="0">
                <a:blip r:embed="rId3"/>
                <a:stretch>
                  <a:fillRect l="-512" t="-263" r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="" xmlns:a16="http://schemas.microsoft.com/office/drawing/2014/main" id="{36B2D507-6D2F-4E86-B95B-929E3CD8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97" y="0"/>
            <a:ext cx="4724015" cy="5508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smtClean="0">
                <a:solidFill>
                  <a:srgbClr val="00B050"/>
                </a:solidFill>
              </a:rPr>
              <a:t>aldehydes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07B398-7C2F-404D-8446-ACE41AC2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275" y="629361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59233" r="33490" b="-218"/>
          <a:stretch/>
        </p:blipFill>
        <p:spPr>
          <a:xfrm>
            <a:off x="72381" y="2370652"/>
            <a:ext cx="2492605" cy="176779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r="2813"/>
          <a:stretch/>
        </p:blipFill>
        <p:spPr>
          <a:xfrm>
            <a:off x="126820" y="4527876"/>
            <a:ext cx="4245698" cy="171148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3" t="59015" r="7700"/>
          <a:stretch/>
        </p:blipFill>
        <p:spPr>
          <a:xfrm>
            <a:off x="9637842" y="146178"/>
            <a:ext cx="1928514" cy="17677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42803" y="271846"/>
            <a:ext cx="7330682" cy="1767791"/>
            <a:chOff x="428365" y="8840"/>
            <a:chExt cx="7330682" cy="1767791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313" b="68777"/>
            <a:stretch/>
          </p:blipFill>
          <p:spPr>
            <a:xfrm>
              <a:off x="428365" y="8840"/>
              <a:ext cx="4998586" cy="134672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" t="59233" r="69742" b="-218"/>
            <a:stretch/>
          </p:blipFill>
          <p:spPr>
            <a:xfrm>
              <a:off x="5411516" y="8840"/>
              <a:ext cx="2347531" cy="17677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87464" y="4873577"/>
            <a:ext cx="2155253" cy="1347059"/>
            <a:chOff x="4528351" y="4686744"/>
            <a:chExt cx="2155253" cy="134705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lum bright="20000" contrast="-20000"/>
            </a:blip>
            <a:stretch>
              <a:fillRect/>
            </a:stretch>
          </p:blipFill>
          <p:spPr>
            <a:xfrm>
              <a:off x="4528351" y="4686744"/>
              <a:ext cx="2079838" cy="7399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6136" y="5442440"/>
              <a:ext cx="1987468" cy="59136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615932" y="4466959"/>
            <a:ext cx="1950424" cy="1557394"/>
            <a:chOff x="6570303" y="4352396"/>
            <a:chExt cx="1950424" cy="15573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lum bright="20000" contrast="-20000"/>
            </a:blip>
            <a:stretch>
              <a:fillRect/>
            </a:stretch>
          </p:blipFill>
          <p:spPr>
            <a:xfrm>
              <a:off x="6947061" y="4352396"/>
              <a:ext cx="1392785" cy="11285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70303" y="5510693"/>
              <a:ext cx="1950424" cy="39909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412001" y="5130297"/>
            <a:ext cx="1816097" cy="864304"/>
            <a:chOff x="8578851" y="5005650"/>
            <a:chExt cx="1816097" cy="86430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lum bright="20000"/>
            </a:blip>
            <a:stretch>
              <a:fillRect/>
            </a:stretch>
          </p:blipFill>
          <p:spPr>
            <a:xfrm>
              <a:off x="8616883" y="5005650"/>
              <a:ext cx="1778065" cy="3129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78851" y="5437100"/>
              <a:ext cx="1761897" cy="43285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325457" y="2467472"/>
            <a:ext cx="2786113" cy="1557206"/>
            <a:chOff x="246050" y="4545108"/>
            <a:chExt cx="2786113" cy="15572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lum bright="20000"/>
            </a:blip>
            <a:stretch>
              <a:fillRect/>
            </a:stretch>
          </p:blipFill>
          <p:spPr>
            <a:xfrm>
              <a:off x="1014670" y="4545108"/>
              <a:ext cx="1028889" cy="101965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46050" y="5543785"/>
              <a:ext cx="2786113" cy="558529"/>
              <a:chOff x="866818" y="5738355"/>
              <a:chExt cx="2786113" cy="55852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t="35833" b="24906"/>
              <a:stretch/>
            </p:blipFill>
            <p:spPr>
              <a:xfrm>
                <a:off x="866818" y="6004873"/>
                <a:ext cx="2786113" cy="29201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3726" y="5738355"/>
                <a:ext cx="2292295" cy="402371"/>
              </a:xfrm>
              <a:prstGeom prst="rect">
                <a:avLst/>
              </a:prstGeom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72381" y="1023924"/>
            <a:ext cx="18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name: </a:t>
            </a:r>
            <a:endParaRPr lang="en-US" sz="1600" dirty="0">
              <a:solidFill>
                <a:srgbClr val="039DD5"/>
              </a:solidFill>
            </a:endParaRPr>
          </a:p>
          <a:p>
            <a:pPr>
              <a:defRPr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70500"/>
          <a:stretch/>
        </p:blipFill>
        <p:spPr>
          <a:xfrm>
            <a:off x="5269476" y="2227753"/>
            <a:ext cx="1937639" cy="181371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9775" y="2425006"/>
            <a:ext cx="2938527" cy="13656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3831" y="2590299"/>
            <a:ext cx="173751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A66AB-AC6A-4A4B-B16E-10F2938A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6B2D507-6D2F-4E86-B95B-929E3CD8B7E0}"/>
              </a:ext>
            </a:extLst>
          </p:cNvPr>
          <p:cNvSpPr txBox="1">
            <a:spLocks/>
          </p:cNvSpPr>
          <p:nvPr/>
        </p:nvSpPr>
        <p:spPr>
          <a:xfrm>
            <a:off x="3439597" y="0"/>
            <a:ext cx="4724015" cy="550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B050"/>
                </a:solidFill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</a:rPr>
              <a:t>Ketones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6" y="757489"/>
            <a:ext cx="111487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The IUPAC: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 the longest chain of carbon atoms that contains the functional group.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Changing the suffix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 </a:t>
            </a:r>
            <a:r>
              <a:rPr lang="en-US" sz="2000" dirty="0"/>
              <a:t>of the parent alkane to 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i="1" dirty="0" smtClean="0">
                <a:solidFill>
                  <a:srgbClr val="C00000"/>
                </a:solidFill>
              </a:rPr>
              <a:t>one</a:t>
            </a:r>
            <a:endParaRPr lang="en-US" sz="2000" i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parent chain is numbered from the direction that gives the carbonyl carbon the smaller number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 ketone has a second functional group of higher naming priority, the ketone oxygen is indicated by the prefix “</a:t>
            </a:r>
            <a:r>
              <a:rPr lang="en-US" sz="2000" i="1" dirty="0" err="1" smtClean="0">
                <a:solidFill>
                  <a:srgbClr val="C00000"/>
                </a:solidFill>
              </a:rPr>
              <a:t>oxo</a:t>
            </a:r>
            <a:r>
              <a:rPr lang="en-US" sz="2000" i="1" dirty="0" smtClean="0">
                <a:solidFill>
                  <a:srgbClr val="C00000"/>
                </a:solidFill>
              </a:rPr>
              <a:t>-</a:t>
            </a:r>
            <a:r>
              <a:rPr lang="en-US" sz="2000" dirty="0" smtClean="0"/>
              <a:t>.”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23526" y="4288116"/>
            <a:ext cx="11754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The Common names: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common </a:t>
            </a:r>
            <a:r>
              <a:rPr lang="en-US" sz="2000" dirty="0" smtClean="0"/>
              <a:t>name for </a:t>
            </a:r>
            <a:r>
              <a:rPr lang="en-US" sz="2000" dirty="0"/>
              <a:t>ketones are derived by naming the two alkyl or aryl groups bonded to the carbonyl group as separate words followed by the word </a:t>
            </a:r>
            <a:r>
              <a:rPr lang="en-US" sz="2000" i="1" dirty="0">
                <a:solidFill>
                  <a:srgbClr val="C00000"/>
                </a:solidFill>
              </a:rPr>
              <a:t>ketone</a:t>
            </a:r>
            <a:r>
              <a:rPr lang="en-US" sz="2000" dirty="0"/>
              <a:t>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123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r="3099" b="71164"/>
          <a:stretch/>
        </p:blipFill>
        <p:spPr>
          <a:xfrm>
            <a:off x="2060432" y="347389"/>
            <a:ext cx="6165130" cy="12833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8871" r="39726" b="34273"/>
          <a:stretch/>
        </p:blipFill>
        <p:spPr>
          <a:xfrm>
            <a:off x="2148006" y="4504993"/>
            <a:ext cx="2136347" cy="164026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0" t="38942" r="7553" b="34274"/>
          <a:stretch/>
        </p:blipFill>
        <p:spPr>
          <a:xfrm>
            <a:off x="8680907" y="316871"/>
            <a:ext cx="2036975" cy="119203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42228" y="4666007"/>
            <a:ext cx="1844905" cy="1703727"/>
            <a:chOff x="6956194" y="4205843"/>
            <a:chExt cx="1844905" cy="1703727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92947" r="66786"/>
            <a:stretch/>
          </p:blipFill>
          <p:spPr>
            <a:xfrm>
              <a:off x="6956194" y="5595699"/>
              <a:ext cx="1844905" cy="313871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66262" r="66786" b="6800"/>
            <a:stretch/>
          </p:blipFill>
          <p:spPr>
            <a:xfrm>
              <a:off x="6956194" y="4205843"/>
              <a:ext cx="1844905" cy="119890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3029" y="5309673"/>
              <a:ext cx="1585097" cy="3962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908420" y="4534188"/>
            <a:ext cx="2372019" cy="1753210"/>
            <a:chOff x="6146276" y="3342961"/>
            <a:chExt cx="2372019" cy="175321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 t="66262" r="29452" b="6686"/>
            <a:stretch/>
          </p:blipFill>
          <p:spPr>
            <a:xfrm>
              <a:off x="6146276" y="3342961"/>
              <a:ext cx="2315458" cy="1203946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 t="93107" r="29452"/>
            <a:stretch/>
          </p:blipFill>
          <p:spPr>
            <a:xfrm>
              <a:off x="6202837" y="4789392"/>
              <a:ext cx="2315458" cy="30677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362" y="4462437"/>
              <a:ext cx="1719221" cy="40237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0" y="989058"/>
            <a:ext cx="18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name: </a:t>
            </a:r>
            <a:endParaRPr lang="en-US" sz="1600" dirty="0">
              <a:solidFill>
                <a:srgbClr val="039DD5"/>
              </a:solidFill>
            </a:endParaRPr>
          </a:p>
          <a:p>
            <a:pPr>
              <a:defRPr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28871" r="72861" b="34273"/>
          <a:stretch/>
        </p:blipFill>
        <p:spPr>
          <a:xfrm>
            <a:off x="552413" y="4504993"/>
            <a:ext cx="1265943" cy="16402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51934" y="2413006"/>
            <a:ext cx="2133785" cy="1518877"/>
            <a:chOff x="1230846" y="2670445"/>
            <a:chExt cx="2133785" cy="151887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3" t="66261" r="3355" b="12423"/>
            <a:stretch/>
          </p:blipFill>
          <p:spPr>
            <a:xfrm>
              <a:off x="1510722" y="2670445"/>
              <a:ext cx="1613554" cy="9486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0846" y="3555283"/>
              <a:ext cx="2133785" cy="63403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611011" y="4571113"/>
            <a:ext cx="2382383" cy="1420754"/>
            <a:chOff x="3497800" y="4385419"/>
            <a:chExt cx="2382383" cy="142075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lum bright="20000" contrast="-20000"/>
            </a:blip>
            <a:stretch>
              <a:fillRect/>
            </a:stretch>
          </p:blipFill>
          <p:spPr>
            <a:xfrm>
              <a:off x="3729095" y="4385419"/>
              <a:ext cx="1919794" cy="10842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497800" y="5483008"/>
              <a:ext cx="23823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39DD5"/>
                  </a:solidFill>
                </a:rPr>
                <a:t>3-cyclobutyl-3-oxopropanal</a:t>
              </a:r>
              <a:endParaRPr lang="en-US" sz="1500" dirty="0">
                <a:solidFill>
                  <a:srgbClr val="039DD5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588" y="2438083"/>
            <a:ext cx="2127688" cy="137781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325" y="2532310"/>
            <a:ext cx="1975275" cy="128027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0439" y="2183172"/>
            <a:ext cx="271295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مستطيل 4"/>
          <p:cNvSpPr/>
          <p:nvPr/>
        </p:nvSpPr>
        <p:spPr>
          <a:xfrm>
            <a:off x="1986624" y="231549"/>
            <a:ext cx="6760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Priority Order </a:t>
            </a:r>
            <a:r>
              <a:rPr lang="en-US" sz="3200" dirty="0">
                <a:solidFill>
                  <a:schemeClr val="accent4"/>
                </a:solidFill>
              </a:rPr>
              <a:t>in </a:t>
            </a:r>
            <a:r>
              <a:rPr lang="en-US" sz="3200" dirty="0" smtClean="0">
                <a:solidFill>
                  <a:schemeClr val="accent4"/>
                </a:solidFill>
              </a:rPr>
              <a:t>Nomenclature System </a:t>
            </a: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ABB980-2A58-4412-99A0-FC29AC1A0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40000"/>
          </a:blip>
          <a:srcRect t="7515"/>
          <a:stretch/>
        </p:blipFill>
        <p:spPr>
          <a:xfrm>
            <a:off x="2576382" y="1420501"/>
            <a:ext cx="6336939" cy="43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4833</TotalTime>
  <Words>851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Andalus</vt:lpstr>
      <vt:lpstr>Arial</vt:lpstr>
      <vt:lpstr>Calibri</vt:lpstr>
      <vt:lpstr>Cambria Math</vt:lpstr>
      <vt:lpstr>Times New Roman</vt:lpstr>
      <vt:lpstr>Office Theme</vt:lpstr>
      <vt:lpstr>PowerPoint Presentation</vt:lpstr>
      <vt:lpstr>Structural Characteristic of Aldehydes and ketones </vt:lpstr>
      <vt:lpstr>PowerPoint Presentation</vt:lpstr>
      <vt:lpstr>Nomenclature of aldehydes</vt:lpstr>
      <vt:lpstr>Nomenclature of aldehydes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Ozonolysis of Alkenes</vt:lpstr>
      <vt:lpstr>4- Friedel–Crafts Acylation: Preparation of Aromatic ketones </vt:lpstr>
      <vt:lpstr>PowerPoint Presentation</vt:lpstr>
      <vt:lpstr>a) Addition of Grignard Reagents to aldehyde and ketone: formation of alcohol</vt:lpstr>
      <vt:lpstr>PowerPoint Presentation</vt:lpstr>
      <vt:lpstr>c) The Addition of Alcohols: Hemiacetals and Acetals</vt:lpstr>
      <vt:lpstr>d) Addition of Hydrogen Cyanide: Formation of cynohydrins</vt:lpstr>
      <vt:lpstr>2- Oxidation of Aldehydes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Aldehydes and ketones</dc:title>
  <dc:creator>Crash .</dc:creator>
  <cp:lastModifiedBy>USER</cp:lastModifiedBy>
  <cp:revision>138</cp:revision>
  <dcterms:created xsi:type="dcterms:W3CDTF">2017-11-08T17:06:59Z</dcterms:created>
  <dcterms:modified xsi:type="dcterms:W3CDTF">2023-10-02T18:57:37Z</dcterms:modified>
</cp:coreProperties>
</file>