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3" r:id="rId1"/>
    <p:sldMasterId id="2147483725" r:id="rId2"/>
  </p:sldMasterIdLst>
  <p:notesMasterIdLst>
    <p:notesMasterId r:id="rId15"/>
  </p:notesMasterIdLst>
  <p:sldIdLst>
    <p:sldId id="287" r:id="rId3"/>
    <p:sldId id="258" r:id="rId4"/>
    <p:sldId id="259" r:id="rId5"/>
    <p:sldId id="295" r:id="rId6"/>
    <p:sldId id="262" r:id="rId7"/>
    <p:sldId id="263" r:id="rId8"/>
    <p:sldId id="292" r:id="rId9"/>
    <p:sldId id="293" r:id="rId10"/>
    <p:sldId id="296" r:id="rId11"/>
    <p:sldId id="298" r:id="rId12"/>
    <p:sldId id="299" r:id="rId13"/>
    <p:sldId id="30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985B"/>
    <a:srgbClr val="464646"/>
    <a:srgbClr val="E20077"/>
    <a:srgbClr val="EDF3C1"/>
    <a:srgbClr val="825E2E"/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نمط ذو نسُق 2 - تميي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 snapToGrid="0">
      <p:cViewPr varScale="1">
        <p:scale>
          <a:sx n="81" d="100"/>
          <a:sy n="81" d="100"/>
        </p:scale>
        <p:origin x="528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40710-EA99-4D7C-8CD0-0A3189D74C30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865A2-C2FC-4DBD-B76B-429AE9AE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3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02F6-EB76-4F2A-ACBC-3D2383EA65B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55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5832-AECE-4CC7-894C-ED08FE5D6DC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731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8F13-188E-4798-846D-1057ADCE38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734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A40C-C113-4FA0-8D7A-AAE606AA44E8}" type="datetime1">
              <a:rPr lang="en-US" smtClean="0"/>
              <a:t>9/30/2023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355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5F831-8FD6-4FF6-9432-01E9F3B98616}" type="datetime1">
              <a:rPr lang="en-US" smtClean="0"/>
              <a:t>9/30/2023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685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5300-3B89-4C68-94EC-CA7A94341878}" type="datetime1">
              <a:rPr lang="en-US" smtClean="0"/>
              <a:t>9/30/2023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881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F156-3374-49A8-9185-3281A90AE310}" type="datetime1">
              <a:rPr lang="en-US" smtClean="0"/>
              <a:t>9/30/2023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98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700D-D772-4C81-969C-E6768AB150DB}" type="datetime1">
              <a:rPr lang="en-US" smtClean="0"/>
              <a:t>9/30/2023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8634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E6E7-4E63-4917-9022-05950A9E60F0}" type="datetime1">
              <a:rPr lang="en-US" smtClean="0"/>
              <a:t>9/30/2023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368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B26D-3C79-4340-9646-3A7B3CAAAECB}" type="datetime1">
              <a:rPr lang="en-US" smtClean="0"/>
              <a:t>9/30/2023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0609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936B-C192-4D45-B719-53D102A36CC5}" type="datetime1">
              <a:rPr lang="en-US" smtClean="0"/>
              <a:t>9/30/2023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77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88EE-1DE2-4432-ABB1-BD41ED2E87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252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A2A7-A338-45CE-9277-228DE7FA4100}" type="datetime1">
              <a:rPr lang="en-US" smtClean="0"/>
              <a:t>9/30/2023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7702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C9BF-9C45-4ED6-B98C-E951C6EFD1B2}" type="datetime1">
              <a:rPr lang="en-US" smtClean="0"/>
              <a:t>9/30/2023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2256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124C3-14C3-4660-B6F0-B99C6431EC44}" type="datetime1">
              <a:rPr lang="en-US" smtClean="0"/>
              <a:t>9/30/2023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2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5DFF-6380-4DAB-9BCF-C83F86AEF69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91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D73A-496A-4006-A8DD-DBFD5F7F552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50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D1FA2-1BF8-45DF-9DF9-6FED02841B9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17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CF87-27E4-484B-A02D-49C9D1F608D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17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3296-71D9-48ED-B2E4-8A0295CF8C1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2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9481E-B928-4E7D-87B2-2DD43686295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706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0FDDF-5265-4006-9D91-73696D56D1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3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3CE2A-8470-4677-93F2-5ABBD8B5D491}" type="datetime1">
              <a:rPr lang="en-US" smtClean="0"/>
              <a:t>9/30/2023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29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3CE2A-8470-4677-93F2-5ABBD8B5D491}" type="datetime1">
              <a:rPr lang="en-US" smtClean="0"/>
              <a:t>9/30/2023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71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tmp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0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tmp"/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3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tmp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5.png"/><Relationship Id="rId7" Type="http://schemas.openxmlformats.org/officeDocument/2006/relationships/image" Target="../media/image8.emf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3.xml"/><Relationship Id="rId5" Type="http://schemas.microsoft.com/office/2007/relationships/hdphoto" Target="../media/hdphoto2.wdp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7" Type="http://schemas.openxmlformats.org/officeDocument/2006/relationships/image" Target="../media/image18.emf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emf"/><Relationship Id="rId5" Type="http://schemas.microsoft.com/office/2007/relationships/hdphoto" Target="../media/hdphoto3.wdp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2.emf"/><Relationship Id="rId4" Type="http://schemas.openxmlformats.org/officeDocument/2006/relationships/image" Target="../media/image21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mp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7.emf"/><Relationship Id="rId5" Type="http://schemas.openxmlformats.org/officeDocument/2006/relationships/image" Target="../media/image26.tmp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6EF823F-B556-4651-B3A1-51A402E75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مربع نص 1"/>
          <p:cNvSpPr txBox="1"/>
          <p:nvPr/>
        </p:nvSpPr>
        <p:spPr>
          <a:xfrm>
            <a:off x="4393817" y="1023012"/>
            <a:ext cx="3368231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6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 </a:t>
            </a:r>
            <a:r>
              <a:rPr lang="en-US" sz="6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</a:t>
            </a:r>
            <a:endParaRPr lang="ar-SA" sz="6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مستطيل 4"/>
          <p:cNvSpPr/>
          <p:nvPr/>
        </p:nvSpPr>
        <p:spPr>
          <a:xfrm>
            <a:off x="1712969" y="3864659"/>
            <a:ext cx="90311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Ethers and Epoxides</a:t>
            </a:r>
          </a:p>
        </p:txBody>
      </p:sp>
      <p:sp>
        <p:nvSpPr>
          <p:cNvPr id="11" name="مربع نص 5"/>
          <p:cNvSpPr txBox="1"/>
          <p:nvPr/>
        </p:nvSpPr>
        <p:spPr>
          <a:xfrm>
            <a:off x="4158977" y="2269933"/>
            <a:ext cx="3837910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6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Chapter 4-2</a:t>
            </a:r>
            <a:endParaRPr lang="ar-SA" sz="6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32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6F591ED-3ED3-4E6D-AA5E-A616AEE2D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5E87C7BD-7A48-4376-AD97-FA22DB0FDF9E}"/>
              </a:ext>
            </a:extLst>
          </p:cNvPr>
          <p:cNvSpPr txBox="1">
            <a:spLocks/>
          </p:cNvSpPr>
          <p:nvPr/>
        </p:nvSpPr>
        <p:spPr>
          <a:xfrm>
            <a:off x="81187" y="-39324"/>
            <a:ext cx="10515600" cy="651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 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Epoxides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248" y="3187020"/>
            <a:ext cx="8751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2-Epoxidation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alkenes by reaction with </a:t>
            </a:r>
            <a:r>
              <a:rPr lang="en-US" alt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Peroxy</a:t>
            </a:r>
            <a:r>
              <a:rPr lang="en-US" alt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acids </a:t>
            </a:r>
            <a:r>
              <a:rPr lang="en-US" alt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(sometimes called </a:t>
            </a:r>
            <a:r>
              <a:rPr lang="en-US" alt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peracid</a:t>
            </a:r>
            <a:r>
              <a:rPr lang="en-US" alt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293" y="5121803"/>
            <a:ext cx="5509737" cy="1234547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400" y="3867500"/>
            <a:ext cx="4221846" cy="79254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1248" y="1007374"/>
            <a:ext cx="11353801" cy="96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C00000"/>
                </a:solidFill>
              </a:rPr>
              <a:t>1-</a:t>
            </a:r>
            <a:r>
              <a:rPr lang="en-US" sz="2000" dirty="0" smtClean="0"/>
              <a:t> The </a:t>
            </a:r>
            <a:r>
              <a:rPr lang="en-US" sz="2000" dirty="0"/>
              <a:t>most important commercial epoxide is </a:t>
            </a:r>
            <a:r>
              <a:rPr lang="en-US" sz="2000" dirty="0" smtClean="0">
                <a:solidFill>
                  <a:srgbClr val="C00000"/>
                </a:solidFill>
              </a:rPr>
              <a:t>Ethylene Oxide</a:t>
            </a:r>
            <a:r>
              <a:rPr lang="en-US" sz="2000" dirty="0"/>
              <a:t>, produced by the </a:t>
            </a:r>
            <a:r>
              <a:rPr lang="en-US" sz="2000" dirty="0">
                <a:solidFill>
                  <a:srgbClr val="C00000"/>
                </a:solidFill>
              </a:rPr>
              <a:t>silver-catalyzed air oxidation of ethylene</a:t>
            </a:r>
            <a:r>
              <a:rPr lang="en-US" sz="2000" dirty="0"/>
              <a:t>.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293" y="2081171"/>
            <a:ext cx="4461604" cy="9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2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8C3C24B-4DBA-410E-B828-8576670FC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5E87C7BD-7A48-4376-AD97-FA22DB0FDF9E}"/>
              </a:ext>
            </a:extLst>
          </p:cNvPr>
          <p:cNvSpPr txBox="1">
            <a:spLocks/>
          </p:cNvSpPr>
          <p:nvPr/>
        </p:nvSpPr>
        <p:spPr>
          <a:xfrm>
            <a:off x="500947" y="0"/>
            <a:ext cx="10515600" cy="597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Reactions Of  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Epoxides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97282"/>
            <a:ext cx="119729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Because of the strain in the three-membered ring, epoxides are much more reactive than ordinary ethers and give products in which the ring has opened. </a:t>
            </a:r>
          </a:p>
        </p:txBody>
      </p:sp>
      <p:sp>
        <p:nvSpPr>
          <p:cNvPr id="19" name="Rectangle 2">
            <a:extLst>
              <a:ext uri="{FF2B5EF4-FFF2-40B4-BE49-F238E27FC236}">
                <a16:creationId xmlns="" xmlns:a16="http://schemas.microsoft.com/office/drawing/2014/main" id="{6F83DC25-9BBD-4E23-9200-C7E0363E7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12945"/>
            <a:ext cx="87772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Acid –Catalyzed ring opening reaction of </a:t>
            </a:r>
            <a:r>
              <a:rPr lang="en-US" alt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epoxides </a:t>
            </a:r>
            <a:r>
              <a:rPr lang="en-US" alt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water to form glycols.</a:t>
            </a:r>
            <a:endParaRPr lang="fr-FR" alt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4">
            <a:extLst>
              <a:ext uri="{FF2B5EF4-FFF2-40B4-BE49-F238E27FC236}">
                <a16:creationId xmlns="" xmlns:a16="http://schemas.microsoft.com/office/drawing/2014/main" id="{751DBFCA-FCB1-45EC-A682-C0C616868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60168"/>
            <a:ext cx="100454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Acid –Catalyzed ring opening reaction of </a:t>
            </a:r>
            <a:r>
              <a:rPr lang="en-US" alt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epoxides </a:t>
            </a:r>
            <a:r>
              <a:rPr lang="en-US" alt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alcohol to form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alkoxy</a:t>
            </a:r>
            <a:r>
              <a:rPr lang="en-US" alt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alcohols.</a:t>
            </a:r>
            <a:endParaRPr lang="en-US" alt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20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644" y="1938779"/>
            <a:ext cx="4227307" cy="1372021"/>
          </a:xfrm>
          <a:prstGeom prst="rect">
            <a:avLst/>
          </a:prstGeom>
        </p:spPr>
      </p:pic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722" y="3887093"/>
            <a:ext cx="3978143" cy="983559"/>
          </a:xfrm>
          <a:prstGeom prst="rect">
            <a:avLst/>
          </a:prstGeom>
        </p:spPr>
      </p:pic>
      <p:sp>
        <p:nvSpPr>
          <p:cNvPr id="23" name="Rectangle 5">
            <a:extLst>
              <a:ext uri="{FF2B5EF4-FFF2-40B4-BE49-F238E27FC236}">
                <a16:creationId xmlns="" xmlns:a16="http://schemas.microsoft.com/office/drawing/2014/main" id="{6FA5D5DE-C36E-4037-AD77-63FC51413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37527"/>
            <a:ext cx="1020958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Acid –Catalyzed ring opening reaction of </a:t>
            </a:r>
            <a:r>
              <a:rPr lang="en-US" alt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epoxides </a:t>
            </a:r>
            <a:r>
              <a:rPr lang="en-US" alt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a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hydrohalic</a:t>
            </a:r>
            <a:r>
              <a:rPr lang="en-US" alt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acid. </a:t>
            </a:r>
            <a:endParaRPr lang="en-US" altLang="en-US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Picture 2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737" y="5913280"/>
            <a:ext cx="3770373" cy="94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71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FF6307C-0E6B-424A-919E-6F1060B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8">
            <a:extLst>
              <a:ext uri="{FF2B5EF4-FFF2-40B4-BE49-F238E27FC236}">
                <a16:creationId xmlns="" xmlns:a16="http://schemas.microsoft.com/office/drawing/2014/main" id="{3293B897-378A-4C2F-A82D-B622A4E65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3" y="541579"/>
            <a:ext cx="103856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en-US" alt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Ring opening of  epoxides with Grignard </a:t>
            </a:r>
            <a:r>
              <a:rPr lang="en-US" alt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reagents </a:t>
            </a:r>
            <a:r>
              <a:rPr lang="en-US" alt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give longer  </a:t>
            </a:r>
            <a:r>
              <a:rPr lang="en-US" alt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alcohols.</a:t>
            </a:r>
            <a:endParaRPr lang="en-US" alt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5E87C7BD-7A48-4376-AD97-FA22DB0FDF9E}"/>
              </a:ext>
            </a:extLst>
          </p:cNvPr>
          <p:cNvSpPr txBox="1">
            <a:spLocks/>
          </p:cNvSpPr>
          <p:nvPr/>
        </p:nvSpPr>
        <p:spPr>
          <a:xfrm>
            <a:off x="463241" y="0"/>
            <a:ext cx="10515600" cy="597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Reactions Of  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Epoxides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19" name="Picture 18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2" t="45669" r="1418"/>
          <a:stretch/>
        </p:blipFill>
        <p:spPr>
          <a:xfrm>
            <a:off x="2715857" y="2166681"/>
            <a:ext cx="5572904" cy="1111427"/>
          </a:xfrm>
          <a:prstGeom prst="rect">
            <a:avLst/>
          </a:prstGeom>
        </p:spPr>
      </p:pic>
      <p:pic>
        <p:nvPicPr>
          <p:cNvPr id="21" name="Picture 20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90" r="15458" b="52993"/>
          <a:stretch/>
        </p:blipFill>
        <p:spPr>
          <a:xfrm>
            <a:off x="3217914" y="1109890"/>
            <a:ext cx="4068707" cy="966794"/>
          </a:xfrm>
          <a:prstGeom prst="rect">
            <a:avLst/>
          </a:prstGeom>
        </p:spPr>
      </p:pic>
      <p:sp>
        <p:nvSpPr>
          <p:cNvPr id="11" name="Rectangle 8">
            <a:extLst>
              <a:ext uri="{FF2B5EF4-FFF2-40B4-BE49-F238E27FC236}">
                <a16:creationId xmlns="" xmlns:a16="http://schemas.microsoft.com/office/drawing/2014/main" id="{3293B897-378A-4C2F-A82D-B622A4E65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3392849"/>
            <a:ext cx="103856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 </a:t>
            </a:r>
            <a:r>
              <a:rPr lang="en-US" alt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Ring opening of  epoxides with </a:t>
            </a:r>
            <a:r>
              <a:rPr lang="en-US" alt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Lithium Aluminum hydride to give alcohols.</a:t>
            </a:r>
            <a:endParaRPr lang="en-US" alt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3791" y="3935045"/>
            <a:ext cx="3097036" cy="89619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7171" y="5523237"/>
            <a:ext cx="3249450" cy="944962"/>
          </a:xfrm>
          <a:prstGeom prst="rect">
            <a:avLst/>
          </a:prstGeom>
        </p:spPr>
      </p:pic>
      <p:sp>
        <p:nvSpPr>
          <p:cNvPr id="58" name="Rectangle 8">
            <a:extLst>
              <a:ext uri="{FF2B5EF4-FFF2-40B4-BE49-F238E27FC236}">
                <a16:creationId xmlns="" xmlns:a16="http://schemas.microsoft.com/office/drawing/2014/main" id="{3293B897-378A-4C2F-A82D-B622A4E65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4957442"/>
            <a:ext cx="103856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 </a:t>
            </a:r>
            <a:r>
              <a:rPr lang="en-US" alt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Ring opening of  epoxides with </a:t>
            </a:r>
            <a:r>
              <a:rPr lang="en-US" alt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Ammonia to </a:t>
            </a:r>
            <a:r>
              <a:rPr lang="en-US" alt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</a:t>
            </a:r>
            <a:r>
              <a:rPr lang="en-US" alt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alcohols.</a:t>
            </a:r>
            <a:endParaRPr lang="en-US" alt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64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CDA81F-CA9A-48A8-B598-CE7E358AE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43" y="469749"/>
            <a:ext cx="10581498" cy="138621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000" dirty="0"/>
              <a:t>Ethers are </a:t>
            </a:r>
            <a:r>
              <a:rPr lang="en-US" sz="2000" dirty="0" smtClean="0"/>
              <a:t>organic derivatives </a:t>
            </a:r>
            <a:r>
              <a:rPr lang="en-US" sz="2000" dirty="0"/>
              <a:t>of water, where alkyl groups replace both hydrogen atoms. Thus, ethers have two hydrocarbons bonded to an oxygen atom. </a:t>
            </a:r>
          </a:p>
          <a:p>
            <a:pPr>
              <a:lnSpc>
                <a:spcPct val="200000"/>
              </a:lnSpc>
            </a:pPr>
            <a:r>
              <a:rPr lang="en-US" altLang="en-US" sz="2000" dirty="0" smtClean="0"/>
              <a:t>The </a:t>
            </a:r>
            <a:r>
              <a:rPr lang="en-US" altLang="en-US" sz="2000" dirty="0"/>
              <a:t>general formula for an ether is </a:t>
            </a:r>
            <a:r>
              <a:rPr lang="en-US" altLang="en-US" sz="2000" dirty="0" smtClean="0">
                <a:solidFill>
                  <a:srgbClr val="C00000"/>
                </a:solidFill>
              </a:rPr>
              <a:t>R-O-R`</a:t>
            </a:r>
            <a:r>
              <a:rPr lang="en-US" altLang="en-US" sz="2000" dirty="0" smtClean="0"/>
              <a:t>, </a:t>
            </a:r>
            <a:r>
              <a:rPr lang="en-US" altLang="en-US" sz="2000" dirty="0"/>
              <a:t>where R and R` may be </a:t>
            </a:r>
            <a:r>
              <a:rPr lang="en-US" altLang="en-US" sz="2000" dirty="0">
                <a:solidFill>
                  <a:srgbClr val="C00000"/>
                </a:solidFill>
              </a:rPr>
              <a:t>identical</a:t>
            </a:r>
            <a:r>
              <a:rPr lang="en-US" altLang="en-US" sz="2000" dirty="0"/>
              <a:t> or </a:t>
            </a:r>
            <a:r>
              <a:rPr lang="en-US" altLang="en-US" sz="2000" dirty="0">
                <a:solidFill>
                  <a:srgbClr val="C00000"/>
                </a:solidFill>
              </a:rPr>
              <a:t>different</a:t>
            </a:r>
            <a:r>
              <a:rPr lang="en-US" altLang="en-US" sz="2000" dirty="0"/>
              <a:t>, and they may be </a:t>
            </a:r>
            <a:r>
              <a:rPr lang="en-US" altLang="en-US" sz="2000" dirty="0">
                <a:solidFill>
                  <a:srgbClr val="C00000"/>
                </a:solidFill>
              </a:rPr>
              <a:t>alkyl</a:t>
            </a:r>
            <a:r>
              <a:rPr lang="en-US" altLang="en-US" sz="2000" dirty="0"/>
              <a:t> or </a:t>
            </a:r>
            <a:r>
              <a:rPr lang="en-US" altLang="en-US" sz="2000" dirty="0">
                <a:solidFill>
                  <a:srgbClr val="C00000"/>
                </a:solidFill>
              </a:rPr>
              <a:t>aryl </a:t>
            </a:r>
            <a:r>
              <a:rPr lang="en-US" altLang="en-US" sz="2000" dirty="0" smtClean="0">
                <a:solidFill>
                  <a:srgbClr val="C00000"/>
                </a:solidFill>
              </a:rPr>
              <a:t>groups</a:t>
            </a:r>
            <a:r>
              <a:rPr lang="en-US" altLang="en-US" sz="2000" dirty="0" smtClean="0"/>
              <a:t>.</a:t>
            </a:r>
            <a:endParaRPr lang="en-US" altLang="en-US" sz="20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8CAA53A-1EDA-4212-AD48-6813B2894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9" name="صورة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9805" y="3009619"/>
            <a:ext cx="5742285" cy="469629"/>
          </a:xfrm>
          <a:prstGeom prst="rect">
            <a:avLst/>
          </a:prstGeom>
        </p:spPr>
      </p:pic>
      <p:sp>
        <p:nvSpPr>
          <p:cNvPr id="10" name="مستطيل 9"/>
          <p:cNvSpPr/>
          <p:nvPr/>
        </p:nvSpPr>
        <p:spPr>
          <a:xfrm>
            <a:off x="302524" y="5170217"/>
            <a:ext cx="103597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ether is classified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symmetrical ether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organic groups attached to the oxygen are identical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unsymmetrical ether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organic groups attached to the oxygen are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5AF13856-3D4F-4E9B-AE64-DFAD89763FD7}"/>
              </a:ext>
            </a:extLst>
          </p:cNvPr>
          <p:cNvSpPr txBox="1">
            <a:spLocks/>
          </p:cNvSpPr>
          <p:nvPr/>
        </p:nvSpPr>
        <p:spPr>
          <a:xfrm>
            <a:off x="3508580" y="-91037"/>
            <a:ext cx="4501390" cy="6415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3200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Structure of  Ethers</a:t>
            </a:r>
            <a:endParaRPr lang="en-US" sz="3200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5" name="Picture 7" descr="0002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88" r="31628"/>
          <a:stretch/>
        </p:blipFill>
        <p:spPr bwMode="auto">
          <a:xfrm>
            <a:off x="4925907" y="3711007"/>
            <a:ext cx="1666735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59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FE7E2EA-7A25-449A-954E-1B7EA34BE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122" y="1451071"/>
            <a:ext cx="11488103" cy="99047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names of ethers are derived by naming the  alkyl groups bonded to the oxygen then listing them in alphabetical order followed by the word "</a:t>
            </a:r>
            <a:r>
              <a:rPr lang="en-US" alt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ether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0213042-C5B7-4D48-8453-4214F25DF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B2226348-1D14-44E9-81EB-52F8ED429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2258" y="33891"/>
            <a:ext cx="5043123" cy="58791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Nomenclature of  </a:t>
            </a:r>
            <a:r>
              <a:rPr lang="en-US" sz="3200" dirty="0">
                <a:solidFill>
                  <a:srgbClr val="00B050"/>
                </a:solidFill>
              </a:rPr>
              <a:t>Ethers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886420"/>
            <a:ext cx="2220480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2870700"/>
            <a:ext cx="22129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IUPAC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</a:p>
        </p:txBody>
      </p:sp>
      <p:sp>
        <p:nvSpPr>
          <p:cNvPr id="15" name="مستطيل 2"/>
          <p:cNvSpPr/>
          <p:nvPr/>
        </p:nvSpPr>
        <p:spPr>
          <a:xfrm>
            <a:off x="500261" y="3299858"/>
            <a:ext cx="105196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shorter alkyl group and the oxygen are named as an </a:t>
            </a:r>
            <a:r>
              <a:rPr lang="en-US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alkoxy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group attached to the longer alkane. </a:t>
            </a:r>
            <a:endParaRPr lang="ar-S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مستطيل 3"/>
          <p:cNvSpPr/>
          <p:nvPr/>
        </p:nvSpPr>
        <p:spPr>
          <a:xfrm>
            <a:off x="3502258" y="3761260"/>
            <a:ext cx="6715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They are named as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alkoxyalkanes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S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700279" y="4394860"/>
            <a:ext cx="3400614" cy="1804615"/>
            <a:chOff x="3700279" y="4394860"/>
            <a:chExt cx="3400614" cy="1804615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0279" y="4394860"/>
              <a:ext cx="3400614" cy="172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5495828" y="5799365"/>
              <a:ext cx="12973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root name</a:t>
              </a:r>
              <a:endPara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27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75480" y="1150251"/>
            <a:ext cx="18512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name</a:t>
            </a:r>
            <a:r>
              <a:rPr lang="en-US" alt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</a:t>
            </a:r>
          </a:p>
          <a:p>
            <a:pPr>
              <a:defRPr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IUPAC name: 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179677" y="743319"/>
            <a:ext cx="2286000" cy="1053263"/>
            <a:chOff x="2366128" y="5113592"/>
            <a:chExt cx="2286000" cy="1053263"/>
          </a:xfrm>
        </p:grpSpPr>
        <p:pic>
          <p:nvPicPr>
            <p:cNvPr id="6" name="Picture 5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31" t="22542" r="36784" b="24886"/>
            <a:stretch/>
          </p:blipFill>
          <p:spPr>
            <a:xfrm>
              <a:off x="2366128" y="5113592"/>
              <a:ext cx="2286000" cy="406932"/>
            </a:xfrm>
            <a:prstGeom prst="rect">
              <a:avLst/>
            </a:prstGeom>
          </p:spPr>
        </p:pic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2575292" y="5520524"/>
              <a:ext cx="186767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800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Diethyl </a:t>
              </a:r>
              <a:r>
                <a:rPr lang="en-US" altLang="en-US" sz="18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ether           </a:t>
              </a:r>
              <a:r>
                <a:rPr lang="en-US" altLang="en-US" sz="1800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 eaLnBrk="1" hangingPunct="1">
                <a:defRPr/>
              </a:pPr>
              <a:r>
                <a:rPr lang="en-US" altLang="en-US" sz="1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Ethoxyethane</a:t>
              </a:r>
              <a:endParaRPr lang="ar-SA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465353" y="2635934"/>
            <a:ext cx="2011680" cy="1357259"/>
            <a:chOff x="5599958" y="4809596"/>
            <a:chExt cx="2011680" cy="1357259"/>
          </a:xfrm>
        </p:grpSpPr>
        <p:pic>
          <p:nvPicPr>
            <p:cNvPr id="5" name="Picture 4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083" r="2367"/>
            <a:stretch/>
          </p:blipFill>
          <p:spPr>
            <a:xfrm>
              <a:off x="5599958" y="4809596"/>
              <a:ext cx="2011680" cy="710928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5702346" y="5520524"/>
              <a:ext cx="180690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en-US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Diphenyl</a:t>
              </a:r>
              <a:r>
                <a:rPr lang="en-US" altLang="en-US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ether</a:t>
              </a:r>
            </a:p>
            <a:p>
              <a:pPr algn="ctr">
                <a:defRPr/>
              </a:pPr>
              <a:r>
                <a:rPr lang="en-US" alt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Phenoxybenzene</a:t>
              </a:r>
              <a:endParaRPr lang="en-US" alt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029352" y="802266"/>
            <a:ext cx="2011680" cy="989624"/>
            <a:chOff x="4662575" y="4245152"/>
            <a:chExt cx="2011680" cy="989624"/>
          </a:xfrm>
        </p:grpSpPr>
        <p:pic>
          <p:nvPicPr>
            <p:cNvPr id="7" name="Picture 6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" t="30014" r="71535" b="28236"/>
            <a:stretch/>
          </p:blipFill>
          <p:spPr>
            <a:xfrm>
              <a:off x="4662575" y="4245152"/>
              <a:ext cx="2011680" cy="320421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4716872" y="4588445"/>
              <a:ext cx="190308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Ethyl methyl </a:t>
              </a:r>
              <a:r>
                <a:rPr lang="en-US" altLang="en-US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ether</a:t>
              </a:r>
            </a:p>
            <a:p>
              <a:pPr algn="ctr"/>
              <a:r>
                <a:rPr lang="en-US" alt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Methoxyethane</a:t>
              </a:r>
              <a:r>
                <a:rPr lang="en-US" alt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730011" y="712343"/>
            <a:ext cx="1746420" cy="1122253"/>
            <a:chOff x="2742335" y="2057362"/>
            <a:chExt cx="1746420" cy="1122253"/>
          </a:xfrm>
        </p:grpSpPr>
        <p:pic>
          <p:nvPicPr>
            <p:cNvPr id="16" name="Picture 15" descr="Screen Clipping"/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saturation sat="66000"/>
                      </a14:imgEffect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757" t="28175" r="21978"/>
            <a:stretch/>
          </p:blipFill>
          <p:spPr>
            <a:xfrm>
              <a:off x="2742335" y="2057362"/>
              <a:ext cx="1554480" cy="561266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2843176" y="2533284"/>
              <a:ext cx="164557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Divinyl</a:t>
              </a:r>
              <a:r>
                <a:rPr lang="en-US" altLang="en-US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ether</a:t>
              </a:r>
            </a:p>
            <a:p>
              <a:pPr algn="ctr"/>
              <a:r>
                <a:rPr lang="en-US" dirty="0" err="1" smtClean="0"/>
                <a:t>Vinyloxyethene</a:t>
              </a:r>
              <a:endParaRPr lang="en-US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9973470" y="1188265"/>
            <a:ext cx="1954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solidFill>
                  <a:srgbClr val="0070C0"/>
                </a:solidFill>
              </a:rPr>
              <a:t>Allyl</a:t>
            </a:r>
            <a:r>
              <a:rPr lang="en-US" dirty="0">
                <a:solidFill>
                  <a:srgbClr val="0070C0"/>
                </a:solidFill>
              </a:rPr>
              <a:t> methyl </a:t>
            </a:r>
            <a:r>
              <a:rPr lang="en-US" dirty="0" smtClean="0">
                <a:solidFill>
                  <a:srgbClr val="0070C0"/>
                </a:solidFill>
              </a:rPr>
              <a:t>ether</a:t>
            </a:r>
          </a:p>
          <a:p>
            <a:pPr algn="ctr"/>
            <a:r>
              <a:rPr lang="en-US" dirty="0" smtClean="0"/>
              <a:t>3-Methoxypropene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5083649" y="2626539"/>
            <a:ext cx="2935419" cy="1384353"/>
            <a:chOff x="8797263" y="3943434"/>
            <a:chExt cx="2935419" cy="1384353"/>
          </a:xfrm>
        </p:grpSpPr>
        <p:pic>
          <p:nvPicPr>
            <p:cNvPr id="22" name="Picture 21" descr="Screen Clipping"/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saturation sat="66000"/>
                      </a14:imgEffect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903"/>
            <a:stretch/>
          </p:blipFill>
          <p:spPr>
            <a:xfrm>
              <a:off x="9442013" y="3943434"/>
              <a:ext cx="1645920" cy="743691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8797263" y="4681456"/>
              <a:ext cx="293541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en-US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Methyl Phenyl ether (anisole</a:t>
              </a:r>
              <a:r>
                <a:rPr lang="en-US" altLang="en-US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  <a:p>
              <a:pPr algn="ctr">
                <a:defRPr/>
              </a:pPr>
              <a:r>
                <a:rPr lang="en-US" alt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Methoxy</a:t>
              </a:r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benzene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1827318" y="3364561"/>
            <a:ext cx="28648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solidFill>
                  <a:srgbClr val="0070C0"/>
                </a:solidFill>
              </a:rPr>
              <a:t>tert</a:t>
            </a:r>
            <a:r>
              <a:rPr lang="en-US" dirty="0">
                <a:solidFill>
                  <a:srgbClr val="0070C0"/>
                </a:solidFill>
              </a:rPr>
              <a:t>-Butyl methyl </a:t>
            </a:r>
            <a:r>
              <a:rPr lang="en-US" dirty="0" smtClean="0">
                <a:solidFill>
                  <a:srgbClr val="0070C0"/>
                </a:solidFill>
              </a:rPr>
              <a:t>ether</a:t>
            </a:r>
          </a:p>
          <a:p>
            <a:pPr algn="ctr"/>
            <a:r>
              <a:rPr lang="en-US" dirty="0" smtClean="0"/>
              <a:t>2-Methoxy-2-methylpropane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54540" y="3336484"/>
            <a:ext cx="18512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name</a:t>
            </a:r>
            <a:r>
              <a:rPr lang="en-US" alt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</a:t>
            </a:r>
          </a:p>
          <a:p>
            <a:pPr>
              <a:defRPr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IUPAC name: </a:t>
            </a:r>
            <a:endParaRPr lang="en-US" dirty="0"/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02080" y="810020"/>
            <a:ext cx="1160250" cy="312667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03951" y="2766028"/>
            <a:ext cx="874650" cy="598533"/>
          </a:xfrm>
          <a:prstGeom prst="rect">
            <a:avLst/>
          </a:prstGeom>
        </p:spPr>
      </p:pic>
      <p:grpSp>
        <p:nvGrpSpPr>
          <p:cNvPr id="84" name="Group 83"/>
          <p:cNvGrpSpPr/>
          <p:nvPr/>
        </p:nvGrpSpPr>
        <p:grpSpPr>
          <a:xfrm>
            <a:off x="7003405" y="4883925"/>
            <a:ext cx="2031325" cy="1107777"/>
            <a:chOff x="5535695" y="4748914"/>
            <a:chExt cx="2031325" cy="1107777"/>
          </a:xfrm>
        </p:grpSpPr>
        <p:sp>
          <p:nvSpPr>
            <p:cNvPr id="75" name="Rectangle 74"/>
            <p:cNvSpPr/>
            <p:nvPr/>
          </p:nvSpPr>
          <p:spPr>
            <a:xfrm>
              <a:off x="5535695" y="5487359"/>
              <a:ext cx="203132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3-Ethoxy-2-heptene</a:t>
              </a:r>
            </a:p>
          </p:txBody>
        </p:sp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694557" y="4748914"/>
              <a:ext cx="1713600" cy="696800"/>
            </a:xfrm>
            <a:prstGeom prst="rect">
              <a:avLst/>
            </a:prstGeom>
          </p:spPr>
        </p:pic>
      </p:grpSp>
      <p:grpSp>
        <p:nvGrpSpPr>
          <p:cNvPr id="90" name="Group 89"/>
          <p:cNvGrpSpPr/>
          <p:nvPr/>
        </p:nvGrpSpPr>
        <p:grpSpPr>
          <a:xfrm>
            <a:off x="3533370" y="4922447"/>
            <a:ext cx="1864614" cy="1066132"/>
            <a:chOff x="2233774" y="4863217"/>
            <a:chExt cx="1864614" cy="1066132"/>
          </a:xfrm>
        </p:grpSpPr>
        <p:sp>
          <p:nvSpPr>
            <p:cNvPr id="71" name="Rectangle 70"/>
            <p:cNvSpPr/>
            <p:nvPr/>
          </p:nvSpPr>
          <p:spPr>
            <a:xfrm>
              <a:off x="2233774" y="5560017"/>
              <a:ext cx="18646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3-Methoxyhexane</a:t>
              </a:r>
            </a:p>
          </p:txBody>
        </p:sp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447618" y="4863217"/>
              <a:ext cx="1436925" cy="696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9766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0792ECB-BF97-4128-BB9C-D35A81572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800" smtClean="0"/>
              <a:pPr/>
              <a:t>5</a:t>
            </a:fld>
            <a:endParaRPr lang="en-US" sz="1800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54508" y="1630411"/>
            <a:ext cx="1109985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 have lower boiling points than alcohols with an equal number of carbon </a:t>
            </a:r>
            <a:r>
              <a:rPr lang="en-US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atoms. Because of their structures (no </a:t>
            </a:r>
            <a:r>
              <a:rPr lang="en-US" alt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O-H </a:t>
            </a:r>
            <a:r>
              <a:rPr lang="en-US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bonds), ether molecules cannot form hydrogen bonds with one another </a:t>
            </a:r>
            <a:endParaRPr lang="en-US" altLang="en-US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ether has nearly the same </a:t>
            </a:r>
            <a:r>
              <a:rPr lang="en-US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boiling </a:t>
            </a:r>
            <a:r>
              <a:rPr lang="en-US" alt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point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the corresponding hydrocarbon in which a -CH</a:t>
            </a:r>
            <a:r>
              <a:rPr lang="en-US" alt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group replaces the ether’s oxygen. </a:t>
            </a:r>
            <a:r>
              <a:rPr lang="en-US" altLang="en-US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en-US" sz="20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0F575802-DF38-4B0A-A2F3-379BF228AD2C}"/>
              </a:ext>
            </a:extLst>
          </p:cNvPr>
          <p:cNvSpPr txBox="1">
            <a:spLocks/>
          </p:cNvSpPr>
          <p:nvPr/>
        </p:nvSpPr>
        <p:spPr>
          <a:xfrm>
            <a:off x="545660" y="40859"/>
            <a:ext cx="10515600" cy="575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solidFill>
                  <a:srgbClr val="00B050"/>
                </a:solidFill>
              </a:rPr>
              <a:t>Physical Properties </a:t>
            </a:r>
            <a:r>
              <a:rPr lang="en-US" sz="3200" dirty="0">
                <a:solidFill>
                  <a:srgbClr val="00B050"/>
                </a:solidFill>
              </a:rPr>
              <a:t>of </a:t>
            </a:r>
            <a:r>
              <a:rPr lang="en-US" sz="3200" dirty="0" smtClean="0">
                <a:solidFill>
                  <a:srgbClr val="00B050"/>
                </a:solidFill>
              </a:rPr>
              <a:t> Ethers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2824" y="711235"/>
            <a:ext cx="9536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Ethers are colorless compounds with characteristic, relatively pleasant odors.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72824" y="1193343"/>
            <a:ext cx="22198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/>
            <a:r>
              <a:rPr lang="en-US" altLang="en-US" sz="2000" dirty="0">
                <a:solidFill>
                  <a:srgbClr val="C0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Boiling Points:</a:t>
            </a:r>
            <a:endParaRPr lang="en-US" alt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268" y="5018971"/>
            <a:ext cx="8013527" cy="11709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2824" y="3207705"/>
            <a:ext cx="21531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Solubility in water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54508" y="3769761"/>
            <a:ext cx="111656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Ethers are able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form hydrogen bonds with compounds such as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Ethers have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solubilities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water that are similar to those of alcohols of the same molecular weight and that are very different from those of hydrocarbons. </a:t>
            </a:r>
          </a:p>
        </p:txBody>
      </p:sp>
    </p:spTree>
    <p:extLst>
      <p:ext uri="{BB962C8B-B14F-4D97-AF65-F5344CB8AC3E}">
        <p14:creationId xmlns:p14="http://schemas.microsoft.com/office/powerpoint/2010/main" val="405693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1F92A7-2948-42A6-BAD0-2DA71CB22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32" y="887647"/>
            <a:ext cx="3744310" cy="39162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Dehydration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Alcohols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23062" y="1449628"/>
            <a:ext cx="111401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Intermolecular dehydration of alcohols takes place in the presence of acid catalysts (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baseline="-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</a:t>
            </a:r>
            <a:r>
              <a:rPr lang="en-US" sz="2000" baseline="-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2000" baseline="-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under controlled temperature (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 </a:t>
            </a:r>
            <a:r>
              <a:rPr lang="en-US" sz="2000" baseline="30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sz="2000" b="1" u="sng" dirty="0">
              <a:effectLst>
                <a:outerShdw blurRad="38100" dist="38100" dir="2700000" algn="tl">
                  <a:srgbClr val="DDDDDD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="" xmlns:a16="http://schemas.microsoft.com/office/drawing/2014/main" id="{5E87C7BD-7A48-4376-AD97-FA22DB0FDF9E}"/>
              </a:ext>
            </a:extLst>
          </p:cNvPr>
          <p:cNvSpPr txBox="1">
            <a:spLocks/>
          </p:cNvSpPr>
          <p:nvPr/>
        </p:nvSpPr>
        <p:spPr>
          <a:xfrm>
            <a:off x="523062" y="235881"/>
            <a:ext cx="10515600" cy="651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 </a:t>
            </a:r>
            <a:r>
              <a:rPr lang="en-US" sz="3200" dirty="0" smtClean="0">
                <a:solidFill>
                  <a:srgbClr val="00B050"/>
                </a:solidFill>
              </a:rPr>
              <a:t>Ethers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361" y="2261922"/>
            <a:ext cx="4084677" cy="56024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842" y="5241977"/>
            <a:ext cx="3596352" cy="1616023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096" y="3743647"/>
            <a:ext cx="4745844" cy="128473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23062" y="2928963"/>
            <a:ext cx="112982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Intermolecular dehydration is not useful for the preparation of unsymmetrical ethers from primary alcohols because the reaction leads to a mixture of products:</a:t>
            </a:r>
          </a:p>
        </p:txBody>
      </p:sp>
    </p:spTree>
    <p:extLst>
      <p:ext uri="{BB962C8B-B14F-4D97-AF65-F5344CB8AC3E}">
        <p14:creationId xmlns:p14="http://schemas.microsoft.com/office/powerpoint/2010/main" val="226590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0C053D-280C-4BE6-ADBB-0A0BA1FB8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438" y="653670"/>
            <a:ext cx="4760780" cy="71952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Williamson Synthesis of Ethers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85CC4D2-142C-47FE-BC24-459A00474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مستطيل 6"/>
          <p:cNvSpPr/>
          <p:nvPr/>
        </p:nvSpPr>
        <p:spPr>
          <a:xfrm>
            <a:off x="913125" y="1326560"/>
            <a:ext cx="96590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This method is usually used for preparation of </a:t>
            </a:r>
            <a:r>
              <a:rPr lang="en-US" alt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unsymmetrical </a:t>
            </a:r>
            <a:r>
              <a:rPr lang="en-US" alt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ethers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5E87C7BD-7A48-4376-AD97-FA22DB0FDF9E}"/>
              </a:ext>
            </a:extLst>
          </p:cNvPr>
          <p:cNvSpPr txBox="1">
            <a:spLocks/>
          </p:cNvSpPr>
          <p:nvPr/>
        </p:nvSpPr>
        <p:spPr>
          <a:xfrm>
            <a:off x="523062" y="0"/>
            <a:ext cx="10515600" cy="651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</a:t>
            </a:r>
            <a:r>
              <a:rPr lang="en-US" sz="3200" dirty="0">
                <a:solidFill>
                  <a:srgbClr val="00B050"/>
                </a:solidFill>
              </a:rPr>
              <a:t>Ethers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1810" y="1974221"/>
            <a:ext cx="3486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Nucleophilic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Substitution Reaction 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161" y="1730190"/>
            <a:ext cx="4443921" cy="92117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35519" y="2796540"/>
            <a:ext cx="101966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second step is an </a:t>
            </a:r>
            <a:r>
              <a:rPr lang="en-US" dirty="0" err="1" smtClean="0"/>
              <a:t>nucleophilic</a:t>
            </a:r>
            <a:r>
              <a:rPr lang="en-US" dirty="0" smtClean="0"/>
              <a:t> substitution  </a:t>
            </a:r>
            <a:r>
              <a:rPr lang="en-US" dirty="0"/>
              <a:t>reaction, it works best if </a:t>
            </a:r>
            <a:r>
              <a:rPr lang="en-US" dirty="0">
                <a:solidFill>
                  <a:srgbClr val="0070C0"/>
                </a:solidFill>
              </a:rPr>
              <a:t>Rʹ</a:t>
            </a:r>
            <a:r>
              <a:rPr lang="en-US" dirty="0"/>
              <a:t> in the alkyl halide is </a:t>
            </a:r>
            <a:r>
              <a:rPr lang="en-US" dirty="0">
                <a:solidFill>
                  <a:srgbClr val="0070C0"/>
                </a:solidFill>
              </a:rPr>
              <a:t>primary</a:t>
            </a:r>
            <a:r>
              <a:rPr lang="en-US" dirty="0"/>
              <a:t> and not well at all if Rʹ is </a:t>
            </a:r>
            <a:r>
              <a:rPr lang="en-US" dirty="0" smtClean="0"/>
              <a:t>secondary or tertiary</a:t>
            </a:r>
            <a:r>
              <a:rPr lang="en-US" dirty="0"/>
              <a:t>.</a:t>
            </a:r>
          </a:p>
        </p:txBody>
      </p:sp>
      <p:pic>
        <p:nvPicPr>
          <p:cNvPr id="16" name="Picture 15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1" t="39420" r="9362"/>
          <a:stretch/>
        </p:blipFill>
        <p:spPr>
          <a:xfrm>
            <a:off x="24383" y="4543519"/>
            <a:ext cx="5561815" cy="1883380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1951349" y="3883188"/>
            <a:ext cx="1527142" cy="409733"/>
            <a:chOff x="2139885" y="3772685"/>
            <a:chExt cx="1527142" cy="409733"/>
          </a:xfrm>
        </p:grpSpPr>
        <p:sp>
          <p:nvSpPr>
            <p:cNvPr id="23" name="Rectangle 22"/>
            <p:cNvSpPr/>
            <p:nvPr/>
          </p:nvSpPr>
          <p:spPr>
            <a:xfrm>
              <a:off x="2139885" y="3772685"/>
              <a:ext cx="1527142" cy="409733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 descr="Screen Clipping"/>
            <p:cNvPicPr>
              <a:picLocks noChangeAspect="1"/>
            </p:cNvPicPr>
            <p:nvPr/>
          </p:nvPicPr>
          <p:blipFill rotWithShape="1">
            <a:blip r:embed="rId4">
              <a:grayscl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000" t="2980" r="61281" b="86900"/>
            <a:stretch/>
          </p:blipFill>
          <p:spPr>
            <a:xfrm>
              <a:off x="2196445" y="3836709"/>
              <a:ext cx="1470582" cy="305961"/>
            </a:xfrm>
            <a:prstGeom prst="rect">
              <a:avLst/>
            </a:prstGeom>
          </p:spPr>
        </p:pic>
      </p:grpSp>
      <p:grpSp>
        <p:nvGrpSpPr>
          <p:cNvPr id="67" name="Group 66"/>
          <p:cNvGrpSpPr/>
          <p:nvPr/>
        </p:nvGrpSpPr>
        <p:grpSpPr>
          <a:xfrm>
            <a:off x="7989481" y="3808658"/>
            <a:ext cx="2091811" cy="667668"/>
            <a:chOff x="7497936" y="3791210"/>
            <a:chExt cx="2091811" cy="667668"/>
          </a:xfrm>
        </p:grpSpPr>
        <p:sp>
          <p:nvSpPr>
            <p:cNvPr id="66" name="Rectangle 65"/>
            <p:cNvSpPr/>
            <p:nvPr/>
          </p:nvSpPr>
          <p:spPr>
            <a:xfrm>
              <a:off x="7497936" y="3791210"/>
              <a:ext cx="2091811" cy="667668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551810" y="3916313"/>
              <a:ext cx="1984064" cy="509209"/>
            </a:xfrm>
            <a:prstGeom prst="rect">
              <a:avLst/>
            </a:prstGeom>
          </p:spPr>
        </p:pic>
      </p:grpSp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61026" y="4738193"/>
            <a:ext cx="5948722" cy="1895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65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مستطيل 4"/>
          <p:cNvSpPr/>
          <p:nvPr/>
        </p:nvSpPr>
        <p:spPr>
          <a:xfrm>
            <a:off x="318388" y="489126"/>
            <a:ext cx="103204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ether linkage does not react with bases, reducing agents, oxidizing agents, or active metals.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Ethers react only under strongly </a:t>
            </a:r>
            <a:r>
              <a:rPr lang="en-US" alt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acidic conditions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0" y="1204929"/>
            <a:ext cx="50452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Cleavage </a:t>
            </a:r>
            <a:r>
              <a:rPr lang="en-US" sz="2000" dirty="0">
                <a:solidFill>
                  <a:srgbClr val="C00000"/>
                </a:solidFill>
              </a:rPr>
              <a:t>of Ethers by Hot Concentrated Acids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5E87C7BD-7A48-4376-AD97-FA22DB0F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241" y="0"/>
            <a:ext cx="10515600" cy="597282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Reactions </a:t>
            </a:r>
            <a:r>
              <a:rPr lang="en-US" alt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Ethers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7950" y="1672105"/>
            <a:ext cx="117472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the alkyl groups </a:t>
            </a:r>
            <a:r>
              <a:rPr lang="en-US" sz="2000" dirty="0">
                <a:solidFill>
                  <a:srgbClr val="0070C0"/>
                </a:solidFill>
              </a:rPr>
              <a:t>R </a:t>
            </a:r>
            <a:r>
              <a:rPr lang="en-US" sz="2000" dirty="0"/>
              <a:t>and/or</a:t>
            </a:r>
            <a:r>
              <a:rPr lang="en-US" sz="2000" dirty="0">
                <a:solidFill>
                  <a:srgbClr val="0070C0"/>
                </a:solidFill>
              </a:rPr>
              <a:t> Rʹ </a:t>
            </a:r>
            <a:r>
              <a:rPr lang="en-US" sz="2000" dirty="0"/>
              <a:t>are</a:t>
            </a:r>
            <a:r>
              <a:rPr lang="en-US" sz="2000" dirty="0">
                <a:solidFill>
                  <a:srgbClr val="0070C0"/>
                </a:solidFill>
              </a:rPr>
              <a:t> primary </a:t>
            </a:r>
            <a:r>
              <a:rPr lang="en-US" sz="2000" dirty="0"/>
              <a:t>or</a:t>
            </a:r>
            <a:r>
              <a:rPr lang="en-US" sz="2000" dirty="0">
                <a:solidFill>
                  <a:srgbClr val="0070C0"/>
                </a:solidFill>
              </a:rPr>
              <a:t> secondary</a:t>
            </a:r>
            <a:r>
              <a:rPr lang="en-US" sz="2000" dirty="0"/>
              <a:t>, the bond to oxygen can be broken by reaction with a strong nucleophile such as </a:t>
            </a:r>
            <a:r>
              <a:rPr lang="en-US" sz="2000" dirty="0" smtClean="0">
                <a:solidFill>
                  <a:srgbClr val="0070C0"/>
                </a:solidFill>
              </a:rPr>
              <a:t>HI </a:t>
            </a:r>
            <a:r>
              <a:rPr lang="en-US" sz="2000" dirty="0" smtClean="0"/>
              <a:t>or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HBr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660" y="2321593"/>
            <a:ext cx="5380186" cy="75444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243" y="3127279"/>
            <a:ext cx="5364945" cy="1079086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337951" y="4168115"/>
            <a:ext cx="111816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</a:t>
            </a:r>
            <a:r>
              <a:rPr lang="en-US" sz="2000" dirty="0">
                <a:solidFill>
                  <a:srgbClr val="0070C0"/>
                </a:solidFill>
              </a:rPr>
              <a:t>R</a:t>
            </a:r>
            <a:r>
              <a:rPr lang="en-US" sz="2000" dirty="0"/>
              <a:t> or </a:t>
            </a:r>
            <a:r>
              <a:rPr lang="en-US" sz="2000" dirty="0">
                <a:solidFill>
                  <a:srgbClr val="0070C0"/>
                </a:solidFill>
              </a:rPr>
              <a:t>Rʹ</a:t>
            </a:r>
            <a:r>
              <a:rPr lang="en-US" sz="2000" dirty="0"/>
              <a:t> is tertiary, a strong nucleophile is not </a:t>
            </a:r>
            <a:r>
              <a:rPr lang="en-US" sz="2000" dirty="0" smtClean="0"/>
              <a:t>required.</a:t>
            </a:r>
            <a:endParaRPr lang="en-US" sz="2000" dirty="0"/>
          </a:p>
        </p:txBody>
      </p:sp>
      <p:pic>
        <p:nvPicPr>
          <p:cNvPr id="25" name="Picture 2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119" y="4654375"/>
            <a:ext cx="5342083" cy="1005927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337950" y="5794434"/>
            <a:ext cx="41488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Andalus" panose="02020603050405020304" pitchFamily="18" charset="-78"/>
              </a:rPr>
              <a:t>If </a:t>
            </a:r>
            <a:r>
              <a:rPr lang="en-US" sz="2000" dirty="0">
                <a:solidFill>
                  <a:srgbClr val="0070C0"/>
                </a:solidFill>
                <a:cs typeface="Andalus" panose="02020603050405020304" pitchFamily="18" charset="-78"/>
              </a:rPr>
              <a:t>two</a:t>
            </a:r>
            <a:r>
              <a:rPr lang="en-US" sz="2000" dirty="0">
                <a:solidFill>
                  <a:srgbClr val="00B050"/>
                </a:solidFill>
                <a:cs typeface="Andalus" panose="02020603050405020304" pitchFamily="18" charset="-78"/>
              </a:rPr>
              <a:t> </a:t>
            </a:r>
            <a:r>
              <a:rPr lang="en-US" sz="2000" dirty="0">
                <a:cs typeface="Andalus" panose="02020603050405020304" pitchFamily="18" charset="-78"/>
              </a:rPr>
              <a:t>or</a:t>
            </a:r>
            <a:r>
              <a:rPr lang="en-US" sz="2000" dirty="0">
                <a:solidFill>
                  <a:srgbClr val="00B050"/>
                </a:solidFill>
                <a:cs typeface="Andalus" panose="02020603050405020304" pitchFamily="18" charset="-78"/>
              </a:rPr>
              <a:t> </a:t>
            </a:r>
            <a:r>
              <a:rPr lang="en-US" sz="2000" dirty="0">
                <a:solidFill>
                  <a:srgbClr val="0070C0"/>
                </a:solidFill>
                <a:cs typeface="Andalus" panose="02020603050405020304" pitchFamily="18" charset="-78"/>
              </a:rPr>
              <a:t>more equivalents of </a:t>
            </a:r>
            <a:r>
              <a:rPr lang="en-US" sz="2000" dirty="0" smtClean="0">
                <a:solidFill>
                  <a:srgbClr val="0070C0"/>
                </a:solidFill>
                <a:cs typeface="Andalus" panose="02020603050405020304" pitchFamily="18" charset="-78"/>
              </a:rPr>
              <a:t>acid: 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7227" y="6426675"/>
            <a:ext cx="5238975" cy="29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54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>
            <a:extLst>
              <a:ext uri="{FF2B5EF4-FFF2-40B4-BE49-F238E27FC236}">
                <a16:creationId xmlns="" xmlns:a16="http://schemas.microsoft.com/office/drawing/2014/main" id="{4BC0741A-5FFE-4B6C-BA68-693901AC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78234" y="6329120"/>
            <a:ext cx="27432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965934" y="6321"/>
            <a:ext cx="61670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000"/>
              </a:spcBef>
            </a:pP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 Epoxides (or </a:t>
            </a:r>
            <a:r>
              <a:rPr lang="en-US" sz="32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Oxiranes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2437" y="903192"/>
            <a:ext cx="109138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Epoxides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(or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oxiranes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are cyclic ethers with a three-membered ring containing one oxygen atom.</a:t>
            </a:r>
          </a:p>
        </p:txBody>
      </p:sp>
      <p:pic>
        <p:nvPicPr>
          <p:cNvPr id="19" name="Picture 8" descr="0001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9" r="20272" b="30113"/>
          <a:stretch/>
        </p:blipFill>
        <p:spPr bwMode="auto">
          <a:xfrm>
            <a:off x="4897501" y="1582538"/>
            <a:ext cx="1613785" cy="842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60643" y="2496345"/>
            <a:ext cx="46875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Nomenclature of  Epoxides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2437" y="5086141"/>
            <a:ext cx="18512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name</a:t>
            </a:r>
            <a:r>
              <a:rPr lang="en-US" alt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</a:t>
            </a:r>
          </a:p>
          <a:p>
            <a:pPr>
              <a:defRPr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IUPAC name: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2039" y="3389538"/>
            <a:ext cx="11064711" cy="735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IUPAC nomenclature epoxides are called </a:t>
            </a:r>
            <a:r>
              <a:rPr lang="en-US" dirty="0" err="1">
                <a:solidFill>
                  <a:srgbClr val="C00000"/>
                </a:solidFill>
              </a:rPr>
              <a:t>oxiranes</a:t>
            </a:r>
            <a:r>
              <a:rPr lang="en-US" dirty="0"/>
              <a:t>. 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simplest epoxide has the common name </a:t>
            </a:r>
            <a:r>
              <a:rPr lang="en-US" dirty="0">
                <a:solidFill>
                  <a:srgbClr val="C00000"/>
                </a:solidFill>
              </a:rPr>
              <a:t>ethylene </a:t>
            </a:r>
            <a:r>
              <a:rPr lang="en-US" dirty="0" smtClean="0">
                <a:solidFill>
                  <a:srgbClr val="C00000"/>
                </a:solidFill>
              </a:rPr>
              <a:t>oxide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2211203" y="4688744"/>
            <a:ext cx="1576072" cy="1073640"/>
            <a:chOff x="1953720" y="4152505"/>
            <a:chExt cx="1576072" cy="1073640"/>
          </a:xfrm>
        </p:grpSpPr>
        <p:sp>
          <p:nvSpPr>
            <p:cNvPr id="5" name="TextBox 4"/>
            <p:cNvSpPr txBox="1"/>
            <p:nvPr/>
          </p:nvSpPr>
          <p:spPr>
            <a:xfrm>
              <a:off x="1953720" y="4579814"/>
              <a:ext cx="15760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70C0"/>
                  </a:solidFill>
                </a:rPr>
                <a:t>Ethylene oxide</a:t>
              </a:r>
            </a:p>
            <a:p>
              <a:pPr algn="ctr"/>
              <a:r>
                <a:rPr lang="en-GB" dirty="0" err="1" smtClean="0"/>
                <a:t>Oxirane</a:t>
              </a:r>
              <a:endParaRPr lang="en-US" dirty="0"/>
            </a:p>
          </p:txBody>
        </p:sp>
        <p:pic>
          <p:nvPicPr>
            <p:cNvPr id="8" name="Picture 7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7145" y="4152505"/>
              <a:ext cx="457240" cy="434378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4461381" y="4396337"/>
            <a:ext cx="1787670" cy="1366047"/>
            <a:chOff x="3840466" y="3884717"/>
            <a:chExt cx="1787670" cy="1366047"/>
          </a:xfrm>
        </p:grpSpPr>
        <p:sp>
          <p:nvSpPr>
            <p:cNvPr id="25" name="TextBox 24"/>
            <p:cNvSpPr txBox="1"/>
            <p:nvPr/>
          </p:nvSpPr>
          <p:spPr>
            <a:xfrm>
              <a:off x="3840466" y="4604433"/>
              <a:ext cx="17876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0070C0"/>
                  </a:solidFill>
                </a:rPr>
                <a:t>Propylene </a:t>
              </a:r>
              <a:r>
                <a:rPr lang="en-GB" dirty="0" smtClean="0">
                  <a:solidFill>
                    <a:srgbClr val="0070C0"/>
                  </a:solidFill>
                </a:rPr>
                <a:t>oxide</a:t>
              </a:r>
            </a:p>
            <a:p>
              <a:pPr algn="ctr"/>
              <a:r>
                <a:rPr lang="en-GB" dirty="0" smtClean="0"/>
                <a:t>2-Methyloxirane</a:t>
              </a:r>
              <a:endParaRPr lang="en-US" dirty="0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5421" y="3884717"/>
              <a:ext cx="861135" cy="739204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6934967" y="4433029"/>
            <a:ext cx="2140330" cy="1366047"/>
            <a:chOff x="6157317" y="3884717"/>
            <a:chExt cx="2140330" cy="1366047"/>
          </a:xfrm>
        </p:grpSpPr>
        <p:pic>
          <p:nvPicPr>
            <p:cNvPr id="7" name="Picture 6" descr="Screen Clippi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7349" y="3884717"/>
              <a:ext cx="861135" cy="739204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>
            <a:xfrm>
              <a:off x="6157317" y="4604433"/>
              <a:ext cx="21403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0070C0"/>
                  </a:solidFill>
                </a:rPr>
                <a:t>Isobutylene </a:t>
              </a:r>
              <a:r>
                <a:rPr lang="en-GB" dirty="0" smtClean="0">
                  <a:solidFill>
                    <a:srgbClr val="0070C0"/>
                  </a:solidFill>
                </a:rPr>
                <a:t>oxide</a:t>
              </a:r>
            </a:p>
            <a:p>
              <a:pPr algn="ctr"/>
              <a:r>
                <a:rPr lang="en-GB" dirty="0" smtClean="0"/>
                <a:t>2,2-Dimethyloxirane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9720996" y="4176894"/>
            <a:ext cx="1710726" cy="1632888"/>
            <a:chOff x="9043077" y="3600326"/>
            <a:chExt cx="1710726" cy="1632888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578583" y="3600326"/>
              <a:ext cx="1175220" cy="994680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>
            <a:xfrm>
              <a:off x="9043077" y="4586883"/>
              <a:ext cx="17107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70C0"/>
                  </a:solidFill>
                </a:rPr>
                <a:t>Styrene oxide</a:t>
              </a:r>
            </a:p>
            <a:p>
              <a:pPr algn="ctr"/>
              <a:r>
                <a:rPr lang="en-GB" dirty="0" smtClean="0"/>
                <a:t>2-Phenyloxirane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8312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6712</TotalTime>
  <Words>754</Words>
  <Application>Microsoft Office PowerPoint</Application>
  <PresentationFormat>Widescreen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ＭＳ Ｐゴシック</vt:lpstr>
      <vt:lpstr>Andalus</vt:lpstr>
      <vt:lpstr>Arial</vt:lpstr>
      <vt:lpstr>Calibri</vt:lpstr>
      <vt:lpstr>Calibri Light</vt:lpstr>
      <vt:lpstr>Times New Roman</vt:lpstr>
      <vt:lpstr>Office Theme</vt:lpstr>
      <vt:lpstr>1_Office Theme</vt:lpstr>
      <vt:lpstr>PowerPoint Presentation</vt:lpstr>
      <vt:lpstr>PowerPoint Presentation</vt:lpstr>
      <vt:lpstr>Nomenclature of  Ethers</vt:lpstr>
      <vt:lpstr>PowerPoint Presentation</vt:lpstr>
      <vt:lpstr>PowerPoint Presentation</vt:lpstr>
      <vt:lpstr>Dehydration of Alcohols</vt:lpstr>
      <vt:lpstr>The Williamson Synthesis of Ethers</vt:lpstr>
      <vt:lpstr>Reactions Of  Ethers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Ethers</dc:title>
  <dc:creator>Crash .</dc:creator>
  <cp:lastModifiedBy>USER</cp:lastModifiedBy>
  <cp:revision>170</cp:revision>
  <dcterms:created xsi:type="dcterms:W3CDTF">2017-10-25T16:57:55Z</dcterms:created>
  <dcterms:modified xsi:type="dcterms:W3CDTF">2023-10-01T14:53:14Z</dcterms:modified>
</cp:coreProperties>
</file>