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7" r:id="rId2"/>
  </p:sldMasterIdLst>
  <p:notesMasterIdLst>
    <p:notesMasterId r:id="rId18"/>
  </p:notesMasterIdLst>
  <p:sldIdLst>
    <p:sldId id="285" r:id="rId3"/>
    <p:sldId id="286" r:id="rId4"/>
    <p:sldId id="257" r:id="rId5"/>
    <p:sldId id="259" r:id="rId6"/>
    <p:sldId id="263" r:id="rId7"/>
    <p:sldId id="260" r:id="rId8"/>
    <p:sldId id="261" r:id="rId9"/>
    <p:sldId id="262" r:id="rId10"/>
    <p:sldId id="265" r:id="rId11"/>
    <p:sldId id="288" r:id="rId12"/>
    <p:sldId id="289" r:id="rId13"/>
    <p:sldId id="291" r:id="rId14"/>
    <p:sldId id="293" r:id="rId15"/>
    <p:sldId id="294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883"/>
    <a:srgbClr val="FFFF99"/>
    <a:srgbClr val="DAEAEE"/>
    <a:srgbClr val="D5E7EB"/>
    <a:srgbClr val="E0EDF0"/>
    <a:srgbClr val="E5F0F3"/>
    <a:srgbClr val="D8E9ED"/>
    <a:srgbClr val="E2EFF2"/>
    <a:srgbClr val="D0E4EA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9A96-5102-44BA-9A3C-9AA11D631B9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6F32-A49D-45BD-AE6F-FD80294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1884-C3AD-446B-89B0-D5927C07665E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7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3368-1DFB-4250-9054-EF6ECA44BBC9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1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2046-373B-4289-9BBC-C43C42BE196E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6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2F6-EB76-4F2A-ACBC-3D2383EA65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2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88EE-1DE2-4432-ABB1-BD41ED2E8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3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5DFF-6380-4DAB-9BCF-C83F86AEF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6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73A-496A-4006-A8DD-DBFD5F7F55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8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1FA2-1BF8-45DF-9DF9-6FED02841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8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CF87-27E4-484B-A02D-49C9D1F608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9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3296-71D9-48ED-B2E4-8A0295CF8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481E-B928-4E7D-87B2-2DD436862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1FD2-F514-4E51-8C2A-B5D5F92B8A81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04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FDDF-5265-4006-9D91-73696D56D1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86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5832-AECE-4CC7-894C-ED08FE5D6D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26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8F13-188E-4798-846D-1057ADCE38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0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1473-C147-4C8F-9977-DE75682107C9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6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3343-CA78-494C-B0E8-0E820CAA8258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1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255B-6C9A-448A-8260-B2B515DE3362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5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1BDD-C506-4B6B-B6B4-FFCCEF85FE8D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7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F5C5-664A-4A48-872A-71BB98D1D86C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DD5D-6CDA-42BC-84A6-2711AC81B83F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7084-DE07-4D2F-AE1C-1751832FA146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B9185-C4CA-4EDE-A299-492BA54F833D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D4A1-4ED3-4661-956C-D57794778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5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tm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EF823F-B556-4651-B3A1-51A402E7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مربع نص 1"/>
          <p:cNvSpPr txBox="1"/>
          <p:nvPr/>
        </p:nvSpPr>
        <p:spPr>
          <a:xfrm>
            <a:off x="4041959" y="1250863"/>
            <a:ext cx="349807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241 </a:t>
            </a:r>
            <a:r>
              <a:rPr lang="en-US" sz="60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Chem</a:t>
            </a:r>
            <a:endParaRPr lang="ar-SA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830637" y="2798165"/>
            <a:ext cx="1967205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CH-3</a:t>
            </a:r>
            <a:endParaRPr lang="ar-SA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مستطيل 4"/>
          <p:cNvSpPr/>
          <p:nvPr/>
        </p:nvSpPr>
        <p:spPr>
          <a:xfrm>
            <a:off x="1882653" y="4166317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Phenols</a:t>
            </a:r>
          </a:p>
        </p:txBody>
      </p:sp>
    </p:spTree>
    <p:extLst>
      <p:ext uri="{BB962C8B-B14F-4D97-AF65-F5344CB8AC3E}">
        <p14:creationId xmlns:p14="http://schemas.microsoft.com/office/powerpoint/2010/main" val="42923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40BAA6-3D53-4E00-AAB7-484C4407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9787"/>
            <a:ext cx="3895398" cy="351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1. Hydrolysis </a:t>
            </a:r>
            <a:r>
              <a:rPr lang="en-US" sz="2000" dirty="0">
                <a:solidFill>
                  <a:srgbClr val="C00000"/>
                </a:solidFill>
              </a:rPr>
              <a:t>of </a:t>
            </a:r>
            <a:r>
              <a:rPr lang="en-US" sz="2000" dirty="0" err="1" smtClean="0">
                <a:solidFill>
                  <a:srgbClr val="C00000"/>
                </a:solidFill>
              </a:rPr>
              <a:t>Diazonium</a:t>
            </a:r>
            <a:r>
              <a:rPr lang="en-US" sz="2000" dirty="0" smtClean="0">
                <a:solidFill>
                  <a:srgbClr val="C00000"/>
                </a:solidFill>
              </a:rPr>
              <a:t> salts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79F727-8B88-406F-BAA9-1C8D518E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B608CD5-03DA-4EC1-ADE4-FDDC6B9FB1F3}"/>
              </a:ext>
            </a:extLst>
          </p:cNvPr>
          <p:cNvSpPr txBox="1">
            <a:spLocks/>
          </p:cNvSpPr>
          <p:nvPr/>
        </p:nvSpPr>
        <p:spPr>
          <a:xfrm>
            <a:off x="3648159" y="39765"/>
            <a:ext cx="4223197" cy="824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</a:rPr>
              <a:t>Preparation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2" y="1056816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Diazonium</a:t>
            </a:r>
            <a:r>
              <a:rPr lang="en-US" dirty="0"/>
              <a:t> salts react with water in the presence of mineral acids to yield phenols.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34195" r="7450" b="3246"/>
          <a:stretch/>
        </p:blipFill>
        <p:spPr>
          <a:xfrm>
            <a:off x="2936824" y="2181071"/>
            <a:ext cx="3799697" cy="165740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9295" r="11520" b="76730"/>
          <a:stretch/>
        </p:blipFill>
        <p:spPr>
          <a:xfrm>
            <a:off x="2764156" y="1584734"/>
            <a:ext cx="4057248" cy="43805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2AEC170B-5067-40BC-A3A6-E1DA0049E924}"/>
              </a:ext>
            </a:extLst>
          </p:cNvPr>
          <p:cNvSpPr txBox="1">
            <a:spLocks/>
          </p:cNvSpPr>
          <p:nvPr/>
        </p:nvSpPr>
        <p:spPr>
          <a:xfrm>
            <a:off x="0" y="3743705"/>
            <a:ext cx="7663873" cy="309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2. Alkali fusion of </a:t>
            </a:r>
            <a:r>
              <a:rPr lang="en-US" sz="2000" dirty="0" err="1" smtClean="0">
                <a:solidFill>
                  <a:srgbClr val="C00000"/>
                </a:solidFill>
              </a:rPr>
              <a:t>Benzenesulfonic</a:t>
            </a:r>
            <a:r>
              <a:rPr lang="en-US" sz="2000" dirty="0" smtClean="0">
                <a:solidFill>
                  <a:srgbClr val="C00000"/>
                </a:solidFill>
              </a:rPr>
              <a:t> acid or Sodium benzene-</a:t>
            </a:r>
            <a:r>
              <a:rPr lang="en-US" sz="2000" dirty="0" err="1" smtClean="0">
                <a:solidFill>
                  <a:srgbClr val="C00000"/>
                </a:solidFill>
              </a:rPr>
              <a:t>sulfonates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283216" y="5229400"/>
            <a:ext cx="4210428" cy="1624518"/>
            <a:chOff x="2277264" y="2446469"/>
            <a:chExt cx="3361670" cy="1295553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1" t="5303" r="7348"/>
            <a:stretch/>
          </p:blipFill>
          <p:spPr>
            <a:xfrm>
              <a:off x="4724533" y="2500773"/>
              <a:ext cx="914401" cy="1241249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1" r="68454"/>
            <a:stretch/>
          </p:blipFill>
          <p:spPr>
            <a:xfrm>
              <a:off x="2277264" y="2446469"/>
              <a:ext cx="1141910" cy="1234318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5" t="27260" r="31389" b="40793"/>
            <a:stretch/>
          </p:blipFill>
          <p:spPr>
            <a:xfrm>
              <a:off x="3198843" y="2773955"/>
              <a:ext cx="1558212" cy="4572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892932" y="4126875"/>
            <a:ext cx="2817798" cy="1060066"/>
            <a:chOff x="3187841" y="4427504"/>
            <a:chExt cx="2614500" cy="1017046"/>
          </a:xfrm>
        </p:grpSpPr>
        <p:grpSp>
          <p:nvGrpSpPr>
            <p:cNvPr id="11" name="Group 10"/>
            <p:cNvGrpSpPr/>
            <p:nvPr/>
          </p:nvGrpSpPr>
          <p:grpSpPr>
            <a:xfrm>
              <a:off x="3187841" y="4427504"/>
              <a:ext cx="2614500" cy="1017046"/>
              <a:chOff x="7374637" y="2861023"/>
              <a:chExt cx="2614500" cy="1017046"/>
            </a:xfrm>
          </p:grpSpPr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17" r="24139" b="5582"/>
              <a:stretch/>
            </p:blipFill>
            <p:spPr>
              <a:xfrm>
                <a:off x="9271291" y="2863535"/>
                <a:ext cx="717846" cy="1014534"/>
              </a:xfrm>
              <a:prstGeom prst="rect">
                <a:avLst/>
              </a:prstGeom>
            </p:spPr>
          </p:pic>
          <p:pic>
            <p:nvPicPr>
              <p:cNvPr id="17" name="Picture 16" descr="Screen Clippi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66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637" y="2861023"/>
                <a:ext cx="929721" cy="990686"/>
              </a:xfrm>
              <a:prstGeom prst="rect">
                <a:avLst/>
              </a:prstGeom>
            </p:spPr>
          </p:pic>
        </p:grpSp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66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737" y="4730310"/>
              <a:ext cx="1026335" cy="64008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350308" y="4617059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Addition-elimination of </a:t>
            </a:r>
            <a:r>
              <a:rPr lang="en-US" dirty="0" err="1" smtClean="0">
                <a:solidFill>
                  <a:srgbClr val="0070C0"/>
                </a:solidFill>
              </a:rPr>
              <a:t>nucleophilic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aromatic substitution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C5198EF-E0D1-404B-8182-A0A8AC9D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B608CD5-03DA-4EC1-ADE4-FDDC6B9FB1F3}"/>
              </a:ext>
            </a:extLst>
          </p:cNvPr>
          <p:cNvSpPr txBox="1">
            <a:spLocks/>
          </p:cNvSpPr>
          <p:nvPr/>
        </p:nvSpPr>
        <p:spPr>
          <a:xfrm>
            <a:off x="3648159" y="39765"/>
            <a:ext cx="4223197" cy="824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</a:rPr>
              <a:t>Preparation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113" y="864013"/>
            <a:ext cx="563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C00000"/>
                </a:solidFill>
              </a:rPr>
              <a:t>3. Hydrolysis of </a:t>
            </a:r>
            <a:r>
              <a:rPr lang="en-US" sz="2000" dirty="0" err="1" smtClean="0">
                <a:solidFill>
                  <a:srgbClr val="C00000"/>
                </a:solidFill>
              </a:rPr>
              <a:t>Chlorobenzene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(The Dow process)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9113" y="3344240"/>
            <a:ext cx="5960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4. From </a:t>
            </a:r>
            <a:r>
              <a:rPr lang="en-GB" sz="2000" dirty="0" err="1">
                <a:solidFill>
                  <a:srgbClr val="C00000"/>
                </a:solidFill>
              </a:rPr>
              <a:t>Cumene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 smtClean="0">
                <a:solidFill>
                  <a:srgbClr val="C00000"/>
                </a:solidFill>
              </a:rPr>
              <a:t>Hydroperoxide</a:t>
            </a:r>
            <a:r>
              <a:rPr lang="en-GB" sz="2000" dirty="0">
                <a:solidFill>
                  <a:srgbClr val="C00000"/>
                </a:solidFill>
              </a:rPr>
              <a:t> ( </a:t>
            </a:r>
            <a:r>
              <a:rPr lang="en-US" sz="2000" dirty="0">
                <a:solidFill>
                  <a:srgbClr val="C00000"/>
                </a:solidFill>
              </a:rPr>
              <a:t>Industrial Syntheses 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02" y="1341250"/>
            <a:ext cx="6247873" cy="1633658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1" t="63945" r="4281" b="5904"/>
          <a:stretch/>
        </p:blipFill>
        <p:spPr>
          <a:xfrm>
            <a:off x="2277684" y="5494661"/>
            <a:ext cx="4893042" cy="10584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64530" y="3803365"/>
            <a:ext cx="4309811" cy="1498209"/>
            <a:chOff x="2188266" y="3928756"/>
            <a:chExt cx="4137711" cy="1405972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3" r="12059" b="63781"/>
            <a:stretch/>
          </p:blipFill>
          <p:spPr>
            <a:xfrm>
              <a:off x="2488915" y="3928756"/>
              <a:ext cx="3837062" cy="117029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188266" y="4842285"/>
              <a:ext cx="15123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300" b="1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1300" b="1" dirty="0" err="1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umene</a:t>
              </a:r>
              <a:r>
                <a:rPr lang="en-US" sz="1300" b="1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1300" b="1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300" b="1" dirty="0" err="1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isopropylbenzene</a:t>
              </a:r>
              <a:r>
                <a:rPr lang="ar-SA" sz="1300" b="1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en-US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27385-B26F-49D3-9054-8F7BF885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26" y="632389"/>
            <a:ext cx="3597004" cy="53785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Reactions of phenols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ADFBB5-22FC-4158-AB38-B3E004F9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0079" y="1487453"/>
            <a:ext cx="7745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Salt formation via strong base or active metal</a:t>
            </a:r>
            <a:endParaRPr lang="en-US" sz="2000" dirty="0">
              <a:effectLst>
                <a:outerShdw blurRad="38100" dist="38100" dir="2700000" algn="tl">
                  <a:srgbClr val="081D58"/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Ester formation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Reaction of aromatic nucleus of phenol: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Nitration </a:t>
            </a:r>
          </a:p>
          <a:p>
            <a:pPr marL="800100" lvl="1" indent="-342900">
              <a:lnSpc>
                <a:spcPct val="150000"/>
              </a:lnSpc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Friedel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-Crafts acylation</a:t>
            </a:r>
          </a:p>
          <a:p>
            <a:pPr marL="800100" lvl="1" indent="-342900">
              <a:lnSpc>
                <a:spcPct val="150000"/>
              </a:lnSpc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B050"/>
                </a:solidFill>
              </a:rPr>
              <a:t>Sulphonation</a:t>
            </a:r>
            <a:endParaRPr lang="en-US" sz="2000" dirty="0">
              <a:solidFill>
                <a:srgbClr val="00B05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 Halogenation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Kolbe–Schmitt reaction: Synthesis of salicylic acid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sz="2000" dirty="0"/>
              <a:t>Oxidation of Phenols</a:t>
            </a:r>
          </a:p>
        </p:txBody>
      </p:sp>
    </p:spTree>
    <p:extLst>
      <p:ext uri="{BB962C8B-B14F-4D97-AF65-F5344CB8AC3E}">
        <p14:creationId xmlns:p14="http://schemas.microsoft.com/office/powerpoint/2010/main" val="20410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4C679D-CB77-42C5-841D-0983BFC3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8" y="442235"/>
            <a:ext cx="6966397" cy="5684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</a:rPr>
              <a:t>Salt formation via strong base or active </a:t>
            </a:r>
            <a:r>
              <a:rPr lang="en-US" sz="2000" dirty="0" smtClean="0">
                <a:solidFill>
                  <a:srgbClr val="C00000"/>
                </a:solidFill>
              </a:rPr>
              <a:t>metal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0E53FD-1F63-4E7E-BCD8-BC3CB4BB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9899" y="936388"/>
            <a:ext cx="225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active </a:t>
            </a:r>
            <a:r>
              <a:rPr lang="en-GB" dirty="0" smtClean="0"/>
              <a:t>metals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3127385-B26F-49D3-9054-8F7BF885ABED}"/>
              </a:ext>
            </a:extLst>
          </p:cNvPr>
          <p:cNvSpPr txBox="1">
            <a:spLocks/>
          </p:cNvSpPr>
          <p:nvPr/>
        </p:nvSpPr>
        <p:spPr>
          <a:xfrm>
            <a:off x="3821588" y="0"/>
            <a:ext cx="3597004" cy="537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50"/>
                </a:solidFill>
              </a:rPr>
              <a:t>Reactions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899" y="2025519"/>
            <a:ext cx="148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bases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/>
          <a:stretch/>
        </p:blipFill>
        <p:spPr>
          <a:xfrm>
            <a:off x="2674791" y="2210185"/>
            <a:ext cx="4429305" cy="99830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32727" y="1211878"/>
            <a:ext cx="3361654" cy="1013145"/>
            <a:chOff x="3160017" y="1493652"/>
            <a:chExt cx="3361654" cy="1013145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30" r="14600"/>
            <a:stretch/>
          </p:blipFill>
          <p:spPr>
            <a:xfrm>
              <a:off x="4718508" y="1508490"/>
              <a:ext cx="1803163" cy="998307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" r="64201"/>
            <a:stretch/>
          </p:blipFill>
          <p:spPr>
            <a:xfrm>
              <a:off x="3160017" y="1493652"/>
              <a:ext cx="1488896" cy="998307"/>
            </a:xfrm>
            <a:prstGeom prst="rect">
              <a:avLst/>
            </a:prstGeom>
          </p:spPr>
        </p:pic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6" y="4201799"/>
            <a:ext cx="4412362" cy="17146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388" y="3246105"/>
            <a:ext cx="9903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solidFill>
                  <a:srgbClr val="C00000"/>
                </a:solidFill>
              </a:rPr>
              <a:t>Formation of Esters From Phenols react with carboxylic acid anhydrides and acid </a:t>
            </a:r>
            <a:r>
              <a:rPr lang="en-US" sz="2000" dirty="0" smtClean="0">
                <a:solidFill>
                  <a:srgbClr val="C00000"/>
                </a:solidFill>
              </a:rPr>
              <a:t>chloride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59797" r="3929" b="5159"/>
          <a:stretch/>
        </p:blipFill>
        <p:spPr>
          <a:xfrm>
            <a:off x="5911681" y="5374083"/>
            <a:ext cx="5029200" cy="1084731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5174" b="66593"/>
          <a:stretch/>
        </p:blipFill>
        <p:spPr>
          <a:xfrm>
            <a:off x="6094381" y="3966843"/>
            <a:ext cx="5120640" cy="10804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9359" y="3683250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O-Acylation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2AD144-617E-40DB-AEA3-DC2394E9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42855" y="1272083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a. Nitration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3127385-B26F-49D3-9054-8F7BF885ABED}"/>
              </a:ext>
            </a:extLst>
          </p:cNvPr>
          <p:cNvSpPr txBox="1">
            <a:spLocks/>
          </p:cNvSpPr>
          <p:nvPr/>
        </p:nvSpPr>
        <p:spPr>
          <a:xfrm>
            <a:off x="3821588" y="0"/>
            <a:ext cx="3597004" cy="537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50"/>
                </a:solidFill>
              </a:rPr>
              <a:t>Reactions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62" y="455115"/>
            <a:ext cx="467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solidFill>
                  <a:srgbClr val="C00000"/>
                </a:solidFill>
              </a:rPr>
              <a:t>Reaction </a:t>
            </a:r>
            <a:r>
              <a:rPr lang="en-US" sz="2000" dirty="0">
                <a:solidFill>
                  <a:srgbClr val="C00000"/>
                </a:solidFill>
              </a:rPr>
              <a:t>of aromatic nucleus of phenol</a:t>
            </a:r>
            <a:endParaRPr lang="en-US" sz="2000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xmlns="" id="{D989844E-2A0B-4573-86E8-19DFAA20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92" y="3802708"/>
            <a:ext cx="2014763" cy="400541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b. </a:t>
            </a:r>
            <a:r>
              <a:rPr lang="en-US" sz="2000" dirty="0" err="1" smtClean="0">
                <a:solidFill>
                  <a:srgbClr val="00B050"/>
                </a:solidFill>
              </a:rPr>
              <a:t>Sulfonation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025" y="805356"/>
            <a:ext cx="11385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hydroxyl group is a powerful activating </a:t>
            </a:r>
            <a:r>
              <a:rPr lang="en-US" dirty="0" smtClean="0"/>
              <a:t>group and </a:t>
            </a:r>
            <a:r>
              <a:rPr lang="en-US" dirty="0"/>
              <a:t>an </a:t>
            </a:r>
            <a:r>
              <a:rPr lang="en-US" dirty="0" err="1" smtClean="0">
                <a:solidFill>
                  <a:srgbClr val="0070C0"/>
                </a:solidFill>
              </a:rPr>
              <a:t>ortho</a:t>
            </a:r>
            <a:r>
              <a:rPr lang="en-US" dirty="0" smtClean="0">
                <a:solidFill>
                  <a:srgbClr val="0070C0"/>
                </a:solidFill>
              </a:rPr>
              <a:t> - para director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70C0"/>
                </a:solidFill>
              </a:rPr>
              <a:t>Electrophilic Aromatic Substitutions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682" y="4252245"/>
            <a:ext cx="4450320" cy="2537680"/>
            <a:chOff x="3110670" y="4001232"/>
            <a:chExt cx="4450320" cy="2537680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670" y="4001232"/>
              <a:ext cx="3162574" cy="253768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808202" y="4513169"/>
              <a:ext cx="17527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2-Hydroxysulfonic acid</a:t>
              </a:r>
              <a:endPara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8202" y="5623993"/>
              <a:ext cx="17527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4-Hydroxysulfonic acid</a:t>
              </a:r>
              <a:endPara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8" y="1809798"/>
            <a:ext cx="3608369" cy="167344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919072" y="1302861"/>
            <a:ext cx="1871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c. Halogenation 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78443" y="3833901"/>
            <a:ext cx="1436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d. Acylation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5"/>
          <a:stretch/>
        </p:blipFill>
        <p:spPr>
          <a:xfrm>
            <a:off x="8290222" y="1805099"/>
            <a:ext cx="3901778" cy="15218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738" y="4998266"/>
            <a:ext cx="3139712" cy="171312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1AFC943-144E-49DE-B4C1-A699BB652F94}"/>
              </a:ext>
            </a:extLst>
          </p:cNvPr>
          <p:cNvSpPr/>
          <p:nvPr/>
        </p:nvSpPr>
        <p:spPr>
          <a:xfrm>
            <a:off x="6981834" y="4284926"/>
            <a:ext cx="437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Friedel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-Crafts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Acylation ( C-Acylation )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468" y="1805099"/>
            <a:ext cx="288975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3FE-49F3-4130-8A92-6DA6FCAA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6" y="537859"/>
            <a:ext cx="6085016" cy="28879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solidFill>
                  <a:srgbClr val="C00000"/>
                </a:solidFill>
              </a:rPr>
              <a:t>Kolbe–Schmitt reaction: Synthesis of salicylic acid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8537B33-4D84-41A6-A029-21012C87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3127385-B26F-49D3-9054-8F7BF885ABED}"/>
              </a:ext>
            </a:extLst>
          </p:cNvPr>
          <p:cNvSpPr txBox="1">
            <a:spLocks/>
          </p:cNvSpPr>
          <p:nvPr/>
        </p:nvSpPr>
        <p:spPr>
          <a:xfrm>
            <a:off x="3821588" y="0"/>
            <a:ext cx="3597004" cy="537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50"/>
                </a:solidFill>
              </a:rPr>
              <a:t>Reactions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F4B39CD-CF79-407A-8E46-7D53339DB8DE}"/>
              </a:ext>
            </a:extLst>
          </p:cNvPr>
          <p:cNvSpPr txBox="1">
            <a:spLocks/>
          </p:cNvSpPr>
          <p:nvPr/>
        </p:nvSpPr>
        <p:spPr>
          <a:xfrm>
            <a:off x="0" y="3860244"/>
            <a:ext cx="4171682" cy="40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solidFill>
                  <a:srgbClr val="C00000"/>
                </a:solidFill>
              </a:rPr>
              <a:t>Oxidation of Phenols: Quinones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96" y="877393"/>
            <a:ext cx="4968671" cy="116596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28" y="2306876"/>
            <a:ext cx="5418290" cy="149364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4"/>
          <a:stretch/>
        </p:blipFill>
        <p:spPr>
          <a:xfrm>
            <a:off x="6292231" y="5076945"/>
            <a:ext cx="4465707" cy="169961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8"/>
          <a:stretch/>
        </p:blipFill>
        <p:spPr>
          <a:xfrm>
            <a:off x="207216" y="5279983"/>
            <a:ext cx="4465707" cy="15272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1610" y="4395909"/>
            <a:ext cx="11182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Oxidation of </a:t>
            </a:r>
            <a:r>
              <a:rPr lang="en-US" dirty="0" smtClean="0"/>
              <a:t>derivatives of 1,2-benzenediol (</a:t>
            </a:r>
            <a:r>
              <a:rPr lang="en-US" dirty="0" err="1" smtClean="0"/>
              <a:t>pyrocatechol</a:t>
            </a:r>
            <a:r>
              <a:rPr lang="en-US" dirty="0" smtClean="0"/>
              <a:t>) 1,4-benzenediol </a:t>
            </a:r>
            <a:r>
              <a:rPr lang="en-US" dirty="0"/>
              <a:t>(</a:t>
            </a:r>
            <a:r>
              <a:rPr lang="en-US" dirty="0" smtClean="0"/>
              <a:t>hydroquinone) by oxidizing agents (</a:t>
            </a:r>
            <a:r>
              <a:rPr lang="en-US" dirty="0"/>
              <a:t>Silver oxide or Chromic </a:t>
            </a:r>
            <a:r>
              <a:rPr lang="en-US" dirty="0" smtClean="0"/>
              <a:t>acid 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5C83493-A721-476A-8F6B-D86FB7132EA2}"/>
              </a:ext>
            </a:extLst>
          </p:cNvPr>
          <p:cNvSpPr txBox="1">
            <a:spLocks/>
          </p:cNvSpPr>
          <p:nvPr/>
        </p:nvSpPr>
        <p:spPr>
          <a:xfrm>
            <a:off x="712075" y="1964003"/>
            <a:ext cx="10515600" cy="317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The </a:t>
            </a:r>
            <a:r>
              <a:rPr lang="en-US" altLang="en-US" sz="2000" dirty="0"/>
              <a:t>structure of </a:t>
            </a:r>
            <a:r>
              <a:rPr lang="en-US" sz="2000" dirty="0" smtClean="0"/>
              <a:t>phenols. </a:t>
            </a:r>
          </a:p>
          <a:p>
            <a:r>
              <a:rPr lang="en-US" altLang="en-US" sz="2000" dirty="0" smtClean="0"/>
              <a:t>The </a:t>
            </a:r>
            <a:r>
              <a:rPr lang="en-US" altLang="en-US" sz="2000" dirty="0"/>
              <a:t>difference in structure between  alcohols and phenols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nomenclature of phenols. </a:t>
            </a:r>
            <a:endParaRPr lang="en-US" sz="2000" b="1" dirty="0" smtClean="0"/>
          </a:p>
          <a:p>
            <a:r>
              <a:rPr lang="en-US" sz="2000" dirty="0" smtClean="0"/>
              <a:t>The Physical properties </a:t>
            </a:r>
            <a:r>
              <a:rPr lang="en-US" sz="2000" dirty="0"/>
              <a:t>of phenols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altLang="en-US" sz="2000" dirty="0"/>
              <a:t>The acidic properties of phenols vis acidic of alcohols.</a:t>
            </a:r>
            <a:endParaRPr lang="en-US" sz="2000" dirty="0"/>
          </a:p>
          <a:p>
            <a:r>
              <a:rPr lang="en-US" sz="2000" dirty="0"/>
              <a:t>The different methods of preparation of </a:t>
            </a:r>
            <a:r>
              <a:rPr lang="en-US" altLang="en-US" sz="2000" dirty="0"/>
              <a:t>phenols</a:t>
            </a:r>
            <a:r>
              <a:rPr lang="en-US" sz="2000" dirty="0"/>
              <a:t>.</a:t>
            </a:r>
          </a:p>
          <a:p>
            <a:r>
              <a:rPr lang="en-US" sz="2000" dirty="0"/>
              <a:t>The chemical reactions of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phenols.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479" y="1478713"/>
            <a:ext cx="522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000" dirty="0">
                <a:solidFill>
                  <a:srgbClr val="1D6FA9">
                    <a:lumMod val="60000"/>
                    <a:lumOff val="40000"/>
                  </a:srgbClr>
                </a:solidFill>
              </a:rPr>
              <a:t>By the end of this chapter the student will Know:</a:t>
            </a:r>
            <a:endParaRPr lang="en-US" sz="2000" dirty="0">
              <a:solidFill>
                <a:srgbClr val="1D6FA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97EFED6-D3B5-444A-9AF5-F88842FE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5" y="0"/>
            <a:ext cx="10515600" cy="106202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00B050"/>
                </a:solidFill>
              </a:rPr>
              <a:t>Learning</a:t>
            </a:r>
            <a:r>
              <a:rPr lang="en-US" alt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B050"/>
                </a:solidFill>
              </a:rPr>
              <a:t>Objectives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F13856-3D4F-4E9B-AE64-DFAD8976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580" y="294953"/>
            <a:ext cx="4501390" cy="64151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3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Structure </a:t>
            </a:r>
            <a:r>
              <a:rPr lang="en-US" sz="3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of Phenols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3D11BC-9D41-4BFB-A763-C03655CF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23" y="1322460"/>
            <a:ext cx="11132177" cy="182807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Phenols</a:t>
            </a:r>
            <a:r>
              <a:rPr lang="en-US" sz="2000" dirty="0"/>
              <a:t> are compounds of the general formula </a:t>
            </a:r>
            <a:r>
              <a:rPr lang="en-US" sz="2000" dirty="0" err="1">
                <a:solidFill>
                  <a:srgbClr val="C00000"/>
                </a:solidFill>
              </a:rPr>
              <a:t>ArOH</a:t>
            </a:r>
            <a:r>
              <a:rPr lang="en-US" sz="2000" dirty="0"/>
              <a:t>, where </a:t>
            </a:r>
            <a:r>
              <a:rPr lang="en-US" sz="2000" dirty="0" err="1">
                <a:solidFill>
                  <a:srgbClr val="C00000"/>
                </a:solidFill>
              </a:rPr>
              <a:t>Ar</a:t>
            </a:r>
            <a:r>
              <a:rPr lang="en-US" sz="2000" dirty="0"/>
              <a:t> is an groups.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Phenols</a:t>
            </a:r>
            <a:r>
              <a:rPr lang="en-US" sz="2000" dirty="0"/>
              <a:t> differ from </a:t>
            </a:r>
            <a:r>
              <a:rPr lang="en-US" sz="2000" dirty="0">
                <a:solidFill>
                  <a:srgbClr val="C00000"/>
                </a:solidFill>
              </a:rPr>
              <a:t>alcohols</a:t>
            </a:r>
            <a:r>
              <a:rPr lang="en-US" sz="2000" dirty="0"/>
              <a:t> in having the </a:t>
            </a:r>
            <a:r>
              <a:rPr lang="en-US" sz="2000" dirty="0">
                <a:solidFill>
                  <a:srgbClr val="C00000"/>
                </a:solidFill>
              </a:rPr>
              <a:t>OH</a:t>
            </a:r>
            <a:r>
              <a:rPr lang="en-US" sz="2000" dirty="0"/>
              <a:t> group attached directly to an </a:t>
            </a:r>
            <a:r>
              <a:rPr lang="en-US" altLang="en-US" sz="2000" dirty="0">
                <a:solidFill>
                  <a:srgbClr val="C00000"/>
                </a:solidFill>
                <a:cs typeface="Arial" charset="0"/>
              </a:rPr>
              <a:t>benzene </a:t>
            </a:r>
            <a:r>
              <a:rPr lang="en-US" altLang="en-US" sz="2000" dirty="0" smtClean="0">
                <a:solidFill>
                  <a:srgbClr val="C00000"/>
                </a:solidFill>
                <a:cs typeface="Arial" charset="0"/>
              </a:rPr>
              <a:t>ring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Phenols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is </a:t>
            </a:r>
            <a:r>
              <a:rPr lang="en-US" sz="2000" dirty="0"/>
              <a:t>the specific name for hydroxybenzene, and it is the general name for the family of compounds derived from hydroxybenzene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F3EC02-3E6F-47F6-AD0B-12DD8C32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r="75401"/>
          <a:stretch/>
        </p:blipFill>
        <p:spPr>
          <a:xfrm>
            <a:off x="3218023" y="3704567"/>
            <a:ext cx="1145408" cy="146304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0" t="73136" r="18358"/>
          <a:stretch/>
        </p:blipFill>
        <p:spPr>
          <a:xfrm>
            <a:off x="6532274" y="3922513"/>
            <a:ext cx="147769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26348-1D14-44E9-81EB-52F8ED42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258" y="33891"/>
            <a:ext cx="5043123" cy="5879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Nomenclature </a:t>
            </a:r>
            <a:r>
              <a:rPr lang="en-US" sz="3200" dirty="0">
                <a:solidFill>
                  <a:srgbClr val="00B050"/>
                </a:solidFill>
              </a:rPr>
              <a:t>of phenols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39D927-D446-4696-9765-E363B93F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88" y="709165"/>
            <a:ext cx="11738870" cy="1828658"/>
          </a:xfrm>
        </p:spPr>
        <p:txBody>
          <a:bodyPr>
            <a:noAutofit/>
          </a:bodyPr>
          <a:lstStyle/>
          <a:p>
            <a:r>
              <a:rPr lang="en-US" sz="2000" dirty="0"/>
              <a:t>The simplest member of this class of compounds is named </a:t>
            </a:r>
            <a:r>
              <a:rPr lang="en-US" sz="2000" dirty="0">
                <a:solidFill>
                  <a:srgbClr val="C00000"/>
                </a:solidFill>
              </a:rPr>
              <a:t>phenol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altLang="en-US" sz="2000" dirty="0" smtClean="0">
                <a:solidFill>
                  <a:srgbClr val="C00000"/>
                </a:solidFill>
              </a:rPr>
              <a:t>Phenols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dirty="0" smtClean="0"/>
              <a:t>are usually named as derivatives of the parent compounds.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Numbering of the ring begins at the </a:t>
            </a:r>
            <a:r>
              <a:rPr lang="en-US" sz="2000" dirty="0">
                <a:solidFill>
                  <a:srgbClr val="00B050"/>
                </a:solidFill>
              </a:rPr>
              <a:t>hydroxyl</a:t>
            </a:r>
            <a:r>
              <a:rPr lang="en-US" sz="2000" dirty="0"/>
              <a:t>-substituted carbon and  proceeds in the direction that gives the lower number to the next substituted carbon. Substituents are cited in alphabetical </a:t>
            </a:r>
            <a:r>
              <a:rPr lang="en-US" sz="2000" dirty="0" smtClean="0"/>
              <a:t>order.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8062D69-167D-4A0D-96C0-1BA8FDD8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146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48"/>
          <a:stretch/>
        </p:blipFill>
        <p:spPr>
          <a:xfrm>
            <a:off x="8716880" y="4684278"/>
            <a:ext cx="1512261" cy="204995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09" y="2740523"/>
            <a:ext cx="4084674" cy="163082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4" y="2786247"/>
            <a:ext cx="3833192" cy="1585097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" r="2962"/>
          <a:stretch/>
        </p:blipFill>
        <p:spPr>
          <a:xfrm>
            <a:off x="522242" y="5030355"/>
            <a:ext cx="1444240" cy="132599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431170" y="4973643"/>
            <a:ext cx="1798476" cy="1382707"/>
            <a:chOff x="2570777" y="4975923"/>
            <a:chExt cx="1798476" cy="1382707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364" b="14422"/>
            <a:stretch/>
          </p:blipFill>
          <p:spPr>
            <a:xfrm>
              <a:off x="2570777" y="6179169"/>
              <a:ext cx="1798476" cy="179461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9" r="26304" b="26531"/>
            <a:stretch/>
          </p:blipFill>
          <p:spPr>
            <a:xfrm>
              <a:off x="3059817" y="4975923"/>
              <a:ext cx="871672" cy="1175756"/>
            </a:xfrm>
            <a:prstGeom prst="rect">
              <a:avLst/>
            </a:prstGeom>
          </p:spPr>
        </p:pic>
      </p:grp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15" r="68490"/>
          <a:stretch/>
        </p:blipFill>
        <p:spPr>
          <a:xfrm>
            <a:off x="4782488" y="4937071"/>
            <a:ext cx="1383150" cy="1512561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73" t="33719" r="34808"/>
          <a:stretch/>
        </p:blipFill>
        <p:spPr>
          <a:xfrm>
            <a:off x="6742284" y="5029889"/>
            <a:ext cx="1418602" cy="1358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8588" y="2667915"/>
            <a:ext cx="143268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46C3E29-91FD-44EE-8C5D-FA83B9A7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CFF4795-5636-497B-95C0-8E1A5471F395}"/>
              </a:ext>
            </a:extLst>
          </p:cNvPr>
          <p:cNvSpPr/>
          <p:nvPr/>
        </p:nvSpPr>
        <p:spPr>
          <a:xfrm>
            <a:off x="43843" y="621803"/>
            <a:ext cx="2290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</a:rPr>
              <a:t>Dihydroxypenols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2F5205-1885-4E70-BABC-73A787E058A3}"/>
              </a:ext>
            </a:extLst>
          </p:cNvPr>
          <p:cNvSpPr/>
          <p:nvPr/>
        </p:nvSpPr>
        <p:spPr>
          <a:xfrm>
            <a:off x="51544" y="2477017"/>
            <a:ext cx="2555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</a:rPr>
              <a:t>Polyhydroxypenols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6" t="4185" r="4321" b="4200"/>
          <a:stretch/>
        </p:blipFill>
        <p:spPr>
          <a:xfrm>
            <a:off x="4919463" y="803597"/>
            <a:ext cx="1162230" cy="15638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2226348-1D14-44E9-81EB-52F8ED429D4E}"/>
              </a:ext>
            </a:extLst>
          </p:cNvPr>
          <p:cNvSpPr txBox="1">
            <a:spLocks/>
          </p:cNvSpPr>
          <p:nvPr/>
        </p:nvSpPr>
        <p:spPr>
          <a:xfrm>
            <a:off x="3502258" y="33891"/>
            <a:ext cx="5043123" cy="587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50"/>
                </a:solidFill>
              </a:rPr>
              <a:t>Nomenclature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08177" y="2852034"/>
            <a:ext cx="2070930" cy="1529729"/>
            <a:chOff x="1613732" y="3422499"/>
            <a:chExt cx="2070930" cy="15297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r="80300" b="31542"/>
            <a:stretch/>
          </p:blipFill>
          <p:spPr>
            <a:xfrm>
              <a:off x="1853471" y="3422499"/>
              <a:ext cx="1373367" cy="109728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13732" y="4459785"/>
              <a:ext cx="2070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1,2,3-Benzenetriol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3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Pyrogallol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05399" y="2804962"/>
            <a:ext cx="2061316" cy="1548096"/>
            <a:chOff x="7057486" y="3341584"/>
            <a:chExt cx="2061316" cy="15480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65787" r="14889" b="31542"/>
            <a:stretch/>
          </p:blipFill>
          <p:spPr>
            <a:xfrm>
              <a:off x="7391990" y="3341584"/>
              <a:ext cx="1392307" cy="113401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057486" y="4397237"/>
              <a:ext cx="20613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1,3,5-Benzenetriol</a:t>
              </a:r>
              <a:endParaRPr lang="en-US" sz="13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3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Phloroglucinol</a:t>
              </a:r>
              <a:r>
                <a:rPr lang="en-US" sz="13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3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9389" y="2804962"/>
            <a:ext cx="1976927" cy="1592276"/>
            <a:chOff x="4218772" y="3359952"/>
            <a:chExt cx="1976927" cy="15922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37557" r="49386" b="31542"/>
            <a:stretch/>
          </p:blipFill>
          <p:spPr>
            <a:xfrm>
              <a:off x="4736848" y="3359952"/>
              <a:ext cx="940777" cy="113401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8772" y="4459785"/>
              <a:ext cx="19769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1,2,4-Benzenetriol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3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Hydroxy</a:t>
              </a: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3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quinol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4185" r="65073" b="4200"/>
          <a:stretch/>
        </p:blipFill>
        <p:spPr>
          <a:xfrm>
            <a:off x="2976684" y="716004"/>
            <a:ext cx="1300384" cy="1563881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8" t="6188" r="35783" b="2197"/>
          <a:stretch/>
        </p:blipFill>
        <p:spPr>
          <a:xfrm>
            <a:off x="7067372" y="898538"/>
            <a:ext cx="1247687" cy="156388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544" y="4599661"/>
            <a:ext cx="1007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hydroxyl group </a:t>
            </a:r>
            <a:r>
              <a:rPr lang="en-US" sz="2000" dirty="0"/>
              <a:t>is named as a substituent when it occurs in the same molecule with carboxylic acid, aldehyde, or ketone functionalities, which have priority in naming. </a:t>
            </a: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2893022" y="5303520"/>
            <a:ext cx="5043035" cy="1554480"/>
            <a:chOff x="3508580" y="4957490"/>
            <a:chExt cx="5884050" cy="1813717"/>
          </a:xfrm>
        </p:grpSpPr>
        <p:pic>
          <p:nvPicPr>
            <p:cNvPr id="28" name="Picture 2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5"/>
            <a:stretch/>
          </p:blipFill>
          <p:spPr>
            <a:xfrm>
              <a:off x="5259815" y="4957490"/>
              <a:ext cx="4132815" cy="1813717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3508580" y="4989666"/>
              <a:ext cx="1447118" cy="1532154"/>
              <a:chOff x="3459779" y="5134948"/>
              <a:chExt cx="1447118" cy="1532154"/>
            </a:xfrm>
          </p:grpSpPr>
          <p:pic>
            <p:nvPicPr>
              <p:cNvPr id="30" name="Picture 29" descr="Screen Clippi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479" b="36326"/>
              <a:stretch/>
            </p:blipFill>
            <p:spPr>
              <a:xfrm>
                <a:off x="3711609" y="5134948"/>
                <a:ext cx="1166045" cy="1154871"/>
              </a:xfrm>
              <a:prstGeom prst="rect">
                <a:avLst/>
              </a:prstGeom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3459779" y="6419273"/>
                <a:ext cx="1447118" cy="247829"/>
                <a:chOff x="4653988" y="5867873"/>
                <a:chExt cx="1447118" cy="247829"/>
              </a:xfrm>
            </p:grpSpPr>
            <p:pic>
              <p:nvPicPr>
                <p:cNvPr id="32" name="Picture 31" descr="Screen Clippi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01" t="85254" r="81219" b="4851"/>
                <a:stretch/>
              </p:blipFill>
              <p:spPr>
                <a:xfrm>
                  <a:off x="5349075" y="5934752"/>
                  <a:ext cx="752031" cy="179463"/>
                </a:xfrm>
                <a:prstGeom prst="rect">
                  <a:avLst/>
                </a:prstGeom>
              </p:spPr>
            </p:pic>
            <p:pic>
              <p:nvPicPr>
                <p:cNvPr id="33" name="Picture 32" descr="Screen Clippi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27" t="72138" r="81981" b="14197"/>
                <a:stretch/>
              </p:blipFill>
              <p:spPr>
                <a:xfrm>
                  <a:off x="4653988" y="5867873"/>
                  <a:ext cx="709301" cy="24782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08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06C97-E6CB-42FF-B3AE-7961110F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447" y="0"/>
            <a:ext cx="5688740" cy="8197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Physical 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properties of phenols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FCF3F1-75F9-4548-AC1A-BAEB5B1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334" y="975191"/>
            <a:ext cx="11896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Phenol</a:t>
            </a:r>
            <a:r>
              <a:rPr lang="en-GB" sz="2000" dirty="0"/>
              <a:t> is a </a:t>
            </a:r>
            <a:r>
              <a:rPr lang="en-GB" sz="2000" dirty="0" smtClean="0"/>
              <a:t>colourless, crystalline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presence of hydroxyl groups in phenols means that phenols are like alcohols. </a:t>
            </a:r>
            <a:r>
              <a:rPr lang="en-US" sz="2000" dirty="0" smtClean="0"/>
              <a:t>For </a:t>
            </a:r>
            <a:r>
              <a:rPr lang="en-US" sz="2000" dirty="0"/>
              <a:t>example, they are able to form strong intermolecular hydrogen bonds, and therefore have </a:t>
            </a:r>
            <a:r>
              <a:rPr lang="en-US" sz="2000" dirty="0">
                <a:solidFill>
                  <a:srgbClr val="C00000"/>
                </a:solidFill>
              </a:rPr>
              <a:t>higher boiling points</a:t>
            </a:r>
            <a:r>
              <a:rPr lang="en-US" sz="2000" dirty="0"/>
              <a:t> than hydrocarbons of the same molecular weight. </a:t>
            </a:r>
            <a:endParaRPr lang="en-US" sz="20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74" y="2914183"/>
            <a:ext cx="3913971" cy="13717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3704" y="4676494"/>
            <a:ext cx="11693496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Phenols are also modestly </a:t>
            </a:r>
            <a:r>
              <a:rPr lang="en-US" sz="2000" dirty="0">
                <a:solidFill>
                  <a:srgbClr val="C00000"/>
                </a:solidFill>
              </a:rPr>
              <a:t>soluble in water </a:t>
            </a:r>
            <a:r>
              <a:rPr lang="en-US" sz="2000" dirty="0"/>
              <a:t>because of their ability to form strong hydrogen bonds with water molecules.</a:t>
            </a:r>
          </a:p>
        </p:txBody>
      </p:sp>
    </p:spTree>
    <p:extLst>
      <p:ext uri="{BB962C8B-B14F-4D97-AF65-F5344CB8AC3E}">
        <p14:creationId xmlns:p14="http://schemas.microsoft.com/office/powerpoint/2010/main" val="38839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6F6A0F-6AE0-4EB5-AADE-A3596F9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2215" y="619676"/>
            <a:ext cx="22846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Acidity of </a:t>
            </a:r>
            <a:r>
              <a:rPr lang="en-GB" sz="2200" dirty="0" smtClean="0">
                <a:solidFill>
                  <a:srgbClr val="C00000"/>
                </a:solidFill>
              </a:rPr>
              <a:t>phenols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91" y="1238022"/>
            <a:ext cx="102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Like water, alcohols and phenols are weak acids. The hydroxyl group can act as a proton donor, and dissociation occurs in a manner similar to that for </a:t>
            </a:r>
            <a:r>
              <a:rPr lang="en-GB" sz="2000" dirty="0" smtClean="0"/>
              <a:t>water</a:t>
            </a:r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AD06C97-E6CB-42FF-B3AE-7961110FEF22}"/>
              </a:ext>
            </a:extLst>
          </p:cNvPr>
          <p:cNvSpPr txBox="1">
            <a:spLocks/>
          </p:cNvSpPr>
          <p:nvPr/>
        </p:nvSpPr>
        <p:spPr>
          <a:xfrm>
            <a:off x="3058447" y="0"/>
            <a:ext cx="5688740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Physical properties of phenols</a:t>
            </a:r>
            <a:endParaRPr lang="en-US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460" y="3054277"/>
            <a:ext cx="11604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Phenols are more acidic than alcohols, and weaker acids than carboxylic acids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Phenols are stronger acids than alcohols mainly because the corresponding </a:t>
            </a:r>
            <a:r>
              <a:rPr lang="en-US" sz="2000" dirty="0" err="1"/>
              <a:t>phenoxide</a:t>
            </a:r>
            <a:r>
              <a:rPr lang="en-US" sz="2000" dirty="0"/>
              <a:t> ions are stabilized by resonance</a:t>
            </a:r>
            <a:r>
              <a:rPr lang="en-US" sz="2000" dirty="0" smtClean="0"/>
              <a:t>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21712" y="5804700"/>
            <a:ext cx="11032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The negative charge of an </a:t>
            </a: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alkoxide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ion is concentrated on the oxygen atom, but the negative charge on a </a:t>
            </a: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phenoxide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ion can be delocalized to the </a:t>
            </a: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ortho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and para ring positions through resonance.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/>
          <a:stretch/>
        </p:blipFill>
        <p:spPr>
          <a:xfrm>
            <a:off x="3432793" y="3903341"/>
            <a:ext cx="4894987" cy="182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35" y="2003550"/>
            <a:ext cx="348721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96288B-4754-408F-9899-F2FF7515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29" y="1157940"/>
            <a:ext cx="11642501" cy="128341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altLang="en-US" sz="1800" dirty="0" smtClean="0"/>
              <a:t>Electron-withdrawing groups increase acidity by stabilizing the conjugate base. </a:t>
            </a:r>
          </a:p>
          <a:p>
            <a:pPr algn="just">
              <a:lnSpc>
                <a:spcPct val="160000"/>
              </a:lnSpc>
            </a:pPr>
            <a:r>
              <a:rPr lang="en-US" altLang="en-US" sz="1800" dirty="0" smtClean="0"/>
              <a:t>Electron-donating groups decrease acidity because they destabilize the conjugate base.</a:t>
            </a:r>
            <a:endParaRPr lang="en-US" sz="1800" dirty="0" smtClean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FA06E2C-D229-4913-96C3-E0B520DF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550" y="282011"/>
            <a:ext cx="490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Substituents effects on the Acidity of Phenols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34" y="2785621"/>
            <a:ext cx="7023976" cy="24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608CD5-03DA-4EC1-ADE4-FDDC6B9F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21" y="162370"/>
            <a:ext cx="4223197" cy="82424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Preparation of </a:t>
            </a:r>
            <a:r>
              <a:rPr lang="en-US" sz="3200" dirty="0" smtClean="0">
                <a:solidFill>
                  <a:srgbClr val="00B050"/>
                </a:solidFill>
              </a:rPr>
              <a:t>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40BAA6-3D53-4E00-AAB7-484C4407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24" y="1589198"/>
            <a:ext cx="9880243" cy="282476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 smtClean="0"/>
              <a:t>Hydrolysis </a:t>
            </a:r>
            <a:r>
              <a:rPr lang="en-US" sz="2000" dirty="0"/>
              <a:t>of </a:t>
            </a:r>
            <a:r>
              <a:rPr lang="en-US" sz="2000" dirty="0" err="1" smtClean="0"/>
              <a:t>Diazonium</a:t>
            </a:r>
            <a:r>
              <a:rPr lang="en-US" sz="2000" dirty="0" smtClean="0"/>
              <a:t> salts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/>
              <a:t>Alkali fusion of </a:t>
            </a:r>
            <a:r>
              <a:rPr lang="en-US" sz="2000" dirty="0" err="1" smtClean="0"/>
              <a:t>Benzenesulfonic</a:t>
            </a:r>
            <a:r>
              <a:rPr lang="en-US" sz="2000" dirty="0" smtClean="0"/>
              <a:t> </a:t>
            </a:r>
            <a:r>
              <a:rPr lang="en-US" sz="2000" dirty="0"/>
              <a:t>acid or </a:t>
            </a:r>
            <a:r>
              <a:rPr lang="en-US" sz="2000" dirty="0" smtClean="0"/>
              <a:t>Sodium benzene-</a:t>
            </a:r>
            <a:r>
              <a:rPr lang="en-US" sz="2000" dirty="0" err="1" smtClean="0"/>
              <a:t>sulfonates</a:t>
            </a:r>
            <a:endParaRPr lang="en-US" sz="2000" dirty="0" smtClean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 smtClean="0"/>
              <a:t>.Hydrolysis of </a:t>
            </a:r>
            <a:r>
              <a:rPr lang="en-US" sz="2000" dirty="0" err="1" smtClean="0"/>
              <a:t>Chlorobenzene</a:t>
            </a:r>
            <a:r>
              <a:rPr lang="en-US" sz="2000" dirty="0" smtClean="0"/>
              <a:t> (The Dow process)</a:t>
            </a:r>
            <a:endParaRPr lang="ar-SA" sz="2000" dirty="0" smtClean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/>
              <a:t>From </a:t>
            </a:r>
            <a:r>
              <a:rPr lang="en-US" sz="2000" dirty="0" err="1"/>
              <a:t>Cumene</a:t>
            </a:r>
            <a:r>
              <a:rPr lang="en-US" sz="2000" dirty="0"/>
              <a:t> </a:t>
            </a:r>
            <a:r>
              <a:rPr lang="en-US" sz="2000" dirty="0" err="1"/>
              <a:t>Hydroperoxide</a:t>
            </a:r>
            <a:endParaRPr lang="en-US" sz="20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79F727-8B88-406F-BAA9-1C8D518E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7653</TotalTime>
  <Words>689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Andalus</vt:lpstr>
      <vt:lpstr>Arial</vt:lpstr>
      <vt:lpstr>Calibri</vt:lpstr>
      <vt:lpstr>Times New Roman</vt:lpstr>
      <vt:lpstr>Office Theme</vt:lpstr>
      <vt:lpstr>1_Office Theme</vt:lpstr>
      <vt:lpstr>PowerPoint Presentation</vt:lpstr>
      <vt:lpstr>Learning Objectives</vt:lpstr>
      <vt:lpstr>Structure of Phenols</vt:lpstr>
      <vt:lpstr>Nomenclature of phenols</vt:lpstr>
      <vt:lpstr>PowerPoint Presentation</vt:lpstr>
      <vt:lpstr>Physical properties of phenols</vt:lpstr>
      <vt:lpstr>PowerPoint Presentation</vt:lpstr>
      <vt:lpstr>PowerPoint Presentation</vt:lpstr>
      <vt:lpstr>Preparation of Phenols</vt:lpstr>
      <vt:lpstr>PowerPoint Presentation</vt:lpstr>
      <vt:lpstr>PowerPoint Presentation</vt:lpstr>
      <vt:lpstr>Reactions of phenols</vt:lpstr>
      <vt:lpstr>Salt formation via strong base or active metal</vt:lpstr>
      <vt:lpstr>PowerPoint Presentation</vt:lpstr>
      <vt:lpstr>Kolbe–Schmitt reaction: Synthesis of salicylic acid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Phenols</dc:title>
  <dc:creator>Crash .</dc:creator>
  <cp:lastModifiedBy>USER</cp:lastModifiedBy>
  <cp:revision>177</cp:revision>
  <dcterms:created xsi:type="dcterms:W3CDTF">2017-10-13T10:05:23Z</dcterms:created>
  <dcterms:modified xsi:type="dcterms:W3CDTF">2024-09-18T14:57:29Z</dcterms:modified>
</cp:coreProperties>
</file>