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1"/>
  </p:notesMasterIdLst>
  <p:handoutMasterIdLst>
    <p:handoutMasterId r:id="rId32"/>
  </p:handoutMasterIdLst>
  <p:sldIdLst>
    <p:sldId id="257" r:id="rId2"/>
    <p:sldId id="258" r:id="rId3"/>
    <p:sldId id="264" r:id="rId4"/>
    <p:sldId id="299" r:id="rId5"/>
    <p:sldId id="265" r:id="rId6"/>
    <p:sldId id="266" r:id="rId7"/>
    <p:sldId id="317" r:id="rId8"/>
    <p:sldId id="318" r:id="rId9"/>
    <p:sldId id="271" r:id="rId10"/>
    <p:sldId id="272" r:id="rId11"/>
    <p:sldId id="319" r:id="rId12"/>
    <p:sldId id="300" r:id="rId13"/>
    <p:sldId id="320" r:id="rId14"/>
    <p:sldId id="303" r:id="rId15"/>
    <p:sldId id="301" r:id="rId16"/>
    <p:sldId id="302" r:id="rId17"/>
    <p:sldId id="281" r:id="rId18"/>
    <p:sldId id="308" r:id="rId19"/>
    <p:sldId id="309" r:id="rId20"/>
    <p:sldId id="304" r:id="rId21"/>
    <p:sldId id="305" r:id="rId22"/>
    <p:sldId id="306" r:id="rId23"/>
    <p:sldId id="311" r:id="rId24"/>
    <p:sldId id="312" r:id="rId25"/>
    <p:sldId id="307" r:id="rId26"/>
    <p:sldId id="313" r:id="rId27"/>
    <p:sldId id="314" r:id="rId28"/>
    <p:sldId id="315" r:id="rId29"/>
    <p:sldId id="316" r:id="rId30"/>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2A9"/>
    <a:srgbClr val="D0008B"/>
    <a:srgbClr val="F124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E3A5156A-F04A-48D5-A1C6-51AF1C5A34BF}" type="datetimeFigureOut">
              <a:rPr lang="en-US" smtClean="0"/>
              <a:t>8/28/2023</a:t>
            </a:fld>
            <a:endParaRPr lang="en-US"/>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D88D5995-CD06-4CDA-81BE-388F812D4B7C}" type="slidenum">
              <a:rPr lang="en-US" smtClean="0"/>
              <a:t>‹#›</a:t>
            </a:fld>
            <a:endParaRPr lang="en-US"/>
          </a:p>
        </p:txBody>
      </p:sp>
    </p:spTree>
    <p:extLst>
      <p:ext uri="{BB962C8B-B14F-4D97-AF65-F5344CB8AC3E}">
        <p14:creationId xmlns:p14="http://schemas.microsoft.com/office/powerpoint/2010/main" val="1005541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04192" y="0"/>
            <a:ext cx="2985558" cy="501094"/>
          </a:xfrm>
          <a:prstGeom prst="rect">
            <a:avLst/>
          </a:prstGeom>
        </p:spPr>
        <p:txBody>
          <a:bodyPr vert="horz" lIns="96634" tIns="48317" rIns="96634" bIns="48317" rtlCol="1"/>
          <a:lstStyle>
            <a:lvl1pPr algn="r">
              <a:defRPr sz="1300"/>
            </a:lvl1pPr>
          </a:lstStyle>
          <a:p>
            <a:endParaRPr lang="ar-SA"/>
          </a:p>
        </p:txBody>
      </p:sp>
      <p:sp>
        <p:nvSpPr>
          <p:cNvPr id="3" name="عنصر نائب للتاريخ 2"/>
          <p:cNvSpPr>
            <a:spLocks noGrp="1"/>
          </p:cNvSpPr>
          <p:nvPr>
            <p:ph type="dt" idx="1"/>
          </p:nvPr>
        </p:nvSpPr>
        <p:spPr>
          <a:xfrm>
            <a:off x="1596" y="0"/>
            <a:ext cx="2985558" cy="501094"/>
          </a:xfrm>
          <a:prstGeom prst="rect">
            <a:avLst/>
          </a:prstGeom>
        </p:spPr>
        <p:txBody>
          <a:bodyPr vert="horz" lIns="96634" tIns="48317" rIns="96634" bIns="48317" rtlCol="1"/>
          <a:lstStyle>
            <a:lvl1pPr algn="l">
              <a:defRPr sz="1300"/>
            </a:lvl1pPr>
          </a:lstStyle>
          <a:p>
            <a:fld id="{61615695-B641-43D2-8C67-4D12924BD31B}" type="datetimeFigureOut">
              <a:rPr lang="ar-SA" smtClean="0"/>
              <a:t>12/02/1445</a:t>
            </a:fld>
            <a:endParaRPr lang="ar-SA"/>
          </a:p>
        </p:txBody>
      </p:sp>
      <p:sp>
        <p:nvSpPr>
          <p:cNvPr id="4" name="عنصر نائب لصورة الشريحة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1" anchor="ctr"/>
          <a:lstStyle/>
          <a:p>
            <a:endParaRPr lang="ar-SA"/>
          </a:p>
        </p:txBody>
      </p:sp>
      <p:sp>
        <p:nvSpPr>
          <p:cNvPr id="5" name="عنصر نائب للملاحظات 4"/>
          <p:cNvSpPr>
            <a:spLocks noGrp="1"/>
          </p:cNvSpPr>
          <p:nvPr>
            <p:ph type="body" sz="quarter" idx="3"/>
          </p:nvPr>
        </p:nvSpPr>
        <p:spPr>
          <a:xfrm>
            <a:off x="688975" y="4760397"/>
            <a:ext cx="5511800" cy="4509850"/>
          </a:xfrm>
          <a:prstGeom prst="rect">
            <a:avLst/>
          </a:prstGeom>
        </p:spPr>
        <p:txBody>
          <a:bodyPr vert="horz" lIns="96634" tIns="48317" rIns="96634" bIns="48317"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904192" y="9519054"/>
            <a:ext cx="2985558" cy="501094"/>
          </a:xfrm>
          <a:prstGeom prst="rect">
            <a:avLst/>
          </a:prstGeom>
        </p:spPr>
        <p:txBody>
          <a:bodyPr vert="horz" lIns="96634" tIns="48317" rIns="96634" bIns="48317" rtlCol="1" anchor="b"/>
          <a:lstStyle>
            <a:lvl1pPr algn="r">
              <a:defRPr sz="1300"/>
            </a:lvl1pPr>
          </a:lstStyle>
          <a:p>
            <a:endParaRPr lang="ar-SA"/>
          </a:p>
        </p:txBody>
      </p:sp>
      <p:sp>
        <p:nvSpPr>
          <p:cNvPr id="7" name="عنصر نائب لرقم الشريحة 6"/>
          <p:cNvSpPr>
            <a:spLocks noGrp="1"/>
          </p:cNvSpPr>
          <p:nvPr>
            <p:ph type="sldNum" sz="quarter" idx="5"/>
          </p:nvPr>
        </p:nvSpPr>
        <p:spPr>
          <a:xfrm>
            <a:off x="1596" y="9519054"/>
            <a:ext cx="2985558" cy="501094"/>
          </a:xfrm>
          <a:prstGeom prst="rect">
            <a:avLst/>
          </a:prstGeom>
        </p:spPr>
        <p:txBody>
          <a:bodyPr vert="horz" lIns="96634" tIns="48317" rIns="96634" bIns="48317" rtlCol="1" anchor="b"/>
          <a:lstStyle>
            <a:lvl1pPr algn="l">
              <a:defRPr sz="1300"/>
            </a:lvl1pPr>
          </a:lstStyle>
          <a:p>
            <a:fld id="{F3C10EB5-F6A5-493A-AAD7-A4B3D395591B}" type="slidenum">
              <a:rPr lang="ar-SA" smtClean="0"/>
              <a:t>‹#›</a:t>
            </a:fld>
            <a:endParaRPr lang="ar-SA"/>
          </a:p>
        </p:txBody>
      </p:sp>
    </p:spTree>
    <p:extLst>
      <p:ext uri="{BB962C8B-B14F-4D97-AF65-F5344CB8AC3E}">
        <p14:creationId xmlns:p14="http://schemas.microsoft.com/office/powerpoint/2010/main" val="26582966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ar-SA">
              <a:solidFill>
                <a:prstClr val="black">
                  <a:lumMod val="65000"/>
                  <a:lumOff val="35000"/>
                </a:prstClr>
              </a:solidFill>
            </a:endParaRPr>
          </a:p>
        </p:txBody>
      </p:sp>
    </p:spTree>
    <p:extLst>
      <p:ext uri="{BB962C8B-B14F-4D97-AF65-F5344CB8AC3E}">
        <p14:creationId xmlns:p14="http://schemas.microsoft.com/office/powerpoint/2010/main" val="36885442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24524560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42192757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1421731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23860045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458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ar-SA">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17505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ar-SA">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82915679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ar-SA">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21326912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31402787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12/02/1445</a:t>
            </a:fld>
            <a:endParaRPr lang="ar-S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12594329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rtl="1"/>
            <a:fld id="{545E250A-AC05-42D5-9948-A9BE98A6B1EB}" type="datetime1">
              <a:rPr lang="ar-SA" smtClean="0">
                <a:solidFill>
                  <a:prstClr val="black">
                    <a:lumMod val="65000"/>
                    <a:lumOff val="35000"/>
                  </a:prstClr>
                </a:solidFill>
              </a:rPr>
              <a:pPr rtl="1"/>
              <a:t>12/02/1445</a:t>
            </a:fld>
            <a:endParaRPr lang="ar-SA">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rtl="1"/>
            <a:endParaRPr lang="ar-SA">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rtl="1"/>
            <a:fld id="{43157A45-6C7A-4007-9C29-71EC23A19E11}" type="slidenum">
              <a:rPr lang="ar-SA" smtClean="0">
                <a:solidFill>
                  <a:prstClr val="black">
                    <a:lumMod val="65000"/>
                    <a:lumOff val="35000"/>
                  </a:prstClr>
                </a:solidFill>
              </a:rPr>
              <a:pPr rtl="1"/>
              <a:t>‹#›</a:t>
            </a:fld>
            <a:endParaRPr lang="ar-SA">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152351954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tmp"/><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 Id="rId6" Type="http://schemas.openxmlformats.org/officeDocument/2006/relationships/image" Target="../media/image31.tmp"/><Relationship Id="rId5" Type="http://schemas.openxmlformats.org/officeDocument/2006/relationships/image" Target="../media/image30.png"/><Relationship Id="rId4" Type="http://schemas.openxmlformats.org/officeDocument/2006/relationships/image" Target="../media/image29.tmp"/></Relationships>
</file>

<file path=ppt/slides/_rels/slide1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tmp"/><Relationship Id="rId4" Type="http://schemas.openxmlformats.org/officeDocument/2006/relationships/image" Target="../media/image34.tmp"/></Relationships>
</file>

<file path=ppt/slides/_rels/slide1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8.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7.xml"/><Relationship Id="rId4" Type="http://schemas.openxmlformats.org/officeDocument/2006/relationships/image" Target="../media/image47.tmp"/></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7.xml"/><Relationship Id="rId4" Type="http://schemas.openxmlformats.org/officeDocument/2006/relationships/image" Target="../media/image55.tmp"/></Relationships>
</file>

<file path=ppt/slides/_rels/slide23.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image" Target="../media/image56.tmp"/><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image" Target="../media/image61.tmp"/><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image" Target="../media/image67.tmp"/><Relationship Id="rId1" Type="http://schemas.openxmlformats.org/officeDocument/2006/relationships/slideLayout" Target="../slideLayouts/slideLayout7.xml"/><Relationship Id="rId4" Type="http://schemas.openxmlformats.org/officeDocument/2006/relationships/image" Target="../media/image69.tmp"/></Relationships>
</file>

<file path=ppt/slides/_rels/slide28.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0" y="3352799"/>
            <a:ext cx="6320961" cy="2585323"/>
          </a:xfrm>
          <a:prstGeom prst="rect">
            <a:avLst/>
          </a:prstGeom>
        </p:spPr>
        <p:txBody>
          <a:bodyPr wrap="none">
            <a:spAutoFit/>
          </a:bodyPr>
          <a:lstStyle/>
          <a:p>
            <a:pPr algn="ctr"/>
            <a:r>
              <a:rPr lang="en-US" sz="5400" dirty="0" smtClean="0">
                <a:solidFill>
                  <a:srgbClr val="00B050"/>
                </a:solidFill>
                <a:latin typeface="Times New Roman" pitchFamily="18" charset="0"/>
                <a:cs typeface="Times New Roman" pitchFamily="18" charset="0"/>
              </a:rPr>
              <a:t>Benzene</a:t>
            </a:r>
          </a:p>
          <a:p>
            <a:pPr algn="ctr"/>
            <a:r>
              <a:rPr lang="en-US" sz="5400" dirty="0" smtClean="0">
                <a:solidFill>
                  <a:srgbClr val="00B050"/>
                </a:solidFill>
                <a:latin typeface="Times New Roman" pitchFamily="18" charset="0"/>
                <a:cs typeface="Times New Roman" pitchFamily="18" charset="0"/>
              </a:rPr>
              <a:t> &amp; </a:t>
            </a:r>
          </a:p>
          <a:p>
            <a:pPr algn="ctr"/>
            <a:r>
              <a:rPr lang="en-US" sz="5400" dirty="0" smtClean="0">
                <a:solidFill>
                  <a:srgbClr val="00B050"/>
                </a:solidFill>
                <a:latin typeface="Times New Roman" pitchFamily="18" charset="0"/>
                <a:cs typeface="Times New Roman" pitchFamily="18" charset="0"/>
              </a:rPr>
              <a:t>Aromatic </a:t>
            </a:r>
            <a:r>
              <a:rPr lang="en-US" sz="5400" dirty="0" smtClean="0">
                <a:solidFill>
                  <a:srgbClr val="00B050"/>
                </a:solidFill>
                <a:latin typeface="Times New Roman" pitchFamily="18" charset="0"/>
                <a:cs typeface="Times New Roman" pitchFamily="18" charset="0"/>
              </a:rPr>
              <a:t>Compounds</a:t>
            </a:r>
            <a:endParaRPr lang="ar-SA" sz="5400" dirty="0">
              <a:solidFill>
                <a:srgbClr val="00B050"/>
              </a:solidFill>
              <a:latin typeface="Times New Roman" pitchFamily="18" charset="0"/>
              <a:cs typeface="Times New Roman" pitchFamily="18" charset="0"/>
            </a:endParaRPr>
          </a:p>
        </p:txBody>
      </p:sp>
      <p:sp>
        <p:nvSpPr>
          <p:cNvPr id="6" name="مربع نص 5"/>
          <p:cNvSpPr txBox="1"/>
          <p:nvPr/>
        </p:nvSpPr>
        <p:spPr>
          <a:xfrm>
            <a:off x="3079446" y="2012379"/>
            <a:ext cx="2896947" cy="923330"/>
          </a:xfrm>
          <a:prstGeom prst="rect">
            <a:avLst/>
          </a:prstGeom>
          <a:noFill/>
        </p:spPr>
        <p:txBody>
          <a:bodyPr wrap="none" rtlCol="1">
            <a:spAutoFit/>
          </a:bodyPr>
          <a:lstStyle/>
          <a:p>
            <a:r>
              <a:rPr lang="en-US" sz="5400" dirty="0" smtClean="0">
                <a:solidFill>
                  <a:srgbClr val="00B050"/>
                </a:solidFill>
                <a:latin typeface="Times New Roman" pitchFamily="18" charset="0"/>
                <a:cs typeface="Times New Roman" pitchFamily="18" charset="0"/>
              </a:rPr>
              <a:t>Chapter </a:t>
            </a:r>
            <a:r>
              <a:rPr lang="en-US" sz="5400" dirty="0" smtClean="0">
                <a:solidFill>
                  <a:srgbClr val="00B050"/>
                </a:solidFill>
                <a:latin typeface="Times New Roman" pitchFamily="18" charset="0"/>
                <a:cs typeface="Times New Roman" pitchFamily="18" charset="0"/>
              </a:rPr>
              <a:t>3</a:t>
            </a:r>
            <a:endParaRPr lang="ar-SA" sz="5400" dirty="0">
              <a:solidFill>
                <a:srgbClr val="00B050"/>
              </a:solidFill>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61E875FE-FE94-4A05-95E9-561361025A14}" type="slidenum">
              <a:rPr lang="en-US" smtClean="0"/>
              <a:t>1</a:t>
            </a:fld>
            <a:endParaRPr lang="en-US"/>
          </a:p>
        </p:txBody>
      </p:sp>
      <p:sp>
        <p:nvSpPr>
          <p:cNvPr id="5" name="مستطيل 3"/>
          <p:cNvSpPr/>
          <p:nvPr/>
        </p:nvSpPr>
        <p:spPr>
          <a:xfrm>
            <a:off x="2843806" y="260648"/>
            <a:ext cx="3368231" cy="1311449"/>
          </a:xfrm>
          <a:prstGeom prst="rect">
            <a:avLst/>
          </a:prstGeom>
        </p:spPr>
        <p:txBody>
          <a:bodyPr wrap="non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108 </a:t>
            </a:r>
            <a:r>
              <a:rPr kumimoji="0" lang="en-US" sz="60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Chem</a:t>
            </a:r>
            <a:endParaRPr kumimoji="0" lang="en-US" sz="60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06532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1E875FE-FE94-4A05-95E9-561361025A14}" type="slidenum">
              <a:rPr lang="en-US" smtClean="0"/>
              <a:t>10</a:t>
            </a:fld>
            <a:endParaRPr lang="en-US"/>
          </a:p>
        </p:txBody>
      </p:sp>
      <p:grpSp>
        <p:nvGrpSpPr>
          <p:cNvPr id="5" name="Group 4"/>
          <p:cNvGrpSpPr/>
          <p:nvPr/>
        </p:nvGrpSpPr>
        <p:grpSpPr>
          <a:xfrm>
            <a:off x="1361235" y="839513"/>
            <a:ext cx="5019100" cy="1173531"/>
            <a:chOff x="1676400" y="181684"/>
            <a:chExt cx="5019100" cy="1173531"/>
          </a:xfrm>
        </p:grpSpPr>
        <p:pic>
          <p:nvPicPr>
            <p:cNvPr id="1026" name="Picture 2" descr="C:\Users\haltalassi\Pictures\Picture2.png"/>
            <p:cNvPicPr>
              <a:picLocks noChangeAspect="1" noChangeArrowheads="1"/>
            </p:cNvPicPr>
            <p:nvPr/>
          </p:nvPicPr>
          <p:blipFill rotWithShape="1">
            <a:blip r:embed="rId2"/>
            <a:srcRect l="10821" r="5459" b="49052"/>
            <a:stretch/>
          </p:blipFill>
          <p:spPr bwMode="auto">
            <a:xfrm>
              <a:off x="1828800" y="181684"/>
              <a:ext cx="4768906" cy="914400"/>
            </a:xfrm>
            <a:prstGeom prst="rect">
              <a:avLst/>
            </a:prstGeom>
            <a:noFill/>
          </p:spPr>
        </p:pic>
        <p:sp>
          <p:nvSpPr>
            <p:cNvPr id="8" name="TextBox 7"/>
            <p:cNvSpPr txBox="1"/>
            <p:nvPr/>
          </p:nvSpPr>
          <p:spPr>
            <a:xfrm>
              <a:off x="1676400" y="985883"/>
              <a:ext cx="1447897"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Not aromatic</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489304" y="985883"/>
              <a:ext cx="1447897"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Not aromatic</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638800" y="939885"/>
              <a:ext cx="1056700"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1371174" y="2772213"/>
            <a:ext cx="5829733" cy="1208671"/>
            <a:chOff x="1457065" y="2113416"/>
            <a:chExt cx="5829733" cy="1208671"/>
          </a:xfrm>
        </p:grpSpPr>
        <p:pic>
          <p:nvPicPr>
            <p:cNvPr id="1027" name="Picture 3" descr="C:\Users\haltalassi\Pictures\Picture1.png"/>
            <p:cNvPicPr>
              <a:picLocks noChangeAspect="1" noChangeArrowheads="1"/>
            </p:cNvPicPr>
            <p:nvPr/>
          </p:nvPicPr>
          <p:blipFill rotWithShape="1">
            <a:blip r:embed="rId3"/>
            <a:srcRect l="11673" r="4549" b="53550"/>
            <a:stretch/>
          </p:blipFill>
          <p:spPr bwMode="auto">
            <a:xfrm>
              <a:off x="1610139" y="2113416"/>
              <a:ext cx="5536837" cy="896343"/>
            </a:xfrm>
            <a:prstGeom prst="rect">
              <a:avLst/>
            </a:prstGeom>
            <a:noFill/>
          </p:spPr>
        </p:pic>
        <p:sp>
          <p:nvSpPr>
            <p:cNvPr id="14" name="TextBox 13"/>
            <p:cNvSpPr txBox="1"/>
            <p:nvPr/>
          </p:nvSpPr>
          <p:spPr>
            <a:xfrm>
              <a:off x="1457065" y="2936341"/>
              <a:ext cx="1447897"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Not aromatic</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30098" y="2853950"/>
              <a:ext cx="1056700"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90068" y="2952755"/>
              <a:ext cx="1447897"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Not aromatic</a:t>
              </a:r>
              <a:endParaRPr lang="en-US" dirty="0">
                <a:solidFill>
                  <a:srgbClr val="C00000"/>
                </a:solidFill>
                <a:latin typeface="Times New Roman" panose="02020603050405020304" pitchFamily="18" charset="0"/>
                <a:cs typeface="Times New Roman" panose="02020603050405020304" pitchFamily="18" charset="0"/>
              </a:endParaRPr>
            </a:p>
          </p:txBody>
        </p:sp>
      </p:grpSp>
      <p:sp>
        <p:nvSpPr>
          <p:cNvPr id="23" name="مربع نص 1"/>
          <p:cNvSpPr txBox="1"/>
          <p:nvPr/>
        </p:nvSpPr>
        <p:spPr>
          <a:xfrm>
            <a:off x="109495" y="107370"/>
            <a:ext cx="1265090" cy="400110"/>
          </a:xfrm>
          <a:prstGeom prst="rect">
            <a:avLst/>
          </a:prstGeom>
          <a:noFill/>
        </p:spPr>
        <p:txBody>
          <a:bodyPr wrap="none" rtlCol="1">
            <a:spAutoFit/>
          </a:bodyPr>
          <a:lstStyle/>
          <a:p>
            <a:r>
              <a:rPr lang="en-US" sz="2000" dirty="0" smtClean="0">
                <a:solidFill>
                  <a:srgbClr val="00B050"/>
                </a:solidFill>
                <a:latin typeface="Times New Roman" pitchFamily="18" charset="0"/>
                <a:cs typeface="Times New Roman" pitchFamily="18" charset="0"/>
              </a:rPr>
              <a:t>Examples:</a:t>
            </a:r>
            <a:endParaRPr lang="ar-SA" sz="2000" dirty="0">
              <a:solidFill>
                <a:srgbClr val="00B050"/>
              </a:solidFill>
              <a:latin typeface="Times New Roman" pitchFamily="18" charset="0"/>
              <a:cs typeface="Times New Roman" pitchFamily="18" charset="0"/>
            </a:endParaRPr>
          </a:p>
        </p:txBody>
      </p:sp>
      <p:grpSp>
        <p:nvGrpSpPr>
          <p:cNvPr id="51" name="Group 50"/>
          <p:cNvGrpSpPr/>
          <p:nvPr/>
        </p:nvGrpSpPr>
        <p:grpSpPr>
          <a:xfrm>
            <a:off x="1371612" y="4495800"/>
            <a:ext cx="5714262" cy="1555284"/>
            <a:chOff x="1516394" y="2952075"/>
            <a:chExt cx="5714262" cy="1555284"/>
          </a:xfrm>
        </p:grpSpPr>
        <p:grpSp>
          <p:nvGrpSpPr>
            <p:cNvPr id="12" name="Group 11"/>
            <p:cNvGrpSpPr/>
            <p:nvPr/>
          </p:nvGrpSpPr>
          <p:grpSpPr>
            <a:xfrm>
              <a:off x="1516394" y="2952075"/>
              <a:ext cx="3488303" cy="1555284"/>
              <a:chOff x="1523903" y="3866873"/>
              <a:chExt cx="3488303" cy="1555284"/>
            </a:xfrm>
          </p:grpSpPr>
          <p:pic>
            <p:nvPicPr>
              <p:cNvPr id="1028" name="Picture 4" descr="C:\Users\haltalassi\Pictures\Picture2.png"/>
              <p:cNvPicPr>
                <a:picLocks noChangeAspect="1" noChangeArrowheads="1"/>
              </p:cNvPicPr>
              <p:nvPr/>
            </p:nvPicPr>
            <p:blipFill rotWithShape="1">
              <a:blip r:embed="rId4"/>
              <a:srcRect l="9676" t="4754" r="40070" b="48944"/>
              <a:stretch/>
            </p:blipFill>
            <p:spPr bwMode="auto">
              <a:xfrm>
                <a:off x="1695083" y="3866873"/>
                <a:ext cx="3265426" cy="1066800"/>
              </a:xfrm>
              <a:prstGeom prst="rect">
                <a:avLst/>
              </a:prstGeom>
              <a:noFill/>
            </p:spPr>
          </p:pic>
          <p:sp>
            <p:nvSpPr>
              <p:cNvPr id="19" name="TextBox 18"/>
              <p:cNvSpPr txBox="1"/>
              <p:nvPr/>
            </p:nvSpPr>
            <p:spPr>
              <a:xfrm>
                <a:off x="1523903" y="5052825"/>
                <a:ext cx="1447897"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Not aromatic</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55506" y="5027323"/>
                <a:ext cx="1056700"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5782759" y="4061941"/>
              <a:ext cx="1447897" cy="369332"/>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Not aromatic</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5"/>
            <a:stretch>
              <a:fillRect/>
            </a:stretch>
          </p:blipFill>
          <p:spPr>
            <a:xfrm>
              <a:off x="5981471" y="3050387"/>
              <a:ext cx="939463" cy="993768"/>
            </a:xfrm>
            <a:prstGeom prst="rect">
              <a:avLst/>
            </a:prstGeom>
          </p:spPr>
        </p:pic>
      </p:grpSp>
    </p:spTree>
    <p:extLst>
      <p:ext uri="{BB962C8B-B14F-4D97-AF65-F5344CB8AC3E}">
        <p14:creationId xmlns:p14="http://schemas.microsoft.com/office/powerpoint/2010/main" val="1809907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11</a:t>
            </a:fld>
            <a:endParaRPr lang="ar-SA">
              <a:solidFill>
                <a:prstClr val="black">
                  <a:lumMod val="65000"/>
                  <a:lumOff val="35000"/>
                </a:prstClr>
              </a:solidFill>
            </a:endParaRPr>
          </a:p>
        </p:txBody>
      </p:sp>
      <p:grpSp>
        <p:nvGrpSpPr>
          <p:cNvPr id="3" name="Group 2"/>
          <p:cNvGrpSpPr/>
          <p:nvPr/>
        </p:nvGrpSpPr>
        <p:grpSpPr>
          <a:xfrm>
            <a:off x="1295400" y="762000"/>
            <a:ext cx="1056700" cy="1510963"/>
            <a:chOff x="152400" y="2283457"/>
            <a:chExt cx="1056700" cy="1510963"/>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06" t="8693" r="79409" b="22137"/>
            <a:stretch/>
          </p:blipFill>
          <p:spPr>
            <a:xfrm>
              <a:off x="284839" y="2283457"/>
              <a:ext cx="914401" cy="990600"/>
            </a:xfrm>
            <a:prstGeom prst="rect">
              <a:avLst/>
            </a:prstGeom>
          </p:spPr>
        </p:pic>
        <p:sp>
          <p:nvSpPr>
            <p:cNvPr id="5" name="TextBox 4"/>
            <p:cNvSpPr txBox="1"/>
            <p:nvPr/>
          </p:nvSpPr>
          <p:spPr>
            <a:xfrm>
              <a:off x="152400" y="3148089"/>
              <a:ext cx="1056700"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Furan</a:t>
              </a:r>
            </a:p>
            <a:p>
              <a:pPr algn="ct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3640430" y="703721"/>
            <a:ext cx="1172117" cy="1500140"/>
            <a:chOff x="41824" y="4022991"/>
            <a:chExt cx="1172117" cy="150014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0715" t="8693" r="4908" b="22137"/>
            <a:stretch/>
          </p:blipFill>
          <p:spPr>
            <a:xfrm>
              <a:off x="201613" y="4022991"/>
              <a:ext cx="838200" cy="990600"/>
            </a:xfrm>
            <a:prstGeom prst="rect">
              <a:avLst/>
            </a:prstGeom>
          </p:spPr>
        </p:pic>
        <p:sp>
          <p:nvSpPr>
            <p:cNvPr id="8" name="TextBox 7"/>
            <p:cNvSpPr txBox="1"/>
            <p:nvPr/>
          </p:nvSpPr>
          <p:spPr>
            <a:xfrm>
              <a:off x="41824" y="4876800"/>
              <a:ext cx="1172117" cy="646331"/>
            </a:xfrm>
            <a:prstGeom prst="rect">
              <a:avLst/>
            </a:prstGeom>
            <a:noFill/>
          </p:spPr>
          <p:txBody>
            <a:bodyPr wrap="none" rtlCol="0">
              <a:spAutoFit/>
            </a:bodyPr>
            <a:lstStyle/>
            <a:p>
              <a:pPr algn="ctr"/>
              <a:r>
                <a:rPr lang="en-US" dirty="0" err="1" smtClean="0">
                  <a:latin typeface="Times New Roman" panose="02020603050405020304" pitchFamily="18" charset="0"/>
                  <a:cs typeface="Times New Roman" panose="02020603050405020304" pitchFamily="18" charset="0"/>
                </a:rPr>
                <a:t>Thiophene</a:t>
              </a:r>
              <a:endParaRPr lang="en-US" dirty="0" smtClean="0">
                <a:latin typeface="Times New Roman" panose="02020603050405020304" pitchFamily="18" charset="0"/>
                <a:cs typeface="Times New Roman" panose="02020603050405020304" pitchFamily="18" charset="0"/>
              </a:endParaRPr>
            </a:p>
            <a:p>
              <a:pPr algn="ct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5979038" y="698751"/>
            <a:ext cx="1056700" cy="1775212"/>
            <a:chOff x="7706300" y="3805826"/>
            <a:chExt cx="1056700" cy="1775212"/>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2009" t="10566" r="42307"/>
            <a:stretch/>
          </p:blipFill>
          <p:spPr>
            <a:xfrm>
              <a:off x="7728707" y="3805826"/>
              <a:ext cx="914401" cy="1280793"/>
            </a:xfrm>
            <a:prstGeom prst="rect">
              <a:avLst/>
            </a:prstGeom>
          </p:spPr>
        </p:pic>
        <p:sp>
          <p:nvSpPr>
            <p:cNvPr id="11" name="TextBox 10"/>
            <p:cNvSpPr txBox="1"/>
            <p:nvPr/>
          </p:nvSpPr>
          <p:spPr>
            <a:xfrm>
              <a:off x="7706300" y="4934707"/>
              <a:ext cx="1056700" cy="646331"/>
            </a:xfrm>
            <a:prstGeom prst="rect">
              <a:avLst/>
            </a:prstGeom>
            <a:noFill/>
          </p:spPr>
          <p:txBody>
            <a:bodyPr wrap="none" rtlCol="0">
              <a:spAutoFit/>
            </a:bodyPr>
            <a:lstStyle/>
            <a:p>
              <a:pPr algn="ctr"/>
              <a:r>
                <a:rPr lang="en-US" dirty="0" err="1" smtClean="0">
                  <a:latin typeface="Times New Roman" panose="02020603050405020304" pitchFamily="18" charset="0"/>
                  <a:cs typeface="Times New Roman" panose="02020603050405020304" pitchFamily="18" charset="0"/>
                </a:rPr>
                <a:t>Pyrrole</a:t>
              </a:r>
              <a:endParaRPr lang="en-US" dirty="0" smtClean="0">
                <a:latin typeface="Times New Roman" panose="02020603050405020304" pitchFamily="18" charset="0"/>
                <a:cs typeface="Times New Roman" panose="02020603050405020304" pitchFamily="18" charset="0"/>
              </a:endParaRPr>
            </a:p>
            <a:p>
              <a:pPr algn="ct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sp>
        <p:nvSpPr>
          <p:cNvPr id="15" name="مربع نص 1"/>
          <p:cNvSpPr txBox="1"/>
          <p:nvPr/>
        </p:nvSpPr>
        <p:spPr>
          <a:xfrm>
            <a:off x="109495" y="107370"/>
            <a:ext cx="1265090" cy="400110"/>
          </a:xfrm>
          <a:prstGeom prst="rect">
            <a:avLst/>
          </a:prstGeom>
          <a:noFill/>
        </p:spPr>
        <p:txBody>
          <a:bodyPr wrap="none" rtlCol="1">
            <a:spAutoFit/>
          </a:bodyPr>
          <a:lstStyle/>
          <a:p>
            <a:r>
              <a:rPr lang="en-US" sz="2000" dirty="0" smtClean="0">
                <a:solidFill>
                  <a:srgbClr val="00B050"/>
                </a:solidFill>
                <a:latin typeface="Times New Roman" pitchFamily="18" charset="0"/>
                <a:cs typeface="Times New Roman" pitchFamily="18" charset="0"/>
              </a:rPr>
              <a:t>Examples:</a:t>
            </a:r>
            <a:endParaRPr lang="ar-SA" sz="2000" dirty="0">
              <a:solidFill>
                <a:srgbClr val="00B050"/>
              </a:solidFill>
              <a:latin typeface="Times New Roman" pitchFamily="18" charset="0"/>
              <a:cs typeface="Times New Roman" pitchFamily="18" charset="0"/>
            </a:endParaRPr>
          </a:p>
        </p:txBody>
      </p:sp>
      <p:grpSp>
        <p:nvGrpSpPr>
          <p:cNvPr id="27" name="Group 26"/>
          <p:cNvGrpSpPr/>
          <p:nvPr/>
        </p:nvGrpSpPr>
        <p:grpSpPr>
          <a:xfrm>
            <a:off x="3565670" y="3035600"/>
            <a:ext cx="1321636" cy="1706362"/>
            <a:chOff x="1295400" y="2619030"/>
            <a:chExt cx="1321636" cy="1706362"/>
          </a:xfrm>
        </p:grpSpPr>
        <p:pic>
          <p:nvPicPr>
            <p:cNvPr id="25" name="Picture 24"/>
            <p:cNvPicPr>
              <a:picLocks noChangeAspect="1"/>
            </p:cNvPicPr>
            <p:nvPr/>
          </p:nvPicPr>
          <p:blipFill>
            <a:blip r:embed="rId3"/>
            <a:stretch>
              <a:fillRect/>
            </a:stretch>
          </p:blipFill>
          <p:spPr>
            <a:xfrm>
              <a:off x="1295400" y="2619030"/>
              <a:ext cx="1321636" cy="1037130"/>
            </a:xfrm>
            <a:prstGeom prst="rect">
              <a:avLst/>
            </a:prstGeom>
          </p:spPr>
        </p:pic>
        <p:sp>
          <p:nvSpPr>
            <p:cNvPr id="26" name="Rectangle 25"/>
            <p:cNvSpPr/>
            <p:nvPr/>
          </p:nvSpPr>
          <p:spPr>
            <a:xfrm>
              <a:off x="1389396" y="3679061"/>
              <a:ext cx="1133644" cy="646331"/>
            </a:xfrm>
            <a:prstGeom prst="rect">
              <a:avLst/>
            </a:prstGeom>
          </p:spPr>
          <p:txBody>
            <a:bodyPr wrap="none">
              <a:spAutoFit/>
            </a:bodyPr>
            <a:lstStyle/>
            <a:p>
              <a:pPr algn="ctr"/>
              <a:r>
                <a:rPr lang="en-US" i="1" dirty="0" smtClean="0">
                  <a:latin typeface="Times New Roman" panose="02020603050405020304" pitchFamily="18" charset="0"/>
                  <a:cs typeface="Times New Roman" panose="02020603050405020304" pitchFamily="18" charset="0"/>
                </a:rPr>
                <a:t>1H</a:t>
              </a:r>
              <a:r>
                <a:rPr lang="en-US" dirty="0" smtClean="0">
                  <a:latin typeface="Times New Roman" panose="02020603050405020304" pitchFamily="18" charset="0"/>
                  <a:cs typeface="Times New Roman" panose="02020603050405020304" pitchFamily="18" charset="0"/>
                </a:rPr>
                <a:t>-Indole</a:t>
              </a:r>
            </a:p>
            <a:p>
              <a:pPr algn="ctr"/>
              <a:r>
                <a:rPr lang="en-GB"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pic>
        <p:nvPicPr>
          <p:cNvPr id="29" name="Picture 28"/>
          <p:cNvPicPr>
            <a:picLocks noChangeAspect="1"/>
          </p:cNvPicPr>
          <p:nvPr/>
        </p:nvPicPr>
        <p:blipFill>
          <a:blip r:embed="rId4"/>
          <a:stretch>
            <a:fillRect/>
          </a:stretch>
        </p:blipFill>
        <p:spPr>
          <a:xfrm>
            <a:off x="5838427" y="3124813"/>
            <a:ext cx="1337921" cy="858704"/>
          </a:xfrm>
          <a:prstGeom prst="rect">
            <a:avLst/>
          </a:prstGeom>
        </p:spPr>
      </p:pic>
      <p:sp>
        <p:nvSpPr>
          <p:cNvPr id="30" name="Rectangle 29"/>
          <p:cNvSpPr/>
          <p:nvPr/>
        </p:nvSpPr>
        <p:spPr>
          <a:xfrm>
            <a:off x="6068352" y="4072730"/>
            <a:ext cx="1107996" cy="646331"/>
          </a:xfrm>
          <a:prstGeom prst="rect">
            <a:avLst/>
          </a:prstGeom>
        </p:spPr>
        <p:txBody>
          <a:bodyPr wrap="none">
            <a:spAutoFit/>
          </a:bodyPr>
          <a:lstStyle/>
          <a:p>
            <a:pPr algn="ctr"/>
            <a:r>
              <a:rPr lang="en-US" dirty="0" err="1" smtClean="0">
                <a:latin typeface="Times New Roman" panose="02020603050405020304" pitchFamily="18" charset="0"/>
                <a:cs typeface="Times New Roman" panose="02020603050405020304" pitchFamily="18" charset="0"/>
              </a:rPr>
              <a:t>Quinoline</a:t>
            </a:r>
            <a:endParaRPr lang="en-US" dirty="0" smtClean="0">
              <a:latin typeface="Times New Roman" panose="02020603050405020304" pitchFamily="18" charset="0"/>
              <a:cs typeface="Times New Roman" panose="02020603050405020304" pitchFamily="18" charset="0"/>
            </a:endParaRPr>
          </a:p>
          <a:p>
            <a:pPr algn="ctr"/>
            <a:r>
              <a:rPr lang="en-GB"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nvGrpSpPr>
          <p:cNvPr id="37" name="Group 36"/>
          <p:cNvGrpSpPr/>
          <p:nvPr/>
        </p:nvGrpSpPr>
        <p:grpSpPr>
          <a:xfrm>
            <a:off x="1327924" y="3035600"/>
            <a:ext cx="1056700" cy="1573509"/>
            <a:chOff x="1285540" y="3104178"/>
            <a:chExt cx="1056700" cy="1573509"/>
          </a:xfrm>
        </p:grpSpPr>
        <p:sp>
          <p:nvSpPr>
            <p:cNvPr id="14" name="TextBox 13"/>
            <p:cNvSpPr txBox="1"/>
            <p:nvPr/>
          </p:nvSpPr>
          <p:spPr>
            <a:xfrm>
              <a:off x="1285540" y="4031356"/>
              <a:ext cx="1056700"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Pyridine</a:t>
              </a:r>
            </a:p>
            <a:p>
              <a:pPr algn="ct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36" name="Picture 35"/>
            <p:cNvPicPr>
              <a:picLocks noChangeAspect="1"/>
            </p:cNvPicPr>
            <p:nvPr/>
          </p:nvPicPr>
          <p:blipFill>
            <a:blip r:embed="rId5"/>
            <a:stretch>
              <a:fillRect/>
            </a:stretch>
          </p:blipFill>
          <p:spPr>
            <a:xfrm>
              <a:off x="1454172" y="3104178"/>
              <a:ext cx="719436" cy="991453"/>
            </a:xfrm>
            <a:prstGeom prst="rect">
              <a:avLst/>
            </a:prstGeom>
          </p:spPr>
        </p:pic>
      </p:grpSp>
    </p:spTree>
    <p:extLst>
      <p:ext uri="{BB962C8B-B14F-4D97-AF65-F5344CB8AC3E}">
        <p14:creationId xmlns:p14="http://schemas.microsoft.com/office/powerpoint/2010/main" val="1267892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12</a:t>
            </a:fld>
            <a:endParaRPr lang="ar-SA">
              <a:solidFill>
                <a:prstClr val="black">
                  <a:lumMod val="65000"/>
                  <a:lumOff val="35000"/>
                </a:prstClr>
              </a:solidFill>
            </a:endParaRPr>
          </a:p>
        </p:txBody>
      </p:sp>
      <p:sp>
        <p:nvSpPr>
          <p:cNvPr id="3" name="مستطيل 2"/>
          <p:cNvSpPr/>
          <p:nvPr/>
        </p:nvSpPr>
        <p:spPr>
          <a:xfrm>
            <a:off x="1447800" y="-49696"/>
            <a:ext cx="5863528" cy="523220"/>
          </a:xfrm>
          <a:prstGeom prst="rect">
            <a:avLst/>
          </a:prstGeom>
        </p:spPr>
        <p:txBody>
          <a:bodyPr wrap="none">
            <a:spAutoFit/>
          </a:bodyPr>
          <a:lstStyle/>
          <a:p>
            <a:r>
              <a:rPr lang="en-US" sz="2800" dirty="0">
                <a:solidFill>
                  <a:srgbClr val="00B050"/>
                </a:solidFill>
                <a:latin typeface="Times New Roman" pitchFamily="18" charset="0"/>
                <a:cs typeface="Times New Roman" pitchFamily="18" charset="0"/>
              </a:rPr>
              <a:t>Nomenclature of </a:t>
            </a:r>
            <a:r>
              <a:rPr lang="en-US" sz="2800" dirty="0" smtClean="0">
                <a:solidFill>
                  <a:srgbClr val="00B050"/>
                </a:solidFill>
                <a:latin typeface="Times New Roman" pitchFamily="18" charset="0"/>
                <a:cs typeface="Times New Roman" pitchFamily="18" charset="0"/>
              </a:rPr>
              <a:t>Aromatic compounds </a:t>
            </a:r>
            <a:endParaRPr lang="ar-SA" sz="1600" dirty="0"/>
          </a:p>
        </p:txBody>
      </p:sp>
      <p:sp>
        <p:nvSpPr>
          <p:cNvPr id="5" name="Rectangle 4"/>
          <p:cNvSpPr/>
          <p:nvPr/>
        </p:nvSpPr>
        <p:spPr>
          <a:xfrm>
            <a:off x="-13532" y="1051689"/>
            <a:ext cx="9029053" cy="707886"/>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C00000"/>
                </a:solidFill>
                <a:latin typeface="Times New Roman" panose="02020603050405020304" pitchFamily="18" charset="0"/>
                <a:cs typeface="Times New Roman" panose="02020603050405020304" pitchFamily="18" charset="0"/>
              </a:rPr>
              <a:t>Common </a:t>
            </a:r>
            <a:r>
              <a:rPr lang="en-US" sz="2000" dirty="0">
                <a:solidFill>
                  <a:srgbClr val="C00000"/>
                </a:solidFill>
                <a:latin typeface="Times New Roman" panose="02020603050405020304" pitchFamily="18" charset="0"/>
                <a:cs typeface="Times New Roman" panose="02020603050405020304" pitchFamily="18" charset="0"/>
              </a:rPr>
              <a:t>names </a:t>
            </a:r>
            <a:r>
              <a:rPr lang="en-US" sz="2000" dirty="0">
                <a:latin typeface="Times New Roman" panose="02020603050405020304" pitchFamily="18" charset="0"/>
                <a:cs typeface="Times New Roman" panose="02020603050405020304" pitchFamily="18" charset="0"/>
              </a:rPr>
              <a:t>have acquired </a:t>
            </a:r>
            <a:r>
              <a:rPr lang="en-US" sz="2000" dirty="0" smtClean="0">
                <a:latin typeface="Times New Roman" panose="02020603050405020304" pitchFamily="18" charset="0"/>
                <a:cs typeface="Times New Roman" panose="02020603050405020304" pitchFamily="18" charset="0"/>
              </a:rPr>
              <a:t>historic </a:t>
            </a:r>
            <a:r>
              <a:rPr lang="en-US" sz="2000" dirty="0">
                <a:latin typeface="Times New Roman" panose="02020603050405020304" pitchFamily="18" charset="0"/>
                <a:cs typeface="Times New Roman" panose="02020603050405020304" pitchFamily="18" charset="0"/>
              </a:rPr>
              <a:t>respectability and are </a:t>
            </a:r>
            <a:r>
              <a:rPr lang="en-US" sz="2000" dirty="0">
                <a:solidFill>
                  <a:srgbClr val="C00000"/>
                </a:solidFill>
                <a:latin typeface="Times New Roman" panose="02020603050405020304" pitchFamily="18" charset="0"/>
                <a:cs typeface="Times New Roman" panose="02020603050405020304" pitchFamily="18" charset="0"/>
              </a:rPr>
              <a:t>accepted by IUPAC</a:t>
            </a:r>
            <a:r>
              <a:rPr lang="en-US" sz="2000" dirty="0">
                <a:latin typeface="Times New Roman" panose="02020603050405020304" pitchFamily="18" charset="0"/>
                <a:cs typeface="Times New Roman" panose="02020603050405020304" pitchFamily="18" charset="0"/>
              </a:rPr>
              <a:t>. Examples include:</a:t>
            </a:r>
          </a:p>
        </p:txBody>
      </p:sp>
      <p:pic>
        <p:nvPicPr>
          <p:cNvPr id="17" name="Picture 1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343400"/>
            <a:ext cx="6127011" cy="1585097"/>
          </a:xfrm>
          <a:prstGeom prst="rect">
            <a:avLst/>
          </a:prstGeom>
        </p:spPr>
      </p:pic>
      <p:grpSp>
        <p:nvGrpSpPr>
          <p:cNvPr id="22" name="Group 21"/>
          <p:cNvGrpSpPr/>
          <p:nvPr/>
        </p:nvGrpSpPr>
        <p:grpSpPr>
          <a:xfrm>
            <a:off x="2232929" y="2126092"/>
            <a:ext cx="4293270" cy="1549304"/>
            <a:chOff x="173560" y="1182470"/>
            <a:chExt cx="4293270" cy="1549304"/>
          </a:xfrm>
        </p:grpSpPr>
        <p:pic>
          <p:nvPicPr>
            <p:cNvPr id="15" name="Picture 14" descr="Screen Clipping"/>
            <p:cNvPicPr>
              <a:picLocks noChangeAspect="1"/>
            </p:cNvPicPr>
            <p:nvPr/>
          </p:nvPicPr>
          <p:blipFill rotWithShape="1">
            <a:blip r:embed="rId3">
              <a:extLst>
                <a:ext uri="{28A0092B-C50C-407E-A947-70E740481C1C}">
                  <a14:useLocalDpi xmlns:a14="http://schemas.microsoft.com/office/drawing/2010/main" val="0"/>
                </a:ext>
              </a:extLst>
            </a:blip>
            <a:srcRect l="14370" r="65624"/>
            <a:stretch/>
          </p:blipFill>
          <p:spPr>
            <a:xfrm>
              <a:off x="1066800" y="1203518"/>
              <a:ext cx="1146522" cy="1516511"/>
            </a:xfrm>
            <a:prstGeom prst="rect">
              <a:avLst/>
            </a:prstGeom>
          </p:spPr>
        </p:pic>
        <p:pic>
          <p:nvPicPr>
            <p:cNvPr id="18" name="Picture 17" descr="Screen Clipping"/>
            <p:cNvPicPr>
              <a:picLocks noChangeAspect="1"/>
            </p:cNvPicPr>
            <p:nvPr/>
          </p:nvPicPr>
          <p:blipFill rotWithShape="1">
            <a:blip r:embed="rId3">
              <a:extLst>
                <a:ext uri="{28A0092B-C50C-407E-A947-70E740481C1C}">
                  <a14:useLocalDpi xmlns:a14="http://schemas.microsoft.com/office/drawing/2010/main" val="0"/>
                </a:ext>
              </a:extLst>
            </a:blip>
            <a:srcRect r="81641"/>
            <a:stretch/>
          </p:blipFill>
          <p:spPr>
            <a:xfrm>
              <a:off x="173560" y="1215263"/>
              <a:ext cx="1052092" cy="1516511"/>
            </a:xfrm>
            <a:prstGeom prst="rect">
              <a:avLst/>
            </a:prstGeom>
          </p:spPr>
        </p:pic>
        <p:pic>
          <p:nvPicPr>
            <p:cNvPr id="20" name="Picture 19" descr="Screen Clipping"/>
            <p:cNvPicPr>
              <a:picLocks noChangeAspect="1"/>
            </p:cNvPicPr>
            <p:nvPr/>
          </p:nvPicPr>
          <p:blipFill rotWithShape="1">
            <a:blip r:embed="rId3">
              <a:extLst>
                <a:ext uri="{28A0092B-C50C-407E-A947-70E740481C1C}">
                  <a14:useLocalDpi xmlns:a14="http://schemas.microsoft.com/office/drawing/2010/main" val="0"/>
                </a:ext>
              </a:extLst>
            </a:blip>
            <a:srcRect l="82245"/>
            <a:stretch/>
          </p:blipFill>
          <p:spPr>
            <a:xfrm>
              <a:off x="3449307" y="1182470"/>
              <a:ext cx="1017523" cy="1516511"/>
            </a:xfrm>
            <a:prstGeom prst="rect">
              <a:avLst/>
            </a:prstGeom>
          </p:spPr>
        </p:pic>
        <p:pic>
          <p:nvPicPr>
            <p:cNvPr id="21" name="Picture 20" descr="Screen Clipping"/>
            <p:cNvPicPr>
              <a:picLocks noChangeAspect="1"/>
            </p:cNvPicPr>
            <p:nvPr/>
          </p:nvPicPr>
          <p:blipFill rotWithShape="1">
            <a:blip r:embed="rId3">
              <a:extLst>
                <a:ext uri="{28A0092B-C50C-407E-A947-70E740481C1C}">
                  <a14:useLocalDpi xmlns:a14="http://schemas.microsoft.com/office/drawing/2010/main" val="0"/>
                </a:ext>
              </a:extLst>
            </a:blip>
            <a:srcRect l="55416" r="17756"/>
            <a:stretch/>
          </p:blipFill>
          <p:spPr>
            <a:xfrm>
              <a:off x="2118892" y="1198581"/>
              <a:ext cx="1537461" cy="1516511"/>
            </a:xfrm>
            <a:prstGeom prst="rect">
              <a:avLst/>
            </a:prstGeom>
          </p:spPr>
        </p:pic>
      </p:grpSp>
    </p:spTree>
    <p:extLst>
      <p:ext uri="{BB962C8B-B14F-4D97-AF65-F5344CB8AC3E}">
        <p14:creationId xmlns:p14="http://schemas.microsoft.com/office/powerpoint/2010/main" val="2324314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13</a:t>
            </a:fld>
            <a:endParaRPr lang="ar-SA">
              <a:solidFill>
                <a:prstClr val="black">
                  <a:lumMod val="65000"/>
                  <a:lumOff val="35000"/>
                </a:prstClr>
              </a:solidFill>
            </a:endParaRPr>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b="5292"/>
          <a:stretch/>
        </p:blipFill>
        <p:spPr>
          <a:xfrm>
            <a:off x="914400" y="1558697"/>
            <a:ext cx="7037323" cy="1406195"/>
          </a:xfrm>
          <a:prstGeom prst="rect">
            <a:avLst/>
          </a:prstGeom>
        </p:spPr>
      </p:pic>
      <p:sp>
        <p:nvSpPr>
          <p:cNvPr id="7" name="Rectangle 6"/>
          <p:cNvSpPr/>
          <p:nvPr/>
        </p:nvSpPr>
        <p:spPr>
          <a:xfrm>
            <a:off x="139148" y="59058"/>
            <a:ext cx="8991600" cy="960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err="1" smtClean="0">
                <a:solidFill>
                  <a:srgbClr val="C00000"/>
                </a:solidFill>
                <a:latin typeface="Times New Roman" panose="02020603050405020304" pitchFamily="18" charset="0"/>
                <a:cs typeface="Times New Roman" panose="02020603050405020304" pitchFamily="18" charset="0"/>
              </a:rPr>
              <a:t>Monosubstituted</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benzenes </a:t>
            </a:r>
            <a:r>
              <a:rPr lang="en-US" sz="2000" dirty="0">
                <a:latin typeface="Times New Roman" panose="02020603050405020304" pitchFamily="18" charset="0"/>
                <a:cs typeface="Times New Roman" panose="02020603050405020304" pitchFamily="18" charset="0"/>
              </a:rPr>
              <a:t>that do not have common names accepted by IUPAC are named as </a:t>
            </a:r>
            <a:r>
              <a:rPr lang="en-US" sz="2000" dirty="0">
                <a:solidFill>
                  <a:srgbClr val="C00000"/>
                </a:solidFill>
                <a:latin typeface="Times New Roman" panose="02020603050405020304" pitchFamily="18" charset="0"/>
                <a:cs typeface="Times New Roman" panose="02020603050405020304" pitchFamily="18" charset="0"/>
              </a:rPr>
              <a:t>derivatives of benzene</a:t>
            </a:r>
            <a:r>
              <a:rPr lang="en-US" sz="2000" dirty="0">
                <a:latin typeface="Times New Roman" panose="02020603050405020304" pitchFamily="18" charset="0"/>
                <a:cs typeface="Times New Roman" panose="02020603050405020304" pitchFamily="18" charset="0"/>
              </a:rPr>
              <a:t>.</a:t>
            </a:r>
          </a:p>
        </p:txBody>
      </p:sp>
      <p:grpSp>
        <p:nvGrpSpPr>
          <p:cNvPr id="16" name="Group 15"/>
          <p:cNvGrpSpPr/>
          <p:nvPr/>
        </p:nvGrpSpPr>
        <p:grpSpPr>
          <a:xfrm>
            <a:off x="897835" y="3504203"/>
            <a:ext cx="1420425" cy="1388710"/>
            <a:chOff x="914400" y="3303738"/>
            <a:chExt cx="1420425" cy="1388710"/>
          </a:xfrm>
        </p:grpSpPr>
        <p:sp>
          <p:nvSpPr>
            <p:cNvPr id="6" name="TextBox 5"/>
            <p:cNvSpPr txBox="1"/>
            <p:nvPr/>
          </p:nvSpPr>
          <p:spPr>
            <a:xfrm>
              <a:off x="914400" y="4384671"/>
              <a:ext cx="1263487" cy="307777"/>
            </a:xfrm>
            <a:prstGeom prst="rect">
              <a:avLst/>
            </a:prstGeom>
            <a:solidFill>
              <a:schemeClr val="bg1"/>
            </a:solidFill>
          </p:spPr>
          <p:txBody>
            <a:bodyPr wrap="none" rtlCol="0">
              <a:spAutoFit/>
            </a:bodyPr>
            <a:lstStyle/>
            <a:p>
              <a:r>
                <a:rPr lang="en-US" sz="1400" dirty="0" err="1" smtClean="0">
                  <a:solidFill>
                    <a:srgbClr val="00B0F0"/>
                  </a:solidFill>
                  <a:latin typeface="Times New Roman" panose="02020603050405020304" pitchFamily="18" charset="0"/>
                  <a:cs typeface="Times New Roman" panose="02020603050405020304" pitchFamily="18" charset="0"/>
                </a:rPr>
                <a:t>ethoxybenzene</a:t>
              </a:r>
              <a:endParaRPr lang="en-US" sz="1400" dirty="0">
                <a:solidFill>
                  <a:srgbClr val="00B0F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1219200" y="3303738"/>
              <a:ext cx="1115625" cy="1080933"/>
            </a:xfrm>
            <a:prstGeom prst="rect">
              <a:avLst/>
            </a:prstGeom>
          </p:spPr>
        </p:pic>
      </p:grpSp>
      <p:grpSp>
        <p:nvGrpSpPr>
          <p:cNvPr id="20" name="Group 19"/>
          <p:cNvGrpSpPr/>
          <p:nvPr/>
        </p:nvGrpSpPr>
        <p:grpSpPr>
          <a:xfrm>
            <a:off x="2838072" y="3888336"/>
            <a:ext cx="1293978" cy="997835"/>
            <a:chOff x="2838072" y="3888336"/>
            <a:chExt cx="1293978" cy="997835"/>
          </a:xfrm>
        </p:grpSpPr>
        <p:pic>
          <p:nvPicPr>
            <p:cNvPr id="18" name="Picture 17"/>
            <p:cNvPicPr>
              <a:picLocks noChangeAspect="1"/>
            </p:cNvPicPr>
            <p:nvPr/>
          </p:nvPicPr>
          <p:blipFill>
            <a:blip r:embed="rId4"/>
            <a:stretch>
              <a:fillRect/>
            </a:stretch>
          </p:blipFill>
          <p:spPr>
            <a:xfrm>
              <a:off x="2971800" y="3888336"/>
              <a:ext cx="1160250" cy="696800"/>
            </a:xfrm>
            <a:prstGeom prst="rect">
              <a:avLst/>
            </a:prstGeom>
          </p:spPr>
        </p:pic>
        <p:sp>
          <p:nvSpPr>
            <p:cNvPr id="19" name="TextBox 18"/>
            <p:cNvSpPr txBox="1"/>
            <p:nvPr/>
          </p:nvSpPr>
          <p:spPr>
            <a:xfrm>
              <a:off x="2838072" y="4578394"/>
              <a:ext cx="1172565" cy="307777"/>
            </a:xfrm>
            <a:prstGeom prst="rect">
              <a:avLst/>
            </a:prstGeom>
            <a:solidFill>
              <a:schemeClr val="bg1"/>
            </a:solidFill>
          </p:spPr>
          <p:txBody>
            <a:bodyPr wrap="none" rtlCol="0">
              <a:spAutoFit/>
            </a:bodyPr>
            <a:lstStyle/>
            <a:p>
              <a:r>
                <a:rPr lang="en-US" sz="1400" dirty="0" err="1" smtClean="0">
                  <a:solidFill>
                    <a:srgbClr val="00B0F0"/>
                  </a:solidFill>
                  <a:latin typeface="Times New Roman" panose="02020603050405020304" pitchFamily="18" charset="0"/>
                  <a:cs typeface="Times New Roman" panose="02020603050405020304" pitchFamily="18" charset="0"/>
                </a:rPr>
                <a:t>vinylbenzene</a:t>
              </a:r>
              <a:endParaRPr lang="en-US" sz="1400" dirty="0">
                <a:solidFill>
                  <a:srgbClr val="00B0F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4937399" y="3832450"/>
            <a:ext cx="1445850" cy="1049244"/>
            <a:chOff x="4937399" y="3832450"/>
            <a:chExt cx="1445850" cy="1049244"/>
          </a:xfrm>
        </p:grpSpPr>
        <p:pic>
          <p:nvPicPr>
            <p:cNvPr id="22" name="Picture 21"/>
            <p:cNvPicPr>
              <a:picLocks noChangeAspect="1"/>
            </p:cNvPicPr>
            <p:nvPr/>
          </p:nvPicPr>
          <p:blipFill>
            <a:blip r:embed="rId5"/>
            <a:stretch>
              <a:fillRect/>
            </a:stretch>
          </p:blipFill>
          <p:spPr>
            <a:xfrm>
              <a:off x="4937399" y="3832450"/>
              <a:ext cx="1445850" cy="741467"/>
            </a:xfrm>
            <a:prstGeom prst="rect">
              <a:avLst/>
            </a:prstGeom>
          </p:spPr>
        </p:pic>
        <p:sp>
          <p:nvSpPr>
            <p:cNvPr id="23" name="TextBox 22"/>
            <p:cNvSpPr txBox="1"/>
            <p:nvPr/>
          </p:nvSpPr>
          <p:spPr>
            <a:xfrm>
              <a:off x="5088693" y="4573917"/>
              <a:ext cx="1093569" cy="307777"/>
            </a:xfrm>
            <a:prstGeom prst="rect">
              <a:avLst/>
            </a:prstGeom>
            <a:solidFill>
              <a:schemeClr val="bg1"/>
            </a:solidFill>
          </p:spPr>
          <p:txBody>
            <a:bodyPr wrap="none" rtlCol="0">
              <a:spAutoFit/>
            </a:bodyPr>
            <a:lstStyle/>
            <a:p>
              <a:r>
                <a:rPr lang="en-US" sz="1400" dirty="0" err="1" smtClean="0">
                  <a:solidFill>
                    <a:srgbClr val="00B0F0"/>
                  </a:solidFill>
                  <a:latin typeface="Times New Roman" panose="02020603050405020304" pitchFamily="18" charset="0"/>
                  <a:cs typeface="Times New Roman" panose="02020603050405020304" pitchFamily="18" charset="0"/>
                </a:rPr>
                <a:t>allylbenzene</a:t>
              </a:r>
              <a:endParaRPr lang="en-US" sz="1400" dirty="0">
                <a:solidFill>
                  <a:srgbClr val="00B0F0"/>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6816112" y="3682869"/>
            <a:ext cx="1381313" cy="1210044"/>
            <a:chOff x="6816112" y="3682869"/>
            <a:chExt cx="1381313" cy="1210044"/>
          </a:xfrm>
        </p:grpSpPr>
        <p:pic>
          <p:nvPicPr>
            <p:cNvPr id="27" name="Picture 26"/>
            <p:cNvPicPr>
              <a:picLocks noChangeAspect="1"/>
            </p:cNvPicPr>
            <p:nvPr/>
          </p:nvPicPr>
          <p:blipFill>
            <a:blip r:embed="rId6"/>
            <a:stretch>
              <a:fillRect/>
            </a:stretch>
          </p:blipFill>
          <p:spPr>
            <a:xfrm>
              <a:off x="7010400" y="3682869"/>
              <a:ext cx="1187025" cy="902267"/>
            </a:xfrm>
            <a:prstGeom prst="rect">
              <a:avLst/>
            </a:prstGeom>
          </p:spPr>
        </p:pic>
        <p:sp>
          <p:nvSpPr>
            <p:cNvPr id="28" name="TextBox 27"/>
            <p:cNvSpPr txBox="1"/>
            <p:nvPr/>
          </p:nvSpPr>
          <p:spPr>
            <a:xfrm>
              <a:off x="6816112" y="4585136"/>
              <a:ext cx="1342034" cy="307777"/>
            </a:xfrm>
            <a:prstGeom prst="rect">
              <a:avLst/>
            </a:prstGeom>
            <a:solidFill>
              <a:schemeClr val="bg1"/>
            </a:solidFill>
          </p:spPr>
          <p:txBody>
            <a:bodyPr wrap="none" rtlCol="0">
              <a:spAutoFit/>
            </a:bodyPr>
            <a:lstStyle/>
            <a:p>
              <a:r>
                <a:rPr lang="en-US" sz="1400" dirty="0" err="1" smtClean="0">
                  <a:solidFill>
                    <a:srgbClr val="00B0F0"/>
                  </a:solidFill>
                  <a:latin typeface="Times New Roman" panose="02020603050405020304" pitchFamily="18" charset="0"/>
                  <a:cs typeface="Times New Roman" panose="02020603050405020304" pitchFamily="18" charset="0"/>
                </a:rPr>
                <a:t>ethynylbenzene</a:t>
              </a:r>
              <a:endParaRPr lang="en-US" sz="1400" dirty="0">
                <a:solidFill>
                  <a:srgbClr val="00B0F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7045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14</a:t>
            </a:fld>
            <a:endParaRPr lang="ar-SA">
              <a:solidFill>
                <a:prstClr val="black">
                  <a:lumMod val="65000"/>
                  <a:lumOff val="35000"/>
                </a:prstClr>
              </a:solidFill>
            </a:endParaRPr>
          </a:p>
        </p:txBody>
      </p:sp>
      <p:sp>
        <p:nvSpPr>
          <p:cNvPr id="3" name="Rectangle 2"/>
          <p:cNvSpPr/>
          <p:nvPr/>
        </p:nvSpPr>
        <p:spPr>
          <a:xfrm>
            <a:off x="8878" y="-16565"/>
            <a:ext cx="8534400" cy="707886"/>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the </a:t>
            </a:r>
            <a:r>
              <a:rPr lang="en-US" sz="2000" dirty="0" smtClean="0">
                <a:solidFill>
                  <a:srgbClr val="C00000"/>
                </a:solidFill>
                <a:latin typeface="Times New Roman" panose="02020603050405020304" pitchFamily="18" charset="0"/>
                <a:cs typeface="Times New Roman" panose="02020603050405020304" pitchFamily="18" charset="0"/>
              </a:rPr>
              <a:t>C</a:t>
            </a:r>
            <a:r>
              <a:rPr lang="en-US" sz="2000" baseline="-25000" dirty="0" smtClean="0">
                <a:solidFill>
                  <a:srgbClr val="C00000"/>
                </a:solidFill>
                <a:latin typeface="Times New Roman" panose="02020603050405020304" pitchFamily="18" charset="0"/>
                <a:cs typeface="Times New Roman" panose="02020603050405020304" pitchFamily="18" charset="0"/>
              </a:rPr>
              <a:t>6</a:t>
            </a:r>
            <a:r>
              <a:rPr lang="en-US" sz="2000" dirty="0" smtClean="0">
                <a:solidFill>
                  <a:srgbClr val="C00000"/>
                </a:solidFill>
                <a:latin typeface="Times New Roman" panose="02020603050405020304" pitchFamily="18" charset="0"/>
                <a:cs typeface="Times New Roman" panose="02020603050405020304" pitchFamily="18" charset="0"/>
              </a:rPr>
              <a:t>H</a:t>
            </a:r>
            <a:r>
              <a:rPr lang="en-US" sz="2000" baseline="-25000" dirty="0" smtClean="0">
                <a:solidFill>
                  <a:srgbClr val="C00000"/>
                </a:solidFill>
                <a:latin typeface="Times New Roman" panose="02020603050405020304" pitchFamily="18" charset="0"/>
                <a:cs typeface="Times New Roman" panose="02020603050405020304" pitchFamily="18" charset="0"/>
              </a:rPr>
              <a:t>5</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group </a:t>
            </a:r>
            <a:r>
              <a:rPr lang="en-US" sz="2000" dirty="0">
                <a:latin typeface="Times New Roman" panose="02020603050405020304" pitchFamily="18" charset="0"/>
                <a:cs typeface="Times New Roman" panose="02020603050405020304" pitchFamily="18" charset="0"/>
              </a:rPr>
              <a:t>is named as a </a:t>
            </a:r>
            <a:r>
              <a:rPr lang="en-US" sz="2000" dirty="0">
                <a:solidFill>
                  <a:srgbClr val="C00000"/>
                </a:solidFill>
                <a:latin typeface="Times New Roman" panose="02020603050405020304" pitchFamily="18" charset="0"/>
                <a:cs typeface="Times New Roman" panose="02020603050405020304" pitchFamily="18" charset="0"/>
              </a:rPr>
              <a:t>substituent</a:t>
            </a:r>
            <a:r>
              <a:rPr lang="en-US" sz="2000" dirty="0">
                <a:latin typeface="Times New Roman" panose="02020603050405020304" pitchFamily="18" charset="0"/>
                <a:cs typeface="Times New Roman" panose="02020603050405020304" pitchFamily="18" charset="0"/>
              </a:rPr>
              <a:t>, it is called a </a:t>
            </a:r>
            <a:r>
              <a:rPr lang="en-US" sz="2000" dirty="0">
                <a:solidFill>
                  <a:srgbClr val="C00000"/>
                </a:solidFill>
                <a:latin typeface="Times New Roman" panose="02020603050405020304" pitchFamily="18" charset="0"/>
                <a:cs typeface="Times New Roman" panose="02020603050405020304" pitchFamily="18" charset="0"/>
              </a:rPr>
              <a:t>phenyl group</a:t>
            </a:r>
            <a:r>
              <a:rPr lang="en-US" sz="2000" dirty="0">
                <a:latin typeface="Times New Roman" panose="02020603050405020304" pitchFamily="18" charset="0"/>
                <a:cs typeface="Times New Roman" panose="02020603050405020304" pitchFamily="18" charset="0"/>
              </a:rPr>
              <a:t>. The phenyl group is often abbreviated as </a:t>
            </a:r>
            <a:r>
              <a:rPr lang="en-US" sz="2000" dirty="0" smtClean="0">
                <a:solidFill>
                  <a:srgbClr val="C00000"/>
                </a:solidFill>
                <a:latin typeface="Times New Roman" panose="02020603050405020304" pitchFamily="18" charset="0"/>
                <a:cs typeface="Times New Roman" panose="02020603050405020304" pitchFamily="18" charset="0"/>
              </a:rPr>
              <a:t>C</a:t>
            </a:r>
            <a:r>
              <a:rPr lang="en-US" sz="2000" baseline="-25000" dirty="0" smtClean="0">
                <a:solidFill>
                  <a:srgbClr val="C00000"/>
                </a:solidFill>
                <a:latin typeface="Times New Roman" panose="02020603050405020304" pitchFamily="18" charset="0"/>
                <a:cs typeface="Times New Roman" panose="02020603050405020304" pitchFamily="18" charset="0"/>
              </a:rPr>
              <a:t>6</a:t>
            </a:r>
            <a:r>
              <a:rPr lang="en-US" sz="2000" dirty="0" smtClean="0">
                <a:solidFill>
                  <a:srgbClr val="C00000"/>
                </a:solidFill>
                <a:latin typeface="Times New Roman" panose="02020603050405020304" pitchFamily="18" charset="0"/>
                <a:cs typeface="Times New Roman" panose="02020603050405020304" pitchFamily="18" charset="0"/>
              </a:rPr>
              <a:t>H</a:t>
            </a:r>
            <a:r>
              <a:rPr lang="en-US" sz="2000" baseline="-25000" dirty="0" smtClean="0">
                <a:solidFill>
                  <a:srgbClr val="C00000"/>
                </a:solidFill>
                <a:latin typeface="Times New Roman" panose="02020603050405020304" pitchFamily="18" charset="0"/>
                <a:cs typeface="Times New Roman" panose="02020603050405020304" pitchFamily="18" charset="0"/>
              </a:rPr>
              <a:t>5</a:t>
            </a:r>
            <a:r>
              <a:rPr lang="en-US" sz="2000" dirty="0" smtClean="0">
                <a:solidFill>
                  <a:srgbClr val="C00000"/>
                </a:solidFill>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smtClean="0">
                <a:solidFill>
                  <a:srgbClr val="C00000"/>
                </a:solidFill>
                <a:latin typeface="Times New Roman" panose="02020603050405020304" pitchFamily="18" charset="0"/>
                <a:cs typeface="Times New Roman" panose="02020603050405020304" pitchFamily="18" charset="0"/>
              </a:rPr>
              <a:t>Ph</a:t>
            </a:r>
            <a:r>
              <a:rPr lang="en-US" sz="2000" dirty="0" smtClean="0">
                <a:solidFill>
                  <a:srgbClr val="C00000"/>
                </a:solidFill>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kern="0" dirty="0">
                <a:solidFill>
                  <a:srgbClr val="000000"/>
                </a:solidFill>
                <a:latin typeface="Times New Roman" pitchFamily="18" charset="0"/>
                <a:cs typeface="Times New Roman" pitchFamily="18" charset="0"/>
              </a:rPr>
              <a:t>or </a:t>
            </a:r>
            <a:r>
              <a:rPr lang="el-GR" sz="2000" dirty="0" smtClean="0">
                <a:solidFill>
                  <a:srgbClr val="C00000"/>
                </a:solidFill>
                <a:latin typeface="Symbol" pitchFamily="1" charset="0"/>
                <a:cs typeface="Arial" charset="0"/>
                <a:sym typeface="Symbol" panose="05050102010706020507" pitchFamily="18" charset="2"/>
              </a:rPr>
              <a:t></a:t>
            </a:r>
            <a:r>
              <a:rPr lang="en-US" sz="2000" dirty="0" smtClean="0">
                <a:solidFill>
                  <a:srgbClr val="C00000"/>
                </a:solidFill>
                <a:latin typeface="Symbol" pitchFamily="1" charset="0"/>
                <a:cs typeface="Arial" charset="0"/>
                <a:sym typeface="Symbol" panose="05050102010706020507" pitchFamily="18" charset="2"/>
              </a:rPr>
              <a:t>-</a:t>
            </a:r>
            <a:r>
              <a:rPr lang="en-US" sz="2000" dirty="0" smtClean="0">
                <a:latin typeface="Symbol" pitchFamily="1" charset="0"/>
                <a:cs typeface="Arial" charset="0"/>
              </a:rPr>
              <a:t>. </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25614" y="1951054"/>
            <a:ext cx="8603384" cy="707886"/>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rgbClr val="C00000"/>
                </a:solidFill>
                <a:latin typeface="Times New Roman" panose="02020603050405020304" pitchFamily="18" charset="0"/>
                <a:cs typeface="Times New Roman" panose="02020603050405020304" pitchFamily="18" charset="0"/>
              </a:rPr>
              <a:t>Benzyl group, C</a:t>
            </a:r>
            <a:r>
              <a:rPr lang="en-US" sz="2000" baseline="-25000" dirty="0" smtClean="0">
                <a:solidFill>
                  <a:srgbClr val="C00000"/>
                </a:solidFill>
                <a:latin typeface="Times New Roman" panose="02020603050405020304" pitchFamily="18" charset="0"/>
                <a:cs typeface="Times New Roman" panose="02020603050405020304" pitchFamily="18" charset="0"/>
              </a:rPr>
              <a:t>6</a:t>
            </a:r>
            <a:r>
              <a:rPr lang="en-US" sz="2000" dirty="0" smtClean="0">
                <a:solidFill>
                  <a:srgbClr val="C00000"/>
                </a:solidFill>
                <a:latin typeface="Times New Roman" panose="02020603050405020304" pitchFamily="18" charset="0"/>
                <a:cs typeface="Times New Roman" panose="02020603050405020304" pitchFamily="18" charset="0"/>
              </a:rPr>
              <a:t>H</a:t>
            </a:r>
            <a:r>
              <a:rPr lang="en-US" sz="2000" baseline="-25000" dirty="0" smtClean="0">
                <a:solidFill>
                  <a:srgbClr val="C00000"/>
                </a:solidFill>
                <a:latin typeface="Times New Roman" panose="02020603050405020304" pitchFamily="18" charset="0"/>
                <a:cs typeface="Times New Roman" panose="02020603050405020304" pitchFamily="18" charset="0"/>
              </a:rPr>
              <a:t>5</a:t>
            </a:r>
            <a:r>
              <a:rPr lang="en-US" sz="2000" dirty="0" smtClean="0">
                <a:solidFill>
                  <a:srgbClr val="C00000"/>
                </a:solidFill>
                <a:latin typeface="Times New Roman" panose="02020603050405020304" pitchFamily="18" charset="0"/>
                <a:cs typeface="Times New Roman" panose="02020603050405020304" pitchFamily="18" charset="0"/>
              </a:rPr>
              <a:t>CH</a:t>
            </a:r>
            <a:r>
              <a:rPr lang="en-US" sz="2000" baseline="-25000" dirty="0" smtClean="0">
                <a:solidFill>
                  <a:srgbClr val="C00000"/>
                </a:solidFill>
                <a:latin typeface="Times New Roman" panose="02020603050405020304" pitchFamily="18" charset="0"/>
                <a:cs typeface="Times New Roman" panose="02020603050405020304" pitchFamily="18" charset="0"/>
              </a:rPr>
              <a:t>2</a:t>
            </a:r>
            <a:r>
              <a:rPr lang="en-US" sz="2000" dirty="0" smtClean="0">
                <a:solidFill>
                  <a:srgbClr val="C00000"/>
                </a:solidFill>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is </a:t>
            </a:r>
            <a:r>
              <a:rPr lang="en-US" sz="2000" dirty="0">
                <a:latin typeface="Times New Roman" panose="02020603050405020304" pitchFamily="18" charset="0"/>
                <a:cs typeface="Times New Roman" panose="02020603050405020304" pitchFamily="18" charset="0"/>
              </a:rPr>
              <a:t>an alternative name for the </a:t>
            </a:r>
            <a:r>
              <a:rPr lang="en-US" sz="2000" dirty="0" err="1">
                <a:solidFill>
                  <a:srgbClr val="C00000"/>
                </a:solidFill>
                <a:latin typeface="Times New Roman" panose="02020603050405020304" pitchFamily="18" charset="0"/>
                <a:cs typeface="Times New Roman" panose="02020603050405020304" pitchFamily="18" charset="0"/>
              </a:rPr>
              <a:t>phenylmethyl</a:t>
            </a:r>
            <a:r>
              <a:rPr lang="en-US" sz="2000" dirty="0">
                <a:solidFill>
                  <a:srgbClr val="C00000"/>
                </a:solidFill>
                <a:latin typeface="Times New Roman" panose="02020603050405020304" pitchFamily="18" charset="0"/>
                <a:cs typeface="Times New Roman" panose="02020603050405020304" pitchFamily="18" charset="0"/>
              </a:rPr>
              <a:t> group</a:t>
            </a:r>
            <a:r>
              <a:rPr lang="en-US" sz="2000" dirty="0">
                <a:latin typeface="Times New Roman" panose="02020603050405020304" pitchFamily="18" charset="0"/>
                <a:cs typeface="Times New Roman" panose="02020603050405020304" pitchFamily="18" charset="0"/>
              </a:rPr>
              <a:t>. It is sometimes </a:t>
            </a:r>
            <a:r>
              <a:rPr lang="en-US" sz="2000" dirty="0" smtClean="0">
                <a:latin typeface="Times New Roman" panose="02020603050405020304" pitchFamily="18" charset="0"/>
                <a:cs typeface="Times New Roman" panose="02020603050405020304" pitchFamily="18" charset="0"/>
              </a:rPr>
              <a:t>abbreviated </a:t>
            </a:r>
            <a:r>
              <a:rPr lang="en-US" sz="2000" dirty="0" smtClean="0">
                <a:solidFill>
                  <a:srgbClr val="C00000"/>
                </a:solidFill>
                <a:latin typeface="Times New Roman" panose="02020603050405020304" pitchFamily="18" charset="0"/>
                <a:cs typeface="Times New Roman" panose="02020603050405020304" pitchFamily="18" charset="0"/>
              </a:rPr>
              <a:t>Bn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t="5797"/>
          <a:stretch/>
        </p:blipFill>
        <p:spPr>
          <a:xfrm>
            <a:off x="2971801" y="761999"/>
            <a:ext cx="2821844" cy="1066801"/>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t="12439"/>
          <a:stretch/>
        </p:blipFill>
        <p:spPr>
          <a:xfrm>
            <a:off x="2819400" y="2681969"/>
            <a:ext cx="3548435" cy="995536"/>
          </a:xfrm>
          <a:prstGeom prst="rect">
            <a:avLst/>
          </a:prstGeom>
        </p:spPr>
      </p:pic>
      <p:sp>
        <p:nvSpPr>
          <p:cNvPr id="15" name="مربع نص 1"/>
          <p:cNvSpPr txBox="1"/>
          <p:nvPr/>
        </p:nvSpPr>
        <p:spPr>
          <a:xfrm>
            <a:off x="222882" y="3536341"/>
            <a:ext cx="1265090" cy="400110"/>
          </a:xfrm>
          <a:prstGeom prst="rect">
            <a:avLst/>
          </a:prstGeom>
          <a:noFill/>
        </p:spPr>
        <p:txBody>
          <a:bodyPr wrap="none" rtlCol="1">
            <a:spAutoFit/>
          </a:bodyPr>
          <a:lstStyle/>
          <a:p>
            <a:r>
              <a:rPr lang="en-US" sz="2000" dirty="0" smtClean="0">
                <a:solidFill>
                  <a:srgbClr val="00B050"/>
                </a:solidFill>
                <a:latin typeface="Times New Roman" pitchFamily="18" charset="0"/>
                <a:cs typeface="Times New Roman" pitchFamily="18" charset="0"/>
              </a:rPr>
              <a:t>Examples:</a:t>
            </a:r>
            <a:endParaRPr lang="ar-SA" sz="2000" dirty="0">
              <a:solidFill>
                <a:srgbClr val="00B050"/>
              </a:solidFill>
              <a:latin typeface="Times New Roman" pitchFamily="18" charset="0"/>
              <a:cs typeface="Times New Roman" pitchFamily="18" charset="0"/>
            </a:endParaRPr>
          </a:p>
        </p:txBody>
      </p:sp>
      <p:pic>
        <p:nvPicPr>
          <p:cNvPr id="18" name="Picture 17" descr="Screen Clipping"/>
          <p:cNvPicPr>
            <a:picLocks noChangeAspect="1"/>
          </p:cNvPicPr>
          <p:nvPr/>
        </p:nvPicPr>
        <p:blipFill rotWithShape="1">
          <a:blip r:embed="rId4">
            <a:extLst>
              <a:ext uri="{28A0092B-C50C-407E-A947-70E740481C1C}">
                <a14:useLocalDpi xmlns:a14="http://schemas.microsoft.com/office/drawing/2010/main" val="0"/>
              </a:ext>
            </a:extLst>
          </a:blip>
          <a:srcRect l="36141" r="32880"/>
          <a:stretch/>
        </p:blipFill>
        <p:spPr>
          <a:xfrm>
            <a:off x="6934200" y="3990742"/>
            <a:ext cx="1754463" cy="1315962"/>
          </a:xfrm>
          <a:prstGeom prst="rect">
            <a:avLst/>
          </a:prstGeom>
        </p:spPr>
      </p:pic>
      <p:pic>
        <p:nvPicPr>
          <p:cNvPr id="19" name="Picture 18" descr="Screen Clipping"/>
          <p:cNvPicPr>
            <a:picLocks noChangeAspect="1"/>
          </p:cNvPicPr>
          <p:nvPr/>
        </p:nvPicPr>
        <p:blipFill rotWithShape="1">
          <a:blip r:embed="rId4">
            <a:extLst>
              <a:ext uri="{28A0092B-C50C-407E-A947-70E740481C1C}">
                <a14:useLocalDpi xmlns:a14="http://schemas.microsoft.com/office/drawing/2010/main" val="0"/>
              </a:ext>
            </a:extLst>
          </a:blip>
          <a:srcRect l="3442" r="67301" b="12077"/>
          <a:stretch/>
        </p:blipFill>
        <p:spPr>
          <a:xfrm>
            <a:off x="505963" y="4230412"/>
            <a:ext cx="1541380" cy="1076292"/>
          </a:xfrm>
          <a:prstGeom prst="rect">
            <a:avLst/>
          </a:prstGeom>
        </p:spPr>
      </p:pic>
      <p:pic>
        <p:nvPicPr>
          <p:cNvPr id="20" name="Picture 19" descr="Screen Clipping"/>
          <p:cNvPicPr>
            <a:picLocks noChangeAspect="1"/>
          </p:cNvPicPr>
          <p:nvPr/>
        </p:nvPicPr>
        <p:blipFill rotWithShape="1">
          <a:blip r:embed="rId4">
            <a:extLst>
              <a:ext uri="{28A0092B-C50C-407E-A947-70E740481C1C}">
                <a14:useLocalDpi xmlns:a14="http://schemas.microsoft.com/office/drawing/2010/main" val="0"/>
              </a:ext>
            </a:extLst>
          </a:blip>
          <a:srcRect l="67120" r="1902" b="12077"/>
          <a:stretch/>
        </p:blipFill>
        <p:spPr>
          <a:xfrm>
            <a:off x="4543380" y="4230412"/>
            <a:ext cx="1762990" cy="1162642"/>
          </a:xfrm>
          <a:prstGeom prst="rect">
            <a:avLst/>
          </a:prstGeom>
        </p:spPr>
      </p:pic>
      <p:pic>
        <p:nvPicPr>
          <p:cNvPr id="28" name="Picture 27"/>
          <p:cNvPicPr>
            <a:picLocks noChangeAspect="1"/>
          </p:cNvPicPr>
          <p:nvPr/>
        </p:nvPicPr>
        <p:blipFill>
          <a:blip r:embed="rId5"/>
          <a:stretch>
            <a:fillRect/>
          </a:stretch>
        </p:blipFill>
        <p:spPr>
          <a:xfrm>
            <a:off x="2505861" y="3733800"/>
            <a:ext cx="1579001" cy="1572904"/>
          </a:xfrm>
          <a:prstGeom prst="rect">
            <a:avLst/>
          </a:prstGeom>
        </p:spPr>
      </p:pic>
      <p:pic>
        <p:nvPicPr>
          <p:cNvPr id="29" name="Picture 2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7499" y="5411214"/>
            <a:ext cx="1530447" cy="1127698"/>
          </a:xfrm>
          <a:prstGeom prst="rect">
            <a:avLst/>
          </a:prstGeom>
        </p:spPr>
      </p:pic>
    </p:spTree>
    <p:extLst>
      <p:ext uri="{BB962C8B-B14F-4D97-AF65-F5344CB8AC3E}">
        <p14:creationId xmlns:p14="http://schemas.microsoft.com/office/powerpoint/2010/main" val="2771122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15</a:t>
            </a:fld>
            <a:endParaRPr lang="ar-SA">
              <a:solidFill>
                <a:prstClr val="black">
                  <a:lumMod val="65000"/>
                  <a:lumOff val="35000"/>
                </a:prstClr>
              </a:solidFill>
            </a:endParaRPr>
          </a:p>
        </p:txBody>
      </p:sp>
      <p:sp>
        <p:nvSpPr>
          <p:cNvPr id="3" name="Rectangle 2"/>
          <p:cNvSpPr/>
          <p:nvPr/>
        </p:nvSpPr>
        <p:spPr>
          <a:xfrm>
            <a:off x="-1" y="0"/>
            <a:ext cx="9105253" cy="147732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a:t>
            </a:r>
            <a:r>
              <a:rPr lang="en-US" sz="2000" dirty="0">
                <a:solidFill>
                  <a:srgbClr val="C00000"/>
                </a:solidFill>
                <a:latin typeface="Times New Roman" panose="02020603050405020304" pitchFamily="18" charset="0"/>
                <a:cs typeface="Times New Roman" panose="02020603050405020304" pitchFamily="18" charset="0"/>
              </a:rPr>
              <a:t>two substituents </a:t>
            </a:r>
            <a:r>
              <a:rPr lang="en-US" sz="2000" dirty="0">
                <a:latin typeface="Times New Roman" panose="02020603050405020304" pitchFamily="18" charset="0"/>
                <a:cs typeface="Times New Roman" panose="02020603050405020304" pitchFamily="18" charset="0"/>
              </a:rPr>
              <a:t>are present, three isomeric structures are possible. They are designated by the prefixes </a:t>
            </a:r>
            <a:r>
              <a:rPr lang="en-US" sz="2000" i="1" dirty="0" err="1">
                <a:solidFill>
                  <a:srgbClr val="C00000"/>
                </a:solidFill>
                <a:latin typeface="Times New Roman" panose="02020603050405020304" pitchFamily="18" charset="0"/>
                <a:cs typeface="Times New Roman" panose="02020603050405020304" pitchFamily="18" charset="0"/>
              </a:rPr>
              <a:t>ortho</a:t>
            </a:r>
            <a:r>
              <a:rPr lang="en-US" sz="2000" i="1" dirty="0">
                <a:solidFill>
                  <a:srgbClr val="C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solidFill>
                  <a:srgbClr val="C00000"/>
                </a:solidFill>
                <a:latin typeface="Times New Roman" panose="02020603050405020304" pitchFamily="18" charset="0"/>
                <a:cs typeface="Times New Roman" panose="02020603050405020304" pitchFamily="18" charset="0"/>
              </a:rPr>
              <a:t> meta-</a:t>
            </a:r>
            <a:r>
              <a:rPr lang="en-US" sz="2000" dirty="0">
                <a:latin typeface="Times New Roman" panose="02020603050405020304" pitchFamily="18" charset="0"/>
                <a:cs typeface="Times New Roman" panose="02020603050405020304" pitchFamily="18" charset="0"/>
              </a:rPr>
              <a:t>, and </a:t>
            </a:r>
            <a:r>
              <a:rPr lang="en-US" sz="2000" i="1" dirty="0" smtClean="0">
                <a:solidFill>
                  <a:srgbClr val="C00000"/>
                </a:solidFill>
                <a:latin typeface="Times New Roman" panose="02020603050405020304" pitchFamily="18" charset="0"/>
                <a:cs typeface="Times New Roman" panose="02020603050405020304" pitchFamily="18" charset="0"/>
              </a:rPr>
              <a:t>para-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(abbreviated </a:t>
            </a:r>
            <a:r>
              <a:rPr lang="en-US" sz="2000" dirty="0">
                <a:latin typeface="Times New Roman" panose="02020603050405020304" pitchFamily="18" charset="0"/>
                <a:cs typeface="Times New Roman" panose="02020603050405020304" pitchFamily="18" charset="0"/>
              </a:rPr>
              <a:t>as </a:t>
            </a:r>
            <a:r>
              <a:rPr lang="en-US" sz="2000" i="1" dirty="0">
                <a:solidFill>
                  <a:srgbClr val="C00000"/>
                </a:solidFill>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a:t>
            </a:r>
            <a:r>
              <a:rPr lang="en-US" sz="2000" dirty="0">
                <a:solidFill>
                  <a:srgbClr val="C00000"/>
                </a:solidFill>
                <a:latin typeface="Times New Roman" panose="02020603050405020304" pitchFamily="18" charset="0"/>
                <a:cs typeface="Times New Roman" panose="02020603050405020304" pitchFamily="18" charset="0"/>
              </a:rPr>
              <a:t> </a:t>
            </a:r>
            <a:r>
              <a:rPr lang="en-US" sz="2000" i="1" dirty="0">
                <a:solidFill>
                  <a:srgbClr val="C00000"/>
                </a:solidFill>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i="1" dirty="0" smtClean="0">
                <a:solidFill>
                  <a:srgbClr val="C00000"/>
                </a:solidFill>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 or </a:t>
            </a:r>
            <a:r>
              <a:rPr lang="en-US" sz="2000" dirty="0">
                <a:latin typeface="Times New Roman" panose="02020603050405020304" pitchFamily="18" charset="0"/>
                <a:cs typeface="Times New Roman" panose="02020603050405020304" pitchFamily="18" charset="0"/>
              </a:rPr>
              <a:t>by the use of </a:t>
            </a:r>
            <a:r>
              <a:rPr lang="en-US" sz="2000" dirty="0" smtClean="0">
                <a:solidFill>
                  <a:srgbClr val="C00000"/>
                </a:solidFill>
                <a:latin typeface="Times New Roman" panose="02020603050405020304" pitchFamily="18" charset="0"/>
                <a:cs typeface="Times New Roman" panose="02020603050405020304" pitchFamily="18" charset="0"/>
              </a:rPr>
              <a:t>numbers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7859" t="3055" r="19351" b="7751"/>
          <a:stretch/>
        </p:blipFill>
        <p:spPr>
          <a:xfrm>
            <a:off x="3733799" y="954492"/>
            <a:ext cx="1676400" cy="1676400"/>
          </a:xfrm>
          <a:prstGeom prst="rect">
            <a:avLst/>
          </a:prstGeom>
        </p:spPr>
      </p:pic>
      <p:sp>
        <p:nvSpPr>
          <p:cNvPr id="6" name="مربع نص 1"/>
          <p:cNvSpPr txBox="1"/>
          <p:nvPr/>
        </p:nvSpPr>
        <p:spPr>
          <a:xfrm>
            <a:off x="262468" y="2430837"/>
            <a:ext cx="1265090" cy="400110"/>
          </a:xfrm>
          <a:prstGeom prst="rect">
            <a:avLst/>
          </a:prstGeom>
          <a:noFill/>
        </p:spPr>
        <p:txBody>
          <a:bodyPr wrap="none" rtlCol="1">
            <a:spAutoFit/>
          </a:bodyPr>
          <a:lstStyle/>
          <a:p>
            <a:r>
              <a:rPr lang="en-US" sz="2000" dirty="0" smtClean="0">
                <a:solidFill>
                  <a:srgbClr val="00B050"/>
                </a:solidFill>
                <a:latin typeface="Times New Roman" pitchFamily="18" charset="0"/>
                <a:cs typeface="Times New Roman" pitchFamily="18" charset="0"/>
              </a:rPr>
              <a:t>Examples:</a:t>
            </a:r>
            <a:endParaRPr lang="ar-SA" sz="2000" dirty="0">
              <a:solidFill>
                <a:srgbClr val="00B050"/>
              </a:solidFill>
              <a:latin typeface="Times New Roman" pitchFamily="18" charset="0"/>
              <a:cs typeface="Times New Roman" pitchFamily="18" charset="0"/>
            </a:endParaRPr>
          </a:p>
        </p:txBody>
      </p:sp>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65759" r="4493" b="10946"/>
          <a:stretch/>
        </p:blipFill>
        <p:spPr>
          <a:xfrm>
            <a:off x="4781458" y="3005879"/>
            <a:ext cx="1447800" cy="1798629"/>
          </a:xfrm>
          <a:prstGeom prst="rect">
            <a:avLst/>
          </a:prstGeom>
        </p:spPr>
      </p:pic>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l="68636" r="1567"/>
          <a:stretch/>
        </p:blipFill>
        <p:spPr>
          <a:xfrm>
            <a:off x="6629400" y="5051186"/>
            <a:ext cx="1524001" cy="1538080"/>
          </a:xfrm>
          <a:prstGeom prst="rect">
            <a:avLst/>
          </a:prstGeom>
        </p:spPr>
      </p:pic>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3131" t="9824" r="67120" b="10946"/>
          <a:stretch/>
        </p:blipFill>
        <p:spPr>
          <a:xfrm>
            <a:off x="762000" y="3154371"/>
            <a:ext cx="1447800" cy="1600200"/>
          </a:xfrm>
          <a:prstGeom prst="rect">
            <a:avLst/>
          </a:prstGeom>
        </p:spPr>
      </p:pic>
      <p:pic>
        <p:nvPicPr>
          <p:cNvPr id="13" name="Picture 12" descr="Screen Clipping"/>
          <p:cNvPicPr>
            <a:picLocks noChangeAspect="1"/>
          </p:cNvPicPr>
          <p:nvPr/>
        </p:nvPicPr>
        <p:blipFill rotWithShape="1">
          <a:blip r:embed="rId3">
            <a:extLst>
              <a:ext uri="{28A0092B-C50C-407E-A947-70E740481C1C}">
                <a14:useLocalDpi xmlns:a14="http://schemas.microsoft.com/office/drawing/2010/main" val="0"/>
              </a:ext>
            </a:extLst>
          </a:blip>
          <a:srcRect l="34445" r="35807" b="10946"/>
          <a:stretch/>
        </p:blipFill>
        <p:spPr>
          <a:xfrm>
            <a:off x="2720254" y="2992385"/>
            <a:ext cx="1447800" cy="1798629"/>
          </a:xfrm>
          <a:prstGeom prst="rect">
            <a:avLst/>
          </a:prstGeom>
        </p:spPr>
      </p:pic>
      <p:pic>
        <p:nvPicPr>
          <p:cNvPr id="14" name="Picture 13" descr="Screen Clipping"/>
          <p:cNvPicPr>
            <a:picLocks noChangeAspect="1"/>
          </p:cNvPicPr>
          <p:nvPr/>
        </p:nvPicPr>
        <p:blipFill rotWithShape="1">
          <a:blip r:embed="rId5">
            <a:extLst>
              <a:ext uri="{28A0092B-C50C-407E-A947-70E740481C1C}">
                <a14:useLocalDpi xmlns:a14="http://schemas.microsoft.com/office/drawing/2010/main" val="0"/>
              </a:ext>
            </a:extLst>
          </a:blip>
          <a:srcRect l="3042" r="68063"/>
          <a:stretch/>
        </p:blipFill>
        <p:spPr>
          <a:xfrm>
            <a:off x="6667049" y="2917780"/>
            <a:ext cx="1447801" cy="1886728"/>
          </a:xfrm>
          <a:prstGeom prst="rect">
            <a:avLst/>
          </a:prstGeom>
        </p:spPr>
      </p:pic>
      <p:pic>
        <p:nvPicPr>
          <p:cNvPr id="15" name="Picture 14" descr="Screen Clipping"/>
          <p:cNvPicPr>
            <a:picLocks noChangeAspect="1"/>
          </p:cNvPicPr>
          <p:nvPr/>
        </p:nvPicPr>
        <p:blipFill rotWithShape="1">
          <a:blip r:embed="rId4">
            <a:extLst>
              <a:ext uri="{28A0092B-C50C-407E-A947-70E740481C1C}">
                <a14:useLocalDpi xmlns:a14="http://schemas.microsoft.com/office/drawing/2010/main" val="0"/>
              </a:ext>
            </a:extLst>
          </a:blip>
          <a:srcRect l="5825" r="65868"/>
          <a:stretch/>
        </p:blipFill>
        <p:spPr>
          <a:xfrm>
            <a:off x="2720254" y="5156891"/>
            <a:ext cx="1447800" cy="1538080"/>
          </a:xfrm>
          <a:prstGeom prst="rect">
            <a:avLst/>
          </a:prstGeom>
        </p:spPr>
      </p:pic>
      <p:pic>
        <p:nvPicPr>
          <p:cNvPr id="16" name="Picture 15" descr="Screen Clipping"/>
          <p:cNvPicPr>
            <a:picLocks noChangeAspect="1"/>
          </p:cNvPicPr>
          <p:nvPr/>
        </p:nvPicPr>
        <p:blipFill rotWithShape="1">
          <a:blip r:embed="rId4">
            <a:extLst>
              <a:ext uri="{28A0092B-C50C-407E-A947-70E740481C1C}">
                <a14:useLocalDpi xmlns:a14="http://schemas.microsoft.com/office/drawing/2010/main" val="0"/>
              </a:ext>
            </a:extLst>
          </a:blip>
          <a:srcRect l="37247" r="32956"/>
          <a:stretch/>
        </p:blipFill>
        <p:spPr>
          <a:xfrm>
            <a:off x="4887965" y="5052737"/>
            <a:ext cx="1524001" cy="1538080"/>
          </a:xfrm>
          <a:prstGeom prst="rect">
            <a:avLst/>
          </a:prstGeom>
        </p:spPr>
      </p:pic>
      <p:grpSp>
        <p:nvGrpSpPr>
          <p:cNvPr id="8" name="Group 7"/>
          <p:cNvGrpSpPr/>
          <p:nvPr/>
        </p:nvGrpSpPr>
        <p:grpSpPr>
          <a:xfrm>
            <a:off x="814525" y="5016123"/>
            <a:ext cx="1470863" cy="1646323"/>
            <a:chOff x="781395" y="4930296"/>
            <a:chExt cx="1470863" cy="1646323"/>
          </a:xfrm>
          <a:solidFill>
            <a:schemeClr val="bg1"/>
          </a:solidFill>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 r="-9641" b="30743"/>
            <a:stretch/>
          </p:blipFill>
          <p:spPr>
            <a:xfrm>
              <a:off x="781395" y="4930296"/>
              <a:ext cx="1470862" cy="1184658"/>
            </a:xfrm>
            <a:prstGeom prst="rect">
              <a:avLst/>
            </a:prstGeom>
            <a:grpFill/>
          </p:spPr>
        </p:pic>
        <p:sp>
          <p:nvSpPr>
            <p:cNvPr id="7" name="TextBox 6"/>
            <p:cNvSpPr txBox="1"/>
            <p:nvPr/>
          </p:nvSpPr>
          <p:spPr>
            <a:xfrm>
              <a:off x="781396" y="6114954"/>
              <a:ext cx="1470862" cy="461665"/>
            </a:xfrm>
            <a:prstGeom prst="rect">
              <a:avLst/>
            </a:prstGeom>
            <a:grpFill/>
          </p:spPr>
          <p:txBody>
            <a:bodyPr wrap="square" rtlCol="0">
              <a:spAutoFit/>
            </a:bodyPr>
            <a:lstStyle/>
            <a:p>
              <a:r>
                <a:rPr lang="en-GB" sz="1200" b="1" dirty="0" smtClean="0">
                  <a:latin typeface="Arial" panose="020B0604020202020204" pitchFamily="34" charset="0"/>
                  <a:cs typeface="Arial" panose="020B0604020202020204" pitchFamily="34" charset="0"/>
                </a:rPr>
                <a:t>3-Bromotoluene</a:t>
              </a:r>
            </a:p>
            <a:p>
              <a:r>
                <a:rPr lang="en-GB" sz="1200" b="1" i="1" dirty="0" smtClean="0">
                  <a:latin typeface="Arial" panose="020B0604020202020204" pitchFamily="34" charset="0"/>
                  <a:cs typeface="Arial" panose="020B0604020202020204" pitchFamily="34" charset="0"/>
                </a:rPr>
                <a:t>m</a:t>
              </a:r>
              <a:r>
                <a:rPr lang="en-GB" sz="1200" b="1" dirty="0" smtClean="0">
                  <a:latin typeface="Arial" panose="020B0604020202020204" pitchFamily="34" charset="0"/>
                  <a:cs typeface="Arial" panose="020B0604020202020204" pitchFamily="34" charset="0"/>
                </a:rPr>
                <a:t>-</a:t>
              </a:r>
              <a:r>
                <a:rPr lang="en-GB" sz="1200" b="1" dirty="0" err="1" smtClean="0">
                  <a:latin typeface="Arial" panose="020B0604020202020204" pitchFamily="34" charset="0"/>
                  <a:cs typeface="Arial" panose="020B0604020202020204" pitchFamily="34" charset="0"/>
                </a:rPr>
                <a:t>bromotoluene</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69445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16</a:t>
            </a:fld>
            <a:endParaRPr lang="ar-SA">
              <a:solidFill>
                <a:prstClr val="black">
                  <a:lumMod val="65000"/>
                  <a:lumOff val="35000"/>
                </a:prstClr>
              </a:solidFill>
            </a:endParaRPr>
          </a:p>
        </p:txBody>
      </p:sp>
      <p:sp>
        <p:nvSpPr>
          <p:cNvPr id="3" name="Rectangle 2"/>
          <p:cNvSpPr/>
          <p:nvPr/>
        </p:nvSpPr>
        <p:spPr>
          <a:xfrm>
            <a:off x="9938" y="26504"/>
            <a:ext cx="9286461"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more than two groups are present on the benzene ring, their positions must be indicated by the use of </a:t>
            </a:r>
            <a:r>
              <a:rPr lang="en-US" sz="2000" dirty="0">
                <a:solidFill>
                  <a:srgbClr val="C00000"/>
                </a:solidFill>
                <a:latin typeface="Times New Roman" panose="02020603050405020304" pitchFamily="18" charset="0"/>
                <a:cs typeface="Times New Roman" panose="02020603050405020304" pitchFamily="18" charset="0"/>
              </a:rPr>
              <a:t>numbers</a:t>
            </a:r>
            <a:r>
              <a:rPr lang="en-US" sz="2000" dirty="0">
                <a:latin typeface="Times New Roman" panose="02020603050405020304" pitchFamily="18" charset="0"/>
                <a:cs typeface="Times New Roman" panose="02020603050405020304" pitchFamily="18" charset="0"/>
              </a:rPr>
              <a:t>.</a:t>
            </a: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44744" t="4549" r="6620"/>
          <a:stretch/>
        </p:blipFill>
        <p:spPr>
          <a:xfrm>
            <a:off x="3199870" y="1570181"/>
            <a:ext cx="2155136" cy="1816619"/>
          </a:xfrm>
          <a:prstGeom prst="rect">
            <a:avLst/>
          </a:prstGeom>
        </p:spPr>
      </p:pic>
      <p:sp>
        <p:nvSpPr>
          <p:cNvPr id="5" name="مربع نص 1"/>
          <p:cNvSpPr txBox="1"/>
          <p:nvPr/>
        </p:nvSpPr>
        <p:spPr>
          <a:xfrm>
            <a:off x="19877" y="1075297"/>
            <a:ext cx="1265090" cy="400110"/>
          </a:xfrm>
          <a:prstGeom prst="rect">
            <a:avLst/>
          </a:prstGeom>
          <a:noFill/>
        </p:spPr>
        <p:txBody>
          <a:bodyPr wrap="none" rtlCol="1">
            <a:spAutoFit/>
          </a:bodyPr>
          <a:lstStyle/>
          <a:p>
            <a:r>
              <a:rPr lang="en-US" sz="2000" dirty="0" smtClean="0">
                <a:solidFill>
                  <a:srgbClr val="00B050"/>
                </a:solidFill>
                <a:latin typeface="Times New Roman" pitchFamily="18" charset="0"/>
                <a:cs typeface="Times New Roman" pitchFamily="18" charset="0"/>
              </a:rPr>
              <a:t>Examples:</a:t>
            </a:r>
            <a:endParaRPr lang="ar-SA" sz="2000" dirty="0">
              <a:solidFill>
                <a:srgbClr val="00B050"/>
              </a:solidFill>
              <a:latin typeface="Times New Roman" pitchFamily="18" charset="0"/>
              <a:cs typeface="Times New Roman" pitchFamily="18"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535" y="3844737"/>
            <a:ext cx="2206304" cy="1721742"/>
          </a:xfrm>
          <a:prstGeom prst="rect">
            <a:avLst/>
          </a:prstGeom>
        </p:spPr>
      </p:pic>
      <p:pic>
        <p:nvPicPr>
          <p:cNvPr id="7" name="Picture 10"/>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69123"/>
          <a:stretch/>
        </p:blipFill>
        <p:spPr bwMode="auto">
          <a:xfrm>
            <a:off x="338315" y="3814445"/>
            <a:ext cx="1944759" cy="17884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مجموعة 7"/>
          <p:cNvGrpSpPr/>
          <p:nvPr/>
        </p:nvGrpSpPr>
        <p:grpSpPr>
          <a:xfrm>
            <a:off x="5944199" y="1758920"/>
            <a:ext cx="2743200" cy="1509615"/>
            <a:chOff x="1191487" y="3140968"/>
            <a:chExt cx="2823884" cy="1640542"/>
          </a:xfrm>
          <a:solidFill>
            <a:schemeClr val="bg1"/>
          </a:solidFill>
        </p:grpSpPr>
        <p:pic>
          <p:nvPicPr>
            <p:cNvPr id="9"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8081" t="16601" r="60651" b="45752"/>
            <a:stretch/>
          </p:blipFill>
          <p:spPr bwMode="auto">
            <a:xfrm>
              <a:off x="1508235" y="3140968"/>
              <a:ext cx="2393576" cy="129091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3864" t="86797" r="59246" b="3007"/>
            <a:stretch/>
          </p:blipFill>
          <p:spPr bwMode="auto">
            <a:xfrm>
              <a:off x="1191487" y="4431886"/>
              <a:ext cx="2823884" cy="34962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1" t="4549" r="59147" b="10521"/>
          <a:stretch/>
        </p:blipFill>
        <p:spPr>
          <a:xfrm>
            <a:off x="1401421" y="1662762"/>
            <a:ext cx="1798449" cy="1605773"/>
          </a:xfrm>
          <a:prstGeom prst="rect">
            <a:avLst/>
          </a:prstGeom>
        </p:spPr>
      </p:pic>
      <p:grpSp>
        <p:nvGrpSpPr>
          <p:cNvPr id="15" name="Group 14"/>
          <p:cNvGrpSpPr/>
          <p:nvPr/>
        </p:nvGrpSpPr>
        <p:grpSpPr>
          <a:xfrm>
            <a:off x="4953000" y="3988863"/>
            <a:ext cx="1656977" cy="1531346"/>
            <a:chOff x="4943910" y="3942593"/>
            <a:chExt cx="1656977" cy="1531346"/>
          </a:xfrm>
        </p:grpSpPr>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0169" r="15262" b="22524"/>
            <a:stretch/>
          </p:blipFill>
          <p:spPr>
            <a:xfrm>
              <a:off x="4984906" y="3942593"/>
              <a:ext cx="1615981" cy="1252846"/>
            </a:xfrm>
            <a:prstGeom prst="rect">
              <a:avLst/>
            </a:prstGeom>
          </p:spPr>
        </p:pic>
        <p:sp>
          <p:nvSpPr>
            <p:cNvPr id="14" name="TextBox 13"/>
            <p:cNvSpPr txBox="1"/>
            <p:nvPr/>
          </p:nvSpPr>
          <p:spPr>
            <a:xfrm>
              <a:off x="4943910" y="5166162"/>
              <a:ext cx="1654620"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2,3-dicloroaniline</a:t>
              </a:r>
              <a:endParaRPr lang="en-US" sz="1400" b="1" dirty="0">
                <a:latin typeface="Arial" panose="020B0604020202020204" pitchFamily="34" charset="0"/>
                <a:cs typeface="Arial" panose="020B0604020202020204" pitchFamily="34" charset="0"/>
              </a:endParaRPr>
            </a:p>
          </p:txBody>
        </p:sp>
      </p:grpSp>
      <p:grpSp>
        <p:nvGrpSpPr>
          <p:cNvPr id="18" name="Group 17"/>
          <p:cNvGrpSpPr/>
          <p:nvPr/>
        </p:nvGrpSpPr>
        <p:grpSpPr>
          <a:xfrm>
            <a:off x="2487190" y="3844737"/>
            <a:ext cx="2038491" cy="1760070"/>
            <a:chOff x="2460813" y="3844737"/>
            <a:chExt cx="2038491" cy="1760070"/>
          </a:xfrm>
        </p:grpSpPr>
        <p:pic>
          <p:nvPicPr>
            <p:cNvPr id="16" name="Picture 15"/>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35273" t="80780" r="35787"/>
            <a:stretch/>
          </p:blipFill>
          <p:spPr bwMode="auto">
            <a:xfrm>
              <a:off x="2460813" y="5220373"/>
              <a:ext cx="2038491" cy="384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35273" r="35787" b="34459"/>
            <a:stretch/>
          </p:blipFill>
          <p:spPr bwMode="auto">
            <a:xfrm>
              <a:off x="2460813" y="3844737"/>
              <a:ext cx="2038491" cy="13109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0023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504" y="24149"/>
            <a:ext cx="4607993" cy="461665"/>
          </a:xfrm>
          <a:prstGeom prst="rect">
            <a:avLst/>
          </a:prstGeom>
        </p:spPr>
        <p:txBody>
          <a:bodyPr wrap="none">
            <a:spAutoFit/>
          </a:bodyPr>
          <a:lstStyle/>
          <a:p>
            <a:pPr algn="l" rtl="0">
              <a:buSzPct val="90000"/>
            </a:pPr>
            <a:r>
              <a:rPr lang="en-US" sz="2400" dirty="0" smtClean="0">
                <a:solidFill>
                  <a:srgbClr val="00B050"/>
                </a:solidFill>
                <a:latin typeface="Times New Roman" pitchFamily="18" charset="0"/>
                <a:cs typeface="Times New Roman" pitchFamily="18" charset="0"/>
                <a:sym typeface="Symbol" pitchFamily="18" charset="2"/>
              </a:rPr>
              <a:t>Polycyclic Aromatic Hydrocarbons:</a:t>
            </a:r>
            <a:endParaRPr lang="ar-SA" dirty="0">
              <a:solidFill>
                <a:srgbClr val="00B050"/>
              </a:solidFill>
            </a:endParaRPr>
          </a:p>
        </p:txBody>
      </p:sp>
      <p:sp>
        <p:nvSpPr>
          <p:cNvPr id="2" name="عنصر نائب لرقم الشريحة 1"/>
          <p:cNvSpPr>
            <a:spLocks noGrp="1"/>
          </p:cNvSpPr>
          <p:nvPr>
            <p:ph type="sldNum" sz="quarter" idx="12"/>
          </p:nvPr>
        </p:nvSpPr>
        <p:spPr/>
        <p:txBody>
          <a:bodyPr/>
          <a:lstStyle/>
          <a:p>
            <a:fld id="{C0DBE39B-5122-4C79-966D-02DE7ABD6F92}" type="slidenum">
              <a:rPr lang="ar-SA" smtClean="0"/>
              <a:pPr/>
              <a:t>17</a:t>
            </a:fld>
            <a:endParaRPr lang="ar-SA"/>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66800"/>
            <a:ext cx="6100195" cy="2057401"/>
          </a:xfrm>
          <a:prstGeom prst="rect">
            <a:avLst/>
          </a:prstGeom>
        </p:spPr>
      </p:pic>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581400"/>
            <a:ext cx="2142478" cy="2153246"/>
          </a:xfrm>
          <a:prstGeom prst="rect">
            <a:avLst/>
          </a:prstGeom>
        </p:spPr>
      </p:pic>
      <p:grpSp>
        <p:nvGrpSpPr>
          <p:cNvPr id="9" name="Group 8"/>
          <p:cNvGrpSpPr/>
          <p:nvPr/>
        </p:nvGrpSpPr>
        <p:grpSpPr>
          <a:xfrm>
            <a:off x="5105400" y="4419600"/>
            <a:ext cx="1542234" cy="1175571"/>
            <a:chOff x="5105399" y="4376849"/>
            <a:chExt cx="1542234" cy="1175571"/>
          </a:xfrm>
        </p:grpSpPr>
        <p:pic>
          <p:nvPicPr>
            <p:cNvPr id="7" name="Picture 6"/>
            <p:cNvPicPr>
              <a:picLocks noChangeAspect="1"/>
            </p:cNvPicPr>
            <p:nvPr/>
          </p:nvPicPr>
          <p:blipFill>
            <a:blip r:embed="rId4"/>
            <a:stretch>
              <a:fillRect/>
            </a:stretch>
          </p:blipFill>
          <p:spPr>
            <a:xfrm>
              <a:off x="5105399" y="4376849"/>
              <a:ext cx="1542234" cy="562347"/>
            </a:xfrm>
            <a:prstGeom prst="rect">
              <a:avLst/>
            </a:prstGeom>
          </p:spPr>
        </p:pic>
        <p:sp>
          <p:nvSpPr>
            <p:cNvPr id="8" name="TextBox 7"/>
            <p:cNvSpPr txBox="1"/>
            <p:nvPr/>
          </p:nvSpPr>
          <p:spPr>
            <a:xfrm>
              <a:off x="5406676" y="5029200"/>
              <a:ext cx="939681" cy="523220"/>
            </a:xfrm>
            <a:prstGeom prst="rect">
              <a:avLst/>
            </a:prstGeom>
            <a:noFill/>
          </p:spPr>
          <p:txBody>
            <a:bodyPr wrap="none" rtlCol="0">
              <a:spAutoFit/>
            </a:bodyPr>
            <a:lstStyle/>
            <a:p>
              <a:pPr algn="ctr"/>
              <a:r>
                <a:rPr lang="en-GB" sz="1400" b="1" dirty="0" smtClean="0">
                  <a:latin typeface="Arial" panose="020B0604020202020204" pitchFamily="34" charset="0"/>
                  <a:cs typeface="Arial" panose="020B0604020202020204" pitchFamily="34" charset="0"/>
                </a:rPr>
                <a:t>Biphenyl</a:t>
              </a:r>
            </a:p>
            <a:p>
              <a:pPr algn="ctr"/>
              <a:r>
                <a:rPr lang="en-GB" sz="1400" b="1" dirty="0" smtClean="0">
                  <a:latin typeface="Arial" panose="020B0604020202020204" pitchFamily="34" charset="0"/>
                  <a:cs typeface="Arial" panose="020B0604020202020204" pitchFamily="34" charset="0"/>
                </a:rPr>
                <a:t>C</a:t>
              </a:r>
              <a:r>
                <a:rPr lang="en-GB" sz="1400" b="1" baseline="-25000" dirty="0" smtClean="0">
                  <a:latin typeface="Arial" panose="020B0604020202020204" pitchFamily="34" charset="0"/>
                  <a:cs typeface="Arial" panose="020B0604020202020204" pitchFamily="34" charset="0"/>
                </a:rPr>
                <a:t>12</a:t>
              </a:r>
              <a:r>
                <a:rPr lang="en-GB" sz="1400" b="1" dirty="0" smtClean="0">
                  <a:latin typeface="Arial" panose="020B0604020202020204" pitchFamily="34" charset="0"/>
                  <a:cs typeface="Arial" panose="020B0604020202020204" pitchFamily="34" charset="0"/>
                </a:rPr>
                <a:t>H</a:t>
              </a:r>
              <a:r>
                <a:rPr lang="en-GB" sz="1400" b="1" baseline="-25000" dirty="0" smtClean="0">
                  <a:latin typeface="Arial" panose="020B0604020202020204" pitchFamily="34" charset="0"/>
                  <a:cs typeface="Arial" panose="020B0604020202020204" pitchFamily="34" charset="0"/>
                </a:rPr>
                <a:t>6</a:t>
              </a:r>
              <a:endParaRPr lang="en-US" sz="1400" b="1" baseline="-25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3227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18</a:t>
            </a:fld>
            <a:endParaRPr lang="ar-SA">
              <a:solidFill>
                <a:prstClr val="black">
                  <a:lumMod val="65000"/>
                  <a:lumOff val="35000"/>
                </a:prstClr>
              </a:solidFill>
            </a:endParaRPr>
          </a:p>
        </p:txBody>
      </p:sp>
      <p:sp>
        <p:nvSpPr>
          <p:cNvPr id="3" name="مستطيل 2"/>
          <p:cNvSpPr/>
          <p:nvPr/>
        </p:nvSpPr>
        <p:spPr>
          <a:xfrm>
            <a:off x="1183856" y="-20839"/>
            <a:ext cx="6166689" cy="1046440"/>
          </a:xfrm>
          <a:prstGeom prst="rect">
            <a:avLst/>
          </a:prstGeom>
        </p:spPr>
        <p:txBody>
          <a:bodyPr wrap="none">
            <a:spAutoFit/>
          </a:bodyPr>
          <a:lstStyle/>
          <a:p>
            <a:pPr algn="ctr"/>
            <a:r>
              <a:rPr lang="en-US" sz="3200" dirty="0" smtClean="0">
                <a:solidFill>
                  <a:srgbClr val="00B050"/>
                </a:solidFill>
                <a:latin typeface="Times New Roman" pitchFamily="18" charset="0"/>
                <a:cs typeface="Times New Roman" pitchFamily="18" charset="0"/>
              </a:rPr>
              <a:t>Reaction of  Benzene</a:t>
            </a:r>
          </a:p>
          <a:p>
            <a:pPr lvl="0" algn="ctr"/>
            <a:r>
              <a:rPr lang="en-US" sz="3000" dirty="0" smtClean="0">
                <a:solidFill>
                  <a:srgbClr val="00B050"/>
                </a:solidFill>
                <a:latin typeface="Times New Roman" pitchFamily="18" charset="0"/>
                <a:cs typeface="Times New Roman" pitchFamily="18" charset="0"/>
              </a:rPr>
              <a:t>A- Electrophilic </a:t>
            </a:r>
            <a:r>
              <a:rPr lang="en-US" sz="3000" dirty="0">
                <a:solidFill>
                  <a:srgbClr val="00B050"/>
                </a:solidFill>
                <a:latin typeface="Times New Roman" pitchFamily="18" charset="0"/>
                <a:cs typeface="Times New Roman" pitchFamily="18" charset="0"/>
              </a:rPr>
              <a:t>Aromatic </a:t>
            </a:r>
            <a:r>
              <a:rPr lang="en-US" sz="3000" dirty="0" smtClean="0">
                <a:solidFill>
                  <a:srgbClr val="00B050"/>
                </a:solidFill>
                <a:latin typeface="Times New Roman" pitchFamily="18" charset="0"/>
                <a:cs typeface="Times New Roman" pitchFamily="18" charset="0"/>
              </a:rPr>
              <a:t>Substitution</a:t>
            </a:r>
            <a:endParaRPr lang="ar-SA" sz="3000" dirty="0">
              <a:solidFill>
                <a:prstClr val="black"/>
              </a:solidFill>
            </a:endParaRPr>
          </a:p>
        </p:txBody>
      </p:sp>
      <p:sp>
        <p:nvSpPr>
          <p:cNvPr id="4" name="Rectangle 3"/>
          <p:cNvSpPr/>
          <p:nvPr/>
        </p:nvSpPr>
        <p:spPr>
          <a:xfrm>
            <a:off x="23191" y="1025601"/>
            <a:ext cx="8382000" cy="14219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of the most important reactions of aromatic compounds are those in which an </a:t>
            </a:r>
            <a:r>
              <a:rPr lang="en-US" sz="2000" dirty="0" smtClean="0">
                <a:latin typeface="Times New Roman" panose="02020603050405020304" pitchFamily="18" charset="0"/>
                <a:cs typeface="Times New Roman" panose="02020603050405020304" pitchFamily="18" charset="0"/>
              </a:rPr>
              <a:t>electrophile </a:t>
            </a:r>
            <a:r>
              <a:rPr lang="en-US" sz="2000" dirty="0">
                <a:latin typeface="Times New Roman" panose="02020603050405020304" pitchFamily="18" charset="0"/>
                <a:cs typeface="Times New Roman" panose="02020603050405020304" pitchFamily="18" charset="0"/>
              </a:rPr>
              <a:t>replaces one of the hydrogen atoms of the </a:t>
            </a:r>
            <a:r>
              <a:rPr lang="en-US" sz="2000" dirty="0" smtClean="0">
                <a:latin typeface="Times New Roman" panose="02020603050405020304" pitchFamily="18" charset="0"/>
                <a:cs typeface="Times New Roman" panose="02020603050405020304" pitchFamily="18" charset="0"/>
              </a:rPr>
              <a:t>ring.</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reactions, called </a:t>
            </a:r>
            <a:r>
              <a:rPr lang="en-US" sz="2000" dirty="0">
                <a:solidFill>
                  <a:srgbClr val="C00000"/>
                </a:solidFill>
                <a:latin typeface="Times New Roman" panose="02020603050405020304" pitchFamily="18" charset="0"/>
                <a:cs typeface="Times New Roman" panose="02020603050405020304" pitchFamily="18" charset="0"/>
              </a:rPr>
              <a:t>electrophilic aromatic substitutions</a:t>
            </a:r>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EAS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4" name="Picture 13" descr="Screen Clipping"/>
          <p:cNvPicPr>
            <a:picLocks noChangeAspect="1"/>
          </p:cNvPicPr>
          <p:nvPr/>
        </p:nvPicPr>
        <p:blipFill rotWithShape="1">
          <a:blip r:embed="rId2">
            <a:extLst>
              <a:ext uri="{28A0092B-C50C-407E-A947-70E740481C1C}">
                <a14:useLocalDpi xmlns:a14="http://schemas.microsoft.com/office/drawing/2010/main" val="0"/>
              </a:ext>
            </a:extLst>
          </a:blip>
          <a:srcRect t="7575"/>
          <a:stretch/>
        </p:blipFill>
        <p:spPr>
          <a:xfrm>
            <a:off x="2382984" y="2462002"/>
            <a:ext cx="3768430" cy="1163928"/>
          </a:xfrm>
          <a:prstGeom prst="rect">
            <a:avLst/>
          </a:prstGeom>
        </p:spPr>
      </p:pic>
      <p:sp>
        <p:nvSpPr>
          <p:cNvPr id="15" name="TextBox 14"/>
          <p:cNvSpPr txBox="1"/>
          <p:nvPr/>
        </p:nvSpPr>
        <p:spPr>
          <a:xfrm>
            <a:off x="-7400" y="3625930"/>
            <a:ext cx="7107074"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The Mechanism of Electrophilic </a:t>
            </a:r>
            <a:r>
              <a:rPr lang="en-US" sz="2400" dirty="0">
                <a:solidFill>
                  <a:srgbClr val="C00000"/>
                </a:solidFill>
                <a:latin typeface="Times New Roman" pitchFamily="18" charset="0"/>
                <a:cs typeface="Times New Roman" pitchFamily="18" charset="0"/>
              </a:rPr>
              <a:t>Aromatic Substitution</a:t>
            </a:r>
            <a:r>
              <a:rPr lang="en-US" sz="2400"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p:txBody>
      </p:sp>
      <p:grpSp>
        <p:nvGrpSpPr>
          <p:cNvPr id="19" name="Group 18"/>
          <p:cNvGrpSpPr/>
          <p:nvPr/>
        </p:nvGrpSpPr>
        <p:grpSpPr>
          <a:xfrm>
            <a:off x="990600" y="4160028"/>
            <a:ext cx="7246838" cy="2555175"/>
            <a:chOff x="731555" y="4266881"/>
            <a:chExt cx="7246838" cy="2555175"/>
          </a:xfrm>
        </p:grpSpPr>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r="-662"/>
            <a:stretch/>
          </p:blipFill>
          <p:spPr>
            <a:xfrm>
              <a:off x="738180" y="4266881"/>
              <a:ext cx="7240213" cy="1467477"/>
            </a:xfrm>
            <a:prstGeom prst="rect">
              <a:avLst/>
            </a:prstGeom>
          </p:spPr>
        </p:pic>
        <p:pic>
          <p:nvPicPr>
            <p:cNvPr id="18" name="Picture 17" descr="Screen Clipping"/>
            <p:cNvPicPr>
              <a:picLocks noChangeAspect="1"/>
            </p:cNvPicPr>
            <p:nvPr/>
          </p:nvPicPr>
          <p:blipFill rotWithShape="1">
            <a:blip r:embed="rId4">
              <a:extLst>
                <a:ext uri="{28A0092B-C50C-407E-A947-70E740481C1C}">
                  <a14:useLocalDpi xmlns:a14="http://schemas.microsoft.com/office/drawing/2010/main" val="0"/>
                </a:ext>
              </a:extLst>
            </a:blip>
            <a:srcRect l="2304" t="5673" r="17718"/>
            <a:stretch/>
          </p:blipFill>
          <p:spPr>
            <a:xfrm>
              <a:off x="731555" y="5734358"/>
              <a:ext cx="7203008" cy="1087698"/>
            </a:xfrm>
            <a:prstGeom prst="rect">
              <a:avLst/>
            </a:prstGeom>
          </p:spPr>
        </p:pic>
      </p:grpSp>
    </p:spTree>
    <p:extLst>
      <p:ext uri="{BB962C8B-B14F-4D97-AF65-F5344CB8AC3E}">
        <p14:creationId xmlns:p14="http://schemas.microsoft.com/office/powerpoint/2010/main" val="3091740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E875FE-FE94-4A05-95E9-561361025A14}" type="slidenum">
              <a:rPr lang="en-US" smtClean="0"/>
              <a:t>19</a:t>
            </a:fld>
            <a:endParaRPr lang="en-US"/>
          </a:p>
        </p:txBody>
      </p:sp>
      <p:sp>
        <p:nvSpPr>
          <p:cNvPr id="7" name="Rectangle 6"/>
          <p:cNvSpPr/>
          <p:nvPr/>
        </p:nvSpPr>
        <p:spPr>
          <a:xfrm>
            <a:off x="1219200" y="0"/>
            <a:ext cx="6858000" cy="553998"/>
          </a:xfrm>
          <a:prstGeom prst="rect">
            <a:avLst/>
          </a:prstGeom>
        </p:spPr>
        <p:txBody>
          <a:bodyPr wrap="square">
            <a:spAutoFit/>
          </a:bodyPr>
          <a:lstStyle/>
          <a:p>
            <a:pPr lvl="0" algn="ctr"/>
            <a:r>
              <a:rPr lang="en-US" sz="3000" dirty="0">
                <a:solidFill>
                  <a:srgbClr val="00B050"/>
                </a:solidFill>
                <a:latin typeface="Times New Roman" pitchFamily="18" charset="0"/>
                <a:cs typeface="Times New Roman" pitchFamily="18" charset="0"/>
              </a:rPr>
              <a:t>Electrophilic Aromatic Substitution</a:t>
            </a:r>
            <a:endParaRPr lang="ar-SA" sz="3000" dirty="0">
              <a:solidFill>
                <a:prstClr val="black"/>
              </a:solidFill>
              <a:latin typeface="Palatino Linotype"/>
              <a:cs typeface="Times New Roman" panose="02020603050405020304" pitchFamily="18"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23990"/>
          <a:stretch/>
        </p:blipFill>
        <p:spPr>
          <a:xfrm>
            <a:off x="1524000" y="838200"/>
            <a:ext cx="5715000" cy="5171901"/>
          </a:xfrm>
          <a:prstGeom prst="rect">
            <a:avLst/>
          </a:prstGeom>
        </p:spPr>
      </p:pic>
    </p:spTree>
    <p:extLst>
      <p:ext uri="{BB962C8B-B14F-4D97-AF65-F5344CB8AC3E}">
        <p14:creationId xmlns:p14="http://schemas.microsoft.com/office/powerpoint/2010/main" val="17432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2"/>
          <p:cNvSpPr txBox="1"/>
          <p:nvPr/>
        </p:nvSpPr>
        <p:spPr>
          <a:xfrm>
            <a:off x="0" y="294160"/>
            <a:ext cx="9119108" cy="400110"/>
          </a:xfrm>
          <a:prstGeom prst="rect">
            <a:avLst/>
          </a:prstGeom>
          <a:noFill/>
        </p:spPr>
        <p:txBody>
          <a:bodyPr wrap="square" rtlCol="1">
            <a:spAutoFit/>
          </a:bodyPr>
          <a:lstStyle/>
          <a:p>
            <a:pPr marL="342900" indent="-342900" algn="l" rtl="0">
              <a:buFont typeface="Arial" pitchFamily="34" charset="0"/>
              <a:buChar char="•"/>
            </a:pPr>
            <a:r>
              <a:rPr lang="en-US" sz="2000" dirty="0" smtClean="0">
                <a:solidFill>
                  <a:prstClr val="black"/>
                </a:solidFill>
                <a:latin typeface="Times New Roman" pitchFamily="18" charset="0"/>
                <a:cs typeface="Times New Roman" pitchFamily="18" charset="0"/>
              </a:rPr>
              <a:t>The expressing </a:t>
            </a:r>
            <a:r>
              <a:rPr lang="en-US" sz="2000" i="1" dirty="0" smtClean="0">
                <a:solidFill>
                  <a:srgbClr val="C00000"/>
                </a:solidFill>
                <a:latin typeface="Times New Roman" pitchFamily="18" charset="0"/>
                <a:cs typeface="Times New Roman" pitchFamily="18" charset="0"/>
              </a:rPr>
              <a:t>aromatic compounds </a:t>
            </a:r>
            <a:r>
              <a:rPr lang="en-US" sz="2000" dirty="0" smtClean="0">
                <a:latin typeface="Times New Roman" pitchFamily="18" charset="0"/>
                <a:cs typeface="Times New Roman" pitchFamily="18" charset="0"/>
              </a:rPr>
              <a:t>came to mean </a:t>
            </a:r>
            <a:r>
              <a:rPr lang="en-US" sz="2000" i="1" dirty="0" smtClean="0">
                <a:solidFill>
                  <a:srgbClr val="C00000"/>
                </a:solidFill>
                <a:latin typeface="Times New Roman" pitchFamily="18" charset="0"/>
                <a:cs typeface="Times New Roman" pitchFamily="18" charset="0"/>
              </a:rPr>
              <a:t>benzene</a:t>
            </a:r>
            <a:r>
              <a:rPr lang="en-US" sz="2000" dirty="0" smtClean="0">
                <a:solidFill>
                  <a:srgbClr val="C00000"/>
                </a:solidFill>
                <a:latin typeface="Times New Roman" pitchFamily="18" charset="0"/>
                <a:cs typeface="Times New Roman" pitchFamily="18" charset="0"/>
              </a:rPr>
              <a:t> </a:t>
            </a:r>
            <a:r>
              <a:rPr lang="en-US" sz="2000" i="1" dirty="0" smtClean="0">
                <a:solidFill>
                  <a:srgbClr val="C00000"/>
                </a:solidFill>
                <a:latin typeface="Times New Roman" pitchFamily="18" charset="0"/>
                <a:cs typeface="Times New Roman" pitchFamily="18" charset="0"/>
              </a:rPr>
              <a:t>and derivatives. </a:t>
            </a:r>
            <a:endParaRPr lang="ar-SA" sz="1600" i="1" dirty="0">
              <a:solidFill>
                <a:srgbClr val="C00000"/>
              </a:solidFill>
            </a:endParaRPr>
          </a:p>
        </p:txBody>
      </p:sp>
      <p:sp>
        <p:nvSpPr>
          <p:cNvPr id="3" name="مربع نص 4"/>
          <p:cNvSpPr txBox="1"/>
          <p:nvPr/>
        </p:nvSpPr>
        <p:spPr>
          <a:xfrm>
            <a:off x="1447800" y="1373635"/>
            <a:ext cx="5785558" cy="461665"/>
          </a:xfrm>
          <a:prstGeom prst="rect">
            <a:avLst/>
          </a:prstGeom>
          <a:noFill/>
        </p:spPr>
        <p:txBody>
          <a:bodyPr wrap="none" rtlCol="1">
            <a:spAutoFit/>
          </a:bodyPr>
          <a:lstStyle/>
          <a:p>
            <a:r>
              <a:rPr lang="en-US" sz="2400" dirty="0" smtClean="0">
                <a:solidFill>
                  <a:srgbClr val="00B050"/>
                </a:solidFill>
                <a:latin typeface="Times New Roman" pitchFamily="18" charset="0"/>
                <a:cs typeface="Times New Roman" pitchFamily="18" charset="0"/>
              </a:rPr>
              <a:t>Structure of Benzene: Resonance Description</a:t>
            </a:r>
            <a:endParaRPr lang="ar-SA" sz="2400" dirty="0">
              <a:solidFill>
                <a:srgbClr val="00B050"/>
              </a:solidFill>
              <a:latin typeface="Times New Roman" pitchFamily="18" charset="0"/>
              <a:cs typeface="Times New Roman" pitchFamily="18" charset="0"/>
            </a:endParaRPr>
          </a:p>
        </p:txBody>
      </p:sp>
      <p:sp>
        <p:nvSpPr>
          <p:cNvPr id="7" name="مستطيل 13"/>
          <p:cNvSpPr/>
          <p:nvPr/>
        </p:nvSpPr>
        <p:spPr>
          <a:xfrm>
            <a:off x="431612" y="4114800"/>
            <a:ext cx="8680210" cy="1138773"/>
          </a:xfrm>
          <a:prstGeom prst="rect">
            <a:avLst/>
          </a:prstGeom>
        </p:spPr>
        <p:txBody>
          <a:bodyPr wrap="square">
            <a:spAutoFit/>
          </a:bodyPr>
          <a:lstStyle/>
          <a:p>
            <a:pPr lvl="0" algn="just" rtl="0" fontAlgn="base">
              <a:spcBef>
                <a:spcPct val="20000"/>
              </a:spcBef>
              <a:spcAft>
                <a:spcPct val="0"/>
              </a:spcAft>
              <a:buFontTx/>
              <a:buAutoNum type="arabicPeriod"/>
            </a:pPr>
            <a:r>
              <a:rPr lang="en-US" sz="2000" dirty="0" smtClean="0">
                <a:solidFill>
                  <a:srgbClr val="000000"/>
                </a:solidFill>
                <a:latin typeface="Times New Roman" pitchFamily="18" charset="0"/>
                <a:cs typeface="Times New Roman" pitchFamily="18" charset="0"/>
              </a:rPr>
              <a:t>It contains a six-membered ring and three additional degrees of unsaturation.</a:t>
            </a:r>
          </a:p>
          <a:p>
            <a:pPr lvl="0" algn="just" rtl="0" fontAlgn="base">
              <a:spcBef>
                <a:spcPct val="20000"/>
              </a:spcBef>
              <a:spcAft>
                <a:spcPct val="0"/>
              </a:spcAft>
              <a:buFontTx/>
              <a:buAutoNum type="arabicPeriod"/>
            </a:pPr>
            <a:r>
              <a:rPr lang="en-US" sz="2000" dirty="0" smtClean="0">
                <a:solidFill>
                  <a:srgbClr val="000000"/>
                </a:solidFill>
                <a:latin typeface="Times New Roman" pitchFamily="18" charset="0"/>
                <a:cs typeface="Times New Roman" pitchFamily="18" charset="0"/>
              </a:rPr>
              <a:t>It </a:t>
            </a:r>
            <a:r>
              <a:rPr lang="en-US" sz="2000" dirty="0">
                <a:solidFill>
                  <a:srgbClr val="000000"/>
                </a:solidFill>
                <a:latin typeface="Times New Roman" pitchFamily="18" charset="0"/>
                <a:cs typeface="Times New Roman" pitchFamily="18" charset="0"/>
              </a:rPr>
              <a:t>is planar.</a:t>
            </a:r>
          </a:p>
          <a:p>
            <a:pPr lvl="0" algn="just" rtl="0" fontAlgn="base">
              <a:spcBef>
                <a:spcPct val="20000"/>
              </a:spcBef>
              <a:spcAft>
                <a:spcPct val="0"/>
              </a:spcAft>
              <a:buFontTx/>
              <a:buAutoNum type="arabicPeriod"/>
            </a:pPr>
            <a:r>
              <a:rPr lang="en-US" sz="2000" dirty="0">
                <a:solidFill>
                  <a:srgbClr val="000000"/>
                </a:solidFill>
                <a:latin typeface="Times New Roman" pitchFamily="18" charset="0"/>
                <a:cs typeface="Times New Roman" pitchFamily="18" charset="0"/>
              </a:rPr>
              <a:t>All C—C bond lengths are equal.</a:t>
            </a:r>
          </a:p>
        </p:txBody>
      </p:sp>
      <p:sp>
        <p:nvSpPr>
          <p:cNvPr id="8" name="عنصر نائب لرقم الشريحة 7"/>
          <p:cNvSpPr>
            <a:spLocks noGrp="1"/>
          </p:cNvSpPr>
          <p:nvPr>
            <p:ph type="sldNum" sz="quarter" idx="12"/>
          </p:nvPr>
        </p:nvSpPr>
        <p:spPr/>
        <p:txBody>
          <a:bodyPr/>
          <a:lstStyle/>
          <a:p>
            <a:fld id="{61E875FE-FE94-4A05-95E9-561361025A14}" type="slidenum">
              <a:rPr lang="en-US" smtClean="0"/>
              <a:t>2</a:t>
            </a:fld>
            <a:endParaRPr lang="en-US"/>
          </a:p>
        </p:txBody>
      </p:sp>
      <p:pic>
        <p:nvPicPr>
          <p:cNvPr id="17" name="Picture 16"/>
          <p:cNvPicPr>
            <a:picLocks noChangeAspect="1"/>
          </p:cNvPicPr>
          <p:nvPr/>
        </p:nvPicPr>
        <p:blipFill>
          <a:blip r:embed="rId2"/>
          <a:stretch>
            <a:fillRect/>
          </a:stretch>
        </p:blipFill>
        <p:spPr>
          <a:xfrm>
            <a:off x="3526192" y="2133600"/>
            <a:ext cx="2066723" cy="1286367"/>
          </a:xfrm>
          <a:prstGeom prst="rect">
            <a:avLst/>
          </a:prstGeom>
        </p:spPr>
      </p:pic>
    </p:spTree>
    <p:extLst>
      <p:ext uri="{BB962C8B-B14F-4D97-AF65-F5344CB8AC3E}">
        <p14:creationId xmlns:p14="http://schemas.microsoft.com/office/powerpoint/2010/main" val="1872345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20</a:t>
            </a:fld>
            <a:endParaRPr lang="ar-SA">
              <a:solidFill>
                <a:prstClr val="black">
                  <a:lumMod val="65000"/>
                  <a:lumOff val="35000"/>
                </a:prstClr>
              </a:solidFill>
            </a:endParaRPr>
          </a:p>
        </p:txBody>
      </p:sp>
      <p:sp>
        <p:nvSpPr>
          <p:cNvPr id="3" name="مستطيل 2"/>
          <p:cNvSpPr/>
          <p:nvPr/>
        </p:nvSpPr>
        <p:spPr>
          <a:xfrm>
            <a:off x="0" y="76200"/>
            <a:ext cx="3828292" cy="523220"/>
          </a:xfrm>
          <a:prstGeom prst="rect">
            <a:avLst/>
          </a:prstGeom>
        </p:spPr>
        <p:txBody>
          <a:bodyPr wrap="none">
            <a:spAutoFit/>
          </a:bodyPr>
          <a:lstStyle/>
          <a:p>
            <a:r>
              <a:rPr lang="en-US" sz="2800" dirty="0" smtClean="0">
                <a:solidFill>
                  <a:srgbClr val="00B050"/>
                </a:solidFill>
                <a:latin typeface="Times New Roman" pitchFamily="18" charset="0"/>
                <a:cs typeface="Times New Roman" pitchFamily="18" charset="0"/>
              </a:rPr>
              <a:t>Halogenation of Benzene</a:t>
            </a:r>
            <a:endParaRPr lang="ar-SA" sz="1600" dirty="0"/>
          </a:p>
        </p:txBody>
      </p:sp>
      <p:sp>
        <p:nvSpPr>
          <p:cNvPr id="5" name="Rectangle 4"/>
          <p:cNvSpPr/>
          <p:nvPr/>
        </p:nvSpPr>
        <p:spPr>
          <a:xfrm>
            <a:off x="152399" y="658513"/>
            <a:ext cx="8763000" cy="960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Benzene reacts with </a:t>
            </a:r>
            <a:r>
              <a:rPr lang="en-US" sz="2000" dirty="0">
                <a:solidFill>
                  <a:srgbClr val="C00000"/>
                </a:solidFill>
                <a:latin typeface="Times New Roman" panose="02020603050405020304" pitchFamily="18" charset="0"/>
                <a:cs typeface="Times New Roman" panose="02020603050405020304" pitchFamily="18" charset="0"/>
              </a:rPr>
              <a:t>bromine </a:t>
            </a:r>
            <a:r>
              <a:rPr lang="en-US" sz="2000" dirty="0">
                <a:latin typeface="Times New Roman" panose="02020603050405020304" pitchFamily="18" charset="0"/>
                <a:cs typeface="Times New Roman" panose="02020603050405020304" pitchFamily="18" charset="0"/>
              </a:rPr>
              <a:t>and </a:t>
            </a:r>
            <a:r>
              <a:rPr lang="en-US" sz="2000" dirty="0">
                <a:solidFill>
                  <a:srgbClr val="C00000"/>
                </a:solidFill>
                <a:latin typeface="Times New Roman" panose="02020603050405020304" pitchFamily="18" charset="0"/>
                <a:cs typeface="Times New Roman" panose="02020603050405020304" pitchFamily="18" charset="0"/>
              </a:rPr>
              <a:t>chlorine</a:t>
            </a:r>
            <a:r>
              <a:rPr lang="en-US" sz="2000" dirty="0">
                <a:latin typeface="Times New Roman" panose="02020603050405020304" pitchFamily="18" charset="0"/>
                <a:cs typeface="Times New Roman" panose="02020603050405020304" pitchFamily="18" charset="0"/>
              </a:rPr>
              <a:t> in the presence of Lewis </a:t>
            </a:r>
            <a:r>
              <a:rPr lang="en-US" sz="2000" dirty="0" smtClean="0">
                <a:latin typeface="Times New Roman" panose="02020603050405020304" pitchFamily="18" charset="0"/>
                <a:cs typeface="Times New Roman" panose="02020603050405020304" pitchFamily="18" charset="0"/>
              </a:rPr>
              <a:t>acids ( iron </a:t>
            </a:r>
            <a:r>
              <a:rPr lang="en-US" sz="2000" dirty="0">
                <a:latin typeface="Times New Roman" panose="02020603050405020304" pitchFamily="18" charset="0"/>
                <a:cs typeface="Times New Roman" panose="02020603050405020304" pitchFamily="18" charset="0"/>
              </a:rPr>
              <a:t>chloride (</a:t>
            </a:r>
            <a:r>
              <a:rPr lang="en-US" sz="2000" dirty="0" smtClean="0">
                <a:solidFill>
                  <a:srgbClr val="C00000"/>
                </a:solidFill>
                <a:latin typeface="Times New Roman" panose="02020603050405020304" pitchFamily="18" charset="0"/>
                <a:cs typeface="Times New Roman" panose="02020603050405020304" pitchFamily="18" charset="0"/>
              </a:rPr>
              <a:t>FeCl</a:t>
            </a:r>
            <a:r>
              <a:rPr lang="en-US" sz="2000" baseline="-25000" dirty="0" smtClean="0">
                <a:solidFill>
                  <a:srgbClr val="C00000"/>
                </a:solidFill>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for </a:t>
            </a:r>
            <a:r>
              <a:rPr lang="en-US" sz="2000" dirty="0">
                <a:solidFill>
                  <a:srgbClr val="C00000"/>
                </a:solidFill>
                <a:latin typeface="Times New Roman" panose="02020603050405020304" pitchFamily="18" charset="0"/>
                <a:cs typeface="Times New Roman" panose="02020603050405020304" pitchFamily="18" charset="0"/>
              </a:rPr>
              <a:t>chlorination</a:t>
            </a:r>
            <a:r>
              <a:rPr lang="en-US" sz="2000" dirty="0">
                <a:latin typeface="Times New Roman" panose="02020603050405020304" pitchFamily="18" charset="0"/>
                <a:cs typeface="Times New Roman" panose="02020603050405020304" pitchFamily="18" charset="0"/>
              </a:rPr>
              <a:t>, and iron bromide (</a:t>
            </a:r>
            <a:r>
              <a:rPr lang="en-US" sz="2000" dirty="0">
                <a:solidFill>
                  <a:srgbClr val="C00000"/>
                </a:solidFill>
                <a:latin typeface="Times New Roman" panose="02020603050405020304" pitchFamily="18" charset="0"/>
                <a:cs typeface="Times New Roman" panose="02020603050405020304" pitchFamily="18" charset="0"/>
              </a:rPr>
              <a:t>FeBr</a:t>
            </a:r>
            <a:r>
              <a:rPr lang="en-US" sz="2000" baseline="-25000" dirty="0">
                <a:solidFill>
                  <a:srgbClr val="C00000"/>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for</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smtClean="0">
                <a:solidFill>
                  <a:srgbClr val="C00000"/>
                </a:solidFill>
                <a:latin typeface="Times New Roman" panose="02020603050405020304" pitchFamily="18" charset="0"/>
                <a:cs typeface="Times New Roman" panose="02020603050405020304" pitchFamily="18" charset="0"/>
              </a:rPr>
              <a:t>bromination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146" y="3963129"/>
            <a:ext cx="5540220" cy="2575783"/>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905000"/>
            <a:ext cx="4419600" cy="1698272"/>
          </a:xfrm>
          <a:prstGeom prst="rect">
            <a:avLst/>
          </a:prstGeom>
        </p:spPr>
      </p:pic>
    </p:spTree>
    <p:extLst>
      <p:ext uri="{BB962C8B-B14F-4D97-AF65-F5344CB8AC3E}">
        <p14:creationId xmlns:p14="http://schemas.microsoft.com/office/powerpoint/2010/main" val="3064219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21</a:t>
            </a:fld>
            <a:endParaRPr lang="ar-SA">
              <a:solidFill>
                <a:prstClr val="black">
                  <a:lumMod val="65000"/>
                  <a:lumOff val="35000"/>
                </a:prstClr>
              </a:solidFill>
            </a:endParaRPr>
          </a:p>
        </p:txBody>
      </p:sp>
      <p:sp>
        <p:nvSpPr>
          <p:cNvPr id="3" name="مستطيل 2"/>
          <p:cNvSpPr/>
          <p:nvPr/>
        </p:nvSpPr>
        <p:spPr>
          <a:xfrm>
            <a:off x="0" y="76200"/>
            <a:ext cx="3191899" cy="523220"/>
          </a:xfrm>
          <a:prstGeom prst="rect">
            <a:avLst/>
          </a:prstGeom>
        </p:spPr>
        <p:txBody>
          <a:bodyPr wrap="none">
            <a:spAutoFit/>
          </a:bodyPr>
          <a:lstStyle/>
          <a:p>
            <a:r>
              <a:rPr lang="en-US" sz="2800" dirty="0" smtClean="0">
                <a:solidFill>
                  <a:srgbClr val="00B050"/>
                </a:solidFill>
                <a:latin typeface="Times New Roman" pitchFamily="18" charset="0"/>
                <a:cs typeface="Times New Roman" pitchFamily="18" charset="0"/>
              </a:rPr>
              <a:t>Nitration of Benzene</a:t>
            </a:r>
            <a:endParaRPr lang="ar-SA" sz="1600" dirty="0"/>
          </a:p>
        </p:txBody>
      </p:sp>
      <p:sp>
        <p:nvSpPr>
          <p:cNvPr id="4" name="Rectangle 3"/>
          <p:cNvSpPr/>
          <p:nvPr/>
        </p:nvSpPr>
        <p:spPr>
          <a:xfrm>
            <a:off x="0" y="599420"/>
            <a:ext cx="9144000" cy="960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Benzene undergoes nitration on reaction with a mixture of </a:t>
            </a:r>
            <a:r>
              <a:rPr lang="en-US" sz="2000" dirty="0">
                <a:solidFill>
                  <a:srgbClr val="C00000"/>
                </a:solidFill>
                <a:latin typeface="Times New Roman" panose="02020603050405020304" pitchFamily="18" charset="0"/>
                <a:cs typeface="Times New Roman" panose="02020603050405020304" pitchFamily="18" charset="0"/>
              </a:rPr>
              <a:t>concentrated nitric acid </a:t>
            </a:r>
            <a:r>
              <a:rPr lang="en-US" sz="2000" dirty="0">
                <a:latin typeface="Times New Roman" panose="02020603050405020304" pitchFamily="18" charset="0"/>
                <a:cs typeface="Times New Roman" panose="02020603050405020304" pitchFamily="18" charset="0"/>
              </a:rPr>
              <a:t>and </a:t>
            </a:r>
            <a:r>
              <a:rPr lang="en-US" sz="2000" dirty="0" smtClean="0">
                <a:solidFill>
                  <a:srgbClr val="C00000"/>
                </a:solidFill>
                <a:latin typeface="Times New Roman" panose="02020603050405020304" pitchFamily="18" charset="0"/>
                <a:cs typeface="Times New Roman" panose="02020603050405020304" pitchFamily="18" charset="0"/>
              </a:rPr>
              <a:t>concentrated sulfuric </a:t>
            </a:r>
            <a:r>
              <a:rPr lang="en-US" sz="2000" dirty="0">
                <a:solidFill>
                  <a:srgbClr val="C00000"/>
                </a:solidFill>
                <a:latin typeface="Times New Roman" panose="02020603050405020304" pitchFamily="18" charset="0"/>
                <a:cs typeface="Times New Roman" panose="02020603050405020304" pitchFamily="18" charset="0"/>
              </a:rPr>
              <a:t>acid</a:t>
            </a:r>
            <a:r>
              <a:rPr lang="en-US" sz="2000" dirty="0">
                <a:latin typeface="Times New Roman" panose="02020603050405020304" pitchFamily="18" charset="0"/>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8800"/>
            <a:ext cx="5692633" cy="1501270"/>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30" y="3810000"/>
            <a:ext cx="7674005" cy="1364098"/>
          </a:xfrm>
          <a:prstGeom prst="rect">
            <a:avLst/>
          </a:prstGeom>
        </p:spPr>
      </p:pic>
    </p:spTree>
    <p:extLst>
      <p:ext uri="{BB962C8B-B14F-4D97-AF65-F5344CB8AC3E}">
        <p14:creationId xmlns:p14="http://schemas.microsoft.com/office/powerpoint/2010/main" val="1877647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22</a:t>
            </a:fld>
            <a:endParaRPr lang="ar-SA">
              <a:solidFill>
                <a:prstClr val="black">
                  <a:lumMod val="65000"/>
                  <a:lumOff val="35000"/>
                </a:prstClr>
              </a:solidFill>
            </a:endParaRPr>
          </a:p>
        </p:txBody>
      </p:sp>
      <p:sp>
        <p:nvSpPr>
          <p:cNvPr id="3" name="مستطيل 2"/>
          <p:cNvSpPr/>
          <p:nvPr/>
        </p:nvSpPr>
        <p:spPr>
          <a:xfrm>
            <a:off x="0" y="76200"/>
            <a:ext cx="3571812" cy="523220"/>
          </a:xfrm>
          <a:prstGeom prst="rect">
            <a:avLst/>
          </a:prstGeom>
        </p:spPr>
        <p:txBody>
          <a:bodyPr wrap="none">
            <a:spAutoFit/>
          </a:bodyPr>
          <a:lstStyle/>
          <a:p>
            <a:r>
              <a:rPr lang="en-US" sz="2800" dirty="0" err="1" smtClean="0">
                <a:solidFill>
                  <a:srgbClr val="00B050"/>
                </a:solidFill>
                <a:latin typeface="Times New Roman" pitchFamily="18" charset="0"/>
                <a:cs typeface="Times New Roman" pitchFamily="18" charset="0"/>
              </a:rPr>
              <a:t>Sulfonation</a:t>
            </a:r>
            <a:r>
              <a:rPr lang="en-US" sz="2800" dirty="0" smtClean="0">
                <a:solidFill>
                  <a:srgbClr val="00B050"/>
                </a:solidFill>
                <a:latin typeface="Times New Roman" pitchFamily="18" charset="0"/>
                <a:cs typeface="Times New Roman" pitchFamily="18" charset="0"/>
              </a:rPr>
              <a:t> of Benzene</a:t>
            </a:r>
            <a:endParaRPr lang="ar-SA" sz="1600" dirty="0"/>
          </a:p>
        </p:txBody>
      </p:sp>
      <p:sp>
        <p:nvSpPr>
          <p:cNvPr id="4" name="Rectangle 3"/>
          <p:cNvSpPr/>
          <p:nvPr/>
        </p:nvSpPr>
        <p:spPr>
          <a:xfrm>
            <a:off x="152400" y="602067"/>
            <a:ext cx="8610600" cy="960328"/>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Benzene reacts with </a:t>
            </a:r>
            <a:r>
              <a:rPr lang="en-US" sz="2000" dirty="0">
                <a:solidFill>
                  <a:srgbClr val="C00000"/>
                </a:solidFill>
                <a:latin typeface="Times New Roman" panose="02020603050405020304" pitchFamily="18" charset="0"/>
                <a:cs typeface="Times New Roman" panose="02020603050405020304" pitchFamily="18" charset="0"/>
              </a:rPr>
              <a:t>concentrated or </a:t>
            </a:r>
            <a:r>
              <a:rPr lang="en-US" sz="2000" dirty="0" smtClean="0">
                <a:solidFill>
                  <a:srgbClr val="C00000"/>
                </a:solidFill>
                <a:latin typeface="Times New Roman" panose="02020603050405020304" pitchFamily="18" charset="0"/>
                <a:cs typeface="Times New Roman" panose="02020603050405020304" pitchFamily="18" charset="0"/>
              </a:rPr>
              <a:t>fuming sulfuric </a:t>
            </a:r>
            <a:r>
              <a:rPr lang="en-US" sz="2000" dirty="0">
                <a:solidFill>
                  <a:srgbClr val="C00000"/>
                </a:solidFill>
                <a:latin typeface="Times New Roman" panose="02020603050405020304" pitchFamily="18" charset="0"/>
                <a:cs typeface="Times New Roman" panose="02020603050405020304" pitchFamily="18" charset="0"/>
              </a:rPr>
              <a:t>acid</a:t>
            </a:r>
            <a:r>
              <a:rPr lang="en-US" sz="2000" dirty="0">
                <a:latin typeface="Times New Roman" panose="02020603050405020304" pitchFamily="18" charset="0"/>
                <a:cs typeface="Times New Roman" panose="02020603050405020304" pitchFamily="18" charset="0"/>
              </a:rPr>
              <a:t>, and the electrophile may be </a:t>
            </a:r>
            <a:r>
              <a:rPr lang="en-US" sz="2000" dirty="0">
                <a:solidFill>
                  <a:srgbClr val="C00000"/>
                </a:solidFill>
                <a:latin typeface="Times New Roman" panose="02020603050405020304" pitchFamily="18" charset="0"/>
                <a:cs typeface="Times New Roman" panose="02020603050405020304" pitchFamily="18" charset="0"/>
              </a:rPr>
              <a:t>sulfur </a:t>
            </a:r>
            <a:r>
              <a:rPr lang="en-US" sz="2000" dirty="0" smtClean="0">
                <a:solidFill>
                  <a:srgbClr val="C00000"/>
                </a:solidFill>
                <a:latin typeface="Times New Roman" panose="02020603050405020304" pitchFamily="18" charset="0"/>
                <a:cs typeface="Times New Roman" panose="02020603050405020304" pitchFamily="18" charset="0"/>
              </a:rPr>
              <a:t>trioxide (SO</a:t>
            </a:r>
            <a:r>
              <a:rPr lang="en-US" sz="2000" baseline="-25000" dirty="0" smtClean="0">
                <a:solidFill>
                  <a:srgbClr val="C00000"/>
                </a:solidFill>
                <a:latin typeface="Times New Roman" panose="02020603050405020304" pitchFamily="18" charset="0"/>
                <a:cs typeface="Times New Roman" panose="02020603050405020304" pitchFamily="18" charset="0"/>
              </a:rPr>
              <a:t>3</a:t>
            </a:r>
            <a:r>
              <a:rPr lang="en-US" sz="2000" dirty="0" smtClean="0">
                <a:solidFill>
                  <a:srgbClr val="C00000"/>
                </a:solidFill>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or </a:t>
            </a:r>
            <a:r>
              <a:rPr lang="en-US" sz="2000" dirty="0">
                <a:solidFill>
                  <a:srgbClr val="C00000"/>
                </a:solidFill>
                <a:latin typeface="Times New Roman" panose="02020603050405020304" pitchFamily="18" charset="0"/>
                <a:cs typeface="Times New Roman" panose="02020603050405020304" pitchFamily="18" charset="0"/>
              </a:rPr>
              <a:t>protonated sulfur </a:t>
            </a:r>
            <a:r>
              <a:rPr lang="en-US" sz="2000" dirty="0" smtClean="0">
                <a:solidFill>
                  <a:srgbClr val="C00000"/>
                </a:solidFill>
                <a:latin typeface="Times New Roman" panose="02020603050405020304" pitchFamily="18" charset="0"/>
                <a:cs typeface="Times New Roman" panose="02020603050405020304" pitchFamily="18" charset="0"/>
              </a:rPr>
              <a:t>trioxide (</a:t>
            </a:r>
            <a:r>
              <a:rPr lang="en-US" sz="2000" baseline="30000" dirty="0" smtClean="0">
                <a:solidFill>
                  <a:srgbClr val="C00000"/>
                </a:solidFill>
                <a:latin typeface="Times New Roman" panose="02020603050405020304" pitchFamily="18" charset="0"/>
                <a:cs typeface="Times New Roman" panose="02020603050405020304" pitchFamily="18" charset="0"/>
              </a:rPr>
              <a:t>+</a:t>
            </a:r>
            <a:r>
              <a:rPr lang="en-US" sz="2000" dirty="0" smtClean="0">
                <a:solidFill>
                  <a:srgbClr val="C00000"/>
                </a:solidFill>
                <a:latin typeface="Times New Roman" panose="02020603050405020304" pitchFamily="18" charset="0"/>
                <a:cs typeface="Times New Roman" panose="02020603050405020304" pitchFamily="18" charset="0"/>
              </a:rPr>
              <a:t>SO</a:t>
            </a:r>
            <a:r>
              <a:rPr lang="en-US" sz="2000" baseline="-25000" dirty="0" smtClean="0">
                <a:solidFill>
                  <a:srgbClr val="C00000"/>
                </a:solidFill>
                <a:latin typeface="Times New Roman" panose="02020603050405020304" pitchFamily="18" charset="0"/>
                <a:cs typeface="Times New Roman" panose="02020603050405020304" pitchFamily="18" charset="0"/>
              </a:rPr>
              <a:t>3</a:t>
            </a:r>
            <a:r>
              <a:rPr lang="en-US" sz="2000" dirty="0" smtClean="0">
                <a:solidFill>
                  <a:srgbClr val="C00000"/>
                </a:solidFill>
                <a:latin typeface="Times New Roman" panose="02020603050405020304" pitchFamily="18" charset="0"/>
                <a:cs typeface="Times New Roman" panose="02020603050405020304" pitchFamily="18" charset="0"/>
              </a:rPr>
              <a:t>H</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192" y="2415753"/>
            <a:ext cx="2895851" cy="1348857"/>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888940"/>
            <a:ext cx="3040643" cy="457240"/>
          </a:xfrm>
          <a:prstGeom prst="rect">
            <a:avLst/>
          </a:prstGeom>
        </p:spPr>
      </p:pic>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038600"/>
            <a:ext cx="6218459" cy="1737511"/>
          </a:xfrm>
          <a:prstGeom prst="rect">
            <a:avLst/>
          </a:prstGeom>
        </p:spPr>
      </p:pic>
    </p:spTree>
    <p:extLst>
      <p:ext uri="{BB962C8B-B14F-4D97-AF65-F5344CB8AC3E}">
        <p14:creationId xmlns:p14="http://schemas.microsoft.com/office/powerpoint/2010/main" val="4091751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23</a:t>
            </a:fld>
            <a:endParaRPr lang="ar-SA">
              <a:solidFill>
                <a:prstClr val="black">
                  <a:lumMod val="65000"/>
                  <a:lumOff val="35000"/>
                </a:prstClr>
              </a:solidFill>
            </a:endParaRPr>
          </a:p>
        </p:txBody>
      </p:sp>
      <p:sp>
        <p:nvSpPr>
          <p:cNvPr id="3" name="Rectangle 2"/>
          <p:cNvSpPr/>
          <p:nvPr/>
        </p:nvSpPr>
        <p:spPr>
          <a:xfrm>
            <a:off x="152400" y="69273"/>
            <a:ext cx="3802066" cy="523220"/>
          </a:xfrm>
          <a:prstGeom prst="rect">
            <a:avLst/>
          </a:prstGeom>
        </p:spPr>
        <p:txBody>
          <a:bodyPr wrap="none">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Friedel</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smtClean="0">
                <a:solidFill>
                  <a:srgbClr val="00B050"/>
                </a:solidFill>
                <a:latin typeface="Times New Roman" panose="02020603050405020304" pitchFamily="18" charset="0"/>
                <a:cs typeface="Times New Roman" panose="02020603050405020304" pitchFamily="18" charset="0"/>
              </a:rPr>
              <a:t>Crafts </a:t>
            </a:r>
            <a:r>
              <a:rPr lang="en-US" sz="2800" dirty="0">
                <a:solidFill>
                  <a:srgbClr val="00B050"/>
                </a:solidFill>
                <a:latin typeface="Times New Roman" panose="02020603050405020304" pitchFamily="18" charset="0"/>
                <a:cs typeface="Times New Roman" panose="02020603050405020304" pitchFamily="18" charset="0"/>
              </a:rPr>
              <a:t>Alkylation</a:t>
            </a:r>
          </a:p>
        </p:txBody>
      </p:sp>
      <p:sp>
        <p:nvSpPr>
          <p:cNvPr id="4" name="Rectangle 3"/>
          <p:cNvSpPr/>
          <p:nvPr/>
        </p:nvSpPr>
        <p:spPr>
          <a:xfrm>
            <a:off x="0" y="641407"/>
            <a:ext cx="9213273"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Electrophile </a:t>
            </a:r>
            <a:r>
              <a:rPr lang="en-US" sz="2000" dirty="0">
                <a:latin typeface="Times New Roman" panose="02020603050405020304" pitchFamily="18" charset="0"/>
                <a:cs typeface="Times New Roman" panose="02020603050405020304" pitchFamily="18" charset="0"/>
              </a:rPr>
              <a:t>is a </a:t>
            </a:r>
            <a:r>
              <a:rPr lang="en-US" sz="2000" dirty="0">
                <a:solidFill>
                  <a:srgbClr val="C00000"/>
                </a:solidFill>
                <a:latin typeface="Times New Roman" panose="02020603050405020304" pitchFamily="18" charset="0"/>
                <a:cs typeface="Times New Roman" panose="02020603050405020304" pitchFamily="18" charset="0"/>
              </a:rPr>
              <a:t>carbocation</a:t>
            </a:r>
            <a:r>
              <a:rPr lang="en-US" sz="2000" dirty="0">
                <a:latin typeface="Times New Roman" panose="02020603050405020304" pitchFamily="18" charset="0"/>
                <a:cs typeface="Times New Roman" panose="02020603050405020304" pitchFamily="18" charset="0"/>
              </a:rPr>
              <a:t>, which </a:t>
            </a:r>
            <a:r>
              <a:rPr lang="en-US" sz="2000" dirty="0" smtClean="0">
                <a:latin typeface="Times New Roman" panose="02020603050405020304" pitchFamily="18" charset="0"/>
                <a:cs typeface="Times New Roman" panose="02020603050405020304" pitchFamily="18" charset="0"/>
              </a:rPr>
              <a:t>can be </a:t>
            </a:r>
            <a:r>
              <a:rPr lang="en-US" sz="2000" dirty="0">
                <a:latin typeface="Times New Roman" panose="02020603050405020304" pitchFamily="18" charset="0"/>
                <a:cs typeface="Times New Roman" panose="02020603050405020304" pitchFamily="18" charset="0"/>
              </a:rPr>
              <a:t>formed either by removing </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a </a:t>
            </a:r>
            <a:r>
              <a:rPr lang="en-US" sz="2000" dirty="0">
                <a:solidFill>
                  <a:srgbClr val="C00000"/>
                </a:solidFill>
                <a:latin typeface="Times New Roman" panose="02020603050405020304" pitchFamily="18" charset="0"/>
                <a:cs typeface="Times New Roman" panose="02020603050405020304" pitchFamily="18" charset="0"/>
              </a:rPr>
              <a:t>halide ion </a:t>
            </a:r>
            <a:r>
              <a:rPr lang="en-US" sz="2000" dirty="0">
                <a:latin typeface="Times New Roman" panose="02020603050405020304" pitchFamily="18" charset="0"/>
                <a:cs typeface="Times New Roman" panose="02020603050405020304" pitchFamily="18" charset="0"/>
              </a:rPr>
              <a:t>from an alkyl halide with </a:t>
            </a:r>
            <a:r>
              <a:rPr lang="en-US" sz="2000" dirty="0">
                <a:solidFill>
                  <a:srgbClr val="C00000"/>
                </a:solidFill>
                <a:latin typeface="Times New Roman" panose="02020603050405020304" pitchFamily="18" charset="0"/>
                <a:cs typeface="Times New Roman" panose="02020603050405020304" pitchFamily="18" charset="0"/>
              </a:rPr>
              <a:t>a Lewis acid </a:t>
            </a:r>
            <a:r>
              <a:rPr lang="en-US" sz="2000" dirty="0" smtClean="0">
                <a:solidFill>
                  <a:srgbClr val="C00000"/>
                </a:solidFill>
                <a:latin typeface="Times New Roman" panose="02020603050405020304" pitchFamily="18" charset="0"/>
                <a:cs typeface="Times New Roman" panose="02020603050405020304" pitchFamily="18" charset="0"/>
              </a:rPr>
              <a:t>catalyst </a:t>
            </a: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example, </a:t>
            </a:r>
            <a:r>
              <a:rPr lang="en-US" sz="2000" dirty="0" smtClean="0">
                <a:solidFill>
                  <a:srgbClr val="C00000"/>
                </a:solidFill>
                <a:latin typeface="Times New Roman" panose="02020603050405020304" pitchFamily="18" charset="0"/>
                <a:cs typeface="Times New Roman" panose="02020603050405020304" pitchFamily="18" charset="0"/>
              </a:rPr>
              <a:t>AlCl</a:t>
            </a:r>
            <a:r>
              <a:rPr lang="en-US" sz="2000" baseline="-25000" dirty="0" smtClean="0">
                <a:solidFill>
                  <a:srgbClr val="C00000"/>
                </a:solidFill>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78" y="1786649"/>
            <a:ext cx="4510075" cy="907779"/>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876431"/>
            <a:ext cx="4619353" cy="1136151"/>
          </a:xfrm>
          <a:prstGeom prst="rect">
            <a:avLst/>
          </a:prstGeom>
        </p:spPr>
      </p:pic>
      <p:pic>
        <p:nvPicPr>
          <p:cNvPr id="11" name="Picture 10"/>
          <p:cNvPicPr>
            <a:picLocks noChangeAspect="1"/>
          </p:cNvPicPr>
          <p:nvPr/>
        </p:nvPicPr>
        <p:blipFill>
          <a:blip r:embed="rId4"/>
          <a:stretch>
            <a:fillRect/>
          </a:stretch>
        </p:blipFill>
        <p:spPr>
          <a:xfrm>
            <a:off x="2307157" y="4343400"/>
            <a:ext cx="3788843" cy="1528167"/>
          </a:xfrm>
          <a:prstGeom prst="rect">
            <a:avLst/>
          </a:prstGeom>
        </p:spPr>
      </p:pic>
    </p:spTree>
    <p:extLst>
      <p:ext uri="{BB962C8B-B14F-4D97-AF65-F5344CB8AC3E}">
        <p14:creationId xmlns:p14="http://schemas.microsoft.com/office/powerpoint/2010/main" val="646416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24</a:t>
            </a:fld>
            <a:endParaRPr lang="ar-SA">
              <a:solidFill>
                <a:prstClr val="black">
                  <a:lumMod val="65000"/>
                  <a:lumOff val="35000"/>
                </a:prstClr>
              </a:solidFill>
            </a:endParaRPr>
          </a:p>
        </p:txBody>
      </p:sp>
      <p:sp>
        <p:nvSpPr>
          <p:cNvPr id="4" name="Rectangle 3"/>
          <p:cNvSpPr/>
          <p:nvPr/>
        </p:nvSpPr>
        <p:spPr>
          <a:xfrm>
            <a:off x="152400" y="69273"/>
            <a:ext cx="3802066" cy="523220"/>
          </a:xfrm>
          <a:prstGeom prst="rect">
            <a:avLst/>
          </a:prstGeom>
        </p:spPr>
        <p:txBody>
          <a:bodyPr wrap="none">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Friedel</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smtClean="0">
                <a:solidFill>
                  <a:srgbClr val="00B050"/>
                </a:solidFill>
                <a:latin typeface="Times New Roman" panose="02020603050405020304" pitchFamily="18" charset="0"/>
                <a:cs typeface="Times New Roman" panose="02020603050405020304" pitchFamily="18" charset="0"/>
              </a:rPr>
              <a:t>Crafts Acylation</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 y="685800"/>
            <a:ext cx="9220199"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Electrophile </a:t>
            </a:r>
            <a:r>
              <a:rPr lang="en-US" sz="2000" dirty="0">
                <a:latin typeface="Times New Roman" panose="02020603050405020304" pitchFamily="18" charset="0"/>
                <a:cs typeface="Times New Roman" panose="02020603050405020304" pitchFamily="18" charset="0"/>
              </a:rPr>
              <a:t>is an </a:t>
            </a:r>
            <a:r>
              <a:rPr lang="en-US" sz="2000" dirty="0">
                <a:solidFill>
                  <a:srgbClr val="C00000"/>
                </a:solidFill>
                <a:latin typeface="Times New Roman" panose="02020603050405020304" pitchFamily="18" charset="0"/>
                <a:cs typeface="Times New Roman" panose="02020603050405020304" pitchFamily="18" charset="0"/>
              </a:rPr>
              <a:t>acyl </a:t>
            </a:r>
            <a:r>
              <a:rPr lang="en-US" sz="2000" dirty="0" smtClean="0">
                <a:solidFill>
                  <a:srgbClr val="C00000"/>
                </a:solidFill>
                <a:latin typeface="Times New Roman" panose="02020603050405020304" pitchFamily="18" charset="0"/>
                <a:cs typeface="Times New Roman" panose="02020603050405020304" pitchFamily="18" charset="0"/>
              </a:rPr>
              <a:t>cation </a:t>
            </a:r>
            <a:r>
              <a:rPr lang="en-US" sz="2000" dirty="0" smtClean="0">
                <a:latin typeface="Times New Roman" panose="02020603050405020304" pitchFamily="18" charset="0"/>
                <a:cs typeface="Times New Roman" panose="02020603050405020304" pitchFamily="18" charset="0"/>
              </a:rPr>
              <a:t>generated from </a:t>
            </a:r>
            <a:r>
              <a:rPr lang="en-US" sz="2000" dirty="0">
                <a:latin typeface="Times New Roman" panose="02020603050405020304" pitchFamily="18" charset="0"/>
                <a:cs typeface="Times New Roman" panose="02020603050405020304" pitchFamily="18" charset="0"/>
              </a:rPr>
              <a:t>an </a:t>
            </a:r>
            <a:r>
              <a:rPr lang="en-US" sz="2000" dirty="0">
                <a:solidFill>
                  <a:srgbClr val="C00000"/>
                </a:solidFill>
                <a:latin typeface="Times New Roman" panose="02020603050405020304" pitchFamily="18" charset="0"/>
                <a:cs typeface="Times New Roman" panose="02020603050405020304" pitchFamily="18" charset="0"/>
              </a:rPr>
              <a:t>acyl </a:t>
            </a:r>
            <a:r>
              <a:rPr lang="en-US" sz="2000" dirty="0" smtClean="0">
                <a:solidFill>
                  <a:srgbClr val="C00000"/>
                </a:solidFill>
                <a:latin typeface="Times New Roman" panose="02020603050405020304" pitchFamily="18" charset="0"/>
                <a:cs typeface="Times New Roman" panose="02020603050405020304" pitchFamily="18" charset="0"/>
              </a:rPr>
              <a:t>halide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reaction requires the addition of at least one equivalent of a </a:t>
            </a:r>
            <a:r>
              <a:rPr lang="en-US" sz="2000" dirty="0" smtClean="0">
                <a:solidFill>
                  <a:srgbClr val="C00000"/>
                </a:solidFill>
                <a:latin typeface="Times New Roman" panose="02020603050405020304" pitchFamily="18" charset="0"/>
                <a:cs typeface="Times New Roman" panose="02020603050405020304" pitchFamily="18" charset="0"/>
              </a:rPr>
              <a:t>Lewis acid </a:t>
            </a:r>
            <a:r>
              <a:rPr lang="en-US" sz="2000" dirty="0">
                <a:latin typeface="Times New Roman" panose="02020603050405020304" pitchFamily="18" charset="0"/>
                <a:cs typeface="Times New Roman" panose="02020603050405020304" pitchFamily="18" charset="0"/>
              </a:rPr>
              <a:t>(such as </a:t>
            </a:r>
            <a:r>
              <a:rPr lang="en-US" sz="2000" dirty="0">
                <a:solidFill>
                  <a:srgbClr val="C00000"/>
                </a:solidFill>
                <a:latin typeface="Times New Roman" panose="02020603050405020304" pitchFamily="18" charset="0"/>
                <a:cs typeface="Times New Roman" panose="02020603050405020304" pitchFamily="18" charset="0"/>
              </a:rPr>
              <a:t>AlCl</a:t>
            </a:r>
            <a:r>
              <a:rPr lang="en-US" sz="2000" baseline="-25000" dirty="0">
                <a:solidFill>
                  <a:srgbClr val="C00000"/>
                </a:solidFill>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product of the reaction is an aryl </a:t>
            </a:r>
            <a:r>
              <a:rPr lang="en-US" sz="2000" dirty="0" smtClean="0">
                <a:latin typeface="Times New Roman" panose="02020603050405020304" pitchFamily="18" charset="0"/>
                <a:cs typeface="Times New Roman" panose="02020603050405020304" pitchFamily="18" charset="0"/>
              </a:rPr>
              <a:t>ketone.</a:t>
            </a:r>
            <a:endParaRPr lang="en-US" sz="20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051" y="2382929"/>
            <a:ext cx="4214225" cy="922100"/>
          </a:xfrm>
          <a:prstGeom prst="rect">
            <a:avLst/>
          </a:prstGeom>
        </p:spPr>
      </p:pic>
      <p:pic>
        <p:nvPicPr>
          <p:cNvPr id="15" name="Picture 14"/>
          <p:cNvPicPr>
            <a:picLocks noChangeAspect="1"/>
          </p:cNvPicPr>
          <p:nvPr/>
        </p:nvPicPr>
        <p:blipFill>
          <a:blip r:embed="rId3"/>
          <a:stretch>
            <a:fillRect/>
          </a:stretch>
        </p:blipFill>
        <p:spPr>
          <a:xfrm>
            <a:off x="2321051" y="4038600"/>
            <a:ext cx="4298053" cy="1237595"/>
          </a:xfrm>
          <a:prstGeom prst="rect">
            <a:avLst/>
          </a:prstGeom>
        </p:spPr>
      </p:pic>
    </p:spTree>
    <p:extLst>
      <p:ext uri="{BB962C8B-B14F-4D97-AF65-F5344CB8AC3E}">
        <p14:creationId xmlns:p14="http://schemas.microsoft.com/office/powerpoint/2010/main" val="2259007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25</a:t>
            </a:fld>
            <a:endParaRPr lang="ar-SA">
              <a:solidFill>
                <a:prstClr val="black">
                  <a:lumMod val="65000"/>
                  <a:lumOff val="35000"/>
                </a:prstClr>
              </a:solidFill>
            </a:endParaRPr>
          </a:p>
        </p:txBody>
      </p:sp>
      <p:sp>
        <p:nvSpPr>
          <p:cNvPr id="3" name="مستطيل 2"/>
          <p:cNvSpPr/>
          <p:nvPr/>
        </p:nvSpPr>
        <p:spPr>
          <a:xfrm>
            <a:off x="425635" y="-20839"/>
            <a:ext cx="7683130" cy="1046440"/>
          </a:xfrm>
          <a:prstGeom prst="rect">
            <a:avLst/>
          </a:prstGeom>
        </p:spPr>
        <p:txBody>
          <a:bodyPr wrap="none">
            <a:spAutoFit/>
          </a:bodyPr>
          <a:lstStyle/>
          <a:p>
            <a:pPr algn="ctr"/>
            <a:r>
              <a:rPr lang="en-US" sz="3200" dirty="0" smtClean="0">
                <a:solidFill>
                  <a:srgbClr val="00B050"/>
                </a:solidFill>
                <a:latin typeface="Times New Roman" pitchFamily="18" charset="0"/>
                <a:cs typeface="Times New Roman" pitchFamily="18" charset="0"/>
              </a:rPr>
              <a:t>Reaction of  Benzene</a:t>
            </a:r>
          </a:p>
          <a:p>
            <a:pPr lvl="0" algn="ctr"/>
            <a:r>
              <a:rPr lang="en-US" sz="3000" dirty="0" smtClean="0">
                <a:solidFill>
                  <a:srgbClr val="00B050"/>
                </a:solidFill>
                <a:latin typeface="Times New Roman" pitchFamily="18" charset="0"/>
                <a:cs typeface="Times New Roman" pitchFamily="18" charset="0"/>
              </a:rPr>
              <a:t>B- </a:t>
            </a:r>
            <a:r>
              <a:rPr lang="en-US" sz="3000" dirty="0">
                <a:solidFill>
                  <a:srgbClr val="00B050"/>
                </a:solidFill>
                <a:latin typeface="Times New Roman" pitchFamily="18" charset="0"/>
                <a:cs typeface="Times New Roman" pitchFamily="18" charset="0"/>
              </a:rPr>
              <a:t>Reactions of the Side Chain of </a:t>
            </a:r>
            <a:r>
              <a:rPr lang="en-US" sz="3000" dirty="0" err="1" smtClean="0">
                <a:solidFill>
                  <a:srgbClr val="00B050"/>
                </a:solidFill>
                <a:latin typeface="Times New Roman" pitchFamily="18" charset="0"/>
                <a:cs typeface="Times New Roman" pitchFamily="18" charset="0"/>
              </a:rPr>
              <a:t>Alkylbenzene</a:t>
            </a:r>
            <a:endParaRPr lang="ar-SA" sz="3000" dirty="0">
              <a:solidFill>
                <a:prstClr val="black"/>
              </a:solidFill>
            </a:endParaRPr>
          </a:p>
        </p:txBody>
      </p:sp>
      <p:sp>
        <p:nvSpPr>
          <p:cNvPr id="5" name="Rectangle 4"/>
          <p:cNvSpPr/>
          <p:nvPr/>
        </p:nvSpPr>
        <p:spPr>
          <a:xfrm>
            <a:off x="33130" y="1216109"/>
            <a:ext cx="3967753" cy="461665"/>
          </a:xfrm>
          <a:prstGeom prst="rect">
            <a:avLst/>
          </a:prstGeom>
        </p:spPr>
        <p:txBody>
          <a:bodyPr wrap="none">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1- Oxidation </a:t>
            </a:r>
            <a:r>
              <a:rPr lang="en-US" sz="2400" dirty="0">
                <a:solidFill>
                  <a:srgbClr val="C00000"/>
                </a:solidFill>
                <a:latin typeface="Times New Roman" panose="02020603050405020304" pitchFamily="18" charset="0"/>
                <a:cs typeface="Times New Roman" panose="02020603050405020304" pitchFamily="18" charset="0"/>
              </a:rPr>
              <a:t>of the Side Chain</a:t>
            </a:r>
          </a:p>
        </p:txBody>
      </p:sp>
      <p:sp>
        <p:nvSpPr>
          <p:cNvPr id="4" name="Rectangle 3"/>
          <p:cNvSpPr/>
          <p:nvPr/>
        </p:nvSpPr>
        <p:spPr>
          <a:xfrm>
            <a:off x="144900" y="1671317"/>
            <a:ext cx="8549400" cy="96032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err="1">
                <a:solidFill>
                  <a:srgbClr val="C00000"/>
                </a:solidFill>
                <a:latin typeface="Times New Roman" panose="02020603050405020304" pitchFamily="18" charset="0"/>
                <a:cs typeface="Times New Roman" panose="02020603050405020304" pitchFamily="18" charset="0"/>
              </a:rPr>
              <a:t>Alkylbenzenes</a:t>
            </a:r>
            <a:r>
              <a:rPr lang="en-US" sz="2000" dirty="0">
                <a:latin typeface="Times New Roman" panose="02020603050405020304" pitchFamily="18" charset="0"/>
                <a:cs typeface="Times New Roman" panose="02020603050405020304" pitchFamily="18" charset="0"/>
              </a:rPr>
              <a:t> with alkyl groups longer than methyl are ultimately degraded to </a:t>
            </a:r>
            <a:r>
              <a:rPr lang="en-US" sz="2000" dirty="0">
                <a:solidFill>
                  <a:srgbClr val="C00000"/>
                </a:solidFill>
                <a:latin typeface="Times New Roman" panose="02020603050405020304" pitchFamily="18" charset="0"/>
                <a:cs typeface="Times New Roman" panose="02020603050405020304" pitchFamily="18" charset="0"/>
              </a:rPr>
              <a:t>benzoic </a:t>
            </a:r>
            <a:r>
              <a:rPr lang="en-US" sz="2000" dirty="0" smtClean="0">
                <a:solidFill>
                  <a:srgbClr val="C00000"/>
                </a:solidFill>
                <a:latin typeface="Times New Roman" panose="02020603050405020304" pitchFamily="18" charset="0"/>
                <a:cs typeface="Times New Roman" panose="02020603050405020304" pitchFamily="18" charset="0"/>
              </a:rPr>
              <a:t>acids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006" y="2285061"/>
            <a:ext cx="4876800" cy="1455859"/>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b="20259"/>
          <a:stretch/>
        </p:blipFill>
        <p:spPr>
          <a:xfrm>
            <a:off x="1940805" y="3740920"/>
            <a:ext cx="5029201" cy="1331259"/>
          </a:xfrm>
          <a:prstGeom prst="rect">
            <a:avLst/>
          </a:prstGeom>
        </p:spPr>
      </p:pic>
      <p:pic>
        <p:nvPicPr>
          <p:cNvPr id="25" name="Picture 24"/>
          <p:cNvPicPr>
            <a:picLocks noChangeAspect="1"/>
          </p:cNvPicPr>
          <p:nvPr/>
        </p:nvPicPr>
        <p:blipFill>
          <a:blip r:embed="rId4"/>
          <a:stretch>
            <a:fillRect/>
          </a:stretch>
        </p:blipFill>
        <p:spPr>
          <a:xfrm>
            <a:off x="2133600" y="5498876"/>
            <a:ext cx="4704522" cy="857474"/>
          </a:xfrm>
          <a:prstGeom prst="rect">
            <a:avLst/>
          </a:prstGeom>
        </p:spPr>
      </p:pic>
    </p:spTree>
    <p:extLst>
      <p:ext uri="{BB962C8B-B14F-4D97-AF65-F5344CB8AC3E}">
        <p14:creationId xmlns:p14="http://schemas.microsoft.com/office/powerpoint/2010/main" val="3273939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26</a:t>
            </a:fld>
            <a:endParaRPr lang="ar-SA">
              <a:solidFill>
                <a:prstClr val="black">
                  <a:lumMod val="65000"/>
                  <a:lumOff val="35000"/>
                </a:prstClr>
              </a:solidFill>
            </a:endParaRPr>
          </a:p>
        </p:txBody>
      </p:sp>
      <p:sp>
        <p:nvSpPr>
          <p:cNvPr id="69" name="Rectangle 68"/>
          <p:cNvSpPr/>
          <p:nvPr/>
        </p:nvSpPr>
        <p:spPr>
          <a:xfrm>
            <a:off x="16565" y="5669"/>
            <a:ext cx="4394152" cy="461665"/>
          </a:xfrm>
          <a:prstGeom prst="rect">
            <a:avLst/>
          </a:prstGeom>
        </p:spPr>
        <p:txBody>
          <a:bodyPr wrap="none">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2- Halogenation </a:t>
            </a:r>
            <a:r>
              <a:rPr lang="en-US" sz="2400" dirty="0">
                <a:solidFill>
                  <a:srgbClr val="C00000"/>
                </a:solidFill>
                <a:latin typeface="Times New Roman" panose="02020603050405020304" pitchFamily="18" charset="0"/>
                <a:cs typeface="Times New Roman" panose="02020603050405020304" pitchFamily="18" charset="0"/>
              </a:rPr>
              <a:t>of the Side Chain</a:t>
            </a:r>
          </a:p>
        </p:txBody>
      </p:sp>
      <p:sp>
        <p:nvSpPr>
          <p:cNvPr id="70" name="Rectangle 69"/>
          <p:cNvSpPr/>
          <p:nvPr/>
        </p:nvSpPr>
        <p:spPr>
          <a:xfrm>
            <a:off x="-108012" y="444143"/>
            <a:ext cx="9309125" cy="1938992"/>
          </a:xfrm>
          <a:prstGeom prst="rect">
            <a:avLst/>
          </a:prstGeom>
        </p:spPr>
        <p:txBody>
          <a:bodyPr wrap="square">
            <a:spAutoFit/>
          </a:bodyPr>
          <a:lstStyle/>
          <a:p>
            <a:pPr marL="342900" indent="-342900">
              <a:lnSpc>
                <a:spcPct val="150000"/>
              </a:lnSpc>
              <a:buClr>
                <a:schemeClr val="tx1"/>
              </a:buClr>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Chlorine</a:t>
            </a:r>
            <a:r>
              <a:rPr lang="en-US" sz="2000" dirty="0">
                <a:latin typeface="Times New Roman" panose="02020603050405020304" pitchFamily="18" charset="0"/>
                <a:cs typeface="Times New Roman" panose="02020603050405020304" pitchFamily="18" charset="0"/>
              </a:rPr>
              <a:t> and </a:t>
            </a:r>
            <a:r>
              <a:rPr lang="en-US" sz="2000" dirty="0">
                <a:solidFill>
                  <a:srgbClr val="C00000"/>
                </a:solidFill>
                <a:latin typeface="Times New Roman" panose="02020603050405020304" pitchFamily="18" charset="0"/>
                <a:cs typeface="Times New Roman" panose="02020603050405020304" pitchFamily="18" charset="0"/>
              </a:rPr>
              <a:t>bromine</a:t>
            </a:r>
            <a:r>
              <a:rPr lang="en-US" sz="2000" dirty="0">
                <a:latin typeface="Times New Roman" panose="02020603050405020304" pitchFamily="18" charset="0"/>
                <a:cs typeface="Times New Roman" panose="02020603050405020304" pitchFamily="18" charset="0"/>
              </a:rPr>
              <a:t> can </a:t>
            </a:r>
            <a:r>
              <a:rPr lang="en-US" sz="2000" dirty="0" smtClean="0">
                <a:latin typeface="Times New Roman" panose="02020603050405020304" pitchFamily="18" charset="0"/>
                <a:cs typeface="Times New Roman" panose="02020603050405020304" pitchFamily="18" charset="0"/>
              </a:rPr>
              <a:t>be </a:t>
            </a:r>
            <a:r>
              <a:rPr lang="en-US" sz="2000" dirty="0">
                <a:latin typeface="Times New Roman" panose="02020603050405020304" pitchFamily="18" charset="0"/>
                <a:cs typeface="Times New Roman" panose="02020603050405020304" pitchFamily="18" charset="0"/>
              </a:rPr>
              <a:t>made to replace </a:t>
            </a:r>
            <a:r>
              <a:rPr lang="en-US" sz="2000" dirty="0">
                <a:solidFill>
                  <a:srgbClr val="C00000"/>
                </a:solidFill>
                <a:latin typeface="Times New Roman" panose="02020603050405020304" pitchFamily="18" charset="0"/>
                <a:cs typeface="Times New Roman" panose="02020603050405020304" pitchFamily="18" charset="0"/>
              </a:rPr>
              <a:t>hydrogen atoms</a:t>
            </a:r>
            <a:r>
              <a:rPr lang="en-US" sz="2000" dirty="0">
                <a:latin typeface="Times New Roman" panose="02020603050405020304" pitchFamily="18" charset="0"/>
                <a:cs typeface="Times New Roman" panose="02020603050405020304" pitchFamily="18" charset="0"/>
              </a:rPr>
              <a:t> that are on </a:t>
            </a:r>
            <a:r>
              <a:rPr lang="en-US" sz="2000" dirty="0">
                <a:solidFill>
                  <a:srgbClr val="C00000"/>
                </a:solidFill>
                <a:latin typeface="Times New Roman" panose="02020603050405020304" pitchFamily="18" charset="0"/>
                <a:cs typeface="Times New Roman" panose="02020603050405020304" pitchFamily="18" charset="0"/>
              </a:rPr>
              <a:t>a </a:t>
            </a:r>
            <a:r>
              <a:rPr lang="en-US" sz="2000" dirty="0" err="1">
                <a:solidFill>
                  <a:srgbClr val="C00000"/>
                </a:solidFill>
                <a:latin typeface="Times New Roman" panose="02020603050405020304" pitchFamily="18" charset="0"/>
                <a:cs typeface="Times New Roman" panose="02020603050405020304" pitchFamily="18" charset="0"/>
              </a:rPr>
              <a:t>benzylic</a:t>
            </a:r>
            <a:r>
              <a:rPr lang="en-US" sz="2000" dirty="0">
                <a:solidFill>
                  <a:srgbClr val="C00000"/>
                </a:solidFill>
                <a:latin typeface="Times New Roman" panose="02020603050405020304" pitchFamily="18" charset="0"/>
                <a:cs typeface="Times New Roman" panose="02020603050405020304" pitchFamily="18" charset="0"/>
              </a:rPr>
              <a:t> carbon</a:t>
            </a:r>
            <a:r>
              <a:rPr lang="en-US" sz="2000" dirty="0">
                <a:latin typeface="Times New Roman" panose="02020603050405020304" pitchFamily="18" charset="0"/>
                <a:cs typeface="Times New Roman" panose="02020603050405020304" pitchFamily="18" charset="0"/>
              </a:rPr>
              <a:t>, such as the methyl group of toluene. </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Benzylic</a:t>
            </a:r>
            <a:r>
              <a:rPr lang="en-US" sz="2000" dirty="0">
                <a:solidFill>
                  <a:srgbClr val="C00000"/>
                </a:solidFill>
                <a:latin typeface="Times New Roman" panose="02020603050405020304" pitchFamily="18" charset="0"/>
                <a:cs typeface="Times New Roman" panose="02020603050405020304" pitchFamily="18" charset="0"/>
              </a:rPr>
              <a:t> halogenation </a:t>
            </a:r>
            <a:r>
              <a:rPr lang="en-US" sz="2000" dirty="0">
                <a:latin typeface="Times New Roman" panose="02020603050405020304" pitchFamily="18" charset="0"/>
                <a:cs typeface="Times New Roman" panose="02020603050405020304" pitchFamily="18" charset="0"/>
              </a:rPr>
              <a:t>is carried out in </a:t>
            </a:r>
            <a:r>
              <a:rPr lang="en-US" sz="2000" dirty="0">
                <a:solidFill>
                  <a:srgbClr val="C00000"/>
                </a:solidFill>
                <a:latin typeface="Times New Roman" panose="02020603050405020304" pitchFamily="18" charset="0"/>
                <a:cs typeface="Times New Roman" panose="02020603050405020304" pitchFamily="18" charset="0"/>
              </a:rPr>
              <a:t>the absence of Lewis acids </a:t>
            </a:r>
            <a:r>
              <a:rPr lang="en-US" sz="2000" dirty="0">
                <a:latin typeface="Times New Roman" panose="02020603050405020304" pitchFamily="18" charset="0"/>
                <a:cs typeface="Times New Roman" panose="02020603050405020304" pitchFamily="18" charset="0"/>
              </a:rPr>
              <a:t>and under conditions that favor the </a:t>
            </a:r>
            <a:r>
              <a:rPr lang="en-US" sz="2000" dirty="0">
                <a:solidFill>
                  <a:srgbClr val="C00000"/>
                </a:solidFill>
                <a:latin typeface="Times New Roman" panose="02020603050405020304" pitchFamily="18" charset="0"/>
                <a:cs typeface="Times New Roman" panose="02020603050405020304" pitchFamily="18" charset="0"/>
              </a:rPr>
              <a:t>formation of radicals</a:t>
            </a:r>
            <a:r>
              <a:rPr lang="en-US" sz="2000" dirty="0">
                <a:latin typeface="Times New Roman" panose="02020603050405020304" pitchFamily="18" charset="0"/>
                <a:cs typeface="Times New Roman" panose="02020603050405020304" pitchFamily="18" charset="0"/>
              </a:rPr>
              <a:t>.</a:t>
            </a:r>
          </a:p>
        </p:txBody>
      </p:sp>
      <p:pic>
        <p:nvPicPr>
          <p:cNvPr id="82" name="Picture 81"/>
          <p:cNvPicPr>
            <a:picLocks noChangeAspect="1"/>
          </p:cNvPicPr>
          <p:nvPr/>
        </p:nvPicPr>
        <p:blipFill rotWithShape="1">
          <a:blip r:embed="rId2"/>
          <a:srcRect t="10417"/>
          <a:stretch/>
        </p:blipFill>
        <p:spPr>
          <a:xfrm>
            <a:off x="2318492" y="2277258"/>
            <a:ext cx="4456116" cy="1088702"/>
          </a:xfrm>
          <a:prstGeom prst="rect">
            <a:avLst/>
          </a:prstGeom>
        </p:spPr>
      </p:pic>
      <p:pic>
        <p:nvPicPr>
          <p:cNvPr id="83" name="Picture 82" descr="Screen Clipping"/>
          <p:cNvPicPr>
            <a:picLocks noChangeAspect="1"/>
          </p:cNvPicPr>
          <p:nvPr/>
        </p:nvPicPr>
        <p:blipFill rotWithShape="1">
          <a:blip r:embed="rId3">
            <a:extLst>
              <a:ext uri="{28A0092B-C50C-407E-A947-70E740481C1C}">
                <a14:useLocalDpi xmlns:a14="http://schemas.microsoft.com/office/drawing/2010/main" val="0"/>
              </a:ext>
            </a:extLst>
          </a:blip>
          <a:srcRect t="3708"/>
          <a:stretch/>
        </p:blipFill>
        <p:spPr>
          <a:xfrm>
            <a:off x="1840395" y="3456534"/>
            <a:ext cx="5740379" cy="1519019"/>
          </a:xfrm>
          <a:prstGeom prst="rect">
            <a:avLst/>
          </a:prstGeom>
        </p:spPr>
      </p:pic>
      <p:pic>
        <p:nvPicPr>
          <p:cNvPr id="87" name="Picture 86"/>
          <p:cNvPicPr>
            <a:picLocks noChangeAspect="1"/>
          </p:cNvPicPr>
          <p:nvPr/>
        </p:nvPicPr>
        <p:blipFill rotWithShape="1">
          <a:blip r:embed="rId4"/>
          <a:srcRect l="4887" t="5872" r="4701" b="9731"/>
          <a:stretch/>
        </p:blipFill>
        <p:spPr>
          <a:xfrm>
            <a:off x="1981199" y="5182510"/>
            <a:ext cx="5458770" cy="1549110"/>
          </a:xfrm>
          <a:prstGeom prst="rect">
            <a:avLst/>
          </a:prstGeom>
        </p:spPr>
      </p:pic>
    </p:spTree>
    <p:extLst>
      <p:ext uri="{BB962C8B-B14F-4D97-AF65-F5344CB8AC3E}">
        <p14:creationId xmlns:p14="http://schemas.microsoft.com/office/powerpoint/2010/main" val="3345051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27</a:t>
            </a:fld>
            <a:endParaRPr lang="ar-SA">
              <a:solidFill>
                <a:prstClr val="black">
                  <a:lumMod val="65000"/>
                  <a:lumOff val="35000"/>
                </a:prstClr>
              </a:solidFill>
            </a:endParaRPr>
          </a:p>
        </p:txBody>
      </p:sp>
      <p:sp>
        <p:nvSpPr>
          <p:cNvPr id="39" name="Rectangle 38"/>
          <p:cNvSpPr/>
          <p:nvPr/>
        </p:nvSpPr>
        <p:spPr>
          <a:xfrm>
            <a:off x="-187213" y="0"/>
            <a:ext cx="9011478" cy="954107"/>
          </a:xfrm>
          <a:prstGeom prst="rect">
            <a:avLst/>
          </a:prstGeom>
        </p:spPr>
        <p:txBody>
          <a:bodyPr wrap="square">
            <a:spAutoFit/>
          </a:bodyPr>
          <a:lstStyle/>
          <a:p>
            <a:pPr algn="ct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Substituents Can Affect Both the Reactivity of the Ring and the Orientation of the Incoming </a:t>
            </a:r>
            <a:r>
              <a:rPr lang="en-US" sz="2800" dirty="0" smtClean="0">
                <a:solidFill>
                  <a:srgbClr val="00B050"/>
                </a:solidFill>
                <a:latin typeface="Times New Roman" panose="02020603050405020304" pitchFamily="18" charset="0"/>
                <a:cs typeface="Times New Roman" panose="02020603050405020304" pitchFamily="18" charset="0"/>
              </a:rPr>
              <a:t>Group</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0" y="954107"/>
            <a:ext cx="9137375"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dirty="0">
                <a:solidFill>
                  <a:srgbClr val="C00000"/>
                </a:solidFill>
                <a:latin typeface="Times New Roman" panose="02020603050405020304" pitchFamily="18" charset="0"/>
                <a:cs typeface="Times New Roman" panose="02020603050405020304" pitchFamily="18" charset="0"/>
              </a:rPr>
              <a:t>substituent group </a:t>
            </a:r>
            <a:r>
              <a:rPr lang="en-US" sz="2000" dirty="0">
                <a:latin typeface="Times New Roman" panose="02020603050405020304" pitchFamily="18" charset="0"/>
                <a:cs typeface="Times New Roman" panose="02020603050405020304" pitchFamily="18" charset="0"/>
              </a:rPr>
              <a:t>already present on a benzene ring can affect both the </a:t>
            </a:r>
            <a:r>
              <a:rPr lang="en-US" sz="2000" dirty="0">
                <a:solidFill>
                  <a:srgbClr val="C00000"/>
                </a:solidFill>
                <a:latin typeface="Times New Roman" panose="02020603050405020304" pitchFamily="18" charset="0"/>
                <a:cs typeface="Times New Roman" panose="02020603050405020304" pitchFamily="18" charset="0"/>
              </a:rPr>
              <a:t>reactivity </a:t>
            </a:r>
            <a:r>
              <a:rPr lang="en-US" sz="2000" dirty="0">
                <a:latin typeface="Times New Roman" panose="02020603050405020304" pitchFamily="18" charset="0"/>
                <a:cs typeface="Times New Roman" panose="02020603050405020304" pitchFamily="18" charset="0"/>
              </a:rPr>
              <a:t>of the ring toward </a:t>
            </a:r>
            <a:r>
              <a:rPr lang="en-US" sz="2000" dirty="0">
                <a:solidFill>
                  <a:srgbClr val="C00000"/>
                </a:solidFill>
                <a:latin typeface="Times New Roman" panose="02020603050405020304" pitchFamily="18" charset="0"/>
                <a:cs typeface="Times New Roman" panose="02020603050405020304" pitchFamily="18" charset="0"/>
              </a:rPr>
              <a:t>electrophilic substitution </a:t>
            </a:r>
            <a:r>
              <a:rPr lang="en-US" sz="2000" dirty="0">
                <a:latin typeface="Times New Roman" panose="02020603050405020304" pitchFamily="18" charset="0"/>
                <a:cs typeface="Times New Roman" panose="02020603050405020304" pitchFamily="18" charset="0"/>
              </a:rPr>
              <a:t>and the </a:t>
            </a:r>
            <a:r>
              <a:rPr lang="en-US" sz="2000" dirty="0">
                <a:solidFill>
                  <a:srgbClr val="C00000"/>
                </a:solidFill>
                <a:latin typeface="Times New Roman" panose="02020603050405020304" pitchFamily="18" charset="0"/>
                <a:cs typeface="Times New Roman" panose="02020603050405020304" pitchFamily="18" charset="0"/>
              </a:rPr>
              <a:t>orientation</a:t>
            </a:r>
            <a:r>
              <a:rPr lang="en-US" sz="2000" dirty="0">
                <a:latin typeface="Times New Roman" panose="02020603050405020304" pitchFamily="18" charset="0"/>
                <a:cs typeface="Times New Roman" panose="02020603050405020304" pitchFamily="18" charset="0"/>
              </a:rPr>
              <a:t> that the incoming group takes on the </a:t>
            </a:r>
            <a:r>
              <a:rPr lang="en-US" sz="2000" dirty="0" smtClean="0">
                <a:latin typeface="Times New Roman" panose="02020603050405020304" pitchFamily="18" charset="0"/>
                <a:cs typeface="Times New Roman" panose="02020603050405020304" pitchFamily="18" charset="0"/>
              </a:rPr>
              <a:t>ring.</a:t>
            </a:r>
            <a:endParaRPr lang="en-US" sz="2000" dirty="0">
              <a:latin typeface="Times New Roman" panose="02020603050405020304" pitchFamily="18" charset="0"/>
              <a:cs typeface="Times New Roman" panose="02020603050405020304" pitchFamily="18" charset="0"/>
            </a:endParaRPr>
          </a:p>
        </p:txBody>
      </p:sp>
      <p:pic>
        <p:nvPicPr>
          <p:cNvPr id="41" name="Picture 40" descr="Screen Clipping"/>
          <p:cNvPicPr>
            <a:picLocks noChangeAspect="1"/>
          </p:cNvPicPr>
          <p:nvPr/>
        </p:nvPicPr>
        <p:blipFill rotWithShape="1">
          <a:blip r:embed="rId2">
            <a:extLst>
              <a:ext uri="{28A0092B-C50C-407E-A947-70E740481C1C}">
                <a14:useLocalDpi xmlns:a14="http://schemas.microsoft.com/office/drawing/2010/main" val="0"/>
              </a:ext>
            </a:extLst>
          </a:blip>
          <a:srcRect l="48179"/>
          <a:stretch/>
        </p:blipFill>
        <p:spPr>
          <a:xfrm>
            <a:off x="127563" y="4953000"/>
            <a:ext cx="3606237" cy="1447800"/>
          </a:xfrm>
          <a:prstGeom prst="rect">
            <a:avLst/>
          </a:prstGeom>
        </p:spPr>
      </p:pic>
      <p:pic>
        <p:nvPicPr>
          <p:cNvPr id="43" name="Picture 42" descr="Screen Clipping"/>
          <p:cNvPicPr>
            <a:picLocks noChangeAspect="1"/>
          </p:cNvPicPr>
          <p:nvPr/>
        </p:nvPicPr>
        <p:blipFill rotWithShape="1">
          <a:blip r:embed="rId3">
            <a:extLst>
              <a:ext uri="{28A0092B-C50C-407E-A947-70E740481C1C}">
                <a14:useLocalDpi xmlns:a14="http://schemas.microsoft.com/office/drawing/2010/main" val="0"/>
              </a:ext>
            </a:extLst>
          </a:blip>
          <a:srcRect l="6220" t="4530" r="1146" b="4236"/>
          <a:stretch/>
        </p:blipFill>
        <p:spPr>
          <a:xfrm>
            <a:off x="3810000" y="2514600"/>
            <a:ext cx="5181600" cy="1905000"/>
          </a:xfrm>
          <a:prstGeom prst="rect">
            <a:avLst/>
          </a:prstGeom>
        </p:spPr>
      </p:pic>
      <p:pic>
        <p:nvPicPr>
          <p:cNvPr id="44" name="Picture 43" descr="Screen Clipping"/>
          <p:cNvPicPr>
            <a:picLocks noChangeAspect="1"/>
          </p:cNvPicPr>
          <p:nvPr/>
        </p:nvPicPr>
        <p:blipFill rotWithShape="1">
          <a:blip r:embed="rId4">
            <a:extLst>
              <a:ext uri="{28A0092B-C50C-407E-A947-70E740481C1C}">
                <a14:useLocalDpi xmlns:a14="http://schemas.microsoft.com/office/drawing/2010/main" val="0"/>
              </a:ext>
            </a:extLst>
          </a:blip>
          <a:srcRect l="13311" t="5921" r="5979" b="10087"/>
          <a:stretch/>
        </p:blipFill>
        <p:spPr>
          <a:xfrm>
            <a:off x="4343400" y="4800600"/>
            <a:ext cx="4114800" cy="1600201"/>
          </a:xfrm>
          <a:prstGeom prst="rect">
            <a:avLst/>
          </a:prstGeom>
        </p:spPr>
      </p:pic>
      <p:pic>
        <p:nvPicPr>
          <p:cNvPr id="45" name="Picture 44" descr="Screen Clipping"/>
          <p:cNvPicPr>
            <a:picLocks noChangeAspect="1"/>
          </p:cNvPicPr>
          <p:nvPr/>
        </p:nvPicPr>
        <p:blipFill rotWithShape="1">
          <a:blip r:embed="rId2">
            <a:extLst>
              <a:ext uri="{28A0092B-C50C-407E-A947-70E740481C1C}">
                <a14:useLocalDpi xmlns:a14="http://schemas.microsoft.com/office/drawing/2010/main" val="0"/>
              </a:ext>
            </a:extLst>
          </a:blip>
          <a:srcRect r="50726"/>
          <a:stretch/>
        </p:blipFill>
        <p:spPr>
          <a:xfrm>
            <a:off x="152400" y="2706603"/>
            <a:ext cx="3429000" cy="1447800"/>
          </a:xfrm>
          <a:prstGeom prst="rect">
            <a:avLst/>
          </a:prstGeom>
        </p:spPr>
      </p:pic>
    </p:spTree>
    <p:extLst>
      <p:ext uri="{BB962C8B-B14F-4D97-AF65-F5344CB8AC3E}">
        <p14:creationId xmlns:p14="http://schemas.microsoft.com/office/powerpoint/2010/main" val="1937442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28</a:t>
            </a:fld>
            <a:endParaRPr lang="ar-SA">
              <a:solidFill>
                <a:prstClr val="black">
                  <a:lumMod val="65000"/>
                  <a:lumOff val="35000"/>
                </a:prstClr>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791" y="762000"/>
            <a:ext cx="5029200" cy="5992586"/>
          </a:xfrm>
          <a:prstGeom prst="rect">
            <a:avLst/>
          </a:prstGeom>
        </p:spPr>
      </p:pic>
      <p:sp>
        <p:nvSpPr>
          <p:cNvPr id="5" name="Rectangle 4"/>
          <p:cNvSpPr/>
          <p:nvPr/>
        </p:nvSpPr>
        <p:spPr>
          <a:xfrm>
            <a:off x="457200" y="9939"/>
            <a:ext cx="7862383" cy="707886"/>
          </a:xfrm>
          <a:prstGeom prst="rect">
            <a:avLst/>
          </a:prstGeom>
        </p:spPr>
        <p:txBody>
          <a:bodyPr wrap="square">
            <a:spAutoFit/>
          </a:bodyPr>
          <a:lstStyle/>
          <a:p>
            <a:pPr algn="ctr"/>
            <a:r>
              <a:rPr lang="en-US" sz="2000" dirty="0">
                <a:solidFill>
                  <a:srgbClr val="C00000"/>
                </a:solidFill>
                <a:latin typeface="Times New Roman" panose="02020603050405020304" pitchFamily="18" charset="0"/>
                <a:cs typeface="Times New Roman" panose="02020603050405020304" pitchFamily="18" charset="0"/>
              </a:rPr>
              <a:t>Directing and Activating Effects of Common Functional </a:t>
            </a:r>
            <a:r>
              <a:rPr lang="en-US" sz="2000" dirty="0" smtClean="0">
                <a:solidFill>
                  <a:srgbClr val="C00000"/>
                </a:solidFill>
                <a:latin typeface="Times New Roman" panose="02020603050405020304" pitchFamily="18" charset="0"/>
                <a:cs typeface="Times New Roman" panose="02020603050405020304" pitchFamily="18" charset="0"/>
              </a:rPr>
              <a:t>Groups</a:t>
            </a:r>
          </a:p>
          <a:p>
            <a:pPr algn="ct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(Groups are Listed in Decreasing Order of Activation)</a:t>
            </a:r>
          </a:p>
        </p:txBody>
      </p:sp>
    </p:spTree>
    <p:extLst>
      <p:ext uri="{BB962C8B-B14F-4D97-AF65-F5344CB8AC3E}">
        <p14:creationId xmlns:p14="http://schemas.microsoft.com/office/powerpoint/2010/main" val="2989895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29</a:t>
            </a:fld>
            <a:endParaRPr lang="ar-SA">
              <a:solidFill>
                <a:prstClr val="black">
                  <a:lumMod val="65000"/>
                  <a:lumOff val="35000"/>
                </a:prstClr>
              </a:solidFill>
            </a:endParaRPr>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r="2830" b="15058"/>
          <a:stretch/>
        </p:blipFill>
        <p:spPr>
          <a:xfrm>
            <a:off x="1828800" y="1295400"/>
            <a:ext cx="4585796" cy="1602237"/>
          </a:xfrm>
          <a:prstGeom prst="rect">
            <a:avLst/>
          </a:prstGeom>
        </p:spPr>
      </p:pic>
      <p:sp>
        <p:nvSpPr>
          <p:cNvPr id="4" name="مربع نص 1"/>
          <p:cNvSpPr txBox="1"/>
          <p:nvPr/>
        </p:nvSpPr>
        <p:spPr>
          <a:xfrm>
            <a:off x="76200" y="304800"/>
            <a:ext cx="1265090" cy="400110"/>
          </a:xfrm>
          <a:prstGeom prst="rect">
            <a:avLst/>
          </a:prstGeom>
          <a:noFill/>
        </p:spPr>
        <p:txBody>
          <a:bodyPr wrap="none" rtlCol="1">
            <a:spAutoFit/>
          </a:bodyPr>
          <a:lstStyle/>
          <a:p>
            <a:r>
              <a:rPr lang="en-US" sz="2000" dirty="0" smtClean="0">
                <a:solidFill>
                  <a:srgbClr val="00B050"/>
                </a:solidFill>
                <a:latin typeface="Times New Roman" pitchFamily="18" charset="0"/>
                <a:cs typeface="Times New Roman" pitchFamily="18" charset="0"/>
              </a:rPr>
              <a:t>Examples:</a:t>
            </a:r>
            <a:endParaRPr lang="ar-SA" sz="2000" dirty="0">
              <a:solidFill>
                <a:srgbClr val="00B050"/>
              </a:solidFill>
              <a:latin typeface="Times New Roman" pitchFamily="18" charset="0"/>
              <a:cs typeface="Times New Roman" pitchFamily="18" charset="0"/>
            </a:endParaRPr>
          </a:p>
        </p:txBody>
      </p:sp>
      <p:grpSp>
        <p:nvGrpSpPr>
          <p:cNvPr id="6" name="Group 5"/>
          <p:cNvGrpSpPr/>
          <p:nvPr/>
        </p:nvGrpSpPr>
        <p:grpSpPr>
          <a:xfrm>
            <a:off x="1752600" y="3429000"/>
            <a:ext cx="3329832" cy="1568131"/>
            <a:chOff x="1752600" y="3429000"/>
            <a:chExt cx="3329832" cy="1568131"/>
          </a:xfrm>
        </p:grpSpPr>
        <p:pic>
          <p:nvPicPr>
            <p:cNvPr id="16" name="Picture 15"/>
            <p:cNvPicPr>
              <a:picLocks noChangeAspect="1"/>
            </p:cNvPicPr>
            <p:nvPr/>
          </p:nvPicPr>
          <p:blipFill rotWithShape="1">
            <a:blip r:embed="rId3"/>
            <a:srcRect b="24918"/>
            <a:stretch/>
          </p:blipFill>
          <p:spPr>
            <a:xfrm>
              <a:off x="1752600" y="3429000"/>
              <a:ext cx="3290202" cy="1275743"/>
            </a:xfrm>
            <a:prstGeom prst="rect">
              <a:avLst/>
            </a:prstGeom>
          </p:spPr>
        </p:pic>
        <p:sp>
          <p:nvSpPr>
            <p:cNvPr id="5" name="TextBox 4"/>
            <p:cNvSpPr txBox="1"/>
            <p:nvPr/>
          </p:nvSpPr>
          <p:spPr>
            <a:xfrm>
              <a:off x="3485520" y="4704743"/>
              <a:ext cx="1596912" cy="292388"/>
            </a:xfrm>
            <a:prstGeom prst="rect">
              <a:avLst/>
            </a:prstGeom>
            <a:noFill/>
          </p:spPr>
          <p:txBody>
            <a:bodyPr wrap="none" rtlCol="0">
              <a:spAutoFit/>
            </a:bodyPr>
            <a:lstStyle/>
            <a:p>
              <a:r>
                <a:rPr lang="en-GB" sz="1300" b="1" i="1" dirty="0" smtClean="0">
                  <a:latin typeface="Arial" panose="020B0604020202020204" pitchFamily="34" charset="0"/>
                  <a:cs typeface="Arial" panose="020B0604020202020204" pitchFamily="34" charset="0"/>
                </a:rPr>
                <a:t>m</a:t>
              </a:r>
              <a:r>
                <a:rPr lang="en-GB" sz="1300" b="1" dirty="0" smtClean="0">
                  <a:latin typeface="Arial" panose="020B0604020202020204" pitchFamily="34" charset="0"/>
                  <a:cs typeface="Arial" panose="020B0604020202020204" pitchFamily="34" charset="0"/>
                </a:rPr>
                <a:t>-Dinitrobenzene</a:t>
              </a:r>
              <a:endParaRPr lang="en-US" sz="13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9904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0" y="13447"/>
            <a:ext cx="9900592" cy="461665"/>
          </a:xfrm>
          <a:prstGeom prst="rect">
            <a:avLst/>
          </a:prstGeom>
        </p:spPr>
        <p:txBody>
          <a:bodyPr wrap="square">
            <a:spAutoFit/>
          </a:bodyPr>
          <a:lstStyle/>
          <a:p>
            <a:pPr lvl="0" algn="l" rtl="0" eaLnBrk="0" fontAlgn="base" hangingPunct="0">
              <a:spcBef>
                <a:spcPct val="20000"/>
              </a:spcBef>
              <a:spcAft>
                <a:spcPct val="0"/>
              </a:spcAft>
              <a:buSzPct val="90000"/>
            </a:pPr>
            <a:r>
              <a:rPr kumimoji="0" lang="en-US" altLang="en-US" sz="2400" b="0" i="0" u="none" strike="noStrike" kern="0" cap="none" spc="0" normalizeH="0" baseline="0" noProof="0" dirty="0" smtClean="0">
                <a:ln>
                  <a:noFill/>
                </a:ln>
                <a:solidFill>
                  <a:srgbClr val="00B050"/>
                </a:solidFill>
                <a:effectLst/>
                <a:uLnTx/>
                <a:uFillTx/>
                <a:latin typeface="Times New Roman" pitchFamily="18" charset="0"/>
                <a:ea typeface="+mn-ea"/>
                <a:cs typeface="Times New Roman" pitchFamily="18" charset="0"/>
              </a:rPr>
              <a:t>The </a:t>
            </a:r>
            <a:r>
              <a:rPr kumimoji="0" lang="en-US" altLang="en-US" sz="2400" b="0" i="0" u="none" strike="noStrike" kern="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Kekule</a:t>
            </a:r>
            <a:r>
              <a:rPr kumimoji="0" lang="en-US" altLang="en-US" sz="2400" b="0" i="0" u="none" strike="noStrike" kern="0" cap="none" spc="0" normalizeH="0" baseline="0" noProof="0" dirty="0" smtClean="0">
                <a:ln>
                  <a:noFill/>
                </a:ln>
                <a:solidFill>
                  <a:srgbClr val="00B050"/>
                </a:solidFill>
                <a:effectLst/>
                <a:uLnTx/>
                <a:uFillTx/>
                <a:latin typeface="Times New Roman" pitchFamily="18" charset="0"/>
                <a:ea typeface="+mn-ea"/>
                <a:cs typeface="Times New Roman" pitchFamily="18" charset="0"/>
              </a:rPr>
              <a:t> Structure for Benzene:</a:t>
            </a:r>
          </a:p>
        </p:txBody>
      </p:sp>
      <p:sp>
        <p:nvSpPr>
          <p:cNvPr id="2" name="عنصر نائب لرقم الشريحة 1"/>
          <p:cNvSpPr>
            <a:spLocks noGrp="1"/>
          </p:cNvSpPr>
          <p:nvPr>
            <p:ph type="sldNum" sz="quarter" idx="12"/>
          </p:nvPr>
        </p:nvSpPr>
        <p:spPr/>
        <p:txBody>
          <a:bodyPr/>
          <a:lstStyle/>
          <a:p>
            <a:fld id="{61E875FE-FE94-4A05-95E9-561361025A14}" type="slidenum">
              <a:rPr lang="en-US" smtClean="0"/>
              <a:t>3</a:t>
            </a:fld>
            <a:endParaRPr lang="en-US"/>
          </a:p>
        </p:txBody>
      </p:sp>
      <p:sp>
        <p:nvSpPr>
          <p:cNvPr id="8" name="Rectangle 7"/>
          <p:cNvSpPr/>
          <p:nvPr/>
        </p:nvSpPr>
        <p:spPr>
          <a:xfrm>
            <a:off x="-42060" y="762000"/>
            <a:ext cx="9147313" cy="332398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1865, </a:t>
            </a:r>
            <a:r>
              <a:rPr lang="en-US" sz="2000" dirty="0" err="1">
                <a:latin typeface="Times New Roman" panose="02020603050405020304" pitchFamily="18" charset="0"/>
                <a:cs typeface="Times New Roman" panose="02020603050405020304" pitchFamily="18" charset="0"/>
              </a:rPr>
              <a:t>Kekulé</a:t>
            </a:r>
            <a:r>
              <a:rPr lang="en-US" sz="2000" dirty="0">
                <a:latin typeface="Times New Roman" panose="02020603050405020304" pitchFamily="18" charset="0"/>
                <a:cs typeface="Times New Roman" panose="02020603050405020304" pitchFamily="18" charset="0"/>
              </a:rPr>
              <a:t> proposed a reasonable structure for </a:t>
            </a:r>
            <a:r>
              <a:rPr lang="en-US" sz="2000" dirty="0" smtClean="0">
                <a:latin typeface="Times New Roman" panose="02020603050405020304" pitchFamily="18" charset="0"/>
                <a:cs typeface="Times New Roman" panose="02020603050405020304" pitchFamily="18" charset="0"/>
              </a:rPr>
              <a:t>benzene. He </a:t>
            </a:r>
            <a:r>
              <a:rPr lang="en-US" sz="2000" dirty="0">
                <a:latin typeface="Times New Roman" panose="02020603050405020304" pitchFamily="18" charset="0"/>
                <a:cs typeface="Times New Roman" panose="02020603050405020304" pitchFamily="18" charset="0"/>
              </a:rPr>
              <a:t>suggested that </a:t>
            </a:r>
            <a:r>
              <a:rPr lang="en-US" sz="2000" dirty="0" smtClean="0">
                <a:solidFill>
                  <a:srgbClr val="C00000"/>
                </a:solidFill>
                <a:latin typeface="Times New Roman" panose="02020603050405020304" pitchFamily="18" charset="0"/>
                <a:cs typeface="Times New Roman" panose="02020603050405020304" pitchFamily="18" charset="0"/>
              </a:rPr>
              <a:t>six carbon </a:t>
            </a:r>
            <a:r>
              <a:rPr lang="en-US" sz="2000" dirty="0">
                <a:solidFill>
                  <a:srgbClr val="C00000"/>
                </a:solidFill>
                <a:latin typeface="Times New Roman" panose="02020603050405020304" pitchFamily="18" charset="0"/>
                <a:cs typeface="Times New Roman" panose="02020603050405020304" pitchFamily="18" charset="0"/>
              </a:rPr>
              <a:t>atoms</a:t>
            </a:r>
            <a:r>
              <a:rPr lang="en-US" sz="2000" dirty="0">
                <a:latin typeface="Times New Roman" panose="02020603050405020304" pitchFamily="18" charset="0"/>
                <a:cs typeface="Times New Roman" panose="02020603050405020304" pitchFamily="18" charset="0"/>
              </a:rPr>
              <a:t> are located at </a:t>
            </a:r>
            <a:r>
              <a:rPr lang="en-US" sz="2000" dirty="0">
                <a:solidFill>
                  <a:srgbClr val="C00000"/>
                </a:solidFill>
                <a:latin typeface="Times New Roman" panose="02020603050405020304" pitchFamily="18" charset="0"/>
                <a:cs typeface="Times New Roman" panose="02020603050405020304" pitchFamily="18" charset="0"/>
              </a:rPr>
              <a:t>the corners of a regular hexagon</a:t>
            </a:r>
            <a:r>
              <a:rPr lang="en-US" sz="2000" dirty="0">
                <a:latin typeface="Times New Roman" panose="02020603050405020304" pitchFamily="18" charset="0"/>
                <a:cs typeface="Times New Roman" panose="02020603050405020304" pitchFamily="18" charset="0"/>
              </a:rPr>
              <a:t>, with </a:t>
            </a:r>
            <a:r>
              <a:rPr lang="en-US" sz="2000" dirty="0">
                <a:solidFill>
                  <a:srgbClr val="C00000"/>
                </a:solidFill>
                <a:latin typeface="Times New Roman" panose="02020603050405020304" pitchFamily="18" charset="0"/>
                <a:cs typeface="Times New Roman" panose="02020603050405020304" pitchFamily="18" charset="0"/>
              </a:rPr>
              <a:t>one hydrogen </a:t>
            </a:r>
            <a:r>
              <a:rPr lang="en-US" sz="2000" dirty="0" smtClean="0">
                <a:solidFill>
                  <a:srgbClr val="C00000"/>
                </a:solidFill>
                <a:latin typeface="Times New Roman" panose="02020603050405020304" pitchFamily="18" charset="0"/>
                <a:cs typeface="Times New Roman" panose="02020603050405020304" pitchFamily="18" charset="0"/>
              </a:rPr>
              <a:t>atom </a:t>
            </a:r>
            <a:r>
              <a:rPr lang="en-US" sz="2000" dirty="0" smtClean="0">
                <a:latin typeface="Times New Roman" panose="02020603050405020304" pitchFamily="18" charset="0"/>
                <a:cs typeface="Times New Roman" panose="02020603050405020304" pitchFamily="18" charset="0"/>
              </a:rPr>
              <a:t>attached </a:t>
            </a:r>
            <a:r>
              <a:rPr lang="en-US" sz="2000" dirty="0">
                <a:latin typeface="Times New Roman" panose="02020603050405020304" pitchFamily="18" charset="0"/>
                <a:cs typeface="Times New Roman" panose="02020603050405020304" pitchFamily="18" charset="0"/>
              </a:rPr>
              <a:t>to each carbon atom. </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give each carbon atom a </a:t>
            </a:r>
            <a:r>
              <a:rPr lang="en-US" sz="2000" dirty="0">
                <a:solidFill>
                  <a:srgbClr val="C00000"/>
                </a:solidFill>
                <a:latin typeface="Times New Roman" panose="02020603050405020304" pitchFamily="18" charset="0"/>
                <a:cs typeface="Times New Roman" panose="02020603050405020304" pitchFamily="18" charset="0"/>
              </a:rPr>
              <a:t>valence of </a:t>
            </a:r>
            <a:r>
              <a:rPr lang="en-US" sz="2000" dirty="0" smtClean="0">
                <a:solidFill>
                  <a:srgbClr val="C00000"/>
                </a:solidFill>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he </a:t>
            </a:r>
            <a:r>
              <a:rPr lang="en-US" sz="2000" dirty="0">
                <a:latin typeface="Times New Roman" panose="02020603050405020304" pitchFamily="18" charset="0"/>
                <a:cs typeface="Times New Roman" panose="02020603050405020304" pitchFamily="18" charset="0"/>
              </a:rPr>
              <a:t>suggested </a:t>
            </a:r>
            <a:r>
              <a:rPr lang="en-US" sz="2000" dirty="0" smtClean="0">
                <a:latin typeface="Times New Roman" panose="02020603050405020304" pitchFamily="18" charset="0"/>
                <a:cs typeface="Times New Roman" panose="02020603050405020304" pitchFamily="18" charset="0"/>
              </a:rPr>
              <a:t>that </a:t>
            </a:r>
            <a:r>
              <a:rPr lang="en-US" sz="2000" dirty="0">
                <a:solidFill>
                  <a:srgbClr val="C00000"/>
                </a:solidFill>
                <a:latin typeface="Times New Roman" panose="02020603050405020304" pitchFamily="18" charset="0"/>
                <a:cs typeface="Times New Roman" panose="02020603050405020304" pitchFamily="18" charset="0"/>
              </a:rPr>
              <a:t>single and double bonds alternate around the ring </a:t>
            </a:r>
            <a:r>
              <a:rPr lang="en-US" sz="2000" dirty="0">
                <a:latin typeface="Times New Roman" panose="02020603050405020304" pitchFamily="18" charset="0"/>
                <a:cs typeface="Times New Roman" panose="02020603050405020304" pitchFamily="18" charset="0"/>
              </a:rPr>
              <a:t>(what we now call a </a:t>
            </a:r>
            <a:r>
              <a:rPr lang="en-US" sz="2000" dirty="0" smtClean="0">
                <a:solidFill>
                  <a:srgbClr val="C00000"/>
                </a:solidFill>
                <a:latin typeface="Times New Roman" panose="02020603050405020304" pitchFamily="18" charset="0"/>
                <a:cs typeface="Times New Roman" panose="02020603050405020304" pitchFamily="18" charset="0"/>
              </a:rPr>
              <a:t>conjugated system </a:t>
            </a:r>
            <a:r>
              <a:rPr lang="en-US" sz="2000" dirty="0">
                <a:solidFill>
                  <a:srgbClr val="C00000"/>
                </a:solidFill>
                <a:latin typeface="Times New Roman" panose="02020603050405020304" pitchFamily="18" charset="0"/>
                <a:cs typeface="Times New Roman" panose="02020603050405020304" pitchFamily="18" charset="0"/>
              </a:rPr>
              <a:t>of double bonds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Kekulé</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suggested that the single and double bonds </a:t>
            </a:r>
            <a:r>
              <a:rPr lang="en-US" sz="2000" dirty="0">
                <a:solidFill>
                  <a:srgbClr val="C00000"/>
                </a:solidFill>
                <a:latin typeface="Times New Roman" panose="02020603050405020304" pitchFamily="18" charset="0"/>
                <a:cs typeface="Times New Roman" panose="02020603050405020304" pitchFamily="18" charset="0"/>
              </a:rPr>
              <a:t>exchange </a:t>
            </a:r>
            <a:r>
              <a:rPr lang="en-US" sz="2000" dirty="0" smtClean="0">
                <a:solidFill>
                  <a:srgbClr val="C00000"/>
                </a:solidFill>
                <a:latin typeface="Times New Roman" panose="02020603050405020304" pitchFamily="18" charset="0"/>
                <a:cs typeface="Times New Roman" panose="02020603050405020304" pitchFamily="18" charset="0"/>
              </a:rPr>
              <a:t>positions </a:t>
            </a:r>
            <a:r>
              <a:rPr lang="en-US" sz="2000" dirty="0">
                <a:solidFill>
                  <a:srgbClr val="C00000"/>
                </a:solidFill>
                <a:latin typeface="Times New Roman" panose="02020603050405020304" pitchFamily="18" charset="0"/>
                <a:cs typeface="Times New Roman" panose="02020603050405020304" pitchFamily="18" charset="0"/>
              </a:rPr>
              <a:t>around the ring </a:t>
            </a:r>
            <a:r>
              <a:rPr lang="en-US" sz="2000" dirty="0">
                <a:latin typeface="Times New Roman" panose="02020603050405020304" pitchFamily="18" charset="0"/>
                <a:cs typeface="Times New Roman" panose="02020603050405020304" pitchFamily="18" charset="0"/>
              </a:rPr>
              <a:t>so rapidly that the typical reactions of alkenes cannot take </a:t>
            </a:r>
            <a:r>
              <a:rPr lang="en-US" sz="2000" dirty="0" smtClean="0">
                <a:latin typeface="Times New Roman" panose="02020603050405020304" pitchFamily="18" charset="0"/>
                <a:cs typeface="Times New Roman" panose="02020603050405020304" pitchFamily="18" charset="0"/>
              </a:rPr>
              <a:t>place.</a:t>
            </a:r>
            <a:endParaRPr lang="en-US" sz="20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699075"/>
            <a:ext cx="2743200" cy="1451832"/>
          </a:xfrm>
          <a:prstGeom prst="rect">
            <a:avLst/>
          </a:prstGeom>
        </p:spPr>
      </p:pic>
    </p:spTree>
    <p:extLst>
      <p:ext uri="{BB962C8B-B14F-4D97-AF65-F5344CB8AC3E}">
        <p14:creationId xmlns:p14="http://schemas.microsoft.com/office/powerpoint/2010/main" val="2807376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4</a:t>
            </a:fld>
            <a:endParaRPr lang="ar-SA">
              <a:solidFill>
                <a:prstClr val="black">
                  <a:lumMod val="65000"/>
                  <a:lumOff val="35000"/>
                </a:prstClr>
              </a:solidFill>
            </a:endParaRPr>
          </a:p>
        </p:txBody>
      </p:sp>
      <p:sp>
        <p:nvSpPr>
          <p:cNvPr id="5" name="Rectangle 4"/>
          <p:cNvSpPr/>
          <p:nvPr/>
        </p:nvSpPr>
        <p:spPr>
          <a:xfrm>
            <a:off x="0" y="0"/>
            <a:ext cx="9105253" cy="960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Kekulé’s</a:t>
            </a:r>
            <a:r>
              <a:rPr lang="en-US" sz="2000" dirty="0">
                <a:latin typeface="Times New Roman" panose="02020603050405020304" pitchFamily="18" charset="0"/>
                <a:cs typeface="Times New Roman" panose="02020603050405020304" pitchFamily="18" charset="0"/>
              </a:rPr>
              <a:t> formulas represent two identical contributing structures to a single resonance hybrid structure of </a:t>
            </a:r>
            <a:r>
              <a:rPr lang="en-US" sz="2000" dirty="0" smtClean="0">
                <a:latin typeface="Times New Roman" panose="02020603050405020304" pitchFamily="18" charset="0"/>
                <a:cs typeface="Times New Roman" panose="02020603050405020304" pitchFamily="18" charset="0"/>
              </a:rPr>
              <a:t>benzene.</a:t>
            </a:r>
            <a:endParaRPr lang="en-US" sz="2000" dirty="0">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89107"/>
            <a:ext cx="2958354" cy="1676400"/>
          </a:xfrm>
          <a:prstGeom prst="rect">
            <a:avLst/>
          </a:prstGeom>
        </p:spPr>
      </p:pic>
      <p:sp>
        <p:nvSpPr>
          <p:cNvPr id="7" name="Rectangle 6"/>
          <p:cNvSpPr/>
          <p:nvPr/>
        </p:nvSpPr>
        <p:spPr>
          <a:xfrm>
            <a:off x="0" y="2965507"/>
            <a:ext cx="8952853" cy="18836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Modern physical measurements support this model for the benzene structure. Benzene is </a:t>
            </a:r>
            <a:r>
              <a:rPr lang="en-US" sz="2000" dirty="0">
                <a:solidFill>
                  <a:srgbClr val="C00000"/>
                </a:solidFill>
                <a:latin typeface="Times New Roman" panose="02020603050405020304" pitchFamily="18" charset="0"/>
                <a:cs typeface="Times New Roman" panose="02020603050405020304" pitchFamily="18" charset="0"/>
              </a:rPr>
              <a:t>planar</a:t>
            </a:r>
            <a:r>
              <a:rPr lang="en-US" sz="2000" dirty="0">
                <a:latin typeface="Times New Roman" panose="02020603050405020304" pitchFamily="18" charset="0"/>
                <a:cs typeface="Times New Roman" panose="02020603050405020304" pitchFamily="18" charset="0"/>
              </a:rPr>
              <a:t>, and </a:t>
            </a:r>
            <a:r>
              <a:rPr lang="en-US" sz="2000" dirty="0">
                <a:solidFill>
                  <a:srgbClr val="C00000"/>
                </a:solidFill>
                <a:latin typeface="Times New Roman" panose="02020603050405020304" pitchFamily="18" charset="0"/>
                <a:cs typeface="Times New Roman" panose="02020603050405020304" pitchFamily="18" charset="0"/>
              </a:rPr>
              <a:t>each carbon atom is at the corner of a regular hexagon</a:t>
            </a:r>
            <a:r>
              <a:rPr lang="en-US" sz="2000" dirty="0">
                <a:latin typeface="Times New Roman" panose="02020603050405020304" pitchFamily="18" charset="0"/>
                <a:cs typeface="Times New Roman" panose="02020603050405020304" pitchFamily="18" charset="0"/>
              </a:rPr>
              <a:t>. All of the </a:t>
            </a:r>
            <a:r>
              <a:rPr lang="en-US" sz="2000" dirty="0">
                <a:solidFill>
                  <a:srgbClr val="C00000"/>
                </a:solidFill>
                <a:latin typeface="Times New Roman" panose="02020603050405020304" pitchFamily="18" charset="0"/>
                <a:cs typeface="Times New Roman" panose="02020603050405020304" pitchFamily="18" charset="0"/>
              </a:rPr>
              <a:t>carbon–carbon</a:t>
            </a:r>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bond lengths are identical</a:t>
            </a:r>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1.39 Å</a:t>
            </a:r>
            <a:r>
              <a:rPr lang="en-US" sz="2000" dirty="0">
                <a:latin typeface="Times New Roman" panose="02020603050405020304" pitchFamily="18" charset="0"/>
                <a:cs typeface="Times New Roman" panose="02020603050405020304" pitchFamily="18" charset="0"/>
              </a:rPr>
              <a:t>, intermediate between typical single (1.54 Å) and double (1.34 Å) carbon–carbon bond lengths. </a:t>
            </a:r>
          </a:p>
        </p:txBody>
      </p:sp>
      <p:pic>
        <p:nvPicPr>
          <p:cNvPr id="8" name="Picture 7" descr="0002c"/>
          <p:cNvPicPr>
            <a:picLocks noChangeAspect="1" noChangeArrowheads="1"/>
          </p:cNvPicPr>
          <p:nvPr/>
        </p:nvPicPr>
        <p:blipFill rotWithShape="1">
          <a:blip r:embed="rId3">
            <a:extLst>
              <a:ext uri="{28A0092B-C50C-407E-A947-70E740481C1C}">
                <a14:useLocalDpi xmlns:a14="http://schemas.microsoft.com/office/drawing/2010/main" val="0"/>
              </a:ext>
            </a:extLst>
          </a:blip>
          <a:srcRect r="37801"/>
          <a:stretch/>
        </p:blipFill>
        <p:spPr bwMode="auto">
          <a:xfrm>
            <a:off x="2106631" y="5527674"/>
            <a:ext cx="4739589"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1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1E875FE-FE94-4A05-95E9-561361025A14}" type="slidenum">
              <a:rPr lang="en-US" smtClean="0"/>
              <a:t>5</a:t>
            </a:fld>
            <a:endParaRPr lang="en-US"/>
          </a:p>
        </p:txBody>
      </p:sp>
      <p:sp>
        <p:nvSpPr>
          <p:cNvPr id="5" name="Rectangle 4"/>
          <p:cNvSpPr/>
          <p:nvPr/>
        </p:nvSpPr>
        <p:spPr>
          <a:xfrm>
            <a:off x="6625" y="49704"/>
            <a:ext cx="3810000" cy="461665"/>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Orbital Model for </a:t>
            </a:r>
            <a:r>
              <a:rPr lang="en-US" sz="2400" dirty="0" smtClean="0">
                <a:solidFill>
                  <a:srgbClr val="00B050"/>
                </a:solidFill>
                <a:latin typeface="Times New Roman" panose="02020603050405020304" pitchFamily="18" charset="0"/>
                <a:cs typeface="Times New Roman" panose="02020603050405020304" pitchFamily="18" charset="0"/>
              </a:rPr>
              <a:t>Benzene:</a:t>
            </a:r>
          </a:p>
        </p:txBody>
      </p:sp>
      <p:sp>
        <p:nvSpPr>
          <p:cNvPr id="12" name="Rectangle 11"/>
          <p:cNvSpPr/>
          <p:nvPr/>
        </p:nvSpPr>
        <p:spPr>
          <a:xfrm>
            <a:off x="0" y="361189"/>
            <a:ext cx="8663609" cy="193899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carbon atom in benzene is connected to only three other atoms (two carbons and a hydrogen). </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carbon is therefore </a:t>
            </a:r>
            <a:r>
              <a:rPr lang="en-US" sz="2000" i="1" dirty="0">
                <a:solidFill>
                  <a:srgbClr val="C00000"/>
                </a:solidFill>
                <a:latin typeface="Times New Roman" panose="02020603050405020304" pitchFamily="18" charset="0"/>
                <a:cs typeface="Times New Roman" panose="02020603050405020304" pitchFamily="18" charset="0"/>
              </a:rPr>
              <a:t>sp</a:t>
            </a:r>
            <a:r>
              <a:rPr lang="en-US" sz="2000" i="1" baseline="30000" dirty="0">
                <a:solidFill>
                  <a:srgbClr val="C00000"/>
                </a:solidFill>
                <a:latin typeface="Times New Roman" panose="02020603050405020304" pitchFamily="18" charset="0"/>
                <a:cs typeface="Times New Roman" panose="02020603050405020304" pitchFamily="18" charset="0"/>
              </a:rPr>
              <a:t>2</a:t>
            </a:r>
            <a:r>
              <a:rPr lang="en-US" sz="2000" dirty="0">
                <a:solidFill>
                  <a:srgbClr val="C00000"/>
                </a:solidFill>
                <a:latin typeface="Times New Roman" panose="02020603050405020304" pitchFamily="18" charset="0"/>
                <a:cs typeface="Times New Roman" panose="02020603050405020304" pitchFamily="18" charset="0"/>
              </a:rPr>
              <a:t> -hybridized</a:t>
            </a:r>
            <a:r>
              <a:rPr lang="en-US" sz="2000" dirty="0">
                <a:latin typeface="Times New Roman" panose="02020603050405020304" pitchFamily="18" charset="0"/>
                <a:cs typeface="Times New Roman" panose="02020603050405020304" pitchFamily="18" charset="0"/>
              </a:rPr>
              <a:t>, as in ethylene</a:t>
            </a:r>
            <a:r>
              <a:rPr lang="en-US" sz="2000" dirty="0" smtClean="0">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also explains its hexagonal shape, with </a:t>
            </a:r>
            <a:r>
              <a:rPr lang="en-US" sz="2000" dirty="0" smtClean="0">
                <a:latin typeface="Times New Roman" panose="02020603050405020304" pitchFamily="18" charset="0"/>
                <a:cs typeface="Times New Roman" panose="02020603050405020304" pitchFamily="18" charset="0"/>
              </a:rPr>
              <a:t>H-C-C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C-C-C </a:t>
            </a:r>
            <a:r>
              <a:rPr lang="en-US" sz="2000" dirty="0">
                <a:latin typeface="Times New Roman" panose="02020603050405020304" pitchFamily="18" charset="0"/>
                <a:cs typeface="Times New Roman" panose="02020603050405020304" pitchFamily="18" charset="0"/>
              </a:rPr>
              <a:t>angles of 120</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578536"/>
            <a:ext cx="4492933" cy="1539577"/>
          </a:xfrm>
          <a:prstGeom prst="rect">
            <a:avLst/>
          </a:prstGeom>
        </p:spPr>
      </p:pic>
      <p:sp>
        <p:nvSpPr>
          <p:cNvPr id="17" name="Rectangle 16"/>
          <p:cNvSpPr/>
          <p:nvPr/>
        </p:nvSpPr>
        <p:spPr>
          <a:xfrm>
            <a:off x="6625" y="4247342"/>
            <a:ext cx="8763000" cy="188365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orbital representation of the bonding in benzene. Sigma (s) bonds are formed by the end-on overlap of sp2 orbitals. In addition, each carbon contributes one electron to the pi (p) system by lateral overlap of its p orbital with the p orbitals of its two </a:t>
            </a:r>
            <a:r>
              <a:rPr lang="en-US" sz="2000" dirty="0" smtClean="0">
                <a:latin typeface="Times New Roman" panose="02020603050405020304" pitchFamily="18" charset="0"/>
                <a:cs typeface="Times New Roman" panose="02020603050405020304" pitchFamily="18" charset="0"/>
              </a:rPr>
              <a:t>neighbors.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058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1E875FE-FE94-4A05-95E9-561361025A14}" type="slidenum">
              <a:rPr lang="en-US" smtClean="0"/>
              <a:t>6</a:t>
            </a:fld>
            <a:endParaRPr lang="en-US"/>
          </a:p>
        </p:txBody>
      </p:sp>
      <p:sp>
        <p:nvSpPr>
          <p:cNvPr id="15" name="Rectangle 14"/>
          <p:cNvSpPr/>
          <p:nvPr/>
        </p:nvSpPr>
        <p:spPr>
          <a:xfrm>
            <a:off x="-68332" y="303234"/>
            <a:ext cx="9440932" cy="147732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Two </a:t>
            </a:r>
            <a:r>
              <a:rPr lang="en-US" sz="2000" dirty="0">
                <a:latin typeface="Times New Roman" panose="02020603050405020304" pitchFamily="18" charset="0"/>
                <a:cs typeface="Times New Roman" panose="02020603050405020304" pitchFamily="18" charset="0"/>
              </a:rPr>
              <a:t>symbols are used to represent benzene. One is the </a:t>
            </a:r>
            <a:r>
              <a:rPr lang="en-US" sz="2000" dirty="0" err="1">
                <a:latin typeface="Times New Roman" panose="02020603050405020304" pitchFamily="18" charset="0"/>
                <a:cs typeface="Times New Roman" panose="02020603050405020304" pitchFamily="18" charset="0"/>
              </a:rPr>
              <a:t>Kekulé</a:t>
            </a:r>
            <a:r>
              <a:rPr lang="en-US" sz="2000" dirty="0">
                <a:latin typeface="Times New Roman" panose="02020603050405020304" pitchFamily="18" charset="0"/>
                <a:cs typeface="Times New Roman" panose="02020603050405020304" pitchFamily="18" charset="0"/>
              </a:rPr>
              <a:t> structure, and the other is a hexagon with an inscribed circle, to represent the idea of a delocalized pi electron cloud.</a:t>
            </a:r>
          </a:p>
        </p:txBody>
      </p:sp>
      <p:sp>
        <p:nvSpPr>
          <p:cNvPr id="16" name="Rectangle 15"/>
          <p:cNvSpPr/>
          <p:nvPr/>
        </p:nvSpPr>
        <p:spPr>
          <a:xfrm>
            <a:off x="0" y="0"/>
            <a:ext cx="2909771" cy="461665"/>
          </a:xfrm>
          <a:prstGeom prst="rect">
            <a:avLst/>
          </a:prstGeom>
        </p:spPr>
        <p:txBody>
          <a:bodyPr wrap="none">
            <a:spAutoFit/>
          </a:bodyPr>
          <a:lstStyle/>
          <a:p>
            <a:r>
              <a:rPr lang="en-US" sz="2400" dirty="0">
                <a:solidFill>
                  <a:srgbClr val="00B050"/>
                </a:solidFill>
                <a:latin typeface="Times New Roman" panose="02020603050405020304" pitchFamily="18" charset="0"/>
                <a:cs typeface="Times New Roman" panose="02020603050405020304" pitchFamily="18" charset="0"/>
              </a:rPr>
              <a:t>Symbols for </a:t>
            </a:r>
            <a:r>
              <a:rPr lang="en-US" sz="2400" dirty="0" smtClean="0">
                <a:solidFill>
                  <a:srgbClr val="00B050"/>
                </a:solidFill>
                <a:latin typeface="Times New Roman" panose="02020603050405020304" pitchFamily="18" charset="0"/>
                <a:cs typeface="Times New Roman" panose="02020603050405020304" pitchFamily="18" charset="0"/>
              </a:rPr>
              <a:t>Benzene:</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7" name="Picture 1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277" y="1246970"/>
            <a:ext cx="2441713" cy="1067183"/>
          </a:xfrm>
          <a:prstGeom prst="rect">
            <a:avLst/>
          </a:prstGeom>
        </p:spPr>
      </p:pic>
      <p:sp>
        <p:nvSpPr>
          <p:cNvPr id="8" name="Rectangle 7"/>
          <p:cNvSpPr/>
          <p:nvPr/>
        </p:nvSpPr>
        <p:spPr>
          <a:xfrm>
            <a:off x="2140226" y="2262633"/>
            <a:ext cx="5943600" cy="461665"/>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The Resonance Energy of </a:t>
            </a:r>
            <a:r>
              <a:rPr lang="en-US" sz="2400" dirty="0" smtClean="0">
                <a:solidFill>
                  <a:srgbClr val="00B050"/>
                </a:solidFill>
                <a:latin typeface="Times New Roman" panose="02020603050405020304" pitchFamily="18" charset="0"/>
                <a:cs typeface="Times New Roman" panose="02020603050405020304" pitchFamily="18" charset="0"/>
              </a:rPr>
              <a:t>Benzene</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9" name="Picture 8" descr="Screen Clipping"/>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3295" r="2782" b="5417"/>
          <a:stretch/>
        </p:blipFill>
        <p:spPr>
          <a:xfrm>
            <a:off x="2133600" y="2768086"/>
            <a:ext cx="4648200" cy="2855196"/>
          </a:xfrm>
          <a:prstGeom prst="rect">
            <a:avLst/>
          </a:prstGeom>
        </p:spPr>
      </p:pic>
      <p:sp>
        <p:nvSpPr>
          <p:cNvPr id="3" name="Rectangle 2"/>
          <p:cNvSpPr/>
          <p:nvPr/>
        </p:nvSpPr>
        <p:spPr>
          <a:xfrm>
            <a:off x="-68332" y="5578578"/>
            <a:ext cx="9440932"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real benzene molecules are more stable than the contributing resonance structures (the hypothetical molecule 1,3,5-cyclohexatriene) by about </a:t>
            </a:r>
            <a:r>
              <a:rPr lang="en-US" sz="2000" dirty="0">
                <a:solidFill>
                  <a:srgbClr val="C00000"/>
                </a:solidFill>
                <a:latin typeface="Times New Roman" panose="02020603050405020304" pitchFamily="18" charset="0"/>
                <a:cs typeface="Times New Roman" panose="02020603050405020304" pitchFamily="18" charset="0"/>
              </a:rPr>
              <a:t>36 kcal/</a:t>
            </a:r>
            <a:r>
              <a:rPr lang="en-US" sz="2000" dirty="0" err="1">
                <a:solidFill>
                  <a:srgbClr val="C00000"/>
                </a:solidFill>
                <a:latin typeface="Times New Roman" panose="02020603050405020304" pitchFamily="18" charset="0"/>
                <a:cs typeface="Times New Roman" panose="02020603050405020304" pitchFamily="18" charset="0"/>
              </a:rPr>
              <a:t>mol</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(86 - 50 = 36).</a:t>
            </a:r>
          </a:p>
        </p:txBody>
      </p:sp>
    </p:spTree>
    <p:extLst>
      <p:ext uri="{BB962C8B-B14F-4D97-AF65-F5344CB8AC3E}">
        <p14:creationId xmlns:p14="http://schemas.microsoft.com/office/powerpoint/2010/main" val="385734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7</a:t>
            </a:fld>
            <a:endParaRPr lang="ar-SA">
              <a:solidFill>
                <a:prstClr val="black">
                  <a:lumMod val="65000"/>
                  <a:lumOff val="35000"/>
                </a:prstClr>
              </a:solidFill>
            </a:endParaRPr>
          </a:p>
        </p:txBody>
      </p:sp>
      <p:sp>
        <p:nvSpPr>
          <p:cNvPr id="3" name="Rectangle 2"/>
          <p:cNvSpPr/>
          <p:nvPr/>
        </p:nvSpPr>
        <p:spPr>
          <a:xfrm>
            <a:off x="1981200" y="152400"/>
            <a:ext cx="5943600" cy="461665"/>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The Resonance Energy of </a:t>
            </a:r>
            <a:r>
              <a:rPr lang="en-US" sz="2400" dirty="0" smtClean="0">
                <a:solidFill>
                  <a:srgbClr val="00B050"/>
                </a:solidFill>
                <a:latin typeface="Times New Roman" panose="02020603050405020304" pitchFamily="18" charset="0"/>
                <a:cs typeface="Times New Roman" panose="02020603050405020304" pitchFamily="18" charset="0"/>
              </a:rPr>
              <a:t>Benzene</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143000"/>
            <a:ext cx="8915400" cy="373031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define the </a:t>
            </a:r>
            <a:r>
              <a:rPr lang="en-US" sz="2000" dirty="0">
                <a:solidFill>
                  <a:srgbClr val="C00000"/>
                </a:solidFill>
                <a:latin typeface="Times New Roman" panose="02020603050405020304" pitchFamily="18" charset="0"/>
                <a:cs typeface="Times New Roman" panose="02020603050405020304" pitchFamily="18" charset="0"/>
              </a:rPr>
              <a:t>stabilization energy, or resonance energy</a:t>
            </a:r>
            <a:r>
              <a:rPr lang="en-US" sz="2000" dirty="0">
                <a:latin typeface="Times New Roman" panose="02020603050405020304" pitchFamily="18" charset="0"/>
                <a:cs typeface="Times New Roman" panose="02020603050405020304" pitchFamily="18" charset="0"/>
              </a:rPr>
              <a:t>, of a substance as the difference between the actual energy of the real molecule (the resonance hybrid) and the calculated energy of the most stable contributing structure. For benzene, this value is about 36 </a:t>
            </a:r>
            <a:r>
              <a:rPr lang="en-US" sz="2000" dirty="0" smtClean="0">
                <a:latin typeface="Times New Roman" panose="02020603050405020304" pitchFamily="18" charset="0"/>
                <a:cs typeface="Times New Roman" panose="02020603050405020304" pitchFamily="18" charset="0"/>
              </a:rPr>
              <a:t>kcal/mol. </a:t>
            </a:r>
            <a:r>
              <a:rPr lang="en-US" sz="2000" dirty="0" smtClean="0">
                <a:solidFill>
                  <a:srgbClr val="C00000"/>
                </a:solidFill>
                <a:latin typeface="Times New Roman" panose="02020603050405020304" pitchFamily="18" charset="0"/>
                <a:cs typeface="Times New Roman" panose="02020603050405020304" pitchFamily="18" charset="0"/>
              </a:rPr>
              <a:t>This </a:t>
            </a:r>
            <a:r>
              <a:rPr lang="en-US" sz="2000" dirty="0">
                <a:solidFill>
                  <a:srgbClr val="C00000"/>
                </a:solidFill>
                <a:latin typeface="Times New Roman" panose="02020603050405020304" pitchFamily="18" charset="0"/>
                <a:cs typeface="Times New Roman" panose="02020603050405020304" pitchFamily="18" charset="0"/>
              </a:rPr>
              <a:t>is a substantial amount of energy</a:t>
            </a:r>
            <a:r>
              <a:rPr lang="en-US" sz="2000" dirty="0">
                <a:latin typeface="Times New Roman" panose="02020603050405020304" pitchFamily="18" charset="0"/>
                <a:cs typeface="Times New Roman" panose="02020603050405020304" pitchFamily="18" charset="0"/>
              </a:rPr>
              <a:t>. Consequently, as we will </a:t>
            </a:r>
            <a:r>
              <a:rPr lang="en-US" sz="2000" dirty="0" smtClean="0">
                <a:latin typeface="Times New Roman" panose="02020603050405020304" pitchFamily="18" charset="0"/>
                <a:cs typeface="Times New Roman" panose="02020603050405020304" pitchFamily="18" charset="0"/>
              </a:rPr>
              <a:t>see, </a:t>
            </a:r>
            <a:r>
              <a:rPr lang="en-US" sz="2000" dirty="0" smtClean="0">
                <a:solidFill>
                  <a:srgbClr val="C00000"/>
                </a:solidFill>
                <a:latin typeface="Times New Roman" panose="02020603050405020304" pitchFamily="18" charset="0"/>
                <a:cs typeface="Times New Roman" panose="02020603050405020304" pitchFamily="18" charset="0"/>
              </a:rPr>
              <a:t>Benzene </a:t>
            </a:r>
            <a:r>
              <a:rPr lang="en-US" sz="2000" dirty="0">
                <a:solidFill>
                  <a:srgbClr val="C00000"/>
                </a:solidFill>
                <a:latin typeface="Times New Roman" panose="02020603050405020304" pitchFamily="18" charset="0"/>
                <a:cs typeface="Times New Roman" panose="02020603050405020304" pitchFamily="18" charset="0"/>
              </a:rPr>
              <a:t>and other aromatic compounds usually react in such a way as to preserve their aromatic structure and therefore retain their resonance energy. </a:t>
            </a:r>
          </a:p>
          <a:p>
            <a:pPr marL="342900" indent="-342900">
              <a:lnSpc>
                <a:spcPct val="150000"/>
              </a:lnSpc>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46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8</a:t>
            </a:fld>
            <a:endParaRPr lang="ar-SA">
              <a:solidFill>
                <a:prstClr val="black">
                  <a:lumMod val="65000"/>
                  <a:lumOff val="35000"/>
                </a:prstClr>
              </a:solidFill>
            </a:endParaRPr>
          </a:p>
        </p:txBody>
      </p:sp>
      <p:sp>
        <p:nvSpPr>
          <p:cNvPr id="3" name="مستطيل 3"/>
          <p:cNvSpPr/>
          <p:nvPr/>
        </p:nvSpPr>
        <p:spPr>
          <a:xfrm>
            <a:off x="1219200" y="304800"/>
            <a:ext cx="6934200" cy="523220"/>
          </a:xfrm>
          <a:prstGeom prst="rect">
            <a:avLst/>
          </a:prstGeom>
        </p:spPr>
        <p:txBody>
          <a:bodyPr wrap="square">
            <a:spAutoFit/>
          </a:bodyPr>
          <a:lstStyle/>
          <a:p>
            <a:r>
              <a:rPr lang="en-US" sz="2800" dirty="0" smtClean="0">
                <a:solidFill>
                  <a:srgbClr val="00B050"/>
                </a:solidFill>
                <a:latin typeface="Times New Roman" pitchFamily="18" charset="0"/>
                <a:cs typeface="Times New Roman" pitchFamily="18" charset="0"/>
              </a:rPr>
              <a:t>Aromatic Character: The (4n + 2 ) </a:t>
            </a:r>
            <a:r>
              <a:rPr lang="el-GR" sz="2800" dirty="0" smtClean="0">
                <a:solidFill>
                  <a:srgbClr val="00B050"/>
                </a:solidFill>
                <a:latin typeface="Times New Roman" pitchFamily="18" charset="0"/>
                <a:cs typeface="Times New Roman" pitchFamily="18" charset="0"/>
              </a:rPr>
              <a:t>π</a:t>
            </a:r>
            <a:r>
              <a:rPr lang="en-US" sz="2800" dirty="0" smtClean="0">
                <a:solidFill>
                  <a:srgbClr val="00B050"/>
                </a:solidFill>
                <a:latin typeface="Times New Roman" pitchFamily="18" charset="0"/>
                <a:cs typeface="Times New Roman" pitchFamily="18" charset="0"/>
              </a:rPr>
              <a:t> Rule</a:t>
            </a:r>
            <a:endParaRPr lang="ar-SA" sz="2000" dirty="0"/>
          </a:p>
        </p:txBody>
      </p:sp>
      <p:sp>
        <p:nvSpPr>
          <p:cNvPr id="4" name="مستطيل 6"/>
          <p:cNvSpPr/>
          <p:nvPr/>
        </p:nvSpPr>
        <p:spPr>
          <a:xfrm>
            <a:off x="152400" y="1524000"/>
            <a:ext cx="8763000" cy="3108543"/>
          </a:xfrm>
          <a:prstGeom prst="rect">
            <a:avLst/>
          </a:prstGeom>
        </p:spPr>
        <p:txBody>
          <a:bodyPr wrap="square">
            <a:spAutoFit/>
          </a:bodyPr>
          <a:lstStyle/>
          <a:p>
            <a:pPr marL="342900" indent="-342900" algn="l" rtl="0">
              <a:lnSpc>
                <a:spcPct val="150000"/>
              </a:lnSpc>
              <a:spcBef>
                <a:spcPct val="20000"/>
              </a:spcBef>
              <a:buSzPct val="100000"/>
              <a:buFont typeface="Arial" panose="020B0604020202020204" pitchFamily="34" charset="0"/>
              <a:buChar char="•"/>
            </a:pPr>
            <a:r>
              <a:rPr lang="en-US" sz="2000" dirty="0" smtClean="0">
                <a:latin typeface="Times New Roman" pitchFamily="18" charset="0"/>
                <a:cs typeface="Times New Roman" pitchFamily="18" charset="0"/>
                <a:sym typeface="Symbol" pitchFamily="18" charset="2"/>
              </a:rPr>
              <a:t>A molecule must be cyclic.</a:t>
            </a:r>
          </a:p>
          <a:p>
            <a:pPr marL="342900" indent="-342900" algn="l" rtl="0">
              <a:lnSpc>
                <a:spcPct val="150000"/>
              </a:lnSpc>
              <a:spcBef>
                <a:spcPct val="20000"/>
              </a:spcBef>
              <a:buSzPct val="100000"/>
              <a:buFont typeface="Arial" panose="020B0604020202020204" pitchFamily="34" charset="0"/>
              <a:buChar char="•"/>
            </a:pPr>
            <a:r>
              <a:rPr lang="en-US" sz="2000" dirty="0" smtClean="0">
                <a:latin typeface="Times New Roman" pitchFamily="18" charset="0"/>
                <a:cs typeface="Times New Roman" pitchFamily="18" charset="0"/>
                <a:sym typeface="Symbol" pitchFamily="18" charset="2"/>
              </a:rPr>
              <a:t>A molecule must be planar.</a:t>
            </a:r>
          </a:p>
          <a:p>
            <a:pPr marL="342900" indent="-342900" algn="l" rtl="0">
              <a:lnSpc>
                <a:spcPct val="150000"/>
              </a:lnSpc>
              <a:spcBef>
                <a:spcPct val="20000"/>
              </a:spcBef>
              <a:buSzPct val="100000"/>
              <a:buFont typeface="Arial" panose="020B0604020202020204" pitchFamily="34" charset="0"/>
              <a:buChar char="•"/>
            </a:pPr>
            <a:r>
              <a:rPr lang="en-US" sz="2000" dirty="0" smtClean="0">
                <a:latin typeface="Times New Roman" pitchFamily="18" charset="0"/>
                <a:cs typeface="Times New Roman" pitchFamily="18" charset="0"/>
                <a:sym typeface="Symbol" pitchFamily="18" charset="2"/>
              </a:rPr>
              <a:t>A molecule must be completely conjugated.</a:t>
            </a:r>
          </a:p>
          <a:p>
            <a:pPr marL="342900" indent="-342900" algn="l" rtl="0">
              <a:lnSpc>
                <a:spcPct val="150000"/>
              </a:lnSpc>
              <a:spcBef>
                <a:spcPct val="20000"/>
              </a:spcBef>
              <a:buSzPct val="100000"/>
              <a:buFont typeface="Arial" panose="020B0604020202020204" pitchFamily="34" charset="0"/>
              <a:buChar char="•"/>
            </a:pPr>
            <a:r>
              <a:rPr lang="en-US" sz="2000" dirty="0" smtClean="0">
                <a:latin typeface="Times New Roman" pitchFamily="18" charset="0"/>
                <a:cs typeface="Times New Roman" pitchFamily="18" charset="0"/>
                <a:sym typeface="Symbol" pitchFamily="18" charset="2"/>
              </a:rPr>
              <a:t>A molecule must satisfy </a:t>
            </a:r>
            <a:r>
              <a:rPr lang="en-US" sz="2000" dirty="0" err="1" smtClean="0">
                <a:solidFill>
                  <a:srgbClr val="C00000"/>
                </a:solidFill>
                <a:latin typeface="Times New Roman" pitchFamily="18" charset="0"/>
                <a:cs typeface="Times New Roman" pitchFamily="18" charset="0"/>
                <a:sym typeface="Symbol" pitchFamily="18" charset="2"/>
              </a:rPr>
              <a:t>Hückel’s</a:t>
            </a:r>
            <a:r>
              <a:rPr lang="en-US" sz="2000" dirty="0" smtClean="0">
                <a:solidFill>
                  <a:srgbClr val="C00000"/>
                </a:solidFill>
                <a:latin typeface="Times New Roman" pitchFamily="18" charset="0"/>
                <a:cs typeface="Times New Roman" pitchFamily="18" charset="0"/>
                <a:sym typeface="Symbol" pitchFamily="18" charset="2"/>
              </a:rPr>
              <a:t> rule</a:t>
            </a:r>
            <a:r>
              <a:rPr lang="en-US" sz="2000" dirty="0" smtClean="0">
                <a:latin typeface="Times New Roman" pitchFamily="18" charset="0"/>
                <a:cs typeface="Times New Roman" pitchFamily="18" charset="0"/>
                <a:sym typeface="Symbol" pitchFamily="18" charset="2"/>
              </a:rPr>
              <a:t>, and contain a particular number of  electrons. </a:t>
            </a:r>
          </a:p>
          <a:p>
            <a:pPr lvl="3">
              <a:lnSpc>
                <a:spcPct val="150000"/>
              </a:lnSpc>
              <a:spcBef>
                <a:spcPct val="20000"/>
              </a:spcBef>
              <a:buSzPct val="100000"/>
            </a:pPr>
            <a:r>
              <a:rPr lang="en-US" sz="2000" dirty="0" smtClean="0">
                <a:solidFill>
                  <a:srgbClr val="C00000"/>
                </a:solidFill>
                <a:latin typeface="Times New Roman" pitchFamily="18" charset="0"/>
                <a:cs typeface="Times New Roman" pitchFamily="18" charset="0"/>
                <a:sym typeface="Symbol" pitchFamily="18" charset="2"/>
              </a:rPr>
              <a:t> 4n+2 </a:t>
            </a:r>
            <a:r>
              <a:rPr lang="el-GR" sz="2000" dirty="0" smtClean="0">
                <a:solidFill>
                  <a:srgbClr val="C00000"/>
                </a:solidFill>
                <a:latin typeface="Times New Roman" pitchFamily="18" charset="0"/>
                <a:cs typeface="Times New Roman" pitchFamily="18" charset="0"/>
                <a:sym typeface="Symbol" pitchFamily="18" charset="2"/>
              </a:rPr>
              <a:t>π</a:t>
            </a:r>
            <a:r>
              <a:rPr lang="en-US" sz="2000" dirty="0" smtClean="0">
                <a:solidFill>
                  <a:srgbClr val="C00000"/>
                </a:solidFill>
                <a:latin typeface="Times New Roman" pitchFamily="18" charset="0"/>
                <a:cs typeface="Times New Roman" pitchFamily="18" charset="0"/>
                <a:sym typeface="Symbol" pitchFamily="18" charset="2"/>
              </a:rPr>
              <a:t> electrons ( n= 0, 1, 2, 3, ….= 2, 6, 10, 14, ….) </a:t>
            </a:r>
          </a:p>
        </p:txBody>
      </p:sp>
    </p:spTree>
    <p:extLst>
      <p:ext uri="{BB962C8B-B14F-4D97-AF65-F5344CB8AC3E}">
        <p14:creationId xmlns:p14="http://schemas.microsoft.com/office/powerpoint/2010/main" val="479362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8976" y="259649"/>
            <a:ext cx="1265090" cy="400110"/>
          </a:xfrm>
          <a:prstGeom prst="rect">
            <a:avLst/>
          </a:prstGeom>
          <a:noFill/>
        </p:spPr>
        <p:txBody>
          <a:bodyPr wrap="none" rtlCol="1">
            <a:spAutoFit/>
          </a:bodyPr>
          <a:lstStyle/>
          <a:p>
            <a:r>
              <a:rPr lang="en-US" sz="2000" dirty="0" smtClean="0">
                <a:solidFill>
                  <a:srgbClr val="00B050"/>
                </a:solidFill>
                <a:latin typeface="Times New Roman" pitchFamily="18" charset="0"/>
                <a:cs typeface="Times New Roman" pitchFamily="18" charset="0"/>
              </a:rPr>
              <a:t>Examples:</a:t>
            </a:r>
            <a:endParaRPr lang="ar-SA" sz="2000" dirty="0">
              <a:solidFill>
                <a:srgbClr val="00B050"/>
              </a:solidFill>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61E875FE-FE94-4A05-95E9-561361025A14}" type="slidenum">
              <a:rPr lang="en-US" smtClean="0"/>
              <a:t>9</a:t>
            </a:fld>
            <a:endParaRPr lang="en-US"/>
          </a:p>
        </p:txBody>
      </p:sp>
      <p:grpSp>
        <p:nvGrpSpPr>
          <p:cNvPr id="23" name="Group 22"/>
          <p:cNvGrpSpPr/>
          <p:nvPr/>
        </p:nvGrpSpPr>
        <p:grpSpPr>
          <a:xfrm>
            <a:off x="1490969" y="818278"/>
            <a:ext cx="1306295" cy="1651214"/>
            <a:chOff x="794651" y="615953"/>
            <a:chExt cx="1306295" cy="1651214"/>
          </a:xfrm>
        </p:grpSpPr>
        <p:pic>
          <p:nvPicPr>
            <p:cNvPr id="5124" name="Picture 4" descr="C:\Users\VIP\Pictures\صورة3.png"/>
            <p:cNvPicPr>
              <a:picLocks noChangeAspect="1" noChangeArrowheads="1"/>
            </p:cNvPicPr>
            <p:nvPr/>
          </p:nvPicPr>
          <p:blipFill rotWithShape="1">
            <a:blip r:embed="rId2"/>
            <a:srcRect l="5573" t="5519" r="73530" b="75377"/>
            <a:stretch/>
          </p:blipFill>
          <p:spPr bwMode="auto">
            <a:xfrm>
              <a:off x="794651" y="615953"/>
              <a:ext cx="1306295" cy="9459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45785" y="1620836"/>
              <a:ext cx="1056700"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Benzene</a:t>
              </a:r>
            </a:p>
            <a:p>
              <a:pPr algn="ct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140661" y="3276600"/>
            <a:ext cx="1851789" cy="1534299"/>
            <a:chOff x="2531288" y="636206"/>
            <a:chExt cx="1851789" cy="1534299"/>
          </a:xfrm>
        </p:grpSpPr>
        <p:pic>
          <p:nvPicPr>
            <p:cNvPr id="7" name="Picture 4" descr="C:\Users\VIP\Pictures\صورة3.png"/>
            <p:cNvPicPr>
              <a:picLocks noChangeAspect="1" noChangeArrowheads="1"/>
            </p:cNvPicPr>
            <p:nvPr/>
          </p:nvPicPr>
          <p:blipFill rotWithShape="1">
            <a:blip r:embed="rId2"/>
            <a:srcRect l="5573" t="30635" r="72433" b="51420"/>
            <a:stretch/>
          </p:blipFill>
          <p:spPr bwMode="auto">
            <a:xfrm>
              <a:off x="2791225" y="636206"/>
              <a:ext cx="1331916" cy="8961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531288" y="1524174"/>
              <a:ext cx="1851789" cy="646331"/>
            </a:xfrm>
            <a:prstGeom prst="rect">
              <a:avLst/>
            </a:prstGeom>
            <a:noFill/>
          </p:spPr>
          <p:txBody>
            <a:bodyPr wrap="none" rtlCol="0">
              <a:spAutoFit/>
            </a:bodyPr>
            <a:lstStyle/>
            <a:p>
              <a:pPr algn="ctr"/>
              <a:r>
                <a:rPr lang="en-US" dirty="0" err="1" smtClean="0">
                  <a:latin typeface="Times New Roman" panose="02020603050405020304" pitchFamily="18" charset="0"/>
                  <a:cs typeface="Times New Roman" panose="02020603050405020304" pitchFamily="18" charset="0"/>
                </a:rPr>
                <a:t>Cyclooctatetraene</a:t>
              </a:r>
              <a:endParaRPr lang="en-US" dirty="0" smtClean="0">
                <a:latin typeface="Times New Roman" panose="02020603050405020304" pitchFamily="18" charset="0"/>
                <a:cs typeface="Times New Roman" panose="02020603050405020304" pitchFamily="18" charset="0"/>
              </a:endParaRPr>
            </a:p>
            <a:p>
              <a:pPr algn="ctr"/>
              <a:r>
                <a:rPr lang="en-US" dirty="0" smtClean="0">
                  <a:solidFill>
                    <a:srgbClr val="C00000"/>
                  </a:solidFill>
                  <a:latin typeface="Times New Roman" panose="02020603050405020304" pitchFamily="18" charset="0"/>
                  <a:cs typeface="Times New Roman" panose="02020603050405020304" pitchFamily="18" charset="0"/>
                </a:rPr>
                <a:t>Not </a:t>
              </a: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6231621" y="883007"/>
            <a:ext cx="1736373" cy="1456710"/>
            <a:chOff x="4653669" y="639144"/>
            <a:chExt cx="1736373" cy="1456710"/>
          </a:xfrm>
        </p:grpSpPr>
        <p:pic>
          <p:nvPicPr>
            <p:cNvPr id="17" name="Picture 4" descr="C:\Users\VIP\Pictures\صورة3.png"/>
            <p:cNvPicPr>
              <a:picLocks noChangeAspect="1" noChangeArrowheads="1"/>
            </p:cNvPicPr>
            <p:nvPr/>
          </p:nvPicPr>
          <p:blipFill rotWithShape="1">
            <a:blip r:embed="rId2"/>
            <a:srcRect l="6269" t="54495" r="68655" b="29134"/>
            <a:stretch/>
          </p:blipFill>
          <p:spPr bwMode="auto">
            <a:xfrm>
              <a:off x="4768154" y="639144"/>
              <a:ext cx="1507404" cy="87385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53669" y="1449523"/>
              <a:ext cx="1736373" cy="646331"/>
            </a:xfrm>
            <a:prstGeom prst="rect">
              <a:avLst/>
            </a:prstGeom>
            <a:noFill/>
          </p:spPr>
          <p:txBody>
            <a:bodyPr wrap="none" rtlCol="0">
              <a:spAutoFit/>
            </a:bodyPr>
            <a:lstStyle/>
            <a:p>
              <a:pPr algn="ctr"/>
              <a:r>
                <a:rPr lang="en-US" dirty="0" err="1" smtClean="0">
                  <a:latin typeface="Times New Roman" panose="02020603050405020304" pitchFamily="18" charset="0"/>
                  <a:cs typeface="Times New Roman" panose="02020603050405020304" pitchFamily="18" charset="0"/>
                </a:rPr>
                <a:t>Cyclopentadiene</a:t>
              </a:r>
              <a:endParaRPr lang="en-US" dirty="0" smtClean="0">
                <a:latin typeface="Times New Roman" panose="02020603050405020304" pitchFamily="18" charset="0"/>
                <a:cs typeface="Times New Roman" panose="02020603050405020304" pitchFamily="18" charset="0"/>
              </a:endParaRPr>
            </a:p>
            <a:p>
              <a:pPr algn="ctr"/>
              <a:r>
                <a:rPr lang="en-US" dirty="0" smtClean="0">
                  <a:solidFill>
                    <a:srgbClr val="C00000"/>
                  </a:solidFill>
                  <a:latin typeface="Times New Roman" panose="02020603050405020304" pitchFamily="18" charset="0"/>
                  <a:cs typeface="Times New Roman" panose="02020603050405020304" pitchFamily="18" charset="0"/>
                </a:rPr>
                <a:t>Not </a:t>
              </a: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3793880" y="3274321"/>
            <a:ext cx="1546545" cy="1536578"/>
            <a:chOff x="704728" y="2627889"/>
            <a:chExt cx="1546545" cy="1536578"/>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6644" t="26375" r="73386" b="28429"/>
            <a:stretch/>
          </p:blipFill>
          <p:spPr>
            <a:xfrm>
              <a:off x="704728" y="2627889"/>
              <a:ext cx="1447800" cy="876995"/>
            </a:xfrm>
            <a:prstGeom prst="rect">
              <a:avLst/>
            </a:prstGeom>
          </p:spPr>
        </p:pic>
        <p:sp>
          <p:nvSpPr>
            <p:cNvPr id="29" name="TextBox 28"/>
            <p:cNvSpPr txBox="1"/>
            <p:nvPr/>
          </p:nvSpPr>
          <p:spPr>
            <a:xfrm>
              <a:off x="899621" y="3518136"/>
              <a:ext cx="1351652"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Naphthalene</a:t>
              </a:r>
            </a:p>
            <a:p>
              <a:pPr algn="ct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6346106" y="3150096"/>
            <a:ext cx="2057400" cy="1543204"/>
            <a:chOff x="3184423" y="2627889"/>
            <a:chExt cx="2057400" cy="1543204"/>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34395" t="25559" r="37226" b="28905"/>
            <a:stretch/>
          </p:blipFill>
          <p:spPr>
            <a:xfrm>
              <a:off x="3184423" y="2627889"/>
              <a:ext cx="2057400" cy="883621"/>
            </a:xfrm>
            <a:prstGeom prst="rect">
              <a:avLst/>
            </a:prstGeom>
          </p:spPr>
        </p:pic>
        <p:sp>
          <p:nvSpPr>
            <p:cNvPr id="30" name="TextBox 29"/>
            <p:cNvSpPr txBox="1"/>
            <p:nvPr/>
          </p:nvSpPr>
          <p:spPr>
            <a:xfrm>
              <a:off x="3657705" y="3524762"/>
              <a:ext cx="1249060" cy="646331"/>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Anthracene</a:t>
              </a:r>
              <a:endParaRPr lang="en-US" dirty="0" smtClean="0">
                <a:latin typeface="Times New Roman" panose="02020603050405020304" pitchFamily="18" charset="0"/>
                <a:cs typeface="Times New Roman" panose="02020603050405020304" pitchFamily="18" charset="0"/>
              </a:endParaRPr>
            </a:p>
            <a:p>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48" name="Group 47"/>
          <p:cNvGrpSpPr/>
          <p:nvPr/>
        </p:nvGrpSpPr>
        <p:grpSpPr>
          <a:xfrm>
            <a:off x="3793880" y="1034122"/>
            <a:ext cx="1633781" cy="1305595"/>
            <a:chOff x="6935377" y="485045"/>
            <a:chExt cx="1633781" cy="1305595"/>
          </a:xfrm>
        </p:grpSpPr>
        <p:pic>
          <p:nvPicPr>
            <p:cNvPr id="49" name="Picture 48"/>
            <p:cNvPicPr>
              <a:picLocks noChangeAspect="1"/>
            </p:cNvPicPr>
            <p:nvPr/>
          </p:nvPicPr>
          <p:blipFill>
            <a:blip r:embed="rId4"/>
            <a:stretch>
              <a:fillRect/>
            </a:stretch>
          </p:blipFill>
          <p:spPr>
            <a:xfrm>
              <a:off x="7469343" y="485045"/>
              <a:ext cx="565848" cy="571621"/>
            </a:xfrm>
            <a:prstGeom prst="rect">
              <a:avLst/>
            </a:prstGeom>
          </p:spPr>
        </p:pic>
        <p:sp>
          <p:nvSpPr>
            <p:cNvPr id="50" name="TextBox 49"/>
            <p:cNvSpPr txBox="1"/>
            <p:nvPr/>
          </p:nvSpPr>
          <p:spPr>
            <a:xfrm>
              <a:off x="6935377" y="1144309"/>
              <a:ext cx="1633781" cy="646331"/>
            </a:xfrm>
            <a:prstGeom prst="rect">
              <a:avLst/>
            </a:prstGeom>
            <a:noFill/>
          </p:spPr>
          <p:txBody>
            <a:bodyPr wrap="none" rtlCol="0">
              <a:spAutoFit/>
            </a:bodyPr>
            <a:lstStyle/>
            <a:p>
              <a:pPr algn="ctr"/>
              <a:r>
                <a:rPr lang="en-US" dirty="0" err="1" smtClean="0">
                  <a:latin typeface="Times New Roman" panose="02020603050405020304" pitchFamily="18" charset="0"/>
                  <a:cs typeface="Times New Roman" panose="02020603050405020304" pitchFamily="18" charset="0"/>
                </a:rPr>
                <a:t>Cyclobutadiene</a:t>
              </a:r>
              <a:endParaRPr lang="en-US" dirty="0" smtClean="0">
                <a:latin typeface="Times New Roman" panose="02020603050405020304" pitchFamily="18" charset="0"/>
                <a:cs typeface="Times New Roman" panose="02020603050405020304" pitchFamily="18" charset="0"/>
              </a:endParaRPr>
            </a:p>
            <a:p>
              <a:pPr algn="ctr"/>
              <a:r>
                <a:rPr lang="en-US" dirty="0" smtClean="0">
                  <a:solidFill>
                    <a:srgbClr val="C00000"/>
                  </a:solidFill>
                  <a:latin typeface="Times New Roman" panose="02020603050405020304" pitchFamily="18" charset="0"/>
                  <a:cs typeface="Times New Roman" panose="02020603050405020304" pitchFamily="18" charset="0"/>
                </a:rPr>
                <a:t>Not </a:t>
              </a:r>
              <a:r>
                <a:rPr lang="en-US" dirty="0" smtClean="0">
                  <a:solidFill>
                    <a:srgbClr val="C00000"/>
                  </a:solidFill>
                  <a:latin typeface="Times New Roman" panose="02020603050405020304" pitchFamily="18" charset="0"/>
                  <a:cs typeface="Times New Roman" panose="02020603050405020304" pitchFamily="18" charset="0"/>
                </a:rPr>
                <a:t>aromatic</a:t>
              </a:r>
              <a:endParaRPr lang="en-US"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46014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14006</TotalTime>
  <Words>1180</Words>
  <Application>Microsoft Office PowerPoint</Application>
  <PresentationFormat>On-screen Show (4:3)</PresentationFormat>
  <Paragraphs>148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Century Gothic</vt:lpstr>
      <vt:lpstr>Courier New</vt:lpstr>
      <vt:lpstr>Palatino Linotype</vt:lpstr>
      <vt:lpstr>Symbol</vt:lpstr>
      <vt:lpstr>Times New Roman</vt:lpstr>
      <vt:lpstr>Wingdings</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Hessa H Altalassi</dc:creator>
  <cp:lastModifiedBy>USER</cp:lastModifiedBy>
  <cp:revision>114</cp:revision>
  <cp:lastPrinted>2018-11-18T21:42:58Z</cp:lastPrinted>
  <dcterms:created xsi:type="dcterms:W3CDTF">2015-12-01T05:14:31Z</dcterms:created>
  <dcterms:modified xsi:type="dcterms:W3CDTF">2023-09-04T15:52:52Z</dcterms:modified>
</cp:coreProperties>
</file>