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notesMasterIdLst>
    <p:notesMasterId r:id="rId30"/>
  </p:notesMasterIdLst>
  <p:sldIdLst>
    <p:sldId id="312" r:id="rId2"/>
    <p:sldId id="313" r:id="rId3"/>
    <p:sldId id="314" r:id="rId4"/>
    <p:sldId id="315" r:id="rId5"/>
    <p:sldId id="316" r:id="rId6"/>
    <p:sldId id="317" r:id="rId7"/>
    <p:sldId id="318" r:id="rId8"/>
    <p:sldId id="319" r:id="rId9"/>
    <p:sldId id="320" r:id="rId10"/>
    <p:sldId id="321" r:id="rId11"/>
    <p:sldId id="322" r:id="rId12"/>
    <p:sldId id="323" r:id="rId13"/>
    <p:sldId id="324" r:id="rId14"/>
    <p:sldId id="325" r:id="rId15"/>
    <p:sldId id="326" r:id="rId16"/>
    <p:sldId id="327" r:id="rId17"/>
    <p:sldId id="328" r:id="rId18"/>
    <p:sldId id="331" r:id="rId19"/>
    <p:sldId id="333" r:id="rId20"/>
    <p:sldId id="353" r:id="rId21"/>
    <p:sldId id="339" r:id="rId22"/>
    <p:sldId id="340" r:id="rId23"/>
    <p:sldId id="352" r:id="rId24"/>
    <p:sldId id="342" r:id="rId25"/>
    <p:sldId id="343" r:id="rId26"/>
    <p:sldId id="344" r:id="rId27"/>
    <p:sldId id="347" r:id="rId28"/>
    <p:sldId id="351" r:id="rId29"/>
  </p:sldIdLst>
  <p:sldSz cx="9144000" cy="6858000" type="screen4x3"/>
  <p:notesSz cx="6889750" cy="10021888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5059F"/>
    <a:srgbClr val="E505AA"/>
    <a:srgbClr val="FA0CBC"/>
    <a:srgbClr val="FC6CD6"/>
    <a:srgbClr val="3333FF"/>
    <a:srgbClr val="0000FF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7931" autoAdjust="0"/>
    <p:restoredTop sz="86076" autoAdjust="0"/>
  </p:normalViewPr>
  <p:slideViewPr>
    <p:cSldViewPr>
      <p:cViewPr varScale="1">
        <p:scale>
          <a:sx n="81" d="100"/>
          <a:sy n="81" d="100"/>
        </p:scale>
        <p:origin x="1661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448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5558" cy="501094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2597" y="0"/>
            <a:ext cx="2985558" cy="501094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r">
              <a:defRPr sz="1300"/>
            </a:lvl1pPr>
          </a:lstStyle>
          <a:p>
            <a:fld id="{AAAF5873-6220-49A3-88BC-8E9A5C6E0CA7}" type="datetimeFigureOut">
              <a:rPr lang="en-US" smtClean="0"/>
              <a:t>5/1/2023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10150" cy="3759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34" tIns="48317" rIns="96634" bIns="4831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975" y="4760397"/>
            <a:ext cx="5511800" cy="4509850"/>
          </a:xfrm>
          <a:prstGeom prst="rect">
            <a:avLst/>
          </a:prstGeom>
        </p:spPr>
        <p:txBody>
          <a:bodyPr vert="horz" lIns="96634" tIns="48317" rIns="96634" bIns="48317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9054"/>
            <a:ext cx="2985558" cy="501094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2597" y="9519054"/>
            <a:ext cx="2985558" cy="501094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r">
              <a:defRPr sz="1300"/>
            </a:lvl1pPr>
          </a:lstStyle>
          <a:p>
            <a:fld id="{E93EE92C-9CEB-4B42-897A-BEC3EC8A0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7421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3EE92C-9CEB-4B42-897A-BEC3EC8A006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3067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45E250A-AC05-42D5-9948-A9BE98A6B1EB}" type="datetime1">
              <a:rPr lang="ar-SA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11/10/1444</a:t>
            </a:fld>
            <a:endParaRPr lang="ar-SA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3157A45-6C7A-4007-9C29-71EC23A19E11}" type="slidenum">
              <a:rPr lang="ar-SA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ar-SA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ar-SA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2553352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45E250A-AC05-42D5-9948-A9BE98A6B1EB}" type="datetime1">
              <a:rPr lang="ar-SA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11/10/1444</a:t>
            </a:fld>
            <a:endParaRPr lang="ar-SA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ar-SA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157A45-6C7A-4007-9C29-71EC23A19E11}" type="slidenum">
              <a:rPr lang="ar-SA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ar-SA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1325408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45E250A-AC05-42D5-9948-A9BE98A6B1EB}" type="datetime1">
              <a:rPr lang="ar-SA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11/10/1444</a:t>
            </a:fld>
            <a:endParaRPr lang="ar-SA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ar-SA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157A45-6C7A-4007-9C29-71EC23A19E11}" type="slidenum">
              <a:rPr lang="ar-SA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ar-SA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845814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45E250A-AC05-42D5-9948-A9BE98A6B1EB}" type="datetime1">
              <a:rPr lang="ar-SA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11/10/1444</a:t>
            </a:fld>
            <a:endParaRPr lang="ar-SA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ar-SA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157A45-6C7A-4007-9C29-71EC23A19E11}" type="slidenum">
              <a:rPr lang="ar-SA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ar-SA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4336959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45E250A-AC05-42D5-9948-A9BE98A6B1EB}" type="datetime1">
              <a:rPr lang="ar-SA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11/10/1444</a:t>
            </a:fld>
            <a:endParaRPr lang="ar-SA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ar-SA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157A45-6C7A-4007-9C29-71EC23A19E11}" type="slidenum">
              <a:rPr lang="ar-SA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ar-SA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0175371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45E250A-AC05-42D5-9948-A9BE98A6B1EB}" type="datetime1">
              <a:rPr lang="ar-SA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11/10/1444</a:t>
            </a:fld>
            <a:endParaRPr lang="ar-SA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ar-SA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157A45-6C7A-4007-9C29-71EC23A19E11}" type="slidenum">
              <a:rPr lang="ar-SA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ar-SA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674696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45E250A-AC05-42D5-9948-A9BE98A6B1EB}" type="datetime1">
              <a:rPr lang="ar-SA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11/10/1444</a:t>
            </a:fld>
            <a:endParaRPr lang="ar-SA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ar-SA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157A45-6C7A-4007-9C29-71EC23A19E11}" type="slidenum">
              <a:rPr lang="ar-SA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ar-SA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2384696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45E250A-AC05-42D5-9948-A9BE98A6B1EB}" type="datetime1">
              <a:rPr lang="ar-SA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11/10/1444</a:t>
            </a:fld>
            <a:endParaRPr lang="ar-SA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ar-SA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157A45-6C7A-4007-9C29-71EC23A19E11}" type="slidenum">
              <a:rPr lang="ar-SA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ar-SA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6910874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45E250A-AC05-42D5-9948-A9BE98A6B1EB}" type="datetime1">
              <a:rPr lang="ar-SA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11/10/1444</a:t>
            </a:fld>
            <a:endParaRPr lang="ar-SA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ar-SA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157A45-6C7A-4007-9C29-71EC23A19E11}" type="slidenum">
              <a:rPr lang="ar-SA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ar-SA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9930537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45E250A-AC05-42D5-9948-A9BE98A6B1EB}" type="datetime1">
              <a:rPr lang="ar-SA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11/10/1444</a:t>
            </a:fld>
            <a:endParaRPr lang="ar-SA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ar-SA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157A45-6C7A-4007-9C29-71EC23A19E11}" type="slidenum">
              <a:rPr lang="ar-SA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ar-SA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866898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45E250A-AC05-42D5-9948-A9BE98A6B1EB}" type="datetime1">
              <a:rPr lang="ar-SA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11/10/1444</a:t>
            </a:fld>
            <a:endParaRPr lang="ar-SA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ar-SA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157A45-6C7A-4007-9C29-71EC23A19E11}" type="slidenum">
              <a:rPr lang="ar-SA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ar-SA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1487363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fld id="{545E250A-AC05-42D5-9948-A9BE98A6B1EB}" type="datetime1">
              <a:rPr lang="ar-SA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11/10/1444</a:t>
            </a:fld>
            <a:endParaRPr lang="ar-SA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endParaRPr lang="ar-SA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fld id="{43157A45-6C7A-4007-9C29-71EC23A19E11}" type="slidenum">
              <a:rPr lang="ar-SA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ar-SA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6484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tm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tmp"/><Relationship Id="rId2" Type="http://schemas.openxmlformats.org/officeDocument/2006/relationships/image" Target="../media/image45.tmp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tmp"/><Relationship Id="rId4" Type="http://schemas.openxmlformats.org/officeDocument/2006/relationships/image" Target="../media/image47.tm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tm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tmp"/><Relationship Id="rId2" Type="http://schemas.openxmlformats.org/officeDocument/2006/relationships/image" Target="../media/image56.tmp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9.tmp"/><Relationship Id="rId4" Type="http://schemas.openxmlformats.org/officeDocument/2006/relationships/image" Target="../media/image58.tm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tmp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tmp"/><Relationship Id="rId2" Type="http://schemas.openxmlformats.org/officeDocument/2006/relationships/image" Target="../media/image64.tmp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68.tmp"/><Relationship Id="rId7" Type="http://schemas.openxmlformats.org/officeDocument/2006/relationships/image" Target="../media/image7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70.png"/><Relationship Id="rId4" Type="http://schemas.openxmlformats.org/officeDocument/2006/relationships/image" Target="../media/image69.tm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tmp"/><Relationship Id="rId2" Type="http://schemas.openxmlformats.org/officeDocument/2006/relationships/image" Target="../media/image72.tmp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5.png"/><Relationship Id="rId4" Type="http://schemas.openxmlformats.org/officeDocument/2006/relationships/image" Target="../media/image74.tm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tmp"/><Relationship Id="rId2" Type="http://schemas.openxmlformats.org/officeDocument/2006/relationships/image" Target="../media/image76.tmp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9.png"/><Relationship Id="rId4" Type="http://schemas.openxmlformats.org/officeDocument/2006/relationships/image" Target="../media/image78.tm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tmp"/><Relationship Id="rId2" Type="http://schemas.openxmlformats.org/officeDocument/2006/relationships/image" Target="../media/image80.tmp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3.tmp"/><Relationship Id="rId4" Type="http://schemas.openxmlformats.org/officeDocument/2006/relationships/image" Target="../media/image82.tmp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3" Type="http://schemas.openxmlformats.org/officeDocument/2006/relationships/image" Target="../media/image85.tmp"/><Relationship Id="rId7" Type="http://schemas.microsoft.com/office/2007/relationships/hdphoto" Target="../media/hdphoto4.wdp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7.png"/><Relationship Id="rId5" Type="http://schemas.microsoft.com/office/2007/relationships/hdphoto" Target="../media/hdphoto3.wdp"/><Relationship Id="rId4" Type="http://schemas.openxmlformats.org/officeDocument/2006/relationships/image" Target="../media/image86.png"/><Relationship Id="rId9" Type="http://schemas.microsoft.com/office/2007/relationships/hdphoto" Target="../media/hdphoto5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tmp"/><Relationship Id="rId2" Type="http://schemas.openxmlformats.org/officeDocument/2006/relationships/image" Target="../media/image89.tm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3.tmp"/><Relationship Id="rId5" Type="http://schemas.openxmlformats.org/officeDocument/2006/relationships/image" Target="../media/image92.tmp"/><Relationship Id="rId4" Type="http://schemas.openxmlformats.org/officeDocument/2006/relationships/image" Target="../media/image91.tm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4.tmp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7.png"/><Relationship Id="rId4" Type="http://schemas.openxmlformats.org/officeDocument/2006/relationships/image" Target="../media/image96.tm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tmp"/><Relationship Id="rId2" Type="http://schemas.openxmlformats.org/officeDocument/2006/relationships/image" Target="../media/image101.tmp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4.png"/><Relationship Id="rId4" Type="http://schemas.openxmlformats.org/officeDocument/2006/relationships/image" Target="../media/image103.tmp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tmp"/><Relationship Id="rId2" Type="http://schemas.openxmlformats.org/officeDocument/2006/relationships/image" Target="../media/image105.tmp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8.tmp"/><Relationship Id="rId4" Type="http://schemas.openxmlformats.org/officeDocument/2006/relationships/image" Target="../media/image107.tmp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tmp"/><Relationship Id="rId2" Type="http://schemas.openxmlformats.org/officeDocument/2006/relationships/image" Target="../media/image109.tmp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2.png"/><Relationship Id="rId4" Type="http://schemas.openxmlformats.org/officeDocument/2006/relationships/image" Target="../media/image1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tmp"/><Relationship Id="rId4" Type="http://schemas.openxmlformats.org/officeDocument/2006/relationships/image" Target="../media/image5.tm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tmp"/><Relationship Id="rId3" Type="http://schemas.openxmlformats.org/officeDocument/2006/relationships/image" Target="../media/image8.tmp"/><Relationship Id="rId7" Type="http://schemas.openxmlformats.org/officeDocument/2006/relationships/image" Target="../media/image12.tmp"/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tmp"/><Relationship Id="rId5" Type="http://schemas.openxmlformats.org/officeDocument/2006/relationships/image" Target="../media/image10.tmp"/><Relationship Id="rId10" Type="http://schemas.openxmlformats.org/officeDocument/2006/relationships/image" Target="../media/image15.tmp"/><Relationship Id="rId4" Type="http://schemas.openxmlformats.org/officeDocument/2006/relationships/image" Target="../media/image9.tmp"/><Relationship Id="rId9" Type="http://schemas.openxmlformats.org/officeDocument/2006/relationships/image" Target="../media/image14.tm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mp"/><Relationship Id="rId7" Type="http://schemas.openxmlformats.org/officeDocument/2006/relationships/image" Target="../media/image21.tmp"/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tmp"/><Relationship Id="rId5" Type="http://schemas.openxmlformats.org/officeDocument/2006/relationships/image" Target="../media/image19.tmp"/><Relationship Id="rId4" Type="http://schemas.openxmlformats.org/officeDocument/2006/relationships/image" Target="../media/image18.tm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tmp"/><Relationship Id="rId3" Type="http://schemas.openxmlformats.org/officeDocument/2006/relationships/image" Target="../media/image27.png"/><Relationship Id="rId7" Type="http://schemas.openxmlformats.org/officeDocument/2006/relationships/image" Target="../media/image31.tm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tmp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2843808" y="128561"/>
            <a:ext cx="3368230" cy="13114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sz="6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240 </a:t>
            </a:r>
            <a:r>
              <a:rPr lang="en-US" sz="60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Chem</a:t>
            </a:r>
            <a:endParaRPr lang="en-US" sz="60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721906" y="1464780"/>
            <a:ext cx="7821372" cy="5078313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sz="5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Chapter 3</a:t>
            </a:r>
          </a:p>
          <a:p>
            <a:pPr algn="ctr">
              <a:lnSpc>
                <a:spcPct val="150000"/>
              </a:lnSpc>
            </a:pPr>
            <a:r>
              <a:rPr lang="en-US" sz="5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Unsaturated Hydrocarbons:</a:t>
            </a:r>
          </a:p>
          <a:p>
            <a:pPr algn="ctr">
              <a:lnSpc>
                <a:spcPct val="150000"/>
              </a:lnSpc>
            </a:pPr>
            <a:r>
              <a:rPr lang="en-US" sz="5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Alkenes, </a:t>
            </a:r>
            <a:r>
              <a:rPr lang="en-US" sz="54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Cycloalkenes</a:t>
            </a:r>
            <a:r>
              <a:rPr lang="en-US" sz="5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5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54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Dienes</a:t>
            </a:r>
            <a:endParaRPr lang="en-US" sz="54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81050B-D8C9-4F46-AD52-7FFD58555BC6}" type="slidenum">
              <a:rPr lang="ar-SA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1</a:t>
            </a:fld>
            <a:endParaRPr lang="ar-SA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1876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157A45-6C7A-4007-9C29-71EC23A19E11}" type="slidenum">
              <a:rPr lang="ar-SA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10</a:t>
            </a:fld>
            <a:endParaRPr lang="ar-SA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مستطيل 3"/>
          <p:cNvSpPr/>
          <p:nvPr/>
        </p:nvSpPr>
        <p:spPr>
          <a:xfrm>
            <a:off x="3275856" y="26799"/>
            <a:ext cx="25378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The </a:t>
            </a:r>
            <a:r>
              <a:rPr kumimoji="0" lang="en-US" sz="2800" b="0" i="1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E-Z</a:t>
            </a:r>
            <a:r>
              <a:rPr kumimoji="0" lang="en-US" sz="2800" b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System</a:t>
            </a:r>
            <a:endParaRPr kumimoji="0" lang="ar-SA" sz="2800" b="0" u="none" strike="noStrike" kern="0" cap="none" spc="0" normalizeH="0" baseline="0" noProof="0" dirty="0" smtClean="0">
              <a:ln>
                <a:noFill/>
              </a:ln>
              <a:solidFill>
                <a:srgbClr val="00B050"/>
              </a:solidFill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894" y="980728"/>
            <a:ext cx="1170533" cy="1359526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893" y="2652205"/>
            <a:ext cx="1170533" cy="1353429"/>
          </a:xfrm>
          <a:prstGeom prst="rect">
            <a:avLst/>
          </a:prstGeom>
        </p:spPr>
      </p:pic>
      <p:sp>
        <p:nvSpPr>
          <p:cNvPr id="53" name="مستطيل 5"/>
          <p:cNvSpPr/>
          <p:nvPr/>
        </p:nvSpPr>
        <p:spPr>
          <a:xfrm>
            <a:off x="1889406" y="2934487"/>
            <a:ext cx="642701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36600" indent="-736600" algn="l" rtl="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736600" algn="l"/>
                <a:tab pos="3657600" algn="l"/>
                <a:tab pos="5486400" algn="l"/>
              </a:tabLst>
              <a:defRPr/>
            </a:pPr>
            <a:r>
              <a:rPr lang="en-US" sz="2000" i="1" kern="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000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kern="0" dirty="0" smtClean="0"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Entgegen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736600" indent="-736600" algn="l" rtl="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736600" algn="l"/>
                <a:tab pos="3657600" algn="l"/>
                <a:tab pos="5486400" algn="l"/>
              </a:tabLst>
              <a:defRPr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  (two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groups of higher priority are on the </a:t>
            </a:r>
            <a:r>
              <a:rPr lang="en-US" sz="2000" i="1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opposite</a:t>
            </a:r>
            <a:r>
              <a:rPr lang="en-US" sz="2000" kern="0" dirty="0">
                <a:latin typeface="Times New Roman" pitchFamily="18" charset="0"/>
                <a:cs typeface="Times New Roman" pitchFamily="18" charset="0"/>
              </a:rPr>
              <a:t> sides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marL="736600" lvl="0" indent="-736600" algn="l" rtl="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736600" algn="l"/>
                <a:tab pos="3657600" algn="l"/>
                <a:tab pos="5486400" algn="l"/>
              </a:tabLst>
              <a:defRPr/>
            </a:pPr>
            <a:r>
              <a:rPr lang="en-US" sz="2000" kern="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endParaRPr lang="en-US" sz="2400" kern="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907704" y="1340768"/>
            <a:ext cx="62731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36600" indent="-736600" algn="l" rtl="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736600" algn="l"/>
                <a:tab pos="3657600" algn="l"/>
                <a:tab pos="5486400" algn="l"/>
              </a:tabLst>
              <a:defRPr/>
            </a:pPr>
            <a:r>
              <a:rPr lang="en-US" sz="2000" i="1" kern="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sz="2000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kern="0" dirty="0" smtClean="0"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Zusammen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marL="736600" lvl="0" indent="-736600" algn="l" rtl="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736600" algn="l"/>
                <a:tab pos="3657600" algn="l"/>
                <a:tab pos="5486400" algn="l"/>
              </a:tabLst>
              <a:defRPr/>
            </a:pPr>
            <a:r>
              <a:rPr lang="en-US" sz="2000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kern="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two groups of higher priority are on the </a:t>
            </a:r>
            <a:r>
              <a:rPr lang="en-US" sz="20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same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side)</a:t>
            </a:r>
            <a:endParaRPr lang="en-US" sz="2000" dirty="0"/>
          </a:p>
        </p:txBody>
      </p:sp>
      <p:sp>
        <p:nvSpPr>
          <p:cNvPr id="56" name="TextBox 55"/>
          <p:cNvSpPr txBox="1"/>
          <p:nvPr/>
        </p:nvSpPr>
        <p:spPr>
          <a:xfrm>
            <a:off x="251520" y="4221088"/>
            <a:ext cx="7272701" cy="96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 rtl="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Higher atomic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number gets higher priority.</a:t>
            </a:r>
          </a:p>
          <a:p>
            <a:pPr algn="l" rtl="0">
              <a:lnSpc>
                <a:spcPct val="150000"/>
              </a:lnSpc>
            </a:pPr>
            <a:r>
              <a:rPr lang="en-US" sz="2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                     I &gt; Br &gt; Cl &gt; S &gt; P &gt; F &gt; O &gt; N &gt; C &gt; H</a:t>
            </a:r>
            <a:endParaRPr lang="en-US" sz="20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7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52"/>
          <a:stretch/>
        </p:blipFill>
        <p:spPr bwMode="auto">
          <a:xfrm>
            <a:off x="165407" y="5419068"/>
            <a:ext cx="2165563" cy="1152000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69"/>
          <a:stretch/>
        </p:blipFill>
        <p:spPr bwMode="auto">
          <a:xfrm>
            <a:off x="2488634" y="5419068"/>
            <a:ext cx="2290608" cy="1152000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" name="Picture 4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8" r="10424"/>
          <a:stretch/>
        </p:blipFill>
        <p:spPr bwMode="auto">
          <a:xfrm>
            <a:off x="4932040" y="5419068"/>
            <a:ext cx="1935434" cy="1152000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" name="Picture 5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909"/>
          <a:stretch/>
        </p:blipFill>
        <p:spPr bwMode="auto">
          <a:xfrm>
            <a:off x="7027615" y="5421652"/>
            <a:ext cx="2025853" cy="1152000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6327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157A45-6C7A-4007-9C29-71EC23A19E11}" type="slidenum">
              <a:rPr lang="ar-SA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11</a:t>
            </a:fld>
            <a:endParaRPr lang="ar-SA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9551" y="-24206"/>
            <a:ext cx="14494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Examples</a:t>
            </a: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16"/>
          <a:stretch/>
        </p:blipFill>
        <p:spPr>
          <a:xfrm>
            <a:off x="5082440" y="757644"/>
            <a:ext cx="2248700" cy="136409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2761" y="2632045"/>
            <a:ext cx="2530059" cy="1353429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4809" y="2655430"/>
            <a:ext cx="2523963" cy="1347333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83193" y="5092891"/>
            <a:ext cx="2395936" cy="859611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96388" y="4221088"/>
            <a:ext cx="2200847" cy="1743607"/>
          </a:xfrm>
          <a:prstGeom prst="rect">
            <a:avLst/>
          </a:prstGeom>
        </p:spPr>
      </p:pic>
      <p:pic>
        <p:nvPicPr>
          <p:cNvPr id="49" name="Picture 48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371"/>
          <a:stretch/>
        </p:blipFill>
        <p:spPr>
          <a:xfrm>
            <a:off x="1769229" y="757644"/>
            <a:ext cx="2223864" cy="1364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044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157A45-6C7A-4007-9C29-71EC23A19E11}" type="slidenum">
              <a:rPr lang="ar-SA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12</a:t>
            </a:fld>
            <a:endParaRPr lang="ar-SA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2627784" y="-5124"/>
            <a:ext cx="38555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l"/>
            <a:r>
              <a:rPr lang="en-US" sz="3200" dirty="0">
                <a:solidFill>
                  <a:srgbClr val="00B050"/>
                </a:solidFill>
                <a:latin typeface="Times New Roman" pitchFamily="18" charset="0"/>
              </a:rPr>
              <a:t>Preparation of </a:t>
            </a:r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</a:rPr>
              <a:t>alkenes</a:t>
            </a:r>
            <a:endParaRPr lang="ar-SA" sz="3200" dirty="0">
              <a:solidFill>
                <a:srgbClr val="00B050"/>
              </a:solidFill>
              <a:latin typeface="Times New Roman" pitchFamily="18" charset="0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84317" y="505565"/>
            <a:ext cx="8959683" cy="49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algn="just" rtl="0">
              <a:lnSpc>
                <a:spcPct val="150000"/>
              </a:lnSpc>
              <a:spcBef>
                <a:spcPct val="15000"/>
              </a:spcBef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Alkenes are prepared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from </a:t>
            </a:r>
            <a:r>
              <a:rPr lang="en-US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alcohols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alkyl </a:t>
            </a:r>
            <a:r>
              <a:rPr lang="en-US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halides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by </a:t>
            </a:r>
            <a:r>
              <a:rPr lang="en-US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Elimination Reactions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مربع نص 9"/>
          <p:cNvSpPr txBox="1"/>
          <p:nvPr/>
        </p:nvSpPr>
        <p:spPr>
          <a:xfrm>
            <a:off x="-3806" y="986508"/>
            <a:ext cx="355963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1- Dehydration of Alcohols</a:t>
            </a:r>
            <a:endParaRPr lang="ar-SA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8194" y="2197583"/>
            <a:ext cx="4604969" cy="9818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0886" y="3097590"/>
            <a:ext cx="12650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Examples:</a:t>
            </a:r>
            <a:endParaRPr lang="ar-SA" sz="20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55287" y="3593527"/>
            <a:ext cx="18841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Primary Alcohol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63490" y="4527240"/>
            <a:ext cx="21421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Secondary Alcohol</a:t>
            </a:r>
            <a:endParaRPr lang="en-US" sz="2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42218" y="5886356"/>
            <a:ext cx="186621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Tertiary </a:t>
            </a:r>
            <a:r>
              <a:rPr lang="en-US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Alcohol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84317" y="1399695"/>
            <a:ext cx="879958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 rtl="0">
              <a:spcBef>
                <a:spcPct val="15000"/>
              </a:spcBef>
              <a:buFont typeface="Wingdings" panose="05000000000000000000" pitchFamily="2" charset="2"/>
              <a:buChar char="§"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It is an </a:t>
            </a:r>
            <a:r>
              <a:rPr lang="en-US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elimination reaction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and can occur by either an </a:t>
            </a:r>
            <a:r>
              <a:rPr lang="en-US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E1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or an </a:t>
            </a:r>
            <a:r>
              <a:rPr lang="en-US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E2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mechanism, depending on the class of the alcohol.</a:t>
            </a:r>
          </a:p>
        </p:txBody>
      </p:sp>
      <p:pic>
        <p:nvPicPr>
          <p:cNvPr id="16" name="Picture 1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6892" y="3284984"/>
            <a:ext cx="3406435" cy="746825"/>
          </a:xfrm>
          <a:prstGeom prst="rect">
            <a:avLst/>
          </a:prstGeom>
        </p:spPr>
      </p:pic>
      <p:pic>
        <p:nvPicPr>
          <p:cNvPr id="17" name="Picture 16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6892" y="4167886"/>
            <a:ext cx="4595258" cy="1150720"/>
          </a:xfrm>
          <a:prstGeom prst="rect">
            <a:avLst/>
          </a:prstGeom>
        </p:spPr>
      </p:pic>
      <p:pic>
        <p:nvPicPr>
          <p:cNvPr id="18" name="Picture 17" descr="Screen Clippi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49" b="-1"/>
          <a:stretch/>
        </p:blipFill>
        <p:spPr>
          <a:xfrm>
            <a:off x="3076892" y="5520021"/>
            <a:ext cx="4427604" cy="1293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156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157A45-6C7A-4007-9C29-71EC23A19E11}" type="slidenum">
              <a:rPr lang="ar-SA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13</a:t>
            </a:fld>
            <a:endParaRPr lang="ar-SA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30019" y="0"/>
            <a:ext cx="75437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Regioselectivity in 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Dehydration of 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Alcohols: </a:t>
            </a:r>
            <a:r>
              <a:rPr lang="en-US" altLang="zh-TW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Zaitsev’s </a:t>
            </a:r>
            <a:r>
              <a:rPr lang="en-US" altLang="zh-TW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Rule</a:t>
            </a:r>
            <a:endParaRPr lang="en-US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مستطيل 8"/>
          <p:cNvSpPr/>
          <p:nvPr/>
        </p:nvSpPr>
        <p:spPr>
          <a:xfrm>
            <a:off x="-19244" y="1950075"/>
            <a:ext cx="868729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 rtl="0"/>
            <a:r>
              <a:rPr lang="en-US" altLang="zh-TW" sz="2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Zaitsev’s Rule:</a:t>
            </a:r>
          </a:p>
          <a:p>
            <a:pPr algn="just" rtl="0"/>
            <a:r>
              <a:rPr lang="en-US" altLang="zh-TW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Hydrogen </a:t>
            </a:r>
            <a:r>
              <a:rPr lang="en-US" altLang="zh-TW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is preferably removed from the carbon </a:t>
            </a:r>
            <a:r>
              <a:rPr lang="en-US" altLang="zh-TW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with least no. of hydrogen </a:t>
            </a:r>
            <a:r>
              <a:rPr lang="en-US" altLang="zh-TW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since the alkene formed is </a:t>
            </a:r>
            <a:r>
              <a:rPr lang="en-US" altLang="zh-TW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more highly branched </a:t>
            </a:r>
            <a:r>
              <a:rPr lang="en-US" altLang="zh-TW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and is </a:t>
            </a:r>
            <a:r>
              <a:rPr lang="en-US" altLang="zh-TW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energetically more stable</a:t>
            </a:r>
            <a:r>
              <a:rPr lang="en-US" altLang="zh-TW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683568" y="3076754"/>
            <a:ext cx="76328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dirty="0"/>
              <a:t>R</a:t>
            </a:r>
            <a:r>
              <a:rPr lang="en-US" baseline="-25000" dirty="0"/>
              <a:t>2</a:t>
            </a:r>
            <a:r>
              <a:rPr lang="en-US" dirty="0"/>
              <a:t>C=CR</a:t>
            </a:r>
            <a:r>
              <a:rPr lang="en-US" baseline="-25000" dirty="0"/>
              <a:t>2</a:t>
            </a:r>
            <a:r>
              <a:rPr lang="en-US" dirty="0"/>
              <a:t> </a:t>
            </a:r>
            <a:r>
              <a:rPr lang="en-US" dirty="0" smtClean="0"/>
              <a:t> &gt;  R</a:t>
            </a:r>
            <a:r>
              <a:rPr lang="en-US" baseline="-25000" dirty="0" smtClean="0"/>
              <a:t>2</a:t>
            </a:r>
            <a:r>
              <a:rPr lang="en-US" dirty="0" smtClean="0"/>
              <a:t>C=CHR  &gt;  R</a:t>
            </a:r>
            <a:r>
              <a:rPr lang="en-US" baseline="-25000" dirty="0" smtClean="0"/>
              <a:t>2</a:t>
            </a:r>
            <a:r>
              <a:rPr lang="en-US" dirty="0" smtClean="0"/>
              <a:t>C=CH</a:t>
            </a:r>
            <a:r>
              <a:rPr lang="en-US" baseline="-25000" dirty="0" smtClean="0"/>
              <a:t>2</a:t>
            </a:r>
            <a:r>
              <a:rPr lang="en-US" dirty="0"/>
              <a:t>, RCH=CHR </a:t>
            </a:r>
            <a:r>
              <a:rPr lang="en-US" dirty="0" smtClean="0"/>
              <a:t> &gt;  RCH=CH</a:t>
            </a:r>
            <a:r>
              <a:rPr lang="en-US" baseline="-25000" dirty="0" smtClean="0"/>
              <a:t>2 </a:t>
            </a:r>
            <a:r>
              <a:rPr lang="en-US" dirty="0" smtClean="0"/>
              <a:t> </a:t>
            </a:r>
            <a:r>
              <a:rPr lang="en-US" dirty="0"/>
              <a:t>&gt; </a:t>
            </a:r>
            <a:r>
              <a:rPr lang="en-US" dirty="0" smtClean="0"/>
              <a:t> CH</a:t>
            </a:r>
            <a:r>
              <a:rPr lang="en-US" baseline="-25000" dirty="0" smtClean="0"/>
              <a:t>2</a:t>
            </a:r>
            <a:r>
              <a:rPr lang="en-US" dirty="0" smtClean="0"/>
              <a:t>=CH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7225" y="452074"/>
            <a:ext cx="6541575" cy="1377815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0" y="3861048"/>
            <a:ext cx="12650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Examples:</a:t>
            </a:r>
            <a:endParaRPr lang="ar-SA" sz="20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1623192" y="3796471"/>
            <a:ext cx="5753599" cy="1509114"/>
            <a:chOff x="1623192" y="3796471"/>
            <a:chExt cx="5753599" cy="1509114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23192" y="3796471"/>
              <a:ext cx="5753599" cy="1491673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6773742" y="4997808"/>
              <a:ext cx="60304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major</a:t>
              </a:r>
              <a:endParaRPr lang="en-US" sz="1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1621850" y="5288144"/>
            <a:ext cx="5767774" cy="1587219"/>
            <a:chOff x="1621850" y="5288144"/>
            <a:chExt cx="5767774" cy="1587219"/>
          </a:xfrm>
        </p:grpSpPr>
        <p:pic>
          <p:nvPicPr>
            <p:cNvPr id="20" name="Picture 19" descr="Screen Clippin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073"/>
            <a:stretch/>
          </p:blipFill>
          <p:spPr>
            <a:xfrm>
              <a:off x="1621850" y="5288144"/>
              <a:ext cx="5767774" cy="1569856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4716016" y="6567586"/>
              <a:ext cx="60304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major</a:t>
              </a:r>
              <a:endParaRPr lang="en-US" sz="1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84611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157A45-6C7A-4007-9C29-71EC23A19E11}" type="slidenum">
              <a:rPr lang="ar-SA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14</a:t>
            </a:fld>
            <a:endParaRPr lang="ar-SA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grpSp>
        <p:nvGrpSpPr>
          <p:cNvPr id="3" name="مجموعة 9"/>
          <p:cNvGrpSpPr/>
          <p:nvPr/>
        </p:nvGrpSpPr>
        <p:grpSpPr>
          <a:xfrm>
            <a:off x="1183981" y="504550"/>
            <a:ext cx="5390417" cy="3235001"/>
            <a:chOff x="2428155" y="764704"/>
            <a:chExt cx="4981016" cy="2975526"/>
          </a:xfrm>
        </p:grpSpPr>
        <p:grpSp>
          <p:nvGrpSpPr>
            <p:cNvPr id="4" name="مجموعة 2"/>
            <p:cNvGrpSpPr/>
            <p:nvPr/>
          </p:nvGrpSpPr>
          <p:grpSpPr>
            <a:xfrm>
              <a:off x="2555775" y="764704"/>
              <a:ext cx="4853396" cy="2975526"/>
              <a:chOff x="735780" y="1029538"/>
              <a:chExt cx="4853396" cy="2975526"/>
            </a:xfrm>
          </p:grpSpPr>
          <p:pic>
            <p:nvPicPr>
              <p:cNvPr id="8" name="Picture 2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7633" r="42176"/>
              <a:stretch/>
            </p:blipFill>
            <p:spPr bwMode="auto">
              <a:xfrm rot="16200000">
                <a:off x="2663559" y="460564"/>
                <a:ext cx="644443" cy="45000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" name="Picture 2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72970"/>
              <a:stretch/>
            </p:blipFill>
            <p:spPr bwMode="auto">
              <a:xfrm rot="16200000">
                <a:off x="2684621" y="1430933"/>
                <a:ext cx="828261" cy="43200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" name="Picture 4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60076" y="1029538"/>
                <a:ext cx="4229100" cy="1143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5" name="مربع نص 4"/>
            <p:cNvSpPr txBox="1"/>
            <p:nvPr/>
          </p:nvSpPr>
          <p:spPr>
            <a:xfrm>
              <a:off x="2428155" y="1053113"/>
              <a:ext cx="589836" cy="283091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US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Step 1</a:t>
              </a:r>
              <a:endParaRPr lang="ar-SA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مربع نص 12"/>
            <p:cNvSpPr txBox="1"/>
            <p:nvPr/>
          </p:nvSpPr>
          <p:spPr>
            <a:xfrm>
              <a:off x="2441575" y="2304184"/>
              <a:ext cx="589836" cy="283091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US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Step 2</a:t>
              </a:r>
              <a:endParaRPr lang="ar-SA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مربع نص 13"/>
            <p:cNvSpPr txBox="1"/>
            <p:nvPr/>
          </p:nvSpPr>
          <p:spPr>
            <a:xfrm>
              <a:off x="2463828" y="3260865"/>
              <a:ext cx="589836" cy="283091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US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Step 3</a:t>
              </a:r>
              <a:endParaRPr lang="ar-SA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1" name="مربع نص 7"/>
          <p:cNvSpPr txBox="1">
            <a:spLocks noChangeArrowheads="1"/>
          </p:cNvSpPr>
          <p:nvPr/>
        </p:nvSpPr>
        <p:spPr bwMode="auto">
          <a:xfrm>
            <a:off x="27476" y="-7017"/>
            <a:ext cx="85185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 rtl="0" eaLnBrk="1" hangingPunct="1"/>
            <a:r>
              <a:rPr lang="en-US" altLang="ar-SA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Dehydration of a Secondary or </a:t>
            </a:r>
            <a:r>
              <a:rPr lang="en-US" altLang="ar-SA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Tertiary </a:t>
            </a:r>
            <a:r>
              <a:rPr lang="en-US" altLang="ar-SA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Alcohol: An E1 </a:t>
            </a:r>
            <a:r>
              <a:rPr lang="en-US" altLang="ar-SA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Mechanism</a:t>
            </a:r>
            <a:endParaRPr lang="en-US" altLang="ar-SA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مربع نص 6"/>
          <p:cNvSpPr txBox="1">
            <a:spLocks noChangeArrowheads="1"/>
          </p:cNvSpPr>
          <p:nvPr/>
        </p:nvSpPr>
        <p:spPr bwMode="auto">
          <a:xfrm>
            <a:off x="107504" y="3685717"/>
            <a:ext cx="683841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 rtl="0" eaLnBrk="1" hangingPunct="1"/>
            <a:r>
              <a:rPr lang="en-US" altLang="ar-SA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Dehydration of a Primary Alcohol: An E2 Mechanism</a:t>
            </a:r>
          </a:p>
        </p:txBody>
      </p:sp>
      <p:grpSp>
        <p:nvGrpSpPr>
          <p:cNvPr id="13" name="مجموعة 17"/>
          <p:cNvGrpSpPr>
            <a:grpSpLocks noChangeAspect="1"/>
          </p:cNvGrpSpPr>
          <p:nvPr/>
        </p:nvGrpSpPr>
        <p:grpSpPr>
          <a:xfrm>
            <a:off x="1187624" y="4417475"/>
            <a:ext cx="6809619" cy="2304000"/>
            <a:chOff x="323847" y="193401"/>
            <a:chExt cx="7540777" cy="2551383"/>
          </a:xfrm>
        </p:grpSpPr>
        <p:grpSp>
          <p:nvGrpSpPr>
            <p:cNvPr id="14" name="مجموعة 18"/>
            <p:cNvGrpSpPr/>
            <p:nvPr/>
          </p:nvGrpSpPr>
          <p:grpSpPr>
            <a:xfrm>
              <a:off x="1178678" y="193401"/>
              <a:ext cx="6685946" cy="2551383"/>
              <a:chOff x="1178678" y="193401"/>
              <a:chExt cx="6685946" cy="2551383"/>
            </a:xfrm>
          </p:grpSpPr>
          <p:pic>
            <p:nvPicPr>
              <p:cNvPr id="17" name="Picture 3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78678" y="1484784"/>
                <a:ext cx="6685946" cy="1260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" name="Picture 4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03648" y="193401"/>
                <a:ext cx="5128043" cy="1368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5" name="مربع نص 19"/>
            <p:cNvSpPr txBox="1"/>
            <p:nvPr/>
          </p:nvSpPr>
          <p:spPr>
            <a:xfrm>
              <a:off x="366085" y="451495"/>
              <a:ext cx="706853" cy="340823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Step 1</a:t>
              </a:r>
              <a:endParaRPr lang="ar-SA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مربع نص 20"/>
            <p:cNvSpPr txBox="1"/>
            <p:nvPr/>
          </p:nvSpPr>
          <p:spPr>
            <a:xfrm>
              <a:off x="323847" y="1944372"/>
              <a:ext cx="706853" cy="340823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Step </a:t>
              </a:r>
              <a:r>
                <a:rPr lang="en-US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ar-SA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25255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157A45-6C7A-4007-9C29-71EC23A19E11}" type="slidenum">
              <a:rPr lang="ar-SA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15</a:t>
            </a:fld>
            <a:endParaRPr lang="ar-SA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مربع نص 3"/>
          <p:cNvSpPr txBox="1">
            <a:spLocks noChangeArrowheads="1"/>
          </p:cNvSpPr>
          <p:nvPr/>
        </p:nvSpPr>
        <p:spPr bwMode="auto">
          <a:xfrm>
            <a:off x="107504" y="18854"/>
            <a:ext cx="613725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 rtl="0" eaLnBrk="1" hangingPunct="1"/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Rearrangement during Dehydration of 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Alcohols</a:t>
            </a:r>
            <a:endParaRPr lang="en-US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36" y="446712"/>
            <a:ext cx="5212532" cy="1577477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370" y="3643866"/>
            <a:ext cx="8070279" cy="1600339"/>
          </a:xfrm>
          <a:prstGeom prst="rect">
            <a:avLst/>
          </a:prstGeo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2265" y="5406056"/>
            <a:ext cx="4392488" cy="1331833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622" y="2101354"/>
            <a:ext cx="4901032" cy="149052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546328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157A45-6C7A-4007-9C29-71EC23A19E11}" type="slidenum">
              <a:rPr lang="ar-SA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16</a:t>
            </a:fld>
            <a:endParaRPr lang="ar-SA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مستطيل 6"/>
          <p:cNvSpPr/>
          <p:nvPr/>
        </p:nvSpPr>
        <p:spPr>
          <a:xfrm>
            <a:off x="247908" y="31516"/>
            <a:ext cx="52235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l" rtl="0"/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2- </a:t>
            </a:r>
            <a:r>
              <a:rPr lang="en-US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Dehydrohaloganation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Alkyl halides</a:t>
            </a:r>
            <a:endParaRPr lang="ar-SA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692696"/>
            <a:ext cx="4671465" cy="108213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9752" y="2315378"/>
            <a:ext cx="4104456" cy="1586071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1826765"/>
            <a:ext cx="321113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E2: Bimolecular </a:t>
            </a:r>
            <a:r>
              <a:rPr lang="en-US" sz="20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Elimination:</a:t>
            </a:r>
            <a:endParaRPr lang="en-US" sz="20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3688" y="4336078"/>
            <a:ext cx="5541744" cy="664522"/>
          </a:xfrm>
          <a:prstGeom prst="rect">
            <a:avLst/>
          </a:prstGeom>
        </p:spPr>
      </p:pic>
      <p:sp>
        <p:nvSpPr>
          <p:cNvPr id="57" name="Rectangle 56"/>
          <p:cNvSpPr/>
          <p:nvPr/>
        </p:nvSpPr>
        <p:spPr>
          <a:xfrm>
            <a:off x="214246" y="4005064"/>
            <a:ext cx="12650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Examples:</a:t>
            </a:r>
            <a:endParaRPr lang="ar-SA" sz="20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7073697" y="4968035"/>
            <a:ext cx="15120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Zaitsev’s</a:t>
            </a:r>
            <a:r>
              <a:rPr lang="en-US" altLang="zh-TW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Rule</a:t>
            </a:r>
            <a:endParaRPr lang="en-US" dirty="0">
              <a:solidFill>
                <a:srgbClr val="C00000"/>
              </a:solidFill>
            </a:endParaRPr>
          </a:p>
        </p:txBody>
      </p:sp>
      <p:grpSp>
        <p:nvGrpSpPr>
          <p:cNvPr id="60" name="Group 59"/>
          <p:cNvGrpSpPr/>
          <p:nvPr/>
        </p:nvGrpSpPr>
        <p:grpSpPr>
          <a:xfrm>
            <a:off x="1157548" y="5352084"/>
            <a:ext cx="6980525" cy="1529163"/>
            <a:chOff x="1157548" y="5352084"/>
            <a:chExt cx="6980525" cy="1529163"/>
          </a:xfrm>
        </p:grpSpPr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57548" y="5352084"/>
              <a:ext cx="6980525" cy="1426588"/>
            </a:xfrm>
            <a:prstGeom prst="rect">
              <a:avLst/>
            </a:prstGeom>
          </p:spPr>
        </p:pic>
        <p:sp>
          <p:nvSpPr>
            <p:cNvPr id="59" name="TextBox 58"/>
            <p:cNvSpPr txBox="1"/>
            <p:nvPr/>
          </p:nvSpPr>
          <p:spPr>
            <a:xfrm>
              <a:off x="7054134" y="6573470"/>
              <a:ext cx="60304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major</a:t>
              </a:r>
              <a:endParaRPr lang="en-US" sz="1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72280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8D815-89E4-448A-897E-E9B56FCB813A}" type="slidenum">
              <a:rPr lang="ar-SA" smtClean="0"/>
              <a:t>17</a:t>
            </a:fld>
            <a:endParaRPr lang="ar-SA"/>
          </a:p>
        </p:txBody>
      </p:sp>
      <p:sp>
        <p:nvSpPr>
          <p:cNvPr id="3" name="مستطيل 2"/>
          <p:cNvSpPr/>
          <p:nvPr/>
        </p:nvSpPr>
        <p:spPr>
          <a:xfrm>
            <a:off x="-39724" y="533975"/>
            <a:ext cx="88537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 rtl="0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Electrophilic Addition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reactions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on the carbon-carbon double bond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مستطيل 4"/>
          <p:cNvSpPr/>
          <p:nvPr/>
        </p:nvSpPr>
        <p:spPr>
          <a:xfrm>
            <a:off x="2644228" y="-123952"/>
            <a:ext cx="34243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l"/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</a:rPr>
              <a:t>Reaction </a:t>
            </a:r>
            <a:r>
              <a:rPr lang="en-US" sz="3200" dirty="0">
                <a:solidFill>
                  <a:srgbClr val="00B050"/>
                </a:solidFill>
                <a:latin typeface="Times New Roman" pitchFamily="18" charset="0"/>
              </a:rPr>
              <a:t>of alkenes</a:t>
            </a:r>
            <a:endParaRPr lang="ar-SA" sz="3200" dirty="0">
              <a:solidFill>
                <a:srgbClr val="00B050"/>
              </a:solidFill>
              <a:latin typeface="Times New Roman" pitchFamily="18" charset="0"/>
            </a:endParaRPr>
          </a:p>
        </p:txBody>
      </p:sp>
      <p:pic>
        <p:nvPicPr>
          <p:cNvPr id="11" name="Picture 10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196752"/>
            <a:ext cx="4259949" cy="1196444"/>
          </a:xfrm>
          <a:prstGeom prst="rect">
            <a:avLst/>
          </a:prstGeom>
        </p:spPr>
      </p:pic>
      <p:sp>
        <p:nvSpPr>
          <p:cNvPr id="13" name="مستطيل 4"/>
          <p:cNvSpPr/>
          <p:nvPr/>
        </p:nvSpPr>
        <p:spPr>
          <a:xfrm>
            <a:off x="14872" y="2636912"/>
            <a:ext cx="65043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l" rtl="0"/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1- Addition of Hydrogen: Catalytic Hydrogenation</a:t>
            </a:r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ar-SA" sz="2400" dirty="0">
              <a:solidFill>
                <a:srgbClr val="00B050"/>
              </a:solidFill>
            </a:endParaRPr>
          </a:p>
        </p:txBody>
      </p:sp>
      <p:pic>
        <p:nvPicPr>
          <p:cNvPr id="12" name="Picture 1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453" y="3094151"/>
            <a:ext cx="3497883" cy="91447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43947" y="4081424"/>
            <a:ext cx="4224894" cy="131685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1097" y="5769225"/>
            <a:ext cx="5037257" cy="769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637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8D815-89E4-448A-897E-E9B56FCB813A}" type="slidenum">
              <a:rPr lang="ar-SA" smtClean="0"/>
              <a:t>18</a:t>
            </a:fld>
            <a:endParaRPr lang="ar-SA"/>
          </a:p>
        </p:txBody>
      </p:sp>
      <p:sp>
        <p:nvSpPr>
          <p:cNvPr id="5" name="Rectangle 3"/>
          <p:cNvSpPr/>
          <p:nvPr/>
        </p:nvSpPr>
        <p:spPr>
          <a:xfrm>
            <a:off x="107504" y="116632"/>
            <a:ext cx="49846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l" rtl="0"/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2- Addition of Halogens: Halogenation</a:t>
            </a:r>
            <a:endParaRPr lang="ar-SA" sz="1600" dirty="0">
              <a:solidFill>
                <a:srgbClr val="00B050"/>
              </a:solidFill>
            </a:endParaRPr>
          </a:p>
        </p:txBody>
      </p:sp>
      <p:sp>
        <p:nvSpPr>
          <p:cNvPr id="15" name="عنصر نائب لرقم الشريحة 1"/>
          <p:cNvSpPr txBox="1">
            <a:spLocks/>
          </p:cNvSpPr>
          <p:nvPr/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defPPr>
              <a:defRPr lang="ar-SA"/>
            </a:defPPr>
            <a:lvl1pPr marL="0" algn="l" defTabSz="914400" rtl="1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ar-SA" dirty="0"/>
          </a:p>
        </p:txBody>
      </p:sp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806383"/>
            <a:ext cx="4092295" cy="845893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8349" y="1935816"/>
            <a:ext cx="4389500" cy="86113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66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1139" y="2927537"/>
            <a:ext cx="5006774" cy="1364098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107504" y="4368212"/>
            <a:ext cx="191270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altLang="ar-SA" sz="20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Mechanism:</a:t>
            </a:r>
            <a:endParaRPr lang="en-US" altLang="ar-SA" sz="20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 descr="Screen Clipping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807" y="4815553"/>
            <a:ext cx="7774584" cy="1694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516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8D815-89E4-448A-897E-E9B56FCB813A}" type="slidenum">
              <a:rPr lang="ar-SA" smtClean="0"/>
              <a:t>19</a:t>
            </a:fld>
            <a:endParaRPr lang="ar-SA"/>
          </a:p>
        </p:txBody>
      </p:sp>
      <p:sp>
        <p:nvSpPr>
          <p:cNvPr id="3" name="مستطيل 2"/>
          <p:cNvSpPr/>
          <p:nvPr/>
        </p:nvSpPr>
        <p:spPr>
          <a:xfrm>
            <a:off x="0" y="18288"/>
            <a:ext cx="68042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 rtl="0"/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3- 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Addition of 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Acids:</a:t>
            </a:r>
            <a:endParaRPr lang="ar-SA" sz="1600" dirty="0">
              <a:solidFill>
                <a:srgbClr val="C0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07504" y="347788"/>
            <a:ext cx="8659515" cy="96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Acids that add in this way are the 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hydrogen halides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H-F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H-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H-Br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H-I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and 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sulfuric acid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H-OSO</a:t>
            </a:r>
            <a:r>
              <a:rPr lang="en-US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  <p:pic>
        <p:nvPicPr>
          <p:cNvPr id="20" name="Picture 19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3634171"/>
            <a:ext cx="4519052" cy="1729890"/>
          </a:xfrm>
          <a:prstGeom prst="rect">
            <a:avLst/>
          </a:prstGeom>
        </p:spPr>
      </p:pic>
      <p:pic>
        <p:nvPicPr>
          <p:cNvPr id="21" name="Picture 20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4" y="2417792"/>
            <a:ext cx="5616427" cy="1135478"/>
          </a:xfrm>
          <a:prstGeom prst="rect">
            <a:avLst/>
          </a:prstGeom>
        </p:spPr>
      </p:pic>
      <p:pic>
        <p:nvPicPr>
          <p:cNvPr id="22" name="Picture 21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9124" y="1324239"/>
            <a:ext cx="4709568" cy="1044030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89546" y="5444962"/>
            <a:ext cx="6108721" cy="1469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414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157A45-6C7A-4007-9C29-71EC23A19E11}" type="slidenum">
              <a:rPr lang="ar-SA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2</a:t>
            </a:fld>
            <a:endParaRPr lang="ar-SA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61729" y="0"/>
            <a:ext cx="45432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Alkenes</a:t>
            </a:r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and </a:t>
            </a:r>
            <a:r>
              <a:rPr lang="en-US" sz="3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Cycloalkenes</a:t>
            </a:r>
            <a:endParaRPr lang="en-US" sz="3200" dirty="0"/>
          </a:p>
        </p:txBody>
      </p:sp>
      <p:sp>
        <p:nvSpPr>
          <p:cNvPr id="4" name="Tartalom helye 2"/>
          <p:cNvSpPr txBox="1">
            <a:spLocks/>
          </p:cNvSpPr>
          <p:nvPr/>
        </p:nvSpPr>
        <p:spPr bwMode="auto">
          <a:xfrm>
            <a:off x="971600" y="742067"/>
            <a:ext cx="5958408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rtl="0">
              <a:lnSpc>
                <a:spcPct val="80000"/>
              </a:lnSpc>
              <a:spcBef>
                <a:spcPct val="20000"/>
              </a:spcBef>
            </a:pPr>
            <a:r>
              <a:rPr lang="en-US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Alkene:            </a:t>
            </a:r>
            <a:r>
              <a:rPr lang="hu-H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C</a:t>
            </a:r>
            <a:r>
              <a:rPr lang="hu-HU" sz="2000" baseline="-2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n</a:t>
            </a:r>
            <a:r>
              <a:rPr lang="hu-H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H</a:t>
            </a:r>
            <a:r>
              <a:rPr lang="hu-HU" sz="2000" baseline="-2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2n</a:t>
            </a:r>
            <a:r>
              <a:rPr lang="en-US" sz="2000" baseline="-2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    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Crabon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-Carbon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double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bond </a:t>
            </a:r>
            <a:endParaRPr lang="ar-SA" sz="2000" dirty="0">
              <a:latin typeface="Times New Roman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endParaRPr lang="hu-HU" sz="2000" baseline="-25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6" name="مستطيل 1"/>
          <p:cNvSpPr/>
          <p:nvPr/>
        </p:nvSpPr>
        <p:spPr>
          <a:xfrm>
            <a:off x="2172177" y="2029832"/>
            <a:ext cx="487165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Nomenclature of Alkenes   </a:t>
            </a:r>
            <a:endParaRPr lang="ar-SA" dirty="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2706326"/>
            <a:ext cx="9036496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 rtl="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IUPAC rules for naming alkenes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similar to those for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alkanes,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but a few rules must be added for naming and locating the multiple bonds. 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57200" algn="l" rtl="0">
              <a:lnSpc>
                <a:spcPct val="150000"/>
              </a:lnSpc>
              <a:buAutoNum type="arabicPeriod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ending </a:t>
            </a:r>
            <a:r>
              <a:rPr lang="en-US" sz="20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0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ene</a:t>
            </a:r>
            <a:r>
              <a:rPr lang="en-US" sz="20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used to designate a carbon–carbon double bond. When more than one double bond is present, the ending is </a:t>
            </a:r>
            <a:r>
              <a:rPr lang="en-US" sz="20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0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diene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0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triene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so on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914400" lvl="1" indent="-457200" algn="l" rtl="0">
              <a:lnSpc>
                <a:spcPct val="150000"/>
              </a:lnSpc>
              <a:buAutoNum type="arabicPeriod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Select the longest chain that includes both carbons of the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double.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3148" y="5342468"/>
            <a:ext cx="4061812" cy="1196444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971600" y="1165959"/>
            <a:ext cx="7272808" cy="498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lnSpc>
                <a:spcPct val="150000"/>
              </a:lnSpc>
              <a:defRPr/>
            </a:pPr>
            <a:r>
              <a:rPr lang="en-US" sz="2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Cycloalkene</a:t>
            </a:r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C</a:t>
            </a:r>
            <a:r>
              <a:rPr lang="en-US" sz="2000" baseline="-25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000" baseline="-25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2n-2 </a:t>
            </a:r>
            <a:r>
              <a:rPr lang="en-US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Single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ring with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one or more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double bond </a:t>
            </a:r>
          </a:p>
        </p:txBody>
      </p:sp>
    </p:spTree>
    <p:extLst>
      <p:ext uri="{BB962C8B-B14F-4D97-AF65-F5344CB8AC3E}">
        <p14:creationId xmlns:p14="http://schemas.microsoft.com/office/powerpoint/2010/main" val="1753239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157A45-6C7A-4007-9C29-71EC23A19E11}" type="slidenum">
              <a:rPr lang="ar-SA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20</a:t>
            </a:fld>
            <a:endParaRPr lang="ar-SA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5568" y="1137571"/>
            <a:ext cx="6341383" cy="1350199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841" y="3750302"/>
            <a:ext cx="5707650" cy="812185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5" y="4534252"/>
            <a:ext cx="4841050" cy="129811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2409" y="2361662"/>
            <a:ext cx="918770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an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unsymmetric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reagent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adds to an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unsymmetric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alkene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electropositive part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the reagent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adds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the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carbon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the double bond that has the 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greater number of </a:t>
            </a:r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hydrogen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substituents 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330440" y="-23899"/>
            <a:ext cx="9540552" cy="11339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>
              <a:lnSpc>
                <a:spcPct val="150000"/>
              </a:lnSpc>
            </a:pP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Addition of </a:t>
            </a:r>
            <a:r>
              <a:rPr 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Unsymmetric</a:t>
            </a: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Reagents to </a:t>
            </a:r>
            <a:r>
              <a:rPr 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Unsymmetric</a:t>
            </a: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Alkenes; </a:t>
            </a:r>
            <a:r>
              <a:rPr 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Markovnikov’s</a:t>
            </a: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Rule</a:t>
            </a:r>
            <a:endParaRPr lang="en-US" sz="24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0648" y="5967696"/>
            <a:ext cx="5479255" cy="777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158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8D815-89E4-448A-897E-E9B56FCB813A}" type="slidenum">
              <a:rPr lang="ar-SA" smtClean="0"/>
              <a:t>21</a:t>
            </a:fld>
            <a:endParaRPr lang="ar-SA"/>
          </a:p>
        </p:txBody>
      </p:sp>
      <p:sp>
        <p:nvSpPr>
          <p:cNvPr id="20" name="مستطيل 4"/>
          <p:cNvSpPr/>
          <p:nvPr/>
        </p:nvSpPr>
        <p:spPr>
          <a:xfrm>
            <a:off x="216481" y="0"/>
            <a:ext cx="42107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4- 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Addition of 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Water : Hydration</a:t>
            </a:r>
            <a:endParaRPr lang="ar-SA" sz="1600" dirty="0">
              <a:solidFill>
                <a:prstClr val="black"/>
              </a:solidFill>
            </a:endParaRPr>
          </a:p>
        </p:txBody>
      </p:sp>
      <p:pic>
        <p:nvPicPr>
          <p:cNvPr id="24" name="Picture 2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4916" y="692696"/>
            <a:ext cx="3444538" cy="922100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988840"/>
            <a:ext cx="5616427" cy="983065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5288" y="3068960"/>
            <a:ext cx="3993226" cy="1356478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4817" y="5030355"/>
            <a:ext cx="5654530" cy="132599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720" y="4941168"/>
            <a:ext cx="20890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Markovnikov’s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Rule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150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8D815-89E4-448A-897E-E9B56FCB813A}" type="slidenum">
              <a:rPr lang="ar-SA" smtClean="0"/>
              <a:t>22</a:t>
            </a:fld>
            <a:endParaRPr lang="ar-SA"/>
          </a:p>
        </p:txBody>
      </p:sp>
      <p:sp>
        <p:nvSpPr>
          <p:cNvPr id="24" name="مستطيل 2"/>
          <p:cNvSpPr/>
          <p:nvPr/>
        </p:nvSpPr>
        <p:spPr>
          <a:xfrm>
            <a:off x="107504" y="0"/>
            <a:ext cx="56886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 rtl="0"/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5- 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Addition of 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HOX 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Halohydrin Formation</a:t>
            </a:r>
            <a:endParaRPr lang="ar-SA" sz="1600" dirty="0">
              <a:solidFill>
                <a:prstClr val="black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720" y="422912"/>
            <a:ext cx="4846740" cy="1316850"/>
          </a:xfrm>
          <a:prstGeom prst="rect">
            <a:avLst/>
          </a:prstGeom>
        </p:spPr>
      </p:pic>
      <p:pic>
        <p:nvPicPr>
          <p:cNvPr id="21" name="Picture 20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2270" y="1858981"/>
            <a:ext cx="4145639" cy="701101"/>
          </a:xfrm>
          <a:prstGeom prst="rect">
            <a:avLst/>
          </a:prstGeom>
        </p:spPr>
      </p:pic>
      <p:pic>
        <p:nvPicPr>
          <p:cNvPr id="29" name="Picture 28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714"/>
          <a:stretch/>
        </p:blipFill>
        <p:spPr>
          <a:xfrm>
            <a:off x="2161000" y="2573658"/>
            <a:ext cx="4737460" cy="1333616"/>
          </a:xfrm>
          <a:prstGeom prst="rect">
            <a:avLst/>
          </a:prstGeom>
        </p:spPr>
      </p:pic>
      <p:pic>
        <p:nvPicPr>
          <p:cNvPr id="30" name="Picture 29" descr="Screen Clipping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577"/>
          <a:stretch/>
        </p:blipFill>
        <p:spPr>
          <a:xfrm>
            <a:off x="1691680" y="4213451"/>
            <a:ext cx="5426663" cy="1075082"/>
          </a:xfrm>
          <a:prstGeom prst="rect">
            <a:avLst/>
          </a:prstGeom>
        </p:spPr>
      </p:pic>
      <p:pic>
        <p:nvPicPr>
          <p:cNvPr id="31" name="Picture 30" descr="Screen Clipping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5288533"/>
            <a:ext cx="6696744" cy="1535174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-108520" y="4213451"/>
            <a:ext cx="191270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altLang="ar-SA" sz="20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Mechanism:</a:t>
            </a:r>
            <a:endParaRPr lang="en-US" altLang="ar-SA" sz="20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229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157A45-6C7A-4007-9C29-71EC23A19E11}" type="slidenum">
              <a:rPr lang="ar-SA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23</a:t>
            </a:fld>
            <a:endParaRPr lang="ar-SA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8825" y="1441027"/>
            <a:ext cx="5174428" cy="57155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-9144"/>
            <a:ext cx="25202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6- Hydroboration: </a:t>
            </a:r>
            <a:endParaRPr lang="en-US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935583" y="2447837"/>
            <a:ext cx="7325350" cy="1928733"/>
            <a:chOff x="1115616" y="1510506"/>
            <a:chExt cx="7325350" cy="1928733"/>
          </a:xfrm>
        </p:grpSpPr>
        <p:pic>
          <p:nvPicPr>
            <p:cNvPr id="11" name="Picture 10" descr="Screen Clippi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89368" y="1510506"/>
              <a:ext cx="5517358" cy="1120237"/>
            </a:xfrm>
            <a:prstGeom prst="rect">
              <a:avLst/>
            </a:prstGeom>
          </p:spPr>
        </p:pic>
        <p:pic>
          <p:nvPicPr>
            <p:cNvPr id="12" name="Picture 11" descr="Screen Clippin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022"/>
            <a:stretch/>
          </p:blipFill>
          <p:spPr>
            <a:xfrm>
              <a:off x="5004048" y="2640171"/>
              <a:ext cx="3436918" cy="799068"/>
            </a:xfrm>
            <a:prstGeom prst="rect">
              <a:avLst/>
            </a:prstGeom>
          </p:spPr>
        </p:pic>
        <p:pic>
          <p:nvPicPr>
            <p:cNvPr id="13" name="Picture 12" descr="Screen Clipping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1874"/>
            <a:stretch/>
          </p:blipFill>
          <p:spPr>
            <a:xfrm>
              <a:off x="1115616" y="2630743"/>
              <a:ext cx="3888432" cy="777307"/>
            </a:xfrm>
            <a:prstGeom prst="rect">
              <a:avLst/>
            </a:prstGeom>
          </p:spPr>
        </p:pic>
      </p:grpSp>
      <p:pic>
        <p:nvPicPr>
          <p:cNvPr id="17" name="Picture 16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583" y="4962654"/>
            <a:ext cx="6965284" cy="1005927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107504" y="356262"/>
            <a:ext cx="9154762" cy="96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lnSpc>
                <a:spcPct val="150000"/>
              </a:lnSpc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Hydroboration-oxidation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reactions are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regioselective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the net result of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hydroboration-oxidation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anti-</a:t>
            </a:r>
            <a:r>
              <a:rPr 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Markovnikov</a:t>
            </a:r>
            <a:r>
              <a:rPr 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addition of water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an alkene. </a:t>
            </a:r>
          </a:p>
        </p:txBody>
      </p:sp>
    </p:spTree>
    <p:extLst>
      <p:ext uri="{BB962C8B-B14F-4D97-AF65-F5344CB8AC3E}">
        <p14:creationId xmlns:p14="http://schemas.microsoft.com/office/powerpoint/2010/main" val="562888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1196752"/>
            <a:ext cx="55980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rtl="0"/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1- 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Oxidation 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of alkenes with Permanganate 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3DA81-878F-4889-867F-57E993E58D08}" type="slidenum">
              <a:rPr lang="ar-SA" smtClean="0"/>
              <a:pPr/>
              <a:t>24</a:t>
            </a:fld>
            <a:endParaRPr lang="ar-SA"/>
          </a:p>
        </p:txBody>
      </p:sp>
      <p:sp>
        <p:nvSpPr>
          <p:cNvPr id="20" name="مستطيل 4"/>
          <p:cNvSpPr/>
          <p:nvPr/>
        </p:nvSpPr>
        <p:spPr>
          <a:xfrm>
            <a:off x="2617679" y="-14541"/>
            <a:ext cx="34243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l"/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</a:rPr>
              <a:t>Reaction </a:t>
            </a:r>
            <a:r>
              <a:rPr lang="en-US" sz="3200" dirty="0">
                <a:solidFill>
                  <a:srgbClr val="00B050"/>
                </a:solidFill>
                <a:latin typeface="Times New Roman" pitchFamily="18" charset="0"/>
              </a:rPr>
              <a:t>of alkenes</a:t>
            </a:r>
            <a:endParaRPr lang="ar-SA" sz="3200" dirty="0">
              <a:solidFill>
                <a:srgbClr val="00B050"/>
              </a:solidFill>
              <a:latin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7504" y="573540"/>
            <a:ext cx="74168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 rtl="0">
              <a:buFont typeface="Wingdings" panose="05000000000000000000" pitchFamily="2" charset="2"/>
              <a:buChar char="§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Oxidation of alkenes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Diols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or Carbonyl-Containing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Compounds.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634487" y="1522912"/>
            <a:ext cx="18966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syn</a:t>
            </a: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hydroxylation</a:t>
            </a:r>
            <a:endParaRPr lang="en-US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836848" y="1985555"/>
            <a:ext cx="6985996" cy="1527666"/>
            <a:chOff x="525848" y="2420888"/>
            <a:chExt cx="6985996" cy="1527666"/>
          </a:xfrm>
        </p:grpSpPr>
        <p:pic>
          <p:nvPicPr>
            <p:cNvPr id="10" name="Picture 9" descr="Screen Clippi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376"/>
            <a:stretch/>
          </p:blipFill>
          <p:spPr>
            <a:xfrm>
              <a:off x="4036073" y="2454905"/>
              <a:ext cx="3475771" cy="1493649"/>
            </a:xfrm>
            <a:prstGeom prst="rect">
              <a:avLst/>
            </a:prstGeom>
          </p:spPr>
        </p:pic>
        <p:pic>
          <p:nvPicPr>
            <p:cNvPr id="39" name="Picture 38" descr="Screen Clippi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6874"/>
            <a:stretch/>
          </p:blipFill>
          <p:spPr>
            <a:xfrm>
              <a:off x="525848" y="2441479"/>
              <a:ext cx="2367880" cy="1493649"/>
            </a:xfrm>
            <a:prstGeom prst="rect">
              <a:avLst/>
            </a:prstGeom>
          </p:spPr>
        </p:pic>
        <p:grpSp>
          <p:nvGrpSpPr>
            <p:cNvPr id="17" name="Group 16"/>
            <p:cNvGrpSpPr/>
            <p:nvPr/>
          </p:nvGrpSpPr>
          <p:grpSpPr>
            <a:xfrm>
              <a:off x="2987824" y="2420888"/>
              <a:ext cx="933269" cy="942365"/>
              <a:chOff x="6007426" y="5183268"/>
              <a:chExt cx="933269" cy="942365"/>
            </a:xfrm>
          </p:grpSpPr>
          <p:pic>
            <p:nvPicPr>
              <p:cNvPr id="40" name="Picture 39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8649"/>
              <a:stretch/>
            </p:blipFill>
            <p:spPr>
              <a:xfrm>
                <a:off x="6042014" y="5183268"/>
                <a:ext cx="864096" cy="942365"/>
              </a:xfrm>
              <a:prstGeom prst="rect">
                <a:avLst/>
              </a:prstGeom>
            </p:spPr>
          </p:pic>
          <p:sp>
            <p:nvSpPr>
              <p:cNvPr id="13" name="TextBox 12"/>
              <p:cNvSpPr txBox="1"/>
              <p:nvPr/>
            </p:nvSpPr>
            <p:spPr>
              <a:xfrm>
                <a:off x="6196761" y="5275020"/>
                <a:ext cx="48442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OH</a:t>
                </a:r>
                <a:r>
                  <a:rPr lang="en-US" sz="1400" baseline="300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:endParaRPr lang="en-US" sz="1400" baseline="30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6007426" y="5546438"/>
                <a:ext cx="93326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  <a:r>
                  <a:rPr lang="en-US" sz="1400" baseline="-250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14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O, cold</a:t>
                </a:r>
                <a:endPara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pic>
        <p:nvPicPr>
          <p:cNvPr id="19" name="Picture 18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03"/>
          <a:stretch/>
        </p:blipFill>
        <p:spPr>
          <a:xfrm>
            <a:off x="2195736" y="3810333"/>
            <a:ext cx="4519052" cy="109619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63688" y="4997761"/>
            <a:ext cx="5578323" cy="175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332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512" y="108559"/>
            <a:ext cx="61436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 rtl="0"/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2- 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Oxidation 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of alkenes with </a:t>
            </a:r>
            <a:r>
              <a:rPr lang="en-US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peroxy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acid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92080" y="604517"/>
            <a:ext cx="1947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anti hydroxylation</a:t>
            </a:r>
            <a:endParaRPr lang="en-US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عنصر نائب لرقم الشريحة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3DA81-878F-4889-867F-57E993E58D08}" type="slidenum">
              <a:rPr lang="ar-SA" smtClean="0"/>
              <a:pPr/>
              <a:t>25</a:t>
            </a:fld>
            <a:endParaRPr lang="ar-SA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1184011"/>
            <a:ext cx="5614903" cy="1207113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6504" y="4653136"/>
            <a:ext cx="5925826" cy="1182727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0862" y="2887105"/>
            <a:ext cx="5840474" cy="1152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182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8D815-89E4-448A-897E-E9B56FCB813A}" type="slidenum">
              <a:rPr lang="ar-SA" smtClean="0"/>
              <a:t>26</a:t>
            </a:fld>
            <a:endParaRPr lang="ar-SA"/>
          </a:p>
        </p:txBody>
      </p:sp>
      <p:sp>
        <p:nvSpPr>
          <p:cNvPr id="3" name="مستطيل 2"/>
          <p:cNvSpPr/>
          <p:nvPr/>
        </p:nvSpPr>
        <p:spPr>
          <a:xfrm>
            <a:off x="140569" y="93045"/>
            <a:ext cx="23431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 rtl="0"/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3-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Ozonolysis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ar-SA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2051720" y="418964"/>
            <a:ext cx="3650358" cy="4001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Oxidation of alkenes by ozone </a:t>
            </a:r>
            <a:r>
              <a:rPr lang="en-US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000" baseline="-2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ar-SA" sz="2000" baseline="-25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144993"/>
            <a:ext cx="6264696" cy="1506147"/>
          </a:xfrm>
          <a:prstGeom prst="rect">
            <a:avLst/>
          </a:prstGeom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692" y="2936375"/>
            <a:ext cx="5761219" cy="777307"/>
          </a:xfrm>
          <a:prstGeom prst="rect">
            <a:avLst/>
          </a:prstGeom>
        </p:spPr>
      </p:pic>
      <p:pic>
        <p:nvPicPr>
          <p:cNvPr id="14" name="Picture 13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856" y="4221088"/>
            <a:ext cx="4153260" cy="65537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77719" y="5229200"/>
            <a:ext cx="5084505" cy="1036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351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/>
          <p:cNvSpPr/>
          <p:nvPr/>
        </p:nvSpPr>
        <p:spPr>
          <a:xfrm>
            <a:off x="2771800" y="-99392"/>
            <a:ext cx="328487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l"/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</a:rPr>
              <a:t>Reactions</a:t>
            </a:r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sz="3200" dirty="0">
                <a:solidFill>
                  <a:srgbClr val="00B050"/>
                </a:solidFill>
                <a:latin typeface="Times New Roman" pitchFamily="18" charset="0"/>
              </a:rPr>
              <a:t>of </a:t>
            </a:r>
            <a:r>
              <a:rPr lang="en-US" sz="3200" dirty="0" err="1">
                <a:solidFill>
                  <a:srgbClr val="00B050"/>
                </a:solidFill>
                <a:latin typeface="Times New Roman" pitchFamily="18" charset="0"/>
              </a:rPr>
              <a:t>Dienes</a:t>
            </a:r>
            <a:endParaRPr lang="ar-SA" sz="3200" dirty="0">
              <a:solidFill>
                <a:srgbClr val="00B050"/>
              </a:solidFill>
              <a:latin typeface="Times New Roman" pitchFamily="18" charset="0"/>
            </a:endParaRPr>
          </a:p>
        </p:txBody>
      </p:sp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1050B-D8C9-4F46-AD52-7FFD58555BC6}" type="slidenum">
              <a:rPr lang="ar-SA" smtClean="0"/>
              <a:pPr/>
              <a:t>27</a:t>
            </a:fld>
            <a:endParaRPr lang="ar-SA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083155"/>
            <a:ext cx="6614733" cy="232430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627194"/>
            <a:ext cx="78123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 Electrophilic 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Additions to Conjugated </a:t>
            </a:r>
            <a:r>
              <a:rPr lang="en-US" sz="2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Dienes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2786" y="3863417"/>
            <a:ext cx="5058096" cy="525036"/>
          </a:xfrm>
          <a:prstGeom prst="rect">
            <a:avLst/>
          </a:prstGeo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9413" y="4436212"/>
            <a:ext cx="4884843" cy="563929"/>
          </a:xfrm>
          <a:prstGeom prst="rect">
            <a:avLst/>
          </a:prstGeom>
        </p:spPr>
      </p:pic>
      <p:pic>
        <p:nvPicPr>
          <p:cNvPr id="12" name="Picture 11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571" y="5037151"/>
            <a:ext cx="4752528" cy="1805961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-13290" y="3615603"/>
            <a:ext cx="191270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altLang="ar-SA" sz="20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Mechanism:</a:t>
            </a:r>
            <a:endParaRPr lang="en-US" altLang="ar-SA" sz="20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0874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8D815-89E4-448A-897E-E9B56FCB813A}" type="slidenum">
              <a:rPr lang="ar-SA" smtClean="0"/>
              <a:t>28</a:t>
            </a:fld>
            <a:endParaRPr lang="ar-SA"/>
          </a:p>
        </p:txBody>
      </p:sp>
      <p:sp>
        <p:nvSpPr>
          <p:cNvPr id="4" name="مستطيل 3"/>
          <p:cNvSpPr/>
          <p:nvPr/>
        </p:nvSpPr>
        <p:spPr>
          <a:xfrm>
            <a:off x="139016" y="0"/>
            <a:ext cx="35854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 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Diels-Alder reaction</a:t>
            </a:r>
            <a:endParaRPr lang="ar-SA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8541" y="486649"/>
            <a:ext cx="846704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Diels–Alder reaction is the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cycloaddition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reaction of a conjugated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diene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a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dienophile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(alkene)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give a cyclic product in which three 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bonds are converted to two 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bonds and a new 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bond.</a:t>
            </a: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751" y="1895992"/>
            <a:ext cx="5112568" cy="1634501"/>
          </a:xfrm>
          <a:prstGeom prst="rect">
            <a:avLst/>
          </a:prstGeo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8189" y="3425189"/>
            <a:ext cx="7621" cy="762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7775" y="4991705"/>
            <a:ext cx="4680520" cy="179976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95736" y="3727387"/>
            <a:ext cx="3749365" cy="1133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006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157A45-6C7A-4007-9C29-71EC23A19E11}" type="slidenum">
              <a:rPr lang="ar-SA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3</a:t>
            </a:fld>
            <a:endParaRPr lang="ar-SA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1676" y="962969"/>
            <a:ext cx="4404742" cy="47248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9987" y="1335402"/>
            <a:ext cx="885698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the double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bond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equidistant from both ends of the chain, number the chain from the end nearest the first branch point.</a:t>
            </a: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123" y="2337261"/>
            <a:ext cx="3787468" cy="84589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-15377" y="3142913"/>
            <a:ext cx="910525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l" rtl="0">
              <a:lnSpc>
                <a:spcPct val="150000"/>
              </a:lnSpc>
              <a:buFont typeface="+mj-lt"/>
              <a:buAutoNum type="arabicPeriod" startAt="4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Indicate the position of the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double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bond using the lower numbered carbon atom of that bond. </a:t>
            </a:r>
          </a:p>
        </p:txBody>
      </p: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4059156"/>
            <a:ext cx="3741744" cy="49534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-7699" y="4594655"/>
            <a:ext cx="9119518" cy="96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l" rtl="0">
              <a:lnSpc>
                <a:spcPct val="150000"/>
              </a:lnSpc>
              <a:buFont typeface="+mj-lt"/>
              <a:buAutoNum type="arabicPeriod" startAt="5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more than one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double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bond is present, number the chain from the end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nearest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first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double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bond. </a:t>
            </a:r>
          </a:p>
        </p:txBody>
      </p:sp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5702346"/>
            <a:ext cx="4473328" cy="45724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1623" y="-42638"/>
            <a:ext cx="8568952" cy="96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l" rtl="0">
              <a:lnSpc>
                <a:spcPct val="150000"/>
              </a:lnSpc>
              <a:buFont typeface="+mj-lt"/>
              <a:buAutoNum type="arabicPeriod" startAt="3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Number the chain from the end nearest the double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bond so that the carbon atoms in that bond have the lowest possible numbers.</a:t>
            </a:r>
          </a:p>
        </p:txBody>
      </p:sp>
    </p:spTree>
    <p:extLst>
      <p:ext uri="{BB962C8B-B14F-4D97-AF65-F5344CB8AC3E}">
        <p14:creationId xmlns:p14="http://schemas.microsoft.com/office/powerpoint/2010/main" val="2620027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157A45-6C7A-4007-9C29-71EC23A19E11}" type="slidenum">
              <a:rPr lang="ar-SA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4</a:t>
            </a:fld>
            <a:endParaRPr lang="ar-SA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9551" y="-24206"/>
            <a:ext cx="14494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Examples</a:t>
            </a:r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776" y="1078204"/>
            <a:ext cx="1318374" cy="525826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6495" y="1051532"/>
            <a:ext cx="1615580" cy="579170"/>
          </a:xfrm>
          <a:prstGeom prst="rect">
            <a:avLst/>
          </a:prstGeo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344" y="906739"/>
            <a:ext cx="2118544" cy="723963"/>
          </a:xfrm>
          <a:prstGeom prst="rect">
            <a:avLst/>
          </a:prstGeom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8278" y="982946"/>
            <a:ext cx="1813717" cy="647756"/>
          </a:xfrm>
          <a:prstGeom prst="rect">
            <a:avLst/>
          </a:prstGeom>
        </p:spPr>
      </p:pic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8888" y="2520311"/>
            <a:ext cx="1783235" cy="1455546"/>
          </a:xfrm>
          <a:prstGeom prst="rect">
            <a:avLst/>
          </a:prstGeom>
        </p:spPr>
      </p:pic>
      <p:pic>
        <p:nvPicPr>
          <p:cNvPr id="11" name="Picture 10" descr="Screen Clippi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116" y="2504641"/>
            <a:ext cx="2232853" cy="1265030"/>
          </a:xfrm>
          <a:prstGeom prst="rect">
            <a:avLst/>
          </a:prstGeom>
        </p:spPr>
      </p:pic>
      <p:pic>
        <p:nvPicPr>
          <p:cNvPr id="12" name="Picture 11" descr="Screen Clippi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2569839"/>
            <a:ext cx="2004234" cy="1257409"/>
          </a:xfrm>
          <a:prstGeom prst="rect">
            <a:avLst/>
          </a:prstGeom>
        </p:spPr>
      </p:pic>
      <p:pic>
        <p:nvPicPr>
          <p:cNvPr id="17" name="Picture 16" descr="Screen Clippi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5390" y="4666002"/>
            <a:ext cx="3299746" cy="1226926"/>
          </a:xfrm>
          <a:prstGeom prst="rect">
            <a:avLst/>
          </a:prstGeom>
        </p:spPr>
      </p:pic>
      <p:pic>
        <p:nvPicPr>
          <p:cNvPr id="18" name="Picture 17" descr="Screen Clippi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7638" y="4718373"/>
            <a:ext cx="2156647" cy="1188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90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157A45-6C7A-4007-9C29-71EC23A19E11}" type="slidenum">
              <a:rPr lang="ar-SA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5</a:t>
            </a:fld>
            <a:endParaRPr lang="ar-SA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73148" y="22111"/>
            <a:ext cx="25250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Common names</a:t>
            </a:r>
            <a:endParaRPr lang="en-US" sz="2800" dirty="0">
              <a:solidFill>
                <a:srgbClr val="00B05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7142" y="527778"/>
            <a:ext cx="8835338" cy="96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 rtl="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simplest members of the alkene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series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frequently referred to by their older common names,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ethylene and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propylene.</a:t>
            </a: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844824"/>
            <a:ext cx="1394581" cy="792549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806721"/>
            <a:ext cx="1615580" cy="83065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5850" y="2780928"/>
            <a:ext cx="9141765" cy="96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 rtl="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Two important groups also have common names. They are the </a:t>
            </a:r>
            <a:r>
              <a:rPr lang="en-US" sz="20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vinyl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20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allyl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groups, these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groups are used in common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names.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3886" y="3940672"/>
            <a:ext cx="1463167" cy="792549"/>
          </a:xfrm>
          <a:prstGeom prst="rect">
            <a:avLst/>
          </a:prstGeom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3823185"/>
            <a:ext cx="1996613" cy="845893"/>
          </a:xfrm>
          <a:prstGeom prst="rect">
            <a:avLst/>
          </a:prstGeom>
        </p:spPr>
      </p:pic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004" y="5301208"/>
            <a:ext cx="1440305" cy="792549"/>
          </a:xfrm>
          <a:prstGeom prst="rect">
            <a:avLst/>
          </a:prstGeom>
        </p:spPr>
      </p:pic>
      <p:pic>
        <p:nvPicPr>
          <p:cNvPr id="11" name="Picture 10" descr="Screen Clippi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5157192"/>
            <a:ext cx="2027096" cy="838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151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157A45-6C7A-4007-9C29-71EC23A19E11}" type="slidenum">
              <a:rPr lang="ar-SA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6</a:t>
            </a:fld>
            <a:endParaRPr lang="ar-SA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مستطيل 1"/>
          <p:cNvSpPr/>
          <p:nvPr/>
        </p:nvSpPr>
        <p:spPr>
          <a:xfrm>
            <a:off x="1748032" y="24978"/>
            <a:ext cx="547617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Nomenclature of </a:t>
            </a:r>
            <a:r>
              <a:rPr lang="en-US" sz="3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Cycloalkenes</a:t>
            </a:r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ar-SA" dirty="0">
              <a:solidFill>
                <a:prstClr val="black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12752" y="880064"/>
            <a:ext cx="899774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rtl="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cycloalkenes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the double is always found between carbon 1 and carbon 2. It is therefore not necessary to specify the position of the double bond with a number. If substituents are present, the ring must numbered, starting from the double bond, in the direction that gives the substituents the lowest number(s).      </a:t>
            </a:r>
            <a:endParaRPr lang="ar-SA" sz="2000" dirty="0">
              <a:latin typeface="Times New Roman" pitchFamily="18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3642449"/>
            <a:ext cx="1243692" cy="93886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3848" y="3237998"/>
            <a:ext cx="2072820" cy="1505843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1002" y="3501008"/>
            <a:ext cx="2426418" cy="1499746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91880" y="5447301"/>
            <a:ext cx="1707028" cy="1274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629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157A45-6C7A-4007-9C29-71EC23A19E11}" type="slidenum">
              <a:rPr lang="ar-SA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7</a:t>
            </a:fld>
            <a:endParaRPr lang="ar-SA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مستطيل 1"/>
          <p:cNvSpPr/>
          <p:nvPr/>
        </p:nvSpPr>
        <p:spPr>
          <a:xfrm>
            <a:off x="2729172" y="-10620"/>
            <a:ext cx="37208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Alkadienes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 </a:t>
            </a:r>
            <a:r>
              <a:rPr lang="en-US" sz="3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Dienes</a:t>
            </a:r>
            <a:endParaRPr lang="ar-SA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7504" y="574111"/>
            <a:ext cx="8640960" cy="2345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 rtl="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Compounds with more than one double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exist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If two double bonds are present, the compounds are called </a:t>
            </a:r>
            <a:r>
              <a:rPr lang="en-US" sz="20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alkadienes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or, more commonly, </a:t>
            </a:r>
            <a:r>
              <a:rPr lang="en-US" sz="20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dienes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There are also </a:t>
            </a:r>
            <a:r>
              <a:rPr lang="en-US" sz="20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trienes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tetraenes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even </a:t>
            </a:r>
            <a:r>
              <a:rPr lang="en-US" sz="20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polyenes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l" rtl="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Depending on the relative positions of the multiple bonds, double bonds are said to be: </a:t>
            </a: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8391" y="3090654"/>
            <a:ext cx="1585097" cy="627942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7664" y="3038179"/>
            <a:ext cx="1280271" cy="719390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0072" y="3038179"/>
            <a:ext cx="2664183" cy="640135"/>
          </a:xfrm>
          <a:prstGeom prst="rect">
            <a:avLst/>
          </a:prstGeom>
        </p:spPr>
      </p:pic>
      <p:sp>
        <p:nvSpPr>
          <p:cNvPr id="52" name="مستطيل 1"/>
          <p:cNvSpPr/>
          <p:nvPr/>
        </p:nvSpPr>
        <p:spPr>
          <a:xfrm>
            <a:off x="2439028" y="3982034"/>
            <a:ext cx="43011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Nomenclature of </a:t>
            </a:r>
            <a:r>
              <a:rPr lang="en-US" sz="3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Dienes</a:t>
            </a:r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ar-SA" dirty="0">
              <a:solidFill>
                <a:prstClr val="black"/>
              </a:solidFill>
            </a:endParaRPr>
          </a:p>
        </p:txBody>
      </p:sp>
      <p:pic>
        <p:nvPicPr>
          <p:cNvPr id="53" name="Picture 52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7340" y="4847880"/>
            <a:ext cx="2362405" cy="1257409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5025688"/>
            <a:ext cx="2755631" cy="853514"/>
          </a:xfrm>
          <a:prstGeom prst="rect">
            <a:avLst/>
          </a:prstGeom>
        </p:spPr>
      </p:pic>
      <p:pic>
        <p:nvPicPr>
          <p:cNvPr id="55" name="Picture 54" descr="Screen Clippi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446" y="4508759"/>
            <a:ext cx="1867062" cy="1691787"/>
          </a:xfrm>
          <a:prstGeom prst="rect">
            <a:avLst/>
          </a:prstGeom>
        </p:spPr>
      </p:pic>
      <p:pic>
        <p:nvPicPr>
          <p:cNvPr id="56" name="Picture 55" descr="Screen Clippi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3451" y="4617139"/>
            <a:ext cx="1638442" cy="1577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517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157A45-6C7A-4007-9C29-71EC23A19E11}" type="slidenum">
              <a:rPr lang="ar-SA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8</a:t>
            </a:fld>
            <a:endParaRPr lang="ar-SA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مستطيل 1"/>
          <p:cNvSpPr/>
          <p:nvPr/>
        </p:nvSpPr>
        <p:spPr>
          <a:xfrm>
            <a:off x="2048428" y="-15343"/>
            <a:ext cx="509947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</a:rPr>
              <a:t>Physical properties of alkenes</a:t>
            </a:r>
            <a:endParaRPr lang="ar-SA" sz="3200" dirty="0">
              <a:solidFill>
                <a:srgbClr val="00B050"/>
              </a:solidFill>
              <a:latin typeface="Times New Roman" pitchFamily="18" charset="0"/>
            </a:endParaRPr>
          </a:p>
        </p:txBody>
      </p:sp>
      <p:sp>
        <p:nvSpPr>
          <p:cNvPr id="4" name="مستطيل 2"/>
          <p:cNvSpPr/>
          <p:nvPr/>
        </p:nvSpPr>
        <p:spPr>
          <a:xfrm>
            <a:off x="137660" y="959192"/>
            <a:ext cx="40350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</a:rPr>
              <a:t>Physical States and </a:t>
            </a:r>
            <a:r>
              <a:rPr lang="en-US" sz="2400" dirty="0" err="1" smtClean="0">
                <a:solidFill>
                  <a:srgbClr val="C00000"/>
                </a:solidFill>
                <a:latin typeface="Times New Roman" pitchFamily="18" charset="0"/>
              </a:rPr>
              <a:t>Solubilities</a:t>
            </a:r>
            <a:endParaRPr lang="ar-SA" sz="2400" dirty="0">
              <a:solidFill>
                <a:srgbClr val="C00000"/>
              </a:solidFill>
            </a:endParaRPr>
          </a:p>
        </p:txBody>
      </p:sp>
      <p:grpSp>
        <p:nvGrpSpPr>
          <p:cNvPr id="5" name="مجموعة 3"/>
          <p:cNvGrpSpPr/>
          <p:nvPr/>
        </p:nvGrpSpPr>
        <p:grpSpPr>
          <a:xfrm>
            <a:off x="994279" y="1809215"/>
            <a:ext cx="6356919" cy="1770162"/>
            <a:chOff x="655649" y="1601078"/>
            <a:chExt cx="6356919" cy="1770162"/>
          </a:xfrm>
        </p:grpSpPr>
        <p:sp>
          <p:nvSpPr>
            <p:cNvPr id="6" name="Tartalom helye 2"/>
            <p:cNvSpPr txBox="1">
              <a:spLocks/>
            </p:cNvSpPr>
            <p:nvPr/>
          </p:nvSpPr>
          <p:spPr bwMode="auto">
            <a:xfrm>
              <a:off x="716187" y="1601078"/>
              <a:ext cx="1017716" cy="4286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>
                <a:lnSpc>
                  <a:spcPct val="80000"/>
                </a:lnSpc>
                <a:spcBef>
                  <a:spcPct val="20000"/>
                </a:spcBef>
                <a:buFont typeface="Arial" charset="0"/>
                <a:buNone/>
              </a:pPr>
              <a:r>
                <a:rPr lang="hu-HU" sz="2000" dirty="0" smtClean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C</a:t>
              </a:r>
              <a:r>
                <a:rPr lang="hu-HU" sz="2000" baseline="-25000" dirty="0" smtClean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1</a:t>
              </a:r>
              <a:r>
                <a:rPr lang="hu-HU" sz="2000" dirty="0" smtClean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-C</a:t>
              </a:r>
              <a:r>
                <a:rPr lang="hu-HU" sz="2000" baseline="-25000" dirty="0" smtClean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4</a:t>
              </a:r>
              <a:endParaRPr lang="hu-HU" sz="2000" baseline="-25000" dirty="0">
                <a:latin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  <p:sp>
          <p:nvSpPr>
            <p:cNvPr id="7" name="Tartalom helye 2"/>
            <p:cNvSpPr txBox="1">
              <a:spLocks/>
            </p:cNvSpPr>
            <p:nvPr/>
          </p:nvSpPr>
          <p:spPr bwMode="auto">
            <a:xfrm>
              <a:off x="2318826" y="1609713"/>
              <a:ext cx="2357454" cy="64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>
                <a:lnSpc>
                  <a:spcPct val="80000"/>
                </a:lnSpc>
                <a:spcBef>
                  <a:spcPct val="20000"/>
                </a:spcBef>
                <a:buFont typeface="Arial" charset="0"/>
                <a:buNone/>
              </a:pPr>
              <a:r>
                <a:rPr lang="en-US" sz="2000" dirty="0" smtClean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      </a:t>
              </a:r>
              <a:r>
                <a:rPr lang="hu-HU" sz="2000" dirty="0" smtClean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gases</a:t>
              </a:r>
              <a:endParaRPr lang="en-US" sz="2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  <p:sp>
          <p:nvSpPr>
            <p:cNvPr id="8" name="Tartalom helye 2"/>
            <p:cNvSpPr txBox="1">
              <a:spLocks/>
            </p:cNvSpPr>
            <p:nvPr/>
          </p:nvSpPr>
          <p:spPr bwMode="auto">
            <a:xfrm>
              <a:off x="683568" y="2249078"/>
              <a:ext cx="1259535" cy="4286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>
                <a:lnSpc>
                  <a:spcPct val="80000"/>
                </a:lnSpc>
                <a:spcBef>
                  <a:spcPct val="20000"/>
                </a:spcBef>
                <a:buFont typeface="Arial" charset="0"/>
                <a:buNone/>
              </a:pPr>
              <a:r>
                <a:rPr lang="hu-HU" sz="2000" dirty="0" smtClean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C</a:t>
              </a:r>
              <a:r>
                <a:rPr lang="hu-HU" sz="2000" baseline="-25000" dirty="0" smtClean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5</a:t>
              </a:r>
              <a:r>
                <a:rPr lang="hu-HU" sz="2000" dirty="0" smtClean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-C</a:t>
              </a:r>
              <a:r>
                <a:rPr lang="en-US" sz="2000" baseline="-25000" dirty="0" smtClean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18</a:t>
              </a:r>
              <a:endParaRPr lang="hu-HU" sz="2000" baseline="-25000" dirty="0">
                <a:latin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  <p:sp>
          <p:nvSpPr>
            <p:cNvPr id="9" name="Tartalom helye 2"/>
            <p:cNvSpPr txBox="1">
              <a:spLocks/>
            </p:cNvSpPr>
            <p:nvPr/>
          </p:nvSpPr>
          <p:spPr bwMode="auto">
            <a:xfrm>
              <a:off x="2778566" y="2257713"/>
              <a:ext cx="4234002" cy="43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>
                <a:lnSpc>
                  <a:spcPct val="80000"/>
                </a:lnSpc>
                <a:spcBef>
                  <a:spcPct val="20000"/>
                </a:spcBef>
                <a:buFont typeface="Arial" charset="0"/>
                <a:buNone/>
              </a:pPr>
              <a:r>
                <a:rPr lang="hu-HU" sz="2000" dirty="0" smtClean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liquids</a:t>
              </a:r>
              <a:endParaRPr lang="ar-SA" sz="2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  <p:sp>
          <p:nvSpPr>
            <p:cNvPr id="10" name="Tartalom helye 2"/>
            <p:cNvSpPr txBox="1">
              <a:spLocks/>
            </p:cNvSpPr>
            <p:nvPr/>
          </p:nvSpPr>
          <p:spPr bwMode="auto">
            <a:xfrm>
              <a:off x="655649" y="2878306"/>
              <a:ext cx="2156507" cy="4929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>
                <a:lnSpc>
                  <a:spcPct val="80000"/>
                </a:lnSpc>
                <a:spcBef>
                  <a:spcPct val="20000"/>
                </a:spcBef>
              </a:pPr>
              <a:r>
                <a:rPr lang="en-US" sz="2000" dirty="0" smtClean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More than </a:t>
              </a:r>
              <a:r>
                <a:rPr lang="hu-HU" sz="2000" dirty="0" smtClean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C</a:t>
              </a:r>
              <a:r>
                <a:rPr lang="en-US" sz="2000" baseline="-25000" dirty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18</a:t>
              </a:r>
              <a:endParaRPr lang="hu-HU" sz="2000" baseline="-25000" dirty="0">
                <a:latin typeface="Times New Roman" pitchFamily="18" charset="0"/>
                <a:cs typeface="Times New Roman" pitchFamily="18" charset="0"/>
                <a:sym typeface="Symbol" pitchFamily="18" charset="2"/>
              </a:endParaRPr>
            </a:p>
            <a:p>
              <a:pPr algn="l">
                <a:lnSpc>
                  <a:spcPct val="80000"/>
                </a:lnSpc>
                <a:spcBef>
                  <a:spcPct val="20000"/>
                </a:spcBef>
                <a:buFont typeface="Arial" charset="0"/>
                <a:buNone/>
              </a:pPr>
              <a:r>
                <a:rPr lang="en-US" sz="2000" dirty="0" smtClean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 </a:t>
              </a:r>
              <a:endParaRPr lang="hu-HU" sz="2000" baseline="-25000" dirty="0">
                <a:latin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  <p:sp>
          <p:nvSpPr>
            <p:cNvPr id="11" name="Tartalom helye 2"/>
            <p:cNvSpPr txBox="1">
              <a:spLocks/>
            </p:cNvSpPr>
            <p:nvPr/>
          </p:nvSpPr>
          <p:spPr bwMode="auto">
            <a:xfrm>
              <a:off x="2777146" y="2852816"/>
              <a:ext cx="4104456" cy="46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>
                <a:lnSpc>
                  <a:spcPct val="80000"/>
                </a:lnSpc>
                <a:spcBef>
                  <a:spcPct val="20000"/>
                </a:spcBef>
                <a:buFont typeface="Arial" charset="0"/>
                <a:buNone/>
              </a:pPr>
              <a:r>
                <a:rPr lang="en-US" sz="2000" dirty="0" smtClean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solids</a:t>
              </a:r>
              <a:endParaRPr lang="ar-SA" sz="2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</p:grpSp>
      <p:sp>
        <p:nvSpPr>
          <p:cNvPr id="12" name="مربع نص 11"/>
          <p:cNvSpPr txBox="1"/>
          <p:nvPr/>
        </p:nvSpPr>
        <p:spPr>
          <a:xfrm>
            <a:off x="1" y="3779977"/>
            <a:ext cx="9324528" cy="147732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indent="-342900" algn="l" rtl="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Alkenes are nonpolar compounds. Thus alkenes are soluble in the nonpolar solvents such as carbon tetrachloride (CCl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) and benzene (C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), but they are insoluble in polar solvents such as water.</a:t>
            </a:r>
            <a:r>
              <a:rPr lang="en-US" sz="2000" dirty="0" smtClean="0"/>
              <a:t>   </a:t>
            </a:r>
            <a:endParaRPr lang="ar-SA" sz="2000" dirty="0"/>
          </a:p>
        </p:txBody>
      </p:sp>
    </p:spTree>
    <p:extLst>
      <p:ext uri="{BB962C8B-B14F-4D97-AF65-F5344CB8AC3E}">
        <p14:creationId xmlns:p14="http://schemas.microsoft.com/office/powerpoint/2010/main" val="2896366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157A45-6C7A-4007-9C29-71EC23A19E11}" type="slidenum">
              <a:rPr lang="ar-SA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9</a:t>
            </a:fld>
            <a:endParaRPr lang="ar-SA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1619672" y="0"/>
            <a:ext cx="642798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/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Geometric Isomerism </a:t>
            </a:r>
            <a:r>
              <a:rPr lang="en-US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Alkene</a:t>
            </a:r>
            <a:endParaRPr lang="ar-SA" sz="3200" dirty="0">
              <a:solidFill>
                <a:srgbClr val="00B05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7504" y="584775"/>
            <a:ext cx="8352928" cy="96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 rtl="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Because rotation at carbon–carbon double bonds is restricted,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geometric isomerism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possible in appropriately substituted alkenes. 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2555776" y="1978661"/>
            <a:ext cx="32752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sz="2800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cis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trans 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system</a:t>
            </a:r>
            <a:endParaRPr lang="ar-SA" sz="28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Group 8"/>
          <p:cNvGrpSpPr>
            <a:grpSpLocks noChangeAspect="1"/>
          </p:cNvGrpSpPr>
          <p:nvPr/>
        </p:nvGrpSpPr>
        <p:grpSpPr bwMode="auto">
          <a:xfrm rot="20070606">
            <a:off x="446353" y="2737130"/>
            <a:ext cx="1005840" cy="1005840"/>
            <a:chOff x="547" y="911"/>
            <a:chExt cx="1800" cy="1828"/>
          </a:xfrm>
        </p:grpSpPr>
        <p:pic>
          <p:nvPicPr>
            <p:cNvPr id="7" name="Picture 3"/>
            <p:cNvPicPr>
              <a:picLocks noChangeArrowheads="1"/>
            </p:cNvPicPr>
            <p:nvPr/>
          </p:nvPicPr>
          <p:blipFill>
            <a:blip r:embed="rId2">
              <a:grayscl/>
              <a:lum bright="-40000" contrast="-4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2" y="1325"/>
              <a:ext cx="1040" cy="1009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Oval 4"/>
            <p:cNvSpPr>
              <a:spLocks noChangeArrowheads="1"/>
            </p:cNvSpPr>
            <p:nvPr/>
          </p:nvSpPr>
          <p:spPr bwMode="auto">
            <a:xfrm>
              <a:off x="1899" y="1391"/>
              <a:ext cx="448" cy="44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>
                  <a:solidFill>
                    <a:schemeClr val="tx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ar-SA"/>
            </a:p>
          </p:txBody>
        </p:sp>
        <p:sp>
          <p:nvSpPr>
            <p:cNvPr id="9" name="Oval 5"/>
            <p:cNvSpPr>
              <a:spLocks noChangeArrowheads="1"/>
            </p:cNvSpPr>
            <p:nvPr/>
          </p:nvSpPr>
          <p:spPr bwMode="auto">
            <a:xfrm>
              <a:off x="1046" y="911"/>
              <a:ext cx="448" cy="44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>
                  <a:solidFill>
                    <a:schemeClr val="tx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ar-SA"/>
            </a:p>
          </p:txBody>
        </p:sp>
        <p:sp>
          <p:nvSpPr>
            <p:cNvPr id="10" name="Oval 6"/>
            <p:cNvSpPr>
              <a:spLocks noChangeArrowheads="1"/>
            </p:cNvSpPr>
            <p:nvPr/>
          </p:nvSpPr>
          <p:spPr bwMode="auto">
            <a:xfrm>
              <a:off x="547" y="1795"/>
              <a:ext cx="448" cy="448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>
                  <a:solidFill>
                    <a:schemeClr val="tx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ar-SA">
                <a:solidFill>
                  <a:srgbClr val="00B0F0"/>
                </a:solidFill>
              </a:endParaRPr>
            </a:p>
          </p:txBody>
        </p:sp>
        <p:sp>
          <p:nvSpPr>
            <p:cNvPr id="11" name="Oval 7"/>
            <p:cNvSpPr>
              <a:spLocks noChangeArrowheads="1"/>
            </p:cNvSpPr>
            <p:nvPr/>
          </p:nvSpPr>
          <p:spPr bwMode="auto">
            <a:xfrm>
              <a:off x="1389" y="2291"/>
              <a:ext cx="448" cy="448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>
                  <a:solidFill>
                    <a:schemeClr val="tx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ar-SA">
                <a:solidFill>
                  <a:srgbClr val="00B0F0"/>
                </a:solidFill>
              </a:endParaRPr>
            </a:p>
          </p:txBody>
        </p:sp>
      </p:grpSp>
      <p:grpSp>
        <p:nvGrpSpPr>
          <p:cNvPr id="12" name="Group 14"/>
          <p:cNvGrpSpPr>
            <a:grpSpLocks noChangeAspect="1"/>
          </p:cNvGrpSpPr>
          <p:nvPr/>
        </p:nvGrpSpPr>
        <p:grpSpPr bwMode="auto">
          <a:xfrm rot="19919084">
            <a:off x="455526" y="4508578"/>
            <a:ext cx="1005840" cy="1005840"/>
            <a:chOff x="3372" y="948"/>
            <a:chExt cx="1716" cy="1791"/>
          </a:xfrm>
        </p:grpSpPr>
        <p:pic>
          <p:nvPicPr>
            <p:cNvPr id="13" name="Picture 9"/>
            <p:cNvPicPr>
              <a:picLocks noChangeArrowheads="1"/>
            </p:cNvPicPr>
            <p:nvPr/>
          </p:nvPicPr>
          <p:blipFill>
            <a:blip r:embed="rId2">
              <a:grayscl/>
              <a:lum bright="-40000" contrast="-4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7" y="1310"/>
              <a:ext cx="1040" cy="10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" name="Oval 10"/>
            <p:cNvSpPr>
              <a:spLocks noChangeArrowheads="1"/>
            </p:cNvSpPr>
            <p:nvPr/>
          </p:nvSpPr>
          <p:spPr bwMode="auto">
            <a:xfrm>
              <a:off x="3830" y="948"/>
              <a:ext cx="448" cy="44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>
                  <a:solidFill>
                    <a:schemeClr val="tx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ar-SA"/>
            </a:p>
          </p:txBody>
        </p:sp>
        <p:sp>
          <p:nvSpPr>
            <p:cNvPr id="15" name="Oval 11"/>
            <p:cNvSpPr>
              <a:spLocks noChangeArrowheads="1"/>
            </p:cNvSpPr>
            <p:nvPr/>
          </p:nvSpPr>
          <p:spPr bwMode="auto">
            <a:xfrm>
              <a:off x="4159" y="2291"/>
              <a:ext cx="448" cy="44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>
                  <a:solidFill>
                    <a:schemeClr val="tx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ar-SA"/>
            </a:p>
          </p:txBody>
        </p:sp>
        <p:sp>
          <p:nvSpPr>
            <p:cNvPr id="16" name="Oval 12"/>
            <p:cNvSpPr>
              <a:spLocks noChangeArrowheads="1"/>
            </p:cNvSpPr>
            <p:nvPr/>
          </p:nvSpPr>
          <p:spPr bwMode="auto">
            <a:xfrm>
              <a:off x="3372" y="1800"/>
              <a:ext cx="448" cy="448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>
                  <a:solidFill>
                    <a:schemeClr val="tx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ar-SA">
                <a:solidFill>
                  <a:srgbClr val="00B0F0"/>
                </a:solidFill>
              </a:endParaRPr>
            </a:p>
          </p:txBody>
        </p:sp>
        <p:sp>
          <p:nvSpPr>
            <p:cNvPr id="17" name="Oval 13"/>
            <p:cNvSpPr>
              <a:spLocks noChangeArrowheads="1"/>
            </p:cNvSpPr>
            <p:nvPr/>
          </p:nvSpPr>
          <p:spPr bwMode="auto">
            <a:xfrm>
              <a:off x="4640" y="1403"/>
              <a:ext cx="448" cy="448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>
                  <a:solidFill>
                    <a:schemeClr val="tx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ar-SA">
                <a:solidFill>
                  <a:srgbClr val="00B0F0"/>
                </a:solidFill>
              </a:endParaRPr>
            </a:p>
          </p:txBody>
        </p:sp>
      </p:grpSp>
      <p:sp>
        <p:nvSpPr>
          <p:cNvPr id="18" name="مستطيل 18"/>
          <p:cNvSpPr/>
          <p:nvPr/>
        </p:nvSpPr>
        <p:spPr>
          <a:xfrm>
            <a:off x="1823116" y="2918440"/>
            <a:ext cx="6986040" cy="498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 rtl="0" eaLnBrk="0" fontAlgn="base" hangingPunct="0">
              <a:lnSpc>
                <a:spcPts val="3600"/>
              </a:lnSpc>
              <a:spcBef>
                <a:spcPts val="1000"/>
              </a:spcBef>
              <a:spcAft>
                <a:spcPts val="100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</a:tabLst>
              <a:defRPr/>
            </a:pPr>
            <a:r>
              <a:rPr lang="en-US" sz="2000" i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cis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(two similar groups are on the </a:t>
            </a:r>
            <a:r>
              <a:rPr lang="en-US" sz="20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same</a:t>
            </a:r>
            <a:r>
              <a:rPr lang="en-US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side)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مستطيل 20"/>
          <p:cNvSpPr/>
          <p:nvPr/>
        </p:nvSpPr>
        <p:spPr>
          <a:xfrm>
            <a:off x="1806084" y="4727024"/>
            <a:ext cx="5470079" cy="498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 rtl="0" eaLnBrk="0" fontAlgn="base" hangingPunct="0">
              <a:lnSpc>
                <a:spcPts val="3600"/>
              </a:lnSpc>
              <a:spcBef>
                <a:spcPts val="1000"/>
              </a:spcBef>
              <a:spcAft>
                <a:spcPts val="1000"/>
              </a:spcAft>
              <a:tabLst>
                <a:tab pos="457200" algn="l"/>
                <a:tab pos="3657600" algn="l"/>
                <a:tab pos="5486400" algn="l"/>
              </a:tabLst>
              <a:defRPr/>
            </a:pPr>
            <a:r>
              <a:rPr lang="en-US" sz="2000" i="1" kern="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trans</a:t>
            </a:r>
            <a:r>
              <a:rPr lang="en-US" sz="2000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kern="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two similar groups are </a:t>
            </a:r>
            <a:r>
              <a:rPr lang="en-US" sz="2000" kern="0" dirty="0" smtClean="0">
                <a:latin typeface="Times New Roman" pitchFamily="18" charset="0"/>
                <a:cs typeface="Times New Roman" pitchFamily="18" charset="0"/>
              </a:rPr>
              <a:t>on the </a:t>
            </a:r>
            <a:r>
              <a:rPr lang="en-US" sz="2000" i="1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opposite</a:t>
            </a:r>
            <a:r>
              <a:rPr lang="en-US" sz="2000" kern="0" dirty="0">
                <a:latin typeface="Times New Roman" pitchFamily="18" charset="0"/>
                <a:cs typeface="Times New Roman" pitchFamily="18" charset="0"/>
              </a:rPr>
              <a:t> sides)</a:t>
            </a:r>
          </a:p>
        </p:txBody>
      </p:sp>
    </p:spTree>
    <p:extLst>
      <p:ext uri="{BB962C8B-B14F-4D97-AF65-F5344CB8AC3E}">
        <p14:creationId xmlns:p14="http://schemas.microsoft.com/office/powerpoint/2010/main" val="1132492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8804</TotalTime>
  <Words>958</Words>
  <Application>Microsoft Office PowerPoint</Application>
  <PresentationFormat>On-screen Show (4:3)</PresentationFormat>
  <Paragraphs>137</Paragraphs>
  <Slides>28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8" baseType="lpstr">
      <vt:lpstr>Arial</vt:lpstr>
      <vt:lpstr>Calibri</vt:lpstr>
      <vt:lpstr>Century Gothic</vt:lpstr>
      <vt:lpstr>Courier New</vt:lpstr>
      <vt:lpstr>Palatino Linotype</vt:lpstr>
      <vt:lpstr>新細明體</vt:lpstr>
      <vt:lpstr>Symbol</vt:lpstr>
      <vt:lpstr>Times New Roman</vt:lpstr>
      <vt:lpstr>Wingdings</vt:lpstr>
      <vt:lpstr>Executive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hessa</dc:creator>
  <cp:lastModifiedBy>USER</cp:lastModifiedBy>
  <cp:revision>220</cp:revision>
  <cp:lastPrinted>2018-10-02T18:43:52Z</cp:lastPrinted>
  <dcterms:created xsi:type="dcterms:W3CDTF">2015-10-08T18:14:58Z</dcterms:created>
  <dcterms:modified xsi:type="dcterms:W3CDTF">2023-05-02T20:35:28Z</dcterms:modified>
</cp:coreProperties>
</file>