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notesMasterIdLst>
    <p:notesMasterId r:id="rId25"/>
  </p:notesMasterIdLst>
  <p:sldIdLst>
    <p:sldId id="288" r:id="rId2"/>
    <p:sldId id="257" r:id="rId3"/>
    <p:sldId id="258" r:id="rId4"/>
    <p:sldId id="260" r:id="rId5"/>
    <p:sldId id="289" r:id="rId6"/>
    <p:sldId id="259" r:id="rId7"/>
    <p:sldId id="261" r:id="rId8"/>
    <p:sldId id="266" r:id="rId9"/>
    <p:sldId id="267" r:id="rId10"/>
    <p:sldId id="269" r:id="rId11"/>
    <p:sldId id="284" r:id="rId12"/>
    <p:sldId id="271" r:id="rId13"/>
    <p:sldId id="290" r:id="rId14"/>
    <p:sldId id="291" r:id="rId15"/>
    <p:sldId id="272" r:id="rId16"/>
    <p:sldId id="273" r:id="rId17"/>
    <p:sldId id="275" r:id="rId18"/>
    <p:sldId id="274" r:id="rId19"/>
    <p:sldId id="285" r:id="rId20"/>
    <p:sldId id="279" r:id="rId21"/>
    <p:sldId id="278" r:id="rId22"/>
    <p:sldId id="28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D6"/>
    <a:srgbClr val="F31494"/>
    <a:srgbClr val="F550B4"/>
    <a:srgbClr val="F55AB8"/>
    <a:srgbClr val="039ED5"/>
    <a:srgbClr val="6FC8E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2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BE805-294D-43ED-AB0D-2251D5EFD04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BE13-C8ED-4137-BAF7-ABC09781D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8ED-7DE5-4853-8EDB-24C8A6042C0C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5A5-52C7-417D-AA56-FB4B17C8D962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8E3E-FBB7-486B-AEAB-1C8E1EE3F72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869B-506F-4CBD-90C5-6C97ADCFFD20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4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C91B-761C-410B-A8D3-33CBA99A827A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1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A6B5-8931-45D2-940D-BE4CCDEC7B9E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0F2-F967-48D7-B1D3-EC63BD92AA88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6746-600F-457D-9272-A51D9260E98B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C0-9F30-4EC0-B5DB-1BBE50BF7C18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7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D567-49EC-4278-B50C-5E16ECD8C8AC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8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E13-C297-4BD3-A45D-9F17414AF001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EF13-121B-4853-9E4C-E6F24ACA64E9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Relationship Id="rId9" Type="http://schemas.openxmlformats.org/officeDocument/2006/relationships/image" Target="../media/image2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tm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tmp"/><Relationship Id="rId12" Type="http://schemas.openxmlformats.org/officeDocument/2006/relationships/image" Target="../media/image66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tmp"/><Relationship Id="rId10" Type="http://schemas.openxmlformats.org/officeDocument/2006/relationships/image" Target="../media/image64.png"/><Relationship Id="rId4" Type="http://schemas.openxmlformats.org/officeDocument/2006/relationships/image" Target="../media/image58.tmp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tmp"/><Relationship Id="rId3" Type="http://schemas.openxmlformats.org/officeDocument/2006/relationships/image" Target="../media/image68.tmp"/><Relationship Id="rId7" Type="http://schemas.openxmlformats.org/officeDocument/2006/relationships/image" Target="../media/image72.tmp"/><Relationship Id="rId12" Type="http://schemas.openxmlformats.org/officeDocument/2006/relationships/image" Target="../media/image77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tmp"/><Relationship Id="rId11" Type="http://schemas.openxmlformats.org/officeDocument/2006/relationships/image" Target="../media/image76.tmp"/><Relationship Id="rId5" Type="http://schemas.openxmlformats.org/officeDocument/2006/relationships/image" Target="../media/image70.tmp"/><Relationship Id="rId10" Type="http://schemas.openxmlformats.org/officeDocument/2006/relationships/image" Target="../media/image75.tmp"/><Relationship Id="rId4" Type="http://schemas.openxmlformats.org/officeDocument/2006/relationships/image" Target="../media/image69.tmp"/><Relationship Id="rId9" Type="http://schemas.openxmlformats.org/officeDocument/2006/relationships/image" Target="../media/image7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tmp"/><Relationship Id="rId4" Type="http://schemas.openxmlformats.org/officeDocument/2006/relationships/image" Target="../media/image80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مربع نص 1"/>
          <p:cNvSpPr txBox="1"/>
          <p:nvPr/>
        </p:nvSpPr>
        <p:spPr>
          <a:xfrm>
            <a:off x="4041959" y="1250863"/>
            <a:ext cx="349807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241 Chem</a:t>
            </a:r>
            <a:endParaRPr lang="ar-SA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مربع نص 5"/>
          <p:cNvSpPr txBox="1"/>
          <p:nvPr/>
        </p:nvSpPr>
        <p:spPr>
          <a:xfrm>
            <a:off x="4830637" y="2798165"/>
            <a:ext cx="1967205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CH-2</a:t>
            </a:r>
            <a:endParaRPr lang="ar-SA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82653" y="4166317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Alcohols</a:t>
            </a:r>
          </a:p>
        </p:txBody>
      </p:sp>
    </p:spTree>
    <p:extLst>
      <p:ext uri="{BB962C8B-B14F-4D97-AF65-F5344CB8AC3E}">
        <p14:creationId xmlns:p14="http://schemas.microsoft.com/office/powerpoint/2010/main" val="36168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F575802-DF38-4B0A-A2F3-379BF228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3" y="107026"/>
            <a:ext cx="10515600" cy="6152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of Alcohols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047EC5-054A-4E76-BF94-FBCE040D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1868539"/>
            <a:ext cx="11853334" cy="44878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Alcohols can function as both </a:t>
            </a:r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acids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(proton donors) and </a:t>
            </a:r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bases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acceptors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).A strong base can remove the hydroxyl proton to give an </a:t>
            </a:r>
            <a:r>
              <a:rPr lang="en-US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alkoxide</a:t>
            </a:r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lang="en-US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methoxide</a:t>
            </a:r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methanol, </a:t>
            </a:r>
            <a:r>
              <a:rPr lang="en-US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ethoxide</a:t>
            </a:r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ethanol, and so 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Electron-withdrawing groups increase acidity by stabilizing the conjugate base. 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Electron-donating groups decrease acidity because they destabilize the conjugate base. </a:t>
            </a:r>
          </a:p>
          <a:p>
            <a:pPr>
              <a:lnSpc>
                <a:spcPct val="120000"/>
              </a:lnSpc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acidity of various liquid alcohols generally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&gt; 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&gt;2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&gt;3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2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9B1484-E59B-446E-8F6E-BF99BDD8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baseline="-25000" smtClean="0"/>
              <a:pPr/>
              <a:t>10</a:t>
            </a:fld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25520" y="506879"/>
            <a:ext cx="2410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Acidity of Alcohols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90" y="722323"/>
            <a:ext cx="2773643" cy="100939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48" y="4529917"/>
            <a:ext cx="491532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0FF06-51F9-40FB-9B69-9086D39A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53" y="998537"/>
            <a:ext cx="9802089" cy="486493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 via alkenes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US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 via alkyl halides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 Substitution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 via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 reagents with: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Aldehydes, Ketones, Esters and Epoxides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alcohols via Reduction reaction of: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Aldehydes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Ketones, Acids and Esters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5978B-5637-4A1C-96F9-EA17F65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5FF962-7A7A-4CE4-B44F-3A1A0228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2823" y="587275"/>
            <a:ext cx="4439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Preparation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alcohols via alkenes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268" y="1005769"/>
            <a:ext cx="675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Acid-Catalyzed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Hydration of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Alkenes: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water to alkenes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ستطيل 2"/>
          <p:cNvSpPr/>
          <p:nvPr/>
        </p:nvSpPr>
        <p:spPr>
          <a:xfrm>
            <a:off x="7739938" y="162384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Hydration </a:t>
            </a:r>
            <a:endParaRPr lang="ar-SA" sz="1200" dirty="0">
              <a:solidFill>
                <a:srgbClr val="0070C0"/>
              </a:solidFill>
            </a:endParaRPr>
          </a:p>
        </p:txBody>
      </p:sp>
      <p:sp>
        <p:nvSpPr>
          <p:cNvPr id="20" name="مستطيل 2"/>
          <p:cNvSpPr/>
          <p:nvPr/>
        </p:nvSpPr>
        <p:spPr>
          <a:xfrm>
            <a:off x="-6981" y="3474240"/>
            <a:ext cx="562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Hydration :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Hydroboration–Oxidation</a:t>
            </a:r>
            <a:r>
              <a:rPr lang="en-GB" dirty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1200" dirty="0">
              <a:solidFill>
                <a:srgbClr val="0070C0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398709"/>
            <a:ext cx="3444538" cy="92210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" y="2351998"/>
            <a:ext cx="5616427" cy="98306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70" y="2079670"/>
            <a:ext cx="5654530" cy="132599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5211" y="4841691"/>
            <a:ext cx="7325350" cy="1928733"/>
            <a:chOff x="1057248" y="1510506"/>
            <a:chExt cx="7325350" cy="1928733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49" y="1510506"/>
              <a:ext cx="5517358" cy="1120237"/>
            </a:xfrm>
            <a:prstGeom prst="rect">
              <a:avLst/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2"/>
            <a:stretch/>
          </p:blipFill>
          <p:spPr>
            <a:xfrm>
              <a:off x="4945680" y="2640171"/>
              <a:ext cx="3436918" cy="799068"/>
            </a:xfrm>
            <a:prstGeom prst="rect">
              <a:avLst/>
            </a:prstGeom>
          </p:spPr>
        </p:pic>
        <p:pic>
          <p:nvPicPr>
            <p:cNvPr id="27" name="Picture 26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74"/>
            <a:stretch/>
          </p:blipFill>
          <p:spPr>
            <a:xfrm>
              <a:off x="1057248" y="2630743"/>
              <a:ext cx="3888432" cy="777307"/>
            </a:xfrm>
            <a:prstGeom prst="rect">
              <a:avLst/>
            </a:prstGeom>
          </p:spPr>
        </p:pic>
      </p:grp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39" y="3933405"/>
            <a:ext cx="5174428" cy="5715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59277" y="4550748"/>
            <a:ext cx="4834927" cy="877441"/>
            <a:chOff x="6653439" y="4442287"/>
            <a:chExt cx="4834927" cy="877441"/>
          </a:xfrm>
        </p:grpSpPr>
        <p:pic>
          <p:nvPicPr>
            <p:cNvPr id="28" name="Picture 27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04" t="12773" r="2561"/>
            <a:stretch/>
          </p:blipFill>
          <p:spPr>
            <a:xfrm>
              <a:off x="8846115" y="4442287"/>
              <a:ext cx="2642251" cy="877441"/>
            </a:xfrm>
            <a:prstGeom prst="rect">
              <a:avLst/>
            </a:prstGeom>
          </p:spPr>
        </p:pic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3" r="68520"/>
            <a:stretch/>
          </p:blipFill>
          <p:spPr>
            <a:xfrm>
              <a:off x="6653439" y="4442287"/>
              <a:ext cx="2192676" cy="877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2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496" y="558852"/>
            <a:ext cx="5673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Oxidation of alkenes: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1,2-diols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523062" y="0"/>
            <a:ext cx="10515600" cy="6517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91808" y="1838679"/>
            <a:ext cx="6985996" cy="1527666"/>
            <a:chOff x="525848" y="2420888"/>
            <a:chExt cx="6985996" cy="152766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6"/>
            <a:stretch/>
          </p:blipFill>
          <p:spPr>
            <a:xfrm>
              <a:off x="4036073" y="2454905"/>
              <a:ext cx="3475771" cy="1493649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74"/>
            <a:stretch/>
          </p:blipFill>
          <p:spPr>
            <a:xfrm>
              <a:off x="525848" y="2441479"/>
              <a:ext cx="2367880" cy="149364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987824" y="2420888"/>
              <a:ext cx="933269" cy="942365"/>
              <a:chOff x="6007426" y="5183268"/>
              <a:chExt cx="933269" cy="94236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49"/>
              <a:stretch/>
            </p:blipFill>
            <p:spPr>
              <a:xfrm>
                <a:off x="6042014" y="5183268"/>
                <a:ext cx="864096" cy="94236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196761" y="527502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14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1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07426" y="5546438"/>
                <a:ext cx="9332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O, cold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/>
          <a:stretch/>
        </p:blipFill>
        <p:spPr>
          <a:xfrm>
            <a:off x="2768021" y="3631789"/>
            <a:ext cx="4519052" cy="1096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306" y="5090521"/>
            <a:ext cx="5578323" cy="1755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4595" y="1144123"/>
            <a:ext cx="585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alkenes with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Permanganate</a:t>
            </a:r>
            <a:r>
              <a:rPr lang="ar-S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hydroxylation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72" y="1693388"/>
            <a:ext cx="5614903" cy="120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72" y="5356185"/>
            <a:ext cx="5925826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101" y="3488915"/>
            <a:ext cx="5840474" cy="115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457" y="1079893"/>
            <a:ext cx="791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alkenes with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peroxy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 :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hydroxylation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35" y="547429"/>
            <a:ext cx="5673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Oxidation of alkenes: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1,2-diols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523062" y="0"/>
            <a:ext cx="10515600" cy="6517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E4932D-9B4B-49D2-B407-4B509C1C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875" y="855382"/>
            <a:ext cx="7476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Preparation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alcohols via alkyl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halides: 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alkyl halides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062" y="1645483"/>
            <a:ext cx="500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Substitution  Reactions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and 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96" y="2874868"/>
            <a:ext cx="4536518" cy="5486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20274" y="4283561"/>
            <a:ext cx="4612941" cy="1397925"/>
            <a:chOff x="2935556" y="3517137"/>
            <a:chExt cx="4612941" cy="1397925"/>
          </a:xfrm>
        </p:grpSpPr>
        <p:grpSp>
          <p:nvGrpSpPr>
            <p:cNvPr id="8" name="Group 7"/>
            <p:cNvGrpSpPr/>
            <p:nvPr/>
          </p:nvGrpSpPr>
          <p:grpSpPr>
            <a:xfrm>
              <a:off x="2935556" y="3517137"/>
              <a:ext cx="4612941" cy="1188720"/>
              <a:chOff x="2935556" y="3517137"/>
              <a:chExt cx="4612941" cy="11887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8" b="25415"/>
              <a:stretch/>
            </p:blipFill>
            <p:spPr>
              <a:xfrm>
                <a:off x="3454114" y="3517137"/>
                <a:ext cx="4094383" cy="1188720"/>
              </a:xfrm>
              <a:prstGeom prst="rect">
                <a:avLst/>
              </a:prstGeom>
            </p:spPr>
          </p:pic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4" r="82133"/>
              <a:stretch/>
            </p:blipFill>
            <p:spPr>
              <a:xfrm>
                <a:off x="2935556" y="3837177"/>
                <a:ext cx="461473" cy="548640"/>
              </a:xfrm>
              <a:prstGeom prst="rect">
                <a:avLst/>
              </a:prstGeom>
            </p:spPr>
          </p:pic>
        </p:grpSp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4" t="56013" r="1589" b="34715"/>
            <a:stretch/>
          </p:blipFill>
          <p:spPr>
            <a:xfrm>
              <a:off x="5178751" y="4496652"/>
              <a:ext cx="1535284" cy="418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5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F3F896-0BE6-4D75-9798-B0A23FC1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155"/>
          <a:stretch/>
        </p:blipFill>
        <p:spPr>
          <a:xfrm>
            <a:off x="0" y="2649249"/>
            <a:ext cx="5335412" cy="41151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12" y="3829031"/>
            <a:ext cx="6294665" cy="9906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10324"/>
            <a:ext cx="98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Preparation of alcohols via Grignard reagents with 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Aldehydes, ketones,  Ester and Epoxide.</a:t>
            </a:r>
            <a:endParaRPr lang="en-GB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9307" r="1488"/>
          <a:stretch/>
        </p:blipFill>
        <p:spPr>
          <a:xfrm>
            <a:off x="4942026" y="1676757"/>
            <a:ext cx="5785503" cy="129244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6448" y="1224148"/>
            <a:ext cx="5150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Grignard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aldehydes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ketones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1" b="33088"/>
          <a:stretch/>
        </p:blipFill>
        <p:spPr>
          <a:xfrm>
            <a:off x="6380840" y="5184093"/>
            <a:ext cx="5186211" cy="9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473768-DB6E-46E5-9E14-33A145E7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3876" y="665061"/>
            <a:ext cx="3600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Grignard reagents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Ester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961" y="4218068"/>
            <a:ext cx="500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Grignard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reagents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Epoxide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Oxiranes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/>
        </p:blipFill>
        <p:spPr>
          <a:xfrm>
            <a:off x="3108061" y="2661059"/>
            <a:ext cx="5345602" cy="14375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39440" y="1065171"/>
            <a:ext cx="8403786" cy="1595888"/>
            <a:chOff x="2526877" y="1277370"/>
            <a:chExt cx="8094208" cy="129851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5" t="50676"/>
            <a:stretch/>
          </p:blipFill>
          <p:spPr>
            <a:xfrm>
              <a:off x="6600114" y="1277370"/>
              <a:ext cx="4020971" cy="128016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73" b="49629"/>
            <a:stretch/>
          </p:blipFill>
          <p:spPr>
            <a:xfrm>
              <a:off x="2526877" y="1295720"/>
              <a:ext cx="4127415" cy="1280160"/>
            </a:xfrm>
            <a:prstGeom prst="rect">
              <a:avLst/>
            </a:prstGeom>
          </p:spPr>
        </p:pic>
      </p:grp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r="9208" b="20931"/>
          <a:stretch/>
        </p:blipFill>
        <p:spPr>
          <a:xfrm>
            <a:off x="2116678" y="4816028"/>
            <a:ext cx="6045617" cy="69955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/>
          <a:stretch/>
        </p:blipFill>
        <p:spPr>
          <a:xfrm>
            <a:off x="2594551" y="5822771"/>
            <a:ext cx="6609039" cy="8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1EF582-1D76-4241-8D2E-BEE25178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886" y="1018371"/>
            <a:ext cx="6792894" cy="1035765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hydrogenation of the carbon–oxygen double bond.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borohydride (NaBH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reduce carbonyl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(aldehydes, ketones).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aluminum hydride (LiAlH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reduce all kind of carbonyl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4EA842-D99C-41A2-8601-7883BC94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47" y="580451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preparation 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alcohols via Reduction 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GB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2886" y="2128143"/>
            <a:ext cx="6141580" cy="2067166"/>
            <a:chOff x="3643356" y="2341657"/>
            <a:chExt cx="6141580" cy="206716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1" t="1990" r="25175" b="68012"/>
            <a:stretch/>
          </p:blipFill>
          <p:spPr>
            <a:xfrm>
              <a:off x="3643356" y="3441848"/>
              <a:ext cx="2495373" cy="914400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17" b="-1280"/>
            <a:stretch/>
          </p:blipFill>
          <p:spPr>
            <a:xfrm>
              <a:off x="3818115" y="2341657"/>
              <a:ext cx="5014395" cy="1059677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3" t="34277" r="20374" b="34885"/>
            <a:stretch/>
          </p:blipFill>
          <p:spPr>
            <a:xfrm>
              <a:off x="6725541" y="3468786"/>
              <a:ext cx="3059395" cy="940037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76" y="686850"/>
            <a:ext cx="3558848" cy="176037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84" y="2601992"/>
            <a:ext cx="4008467" cy="148602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3150" r="3965"/>
          <a:stretch/>
        </p:blipFill>
        <p:spPr>
          <a:xfrm>
            <a:off x="1373873" y="4613427"/>
            <a:ext cx="3708876" cy="109971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50996" r="11043"/>
          <a:stretch/>
        </p:blipFill>
        <p:spPr>
          <a:xfrm>
            <a:off x="6685055" y="5776791"/>
            <a:ext cx="2486827" cy="94107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4477" b="53825"/>
          <a:stretch/>
        </p:blipFill>
        <p:spPr>
          <a:xfrm>
            <a:off x="6450047" y="4571817"/>
            <a:ext cx="2956845" cy="8867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06909" y="5776791"/>
            <a:ext cx="3862700" cy="1028768"/>
            <a:chOff x="965674" y="2606468"/>
            <a:chExt cx="3862700" cy="1028768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36" t="6974" r="31255" b="70834"/>
            <a:stretch/>
          </p:blipFill>
          <p:spPr>
            <a:xfrm>
              <a:off x="3426863" y="2831932"/>
              <a:ext cx="1401511" cy="803304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8" t="64145" r="60326" b="7760"/>
            <a:stretch/>
          </p:blipFill>
          <p:spPr>
            <a:xfrm>
              <a:off x="965674" y="2606468"/>
              <a:ext cx="1418602" cy="1016950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4" t="3150" r="31498" b="41733"/>
            <a:stretch/>
          </p:blipFill>
          <p:spPr>
            <a:xfrm>
              <a:off x="2307364" y="2920662"/>
              <a:ext cx="1119499" cy="625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82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5978B-5637-4A1C-96F9-EA17F65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157" y="834157"/>
            <a:ext cx="12056349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reactions of alcohols have mainly to do with the following: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hydroxyl group is weakly acidic.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alkoxides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Esters (Fisher esterification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hydroxyl group 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weakly basic.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Reactions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hydroxyl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converted to a leaving group so as to allow substitution or elimination reactions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Conversion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Alcohols into Alkyl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Halides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alkenes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Ethers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FED6-D3B5-444A-9AF5-F88842FE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5" y="0"/>
            <a:ext cx="10515600" cy="106202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alt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83493-A721-476A-8F6B-D86FB713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31" y="1622716"/>
            <a:ext cx="10515600" cy="455452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classes of alcohols.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nomenclature of Alcohols 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Properties. 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acidity of Alcohols. 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methods of preparation of Alcohols .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reactions of Alcohols </a:t>
            </a:r>
          </a:p>
          <a:p>
            <a:pPr marL="0" indent="0">
              <a:lnSpc>
                <a:spcPct val="17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4DB0C9-415E-4156-A891-7ED67F57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759" y="1031814"/>
            <a:ext cx="4535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chapter the student will:</a:t>
            </a:r>
          </a:p>
        </p:txBody>
      </p:sp>
    </p:spTree>
    <p:extLst>
      <p:ext uri="{BB962C8B-B14F-4D97-AF65-F5344CB8AC3E}">
        <p14:creationId xmlns:p14="http://schemas.microsoft.com/office/powerpoint/2010/main" val="116620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320" y="626004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GB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alkoxides</a:t>
            </a:r>
            <a:endParaRPr lang="en-GB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097" y="3538232"/>
            <a:ext cx="794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Preparation of Esters: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Acid-catalyzed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esterification 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(Fisher esterification)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864672" y="1087463"/>
            <a:ext cx="11327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prepared by the reaction of an alcohol with sodium or  potassium metal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metal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hydride.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4" y="1637991"/>
            <a:ext cx="4414735" cy="18311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19" y="1944159"/>
            <a:ext cx="3254022" cy="441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1729" y="1690694"/>
            <a:ext cx="110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5816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62262"/>
          <a:stretch/>
        </p:blipFill>
        <p:spPr>
          <a:xfrm>
            <a:off x="3329145" y="5376959"/>
            <a:ext cx="4978276" cy="1224084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1910" r="8659" b="77961"/>
          <a:stretch/>
        </p:blipFill>
        <p:spPr>
          <a:xfrm>
            <a:off x="2865524" y="4260985"/>
            <a:ext cx="4498315" cy="7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89" y="991553"/>
            <a:ext cx="10145770" cy="1435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commonly used reagents for conversion of alcohols to alkyl halides are the following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halides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Hl)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tribromide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(PBr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Thionyl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chloride (SOCl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839174" y="603572"/>
            <a:ext cx="7025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Conversion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Alcohols into Alkyl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17819" r="2407" b="49460"/>
          <a:stretch/>
        </p:blipFill>
        <p:spPr>
          <a:xfrm>
            <a:off x="6776507" y="2542239"/>
            <a:ext cx="5071906" cy="318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0948" b="30590"/>
          <a:stretch/>
        </p:blipFill>
        <p:spPr>
          <a:xfrm>
            <a:off x="197404" y="4971770"/>
            <a:ext cx="4413378" cy="386862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7404" y="2408948"/>
            <a:ext cx="5630070" cy="548640"/>
            <a:chOff x="2880654" y="1325711"/>
            <a:chExt cx="6849730" cy="667493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t="20720" r="56010" b="35068"/>
            <a:stretch/>
          </p:blipFill>
          <p:spPr>
            <a:xfrm>
              <a:off x="2880654" y="1465889"/>
              <a:ext cx="1759712" cy="418795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8" t="18079" r="48578" b="43815"/>
            <a:stretch/>
          </p:blipFill>
          <p:spPr>
            <a:xfrm>
              <a:off x="4674550" y="1325711"/>
              <a:ext cx="1306284" cy="457200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13" t="19787" r="4661" b="39236"/>
            <a:stretch/>
          </p:blipFill>
          <p:spPr>
            <a:xfrm>
              <a:off x="5990603" y="1465890"/>
              <a:ext cx="2093718" cy="3881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84321" y="1493289"/>
              <a:ext cx="1646063" cy="499915"/>
            </a:xfrm>
            <a:prstGeom prst="rect">
              <a:avLst/>
            </a:prstGeom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57833" y="3100761"/>
            <a:ext cx="4563208" cy="1489529"/>
            <a:chOff x="7341576" y="3580126"/>
            <a:chExt cx="4563208" cy="148952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5" t="64244" r="17333" b="4347"/>
            <a:stretch/>
          </p:blipFill>
          <p:spPr>
            <a:xfrm>
              <a:off x="7341576" y="4181632"/>
              <a:ext cx="4273062" cy="888023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t="3187" r="14904" b="71624"/>
            <a:stretch/>
          </p:blipFill>
          <p:spPr>
            <a:xfrm>
              <a:off x="7341576" y="3580126"/>
              <a:ext cx="4563208" cy="71217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1618" y="3050705"/>
            <a:ext cx="4036795" cy="1827947"/>
            <a:chOff x="965674" y="1190787"/>
            <a:chExt cx="4036795" cy="182794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74" y="1190787"/>
              <a:ext cx="4036795" cy="8017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479" y="2009806"/>
              <a:ext cx="3735183" cy="100892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040535" y="5502041"/>
            <a:ext cx="7006778" cy="1214512"/>
            <a:chOff x="181447" y="1627397"/>
            <a:chExt cx="7006778" cy="12145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447" y="1687216"/>
              <a:ext cx="2609314" cy="114614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10011" y="1627397"/>
              <a:ext cx="2255716" cy="8839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42247" y="1695762"/>
              <a:ext cx="2145978" cy="1146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2974"/>
            <a:ext cx="6428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Reaction: Preparation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alkenes ( E1 or E2) 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55810" y="5889756"/>
            <a:ext cx="26837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            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779264" y="3578520"/>
            <a:ext cx="21587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 Rearrangement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71025" y="2219751"/>
            <a:ext cx="171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Primary Alcohol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84616" y="2219751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Secondary Alcohol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71025" y="3341588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Tertiary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6749" b="-1"/>
          <a:stretch/>
        </p:blipFill>
        <p:spPr>
          <a:xfrm>
            <a:off x="1568262" y="3063646"/>
            <a:ext cx="4292237" cy="12933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6338" y="1014441"/>
            <a:ext cx="4604969" cy="865761"/>
            <a:chOff x="3347680" y="1206230"/>
            <a:chExt cx="4604969" cy="865761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7" b="6285"/>
            <a:stretch/>
          </p:blipFill>
          <p:spPr>
            <a:xfrm>
              <a:off x="3347680" y="1206230"/>
              <a:ext cx="4604969" cy="8657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45582" y="1601822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35067" y="2074623"/>
            <a:ext cx="3605793" cy="771611"/>
            <a:chOff x="3224130" y="2399867"/>
            <a:chExt cx="3605793" cy="771611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0"/>
            <a:stretch/>
          </p:blipFill>
          <p:spPr>
            <a:xfrm>
              <a:off x="5086174" y="2424653"/>
              <a:ext cx="1743749" cy="746825"/>
            </a:xfrm>
            <a:prstGeom prst="rect">
              <a:avLst/>
            </a:prstGeom>
          </p:spPr>
        </p:pic>
        <p:pic>
          <p:nvPicPr>
            <p:cNvPr id="28" name="Picture 2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9" t="27653" r="52207" b="45695"/>
            <a:stretch/>
          </p:blipFill>
          <p:spPr>
            <a:xfrm>
              <a:off x="4464996" y="2528976"/>
              <a:ext cx="535022" cy="369651"/>
            </a:xfrm>
            <a:prstGeom prst="rect">
              <a:avLst/>
            </a:prstGeom>
          </p:spPr>
        </p:pic>
        <p:pic>
          <p:nvPicPr>
            <p:cNvPr id="29" name="Picture 2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02"/>
            <a:stretch/>
          </p:blipFill>
          <p:spPr>
            <a:xfrm>
              <a:off x="3224130" y="2399867"/>
              <a:ext cx="1154710" cy="7468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832650" y="1876084"/>
            <a:ext cx="4310976" cy="1156660"/>
            <a:chOff x="3606261" y="3741569"/>
            <a:chExt cx="4310976" cy="1156660"/>
          </a:xfrm>
        </p:grpSpPr>
        <p:pic>
          <p:nvPicPr>
            <p:cNvPr id="26" name="Picture 2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07" r="2400"/>
            <a:stretch/>
          </p:blipFill>
          <p:spPr>
            <a:xfrm>
              <a:off x="5206340" y="3741569"/>
              <a:ext cx="2710897" cy="1150720"/>
            </a:xfrm>
            <a:prstGeom prst="rect">
              <a:avLst/>
            </a:prstGeom>
          </p:spPr>
        </p:pic>
        <p:pic>
          <p:nvPicPr>
            <p:cNvPr id="35" name="Picture 3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9" t="27653" r="52207" b="45695"/>
            <a:stretch/>
          </p:blipFill>
          <p:spPr>
            <a:xfrm>
              <a:off x="4769844" y="4073807"/>
              <a:ext cx="535022" cy="369651"/>
            </a:xfrm>
            <a:prstGeom prst="rect">
              <a:avLst/>
            </a:prstGeom>
          </p:spPr>
        </p:pic>
        <p:pic>
          <p:nvPicPr>
            <p:cNvPr id="37" name="Picture 36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" r="71060"/>
            <a:stretch/>
          </p:blipFill>
          <p:spPr>
            <a:xfrm>
              <a:off x="3606261" y="3747509"/>
              <a:ext cx="1099289" cy="115072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-37101" y="4810835"/>
            <a:ext cx="4761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Ethers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39" y="5269454"/>
            <a:ext cx="4023709" cy="54106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085808" y="5883202"/>
            <a:ext cx="6910425" cy="838273"/>
            <a:chOff x="1700175" y="2977023"/>
            <a:chExt cx="6910425" cy="838273"/>
          </a:xfrm>
        </p:grpSpPr>
        <p:pic>
          <p:nvPicPr>
            <p:cNvPr id="47" name="Picture 46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77"/>
            <a:stretch/>
          </p:blipFill>
          <p:spPr>
            <a:xfrm>
              <a:off x="5164146" y="3035666"/>
              <a:ext cx="3446454" cy="685859"/>
            </a:xfrm>
            <a:prstGeom prst="rect">
              <a:avLst/>
            </a:prstGeom>
          </p:spPr>
        </p:pic>
        <p:pic>
          <p:nvPicPr>
            <p:cNvPr id="48" name="Picture 47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1" t="8728" r="27704" b="62261"/>
            <a:stretch/>
          </p:blipFill>
          <p:spPr>
            <a:xfrm>
              <a:off x="3147167" y="3298722"/>
              <a:ext cx="661481" cy="243192"/>
            </a:xfrm>
            <a:prstGeom prst="rect">
              <a:avLst/>
            </a:prstGeom>
          </p:spPr>
        </p:pic>
        <p:pic>
          <p:nvPicPr>
            <p:cNvPr id="49" name="Picture 48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048" y="3086193"/>
              <a:ext cx="1303133" cy="335309"/>
            </a:xfrm>
            <a:prstGeom prst="rect">
              <a:avLst/>
            </a:prstGeom>
          </p:spPr>
        </p:pic>
        <p:pic>
          <p:nvPicPr>
            <p:cNvPr id="50" name="Picture 49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351" y="3493280"/>
              <a:ext cx="723963" cy="243861"/>
            </a:xfrm>
            <a:prstGeom prst="rect">
              <a:avLst/>
            </a:prstGeom>
          </p:spPr>
        </p:pic>
        <p:pic>
          <p:nvPicPr>
            <p:cNvPr id="51" name="Picture 50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86"/>
            <a:stretch/>
          </p:blipFill>
          <p:spPr>
            <a:xfrm>
              <a:off x="1700175" y="2977023"/>
              <a:ext cx="1155754" cy="838273"/>
            </a:xfrm>
            <a:prstGeom prst="rect">
              <a:avLst/>
            </a:prstGeom>
          </p:spPr>
        </p:pic>
        <p:pic>
          <p:nvPicPr>
            <p:cNvPr id="52" name="Picture 51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533" y="3015160"/>
              <a:ext cx="541067" cy="274344"/>
            </a:xfrm>
            <a:prstGeom prst="rect">
              <a:avLst/>
            </a:prstGeom>
          </p:spPr>
        </p:pic>
        <p:pic>
          <p:nvPicPr>
            <p:cNvPr id="53" name="Picture 52" descr="Screen Clippi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3" t="-16448"/>
            <a:stretch/>
          </p:blipFill>
          <p:spPr>
            <a:xfrm rot="10800000">
              <a:off x="2989378" y="3271922"/>
              <a:ext cx="748363" cy="12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49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772" y="6354375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685" y="540945"/>
            <a:ext cx="312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Oxidation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Alcohols </a:t>
            </a:r>
          </a:p>
        </p:txBody>
      </p:sp>
      <p:sp>
        <p:nvSpPr>
          <p:cNvPr id="35" name="مستطيل 5"/>
          <p:cNvSpPr/>
          <p:nvPr/>
        </p:nvSpPr>
        <p:spPr>
          <a:xfrm>
            <a:off x="0" y="1426162"/>
            <a:ext cx="5811140" cy="99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Potassium permanganate KMnO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,OH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9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+            </a:t>
            </a:r>
            <a:r>
              <a:rPr lang="en-US" altLang="en-US" sz="1900" kern="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altLang="en-US" sz="1900" kern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Chromic oxide CrO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H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1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sz="1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reagent 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51979"/>
          <a:stretch/>
        </p:blipFill>
        <p:spPr>
          <a:xfrm>
            <a:off x="134473" y="4050597"/>
            <a:ext cx="4018599" cy="1185792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83807" y="5323639"/>
            <a:ext cx="3026530" cy="1249916"/>
            <a:chOff x="5940596" y="3649127"/>
            <a:chExt cx="2814044" cy="1130176"/>
          </a:xfrm>
        </p:grpSpPr>
        <p:grpSp>
          <p:nvGrpSpPr>
            <p:cNvPr id="54" name="Group 53"/>
            <p:cNvGrpSpPr/>
            <p:nvPr/>
          </p:nvGrpSpPr>
          <p:grpSpPr>
            <a:xfrm>
              <a:off x="5940596" y="3649127"/>
              <a:ext cx="1230165" cy="1130176"/>
              <a:chOff x="326858" y="3931138"/>
              <a:chExt cx="1230165" cy="1130176"/>
            </a:xfrm>
          </p:grpSpPr>
          <p:pic>
            <p:nvPicPr>
              <p:cNvPr id="29" name="Picture 28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3" t="12413" r="15259"/>
              <a:stretch/>
            </p:blipFill>
            <p:spPr>
              <a:xfrm>
                <a:off x="458969" y="3931138"/>
                <a:ext cx="999858" cy="901091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26858" y="4783021"/>
                <a:ext cx="1230165" cy="278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4A0D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Tertiary alcohol</a:t>
                </a:r>
                <a:endParaRPr lang="en-US" sz="1400" dirty="0">
                  <a:solidFill>
                    <a:srgbClr val="04A0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5" name="Picture 5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6" t="60906" r="39474" b="17129"/>
            <a:stretch/>
          </p:blipFill>
          <p:spPr>
            <a:xfrm>
              <a:off x="7106749" y="3856117"/>
              <a:ext cx="717847" cy="48711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798958" y="3924485"/>
              <a:ext cx="955682" cy="278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4A0D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reaction</a:t>
              </a:r>
              <a:endParaRPr lang="en-US" sz="1400" dirty="0">
                <a:solidFill>
                  <a:srgbClr val="04A0D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12042" y="2632626"/>
            <a:ext cx="4656222" cy="1242625"/>
            <a:chOff x="7196795" y="3306978"/>
            <a:chExt cx="4487610" cy="1120061"/>
          </a:xfrm>
        </p:grpSpPr>
        <p:pic>
          <p:nvPicPr>
            <p:cNvPr id="58" name="Picture 5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1" b="75313"/>
            <a:stretch/>
          </p:blipFill>
          <p:spPr>
            <a:xfrm>
              <a:off x="7196795" y="3306978"/>
              <a:ext cx="4487610" cy="263382"/>
            </a:xfrm>
            <a:prstGeom prst="rect">
              <a:avLst/>
            </a:prstGeom>
          </p:spPr>
        </p:pic>
        <p:pic>
          <p:nvPicPr>
            <p:cNvPr id="59" name="Picture 5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3" t="19871" r="14285"/>
            <a:stretch/>
          </p:blipFill>
          <p:spPr>
            <a:xfrm>
              <a:off x="7742490" y="3572141"/>
              <a:ext cx="3315768" cy="854898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7512380" y="2345545"/>
            <a:ext cx="63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4A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</a:t>
            </a:r>
            <a:r>
              <a:rPr lang="en-US" sz="1600" dirty="0" smtClean="0">
                <a:solidFill>
                  <a:srgbClr val="04A0D6"/>
                </a:solidFill>
              </a:rPr>
              <a:t>:</a:t>
            </a:r>
            <a:endParaRPr lang="en-US" sz="1600" dirty="0">
              <a:solidFill>
                <a:srgbClr val="04A0D6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47873" y="1419154"/>
            <a:ext cx="66530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Chromic oxide </a:t>
            </a:r>
            <a:r>
              <a:rPr lang="en-US" alt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altLang="en-US" sz="19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19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pyridine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Pyridinium</a:t>
            </a:r>
            <a:r>
              <a:rPr lang="en-US" altLang="en-US" sz="19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chlorochromate</a:t>
            </a:r>
            <a:r>
              <a:rPr lang="en-US" alt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ar-S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PCC / methylene chloride CH</a:t>
            </a:r>
            <a:r>
              <a:rPr lang="en-US" altLang="ar-SA" sz="1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S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ar-SA" sz="1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44019" y="1009423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Strong oxidizing agent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550124" y="1010441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Weak oxidizing agent</a:t>
            </a:r>
          </a:p>
        </p:txBody>
      </p:sp>
      <p:pic>
        <p:nvPicPr>
          <p:cNvPr id="65" name="Picture 6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4"/>
          <a:stretch/>
        </p:blipFill>
        <p:spPr>
          <a:xfrm>
            <a:off x="134473" y="2640611"/>
            <a:ext cx="4637025" cy="1178132"/>
          </a:xfrm>
          <a:prstGeom prst="rect">
            <a:avLst/>
          </a:prstGeom>
        </p:spPr>
      </p:pic>
      <p:pic>
        <p:nvPicPr>
          <p:cNvPr id="66" name="Picture 6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r="13973" b="66444"/>
          <a:stretch/>
        </p:blipFill>
        <p:spPr>
          <a:xfrm>
            <a:off x="4781553" y="5681873"/>
            <a:ext cx="3299920" cy="1005840"/>
          </a:xfrm>
          <a:prstGeom prst="rect">
            <a:avLst/>
          </a:prstGeom>
        </p:spPr>
      </p:pic>
      <p:pic>
        <p:nvPicPr>
          <p:cNvPr id="67" name="Picture 6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4"/>
          <a:stretch/>
        </p:blipFill>
        <p:spPr>
          <a:xfrm>
            <a:off x="4685337" y="3964922"/>
            <a:ext cx="4218393" cy="822960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5" r="10047" b="46534"/>
          <a:stretch/>
        </p:blipFill>
        <p:spPr>
          <a:xfrm>
            <a:off x="4588923" y="5003596"/>
            <a:ext cx="392838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0B77F-FDA6-437A-88C4-78262806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83" y="0"/>
            <a:ext cx="10515600" cy="110481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Characteristic of Alcohols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E8A1D-F6CD-4A0B-8447-5C594BF6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22" y="1606996"/>
            <a:ext cx="10515600" cy="261621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class of compounds containing the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hydroxyl group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OH 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Alcohols have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hydroxyl ( OH 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bonded to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atom.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carbon atom may be part of a simple alkyl group,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alkenyl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may be a saturated carbon atom that is attached to a benzene ring: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E50FBA-471E-4936-A3CD-1B3FFFB5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67428" y="4315101"/>
            <a:ext cx="7910309" cy="1397541"/>
            <a:chOff x="1580258" y="3703303"/>
            <a:chExt cx="7680960" cy="1280160"/>
          </a:xfrm>
        </p:grpSpPr>
        <p:grpSp>
          <p:nvGrpSpPr>
            <p:cNvPr id="20" name="Group 19"/>
            <p:cNvGrpSpPr/>
            <p:nvPr/>
          </p:nvGrpSpPr>
          <p:grpSpPr>
            <a:xfrm>
              <a:off x="1580258" y="3703303"/>
              <a:ext cx="7680960" cy="1280160"/>
              <a:chOff x="811138" y="4719645"/>
              <a:chExt cx="7418214" cy="1140299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50" t="73136" r="18358"/>
              <a:stretch/>
            </p:blipFill>
            <p:spPr>
              <a:xfrm>
                <a:off x="6802204" y="4719645"/>
                <a:ext cx="1427148" cy="1140299"/>
              </a:xfrm>
              <a:prstGeom prst="rect">
                <a:avLst/>
              </a:prstGeom>
            </p:spPr>
          </p:pic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01" t="80183" r="67169" b="1496"/>
              <a:stretch/>
            </p:blipFill>
            <p:spPr>
              <a:xfrm>
                <a:off x="3426150" y="4759949"/>
                <a:ext cx="1435693" cy="7776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8216" y="4965392"/>
                <a:ext cx="1347675" cy="187600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811138" y="4869754"/>
                <a:ext cx="2436975" cy="667863"/>
                <a:chOff x="2896312" y="4973652"/>
                <a:chExt cx="2436975" cy="667863"/>
              </a:xfrm>
            </p:grpSpPr>
            <p:pic>
              <p:nvPicPr>
                <p:cNvPr id="9" name="Picture 8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31" t="19181" r="57905" b="70351"/>
                <a:stretch/>
              </p:blipFill>
              <p:spPr>
                <a:xfrm>
                  <a:off x="2974648" y="5197185"/>
                  <a:ext cx="2358639" cy="444330"/>
                </a:xfrm>
                <a:prstGeom prst="rect">
                  <a:avLst/>
                </a:prstGeom>
              </p:spPr>
            </p:pic>
            <p:pic>
              <p:nvPicPr>
                <p:cNvPr id="18" name="Picture 17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31" t="6466" r="57905" b="87696"/>
                <a:stretch/>
              </p:blipFill>
              <p:spPr>
                <a:xfrm>
                  <a:off x="2896312" y="4973652"/>
                  <a:ext cx="2358639" cy="2478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2583" y="4117036"/>
              <a:ext cx="1572904" cy="591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6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AD8CC-E372-452B-9784-96BCB82F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7" y="0"/>
            <a:ext cx="10515600" cy="8887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Alcohols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254B19-E023-4FF1-B6D5-0387F1E4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7" y="817100"/>
            <a:ext cx="11870490" cy="27472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Alcohols are classified as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( 1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(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tertiary (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whether one, two,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or three organic groups are connected to the hydroxyl-bearing carbon atom.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which connected to the hydroxyl group called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carbinol carbon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 alcohol, which is not strictly covered by this classification, is usually grouped with the primary alcohols.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451F5B-13F4-46B0-A355-7DFBD76E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25868" r="25131" b="29596"/>
          <a:stretch/>
        </p:blipFill>
        <p:spPr>
          <a:xfrm>
            <a:off x="3982291" y="3076895"/>
            <a:ext cx="3726015" cy="130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59" y="4261926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9800" y="5089711"/>
            <a:ext cx="3520868" cy="1179319"/>
            <a:chOff x="204717" y="5265589"/>
            <a:chExt cx="3520868" cy="11793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FD2A822-9A4E-4381-91E9-F345FF687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896" t="9664" r="3980" b="67557"/>
            <a:stretch/>
          </p:blipFill>
          <p:spPr>
            <a:xfrm>
              <a:off x="204717" y="5265589"/>
              <a:ext cx="3520868" cy="11793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26108" y="5463570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1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9758" y="5463571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1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18421" y="4860353"/>
            <a:ext cx="2467135" cy="1760434"/>
            <a:chOff x="4664139" y="4860353"/>
            <a:chExt cx="2467135" cy="17604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FD2A822-9A4E-4381-91E9-F345FF687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044" t="35579" r="33988" b="30418"/>
            <a:stretch/>
          </p:blipFill>
          <p:spPr>
            <a:xfrm>
              <a:off x="4704268" y="4860353"/>
              <a:ext cx="2427006" cy="176043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21131" y="5387716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2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64139" y="5213972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2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10600" y="5089711"/>
            <a:ext cx="3170490" cy="1531076"/>
            <a:chOff x="8396955" y="5089711"/>
            <a:chExt cx="3170490" cy="15310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FD2A822-9A4E-4381-91E9-F345FF687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110" t="70427" r="4660"/>
            <a:stretch/>
          </p:blipFill>
          <p:spPr>
            <a:xfrm>
              <a:off x="8396955" y="5089711"/>
              <a:ext cx="3170490" cy="15310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764155" y="5387716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3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583526" y="5330969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3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9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12709" y="98196"/>
            <a:ext cx="6781800" cy="5711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7"/>
          <p:cNvSpPr/>
          <p:nvPr/>
        </p:nvSpPr>
        <p:spPr>
          <a:xfrm>
            <a:off x="220371" y="853785"/>
            <a:ext cx="666240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Monohydroxyls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one hydroxyl group.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Dihydroxyls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(glycols)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two hydroxyl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Polyhydroxyls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more than two hydroxyl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01" y="1739770"/>
            <a:ext cx="2140361" cy="280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01" y="3090269"/>
            <a:ext cx="2506175" cy="2817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901" y="4573252"/>
            <a:ext cx="2705493" cy="7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88350-7B36-4446-A1BD-D23B3DE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759" y="-33448"/>
            <a:ext cx="10515600" cy="64901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of Alcohols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E0969F-5A66-41AF-8ED6-864EB24F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2" y="615569"/>
            <a:ext cx="11887202" cy="6105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names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by naming the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 the word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longest carbon chain that contains the -OH group as the parent alkane and numbered from the end closer to OH. change the suffix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parent alkane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number to show the location of the OH group.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functional group suffix and a substituent, the functional group suffix gets the lowest possible number.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cyclic alcohols, numbering begins with the carbon bearing the OH group.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group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on carbon 1 of the ring.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complex alcohols, the number for the hydroxyl group is often placed between the infix and the suffix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 compound containing two hydroxyl groups is named as a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diol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containing three hydroxyl groups as a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triol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 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OH and C=C groups are often referred to 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unsaturated alcohols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chain that include them both even if this is not the longest chain.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IUPAC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bond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shown by changing the infix of the parent alkane from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hydroxyl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shown by changing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suffix of the parent alkene from -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Numbers must be used to show the location of both the carbon-carbon double bond and the hydroxyl group.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ECB12A-EFC0-45F6-A534-7891F401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6DF3BF-6666-4DA3-B034-5A0EC0FD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59978" y="0"/>
            <a:ext cx="4517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Nomenclature of Alcohols</a:t>
            </a:r>
            <a:endParaRPr lang="en-GB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4" t="70178" r="17948"/>
          <a:stretch/>
        </p:blipFill>
        <p:spPr>
          <a:xfrm>
            <a:off x="9486686" y="2727679"/>
            <a:ext cx="1558046" cy="13457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9524" y="4803683"/>
            <a:ext cx="1435008" cy="881447"/>
            <a:chOff x="1343639" y="3744643"/>
            <a:chExt cx="1435008" cy="881447"/>
          </a:xfrm>
        </p:grpSpPr>
        <p:sp>
          <p:nvSpPr>
            <p:cNvPr id="9" name="مربع نص 15"/>
            <p:cNvSpPr txBox="1"/>
            <p:nvPr/>
          </p:nvSpPr>
          <p:spPr>
            <a:xfrm>
              <a:off x="1343639" y="4318313"/>
              <a:ext cx="1435008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(Ethylene glyco</a:t>
              </a:r>
              <a:r>
                <a:rPr lang="en-US" sz="1400" dirty="0" smtClean="0"/>
                <a:t>l)</a:t>
              </a:r>
              <a:endParaRPr lang="ar-SA" sz="1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5318" y="3744643"/>
              <a:ext cx="1231650" cy="616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639781" y="4803683"/>
            <a:ext cx="1757341" cy="837168"/>
            <a:chOff x="2850143" y="4600772"/>
            <a:chExt cx="1757341" cy="837168"/>
          </a:xfrm>
        </p:grpSpPr>
        <p:sp>
          <p:nvSpPr>
            <p:cNvPr id="12" name="مربع نص 22"/>
            <p:cNvSpPr txBox="1"/>
            <p:nvPr/>
          </p:nvSpPr>
          <p:spPr>
            <a:xfrm>
              <a:off x="2850143" y="5130163"/>
              <a:ext cx="1757341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(Trimethylene glyco</a:t>
              </a:r>
              <a:r>
                <a:rPr lang="en-US" sz="1400" dirty="0" smtClean="0"/>
                <a:t>l)</a:t>
              </a:r>
              <a:endParaRPr lang="ar-SA" sz="1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4652" y="4600772"/>
              <a:ext cx="1508325" cy="58066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31856" y="4559558"/>
            <a:ext cx="1374450" cy="1251554"/>
            <a:chOff x="5215950" y="4271846"/>
            <a:chExt cx="1374450" cy="1251554"/>
          </a:xfrm>
        </p:grpSpPr>
        <p:sp>
          <p:nvSpPr>
            <p:cNvPr id="15" name="مستطيل 18"/>
            <p:cNvSpPr/>
            <p:nvPr/>
          </p:nvSpPr>
          <p:spPr>
            <a:xfrm>
              <a:off x="5375828" y="5215623"/>
              <a:ext cx="10546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(Glycerol)</a:t>
              </a:r>
              <a:endParaRPr lang="ar-SA" sz="14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5950" y="4271846"/>
              <a:ext cx="1374450" cy="1018400"/>
            </a:xfrm>
            <a:prstGeom prst="rect">
              <a:avLst/>
            </a:prstGeom>
          </p:spPr>
        </p:pic>
      </p:grp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12728" b="67856"/>
          <a:stretch/>
        </p:blipFill>
        <p:spPr>
          <a:xfrm>
            <a:off x="417282" y="1134530"/>
            <a:ext cx="5443671" cy="1450548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2" t="34417" r="1589" b="34715"/>
          <a:stretch/>
        </p:blipFill>
        <p:spPr>
          <a:xfrm>
            <a:off x="6506306" y="922612"/>
            <a:ext cx="4822458" cy="1392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344" y="2879234"/>
            <a:ext cx="1258425" cy="857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472" y="2727679"/>
            <a:ext cx="1686825" cy="1197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212" y="4559558"/>
            <a:ext cx="1820700" cy="1116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88" y="4300492"/>
            <a:ext cx="2142000" cy="137573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70178" r="65264"/>
          <a:stretch/>
        </p:blipFill>
        <p:spPr>
          <a:xfrm>
            <a:off x="4936071" y="2577126"/>
            <a:ext cx="1570235" cy="134575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70178" r="42971"/>
          <a:stretch/>
        </p:blipFill>
        <p:spPr>
          <a:xfrm>
            <a:off x="513752" y="2756751"/>
            <a:ext cx="1441939" cy="13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75802-DF38-4B0A-A2F3-379BF228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3" y="225985"/>
            <a:ext cx="10515600" cy="61529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of Alcohols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E7A61-29E4-40FD-BB28-0652C562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02" y="3677948"/>
            <a:ext cx="9862749" cy="27123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alcohols have similar properties because they all contain hydroxyl groups that can form hydrogen bonds.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of the lower-molecular-weight alcohols 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to 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miscible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(soluble in any proportions) with water.</a:t>
            </a:r>
          </a:p>
          <a:p>
            <a:pPr>
              <a:lnSpc>
                <a:spcPct val="17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solubility decreases 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alkyl group becomes larger.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hydroxyl groups increases so the solubility increases.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FC0D6C-4322-437A-A268-D57DFA27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002" y="781541"/>
            <a:ext cx="11380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common alcohols, up to about 11 or 12 carbon atoms, are liquids at room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ethanol are free-flowing volatile liquids with characteristic fruity odors.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alcohols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viscous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some of the highly branched isomers are solids at room temperature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alcohols have heavier but still fruity odors.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0431" r="8481" b="4628"/>
          <a:stretch/>
        </p:blipFill>
        <p:spPr>
          <a:xfrm>
            <a:off x="10344346" y="3715022"/>
            <a:ext cx="1847654" cy="970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645" y="3062395"/>
            <a:ext cx="11929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</a:p>
        </p:txBody>
      </p:sp>
    </p:spTree>
    <p:extLst>
      <p:ext uri="{BB962C8B-B14F-4D97-AF65-F5344CB8AC3E}">
        <p14:creationId xmlns:p14="http://schemas.microsoft.com/office/powerpoint/2010/main" val="16266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F575802-DF38-4B0A-A2F3-379BF228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3" y="107026"/>
            <a:ext cx="10515600" cy="6152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of Alcohols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F93A04-1A1D-4A93-A0A8-F16CBD7A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2" y="646507"/>
            <a:ext cx="11852123" cy="6074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boiling points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higher than those of ethers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molecular weights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can associate with each other through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those of ethers  and hydrocarbons cannot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points increase with the increase of the number of OH groups 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 decreases with increase in branching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alkyl group.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points of 1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alcohol &gt; 2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alcohol &gt; 3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80D3E2-F6BB-43BD-B4B3-91F4C8D9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/>
          <a:stretch/>
        </p:blipFill>
        <p:spPr>
          <a:xfrm>
            <a:off x="3488169" y="3692735"/>
            <a:ext cx="3955123" cy="9440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59" y="1812884"/>
            <a:ext cx="4069433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10784</TotalTime>
  <Words>1327</Words>
  <Application>Microsoft Office PowerPoint</Application>
  <PresentationFormat>Widescreen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Andalus</vt:lpstr>
      <vt:lpstr>Arial</vt:lpstr>
      <vt:lpstr>Calibri</vt:lpstr>
      <vt:lpstr>Calibri Light</vt:lpstr>
      <vt:lpstr>Times New Roman</vt:lpstr>
      <vt:lpstr>Office Theme</vt:lpstr>
      <vt:lpstr>PowerPoint Presentation</vt:lpstr>
      <vt:lpstr>Learning Objectives</vt:lpstr>
      <vt:lpstr>Structural Characteristic of Alcohols </vt:lpstr>
      <vt:lpstr>Classification of Alcohols</vt:lpstr>
      <vt:lpstr>PowerPoint Presentation</vt:lpstr>
      <vt:lpstr>Nomenclature of Alcohols</vt:lpstr>
      <vt:lpstr>PowerPoint Presentation</vt:lpstr>
      <vt:lpstr>Physical Properties of Alcohols </vt:lpstr>
      <vt:lpstr>Physical Properties of Alcohols </vt:lpstr>
      <vt:lpstr>Physical Properties of Alcohols </vt:lpstr>
      <vt:lpstr>Preparation Of Alcohols</vt:lpstr>
      <vt:lpstr>Preparation Of Alcohols</vt:lpstr>
      <vt:lpstr>PowerPoint Presentation</vt:lpstr>
      <vt:lpstr>PowerPoint Presentation</vt:lpstr>
      <vt:lpstr>Preparation Of Alcohols</vt:lpstr>
      <vt:lpstr>Preparation Of Alcohols</vt:lpstr>
      <vt:lpstr>Preparation Of Alcohols</vt:lpstr>
      <vt:lpstr>Preparation Of Alcohols</vt:lpstr>
      <vt:lpstr>Reactions Of Alcohols</vt:lpstr>
      <vt:lpstr>Reactions Of Alcohols</vt:lpstr>
      <vt:lpstr>Reactions Of Alcohols</vt:lpstr>
      <vt:lpstr>Reactions Of Alcohols</vt:lpstr>
      <vt:lpstr>Reactions Of Alcohols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ALCOHOLS</dc:title>
  <dc:creator>Crash .</dc:creator>
  <cp:lastModifiedBy>USER</cp:lastModifiedBy>
  <cp:revision>263</cp:revision>
  <dcterms:created xsi:type="dcterms:W3CDTF">2017-09-24T18:22:42Z</dcterms:created>
  <dcterms:modified xsi:type="dcterms:W3CDTF">2024-09-11T14:33:05Z</dcterms:modified>
</cp:coreProperties>
</file>