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4065" r:id="rId2"/>
  </p:sldMasterIdLst>
  <p:notesMasterIdLst>
    <p:notesMasterId r:id="rId21"/>
  </p:notesMasterIdLst>
  <p:handoutMasterIdLst>
    <p:handoutMasterId r:id="rId22"/>
  </p:handoutMasterIdLst>
  <p:sldIdLst>
    <p:sldId id="627" r:id="rId3"/>
    <p:sldId id="725" r:id="rId4"/>
    <p:sldId id="724" r:id="rId5"/>
    <p:sldId id="726" r:id="rId6"/>
    <p:sldId id="727" r:id="rId7"/>
    <p:sldId id="728" r:id="rId8"/>
    <p:sldId id="742" r:id="rId9"/>
    <p:sldId id="729" r:id="rId10"/>
    <p:sldId id="741" r:id="rId11"/>
    <p:sldId id="730" r:id="rId12"/>
    <p:sldId id="731" r:id="rId13"/>
    <p:sldId id="732" r:id="rId14"/>
    <p:sldId id="733" r:id="rId15"/>
    <p:sldId id="734" r:id="rId16"/>
    <p:sldId id="735" r:id="rId17"/>
    <p:sldId id="736" r:id="rId18"/>
    <p:sldId id="737" r:id="rId19"/>
    <p:sldId id="738" r:id="rId20"/>
  </p:sldIdLst>
  <p:sldSz cx="9144000" cy="6858000" type="screen4x3"/>
  <p:notesSz cx="6985000" cy="9283700"/>
  <p:defaultTextStyle>
    <a:defPPr>
      <a:defRPr lang="en-US"/>
    </a:defPPr>
    <a:lvl1pPr algn="l" rtl="0" eaLnBrk="0" fontAlgn="base" hangingPunct="0">
      <a:spcBef>
        <a:spcPct val="20000"/>
      </a:spcBef>
      <a:spcAft>
        <a:spcPct val="0"/>
      </a:spcAft>
      <a:buClr>
        <a:schemeClr val="accent2"/>
      </a:buClr>
      <a:buChar char="•"/>
      <a:defRPr sz="2400" kern="1200">
        <a:solidFill>
          <a:schemeClr val="bg2"/>
        </a:solidFill>
        <a:latin typeface="Tahoma" pitchFamily="34" charset="0"/>
        <a:ea typeface="+mn-ea"/>
        <a:cs typeface="+mn-cs"/>
      </a:defRPr>
    </a:lvl1pPr>
    <a:lvl2pPr marL="457200" algn="l" rtl="0" eaLnBrk="0" fontAlgn="base" hangingPunct="0">
      <a:spcBef>
        <a:spcPct val="20000"/>
      </a:spcBef>
      <a:spcAft>
        <a:spcPct val="0"/>
      </a:spcAft>
      <a:buClr>
        <a:schemeClr val="accent2"/>
      </a:buClr>
      <a:buChar char="•"/>
      <a:defRPr sz="2400" kern="1200">
        <a:solidFill>
          <a:schemeClr val="bg2"/>
        </a:solidFill>
        <a:latin typeface="Tahoma" pitchFamily="34" charset="0"/>
        <a:ea typeface="+mn-ea"/>
        <a:cs typeface="+mn-cs"/>
      </a:defRPr>
    </a:lvl2pPr>
    <a:lvl3pPr marL="914400" algn="l" rtl="0" eaLnBrk="0" fontAlgn="base" hangingPunct="0">
      <a:spcBef>
        <a:spcPct val="20000"/>
      </a:spcBef>
      <a:spcAft>
        <a:spcPct val="0"/>
      </a:spcAft>
      <a:buClr>
        <a:schemeClr val="accent2"/>
      </a:buClr>
      <a:buChar char="•"/>
      <a:defRPr sz="2400" kern="1200">
        <a:solidFill>
          <a:schemeClr val="bg2"/>
        </a:solidFill>
        <a:latin typeface="Tahoma" pitchFamily="34" charset="0"/>
        <a:ea typeface="+mn-ea"/>
        <a:cs typeface="+mn-cs"/>
      </a:defRPr>
    </a:lvl3pPr>
    <a:lvl4pPr marL="1371600" algn="l" rtl="0" eaLnBrk="0" fontAlgn="base" hangingPunct="0">
      <a:spcBef>
        <a:spcPct val="20000"/>
      </a:spcBef>
      <a:spcAft>
        <a:spcPct val="0"/>
      </a:spcAft>
      <a:buClr>
        <a:schemeClr val="accent2"/>
      </a:buClr>
      <a:buChar char="•"/>
      <a:defRPr sz="2400" kern="1200">
        <a:solidFill>
          <a:schemeClr val="bg2"/>
        </a:solidFill>
        <a:latin typeface="Tahoma" pitchFamily="34" charset="0"/>
        <a:ea typeface="+mn-ea"/>
        <a:cs typeface="+mn-cs"/>
      </a:defRPr>
    </a:lvl4pPr>
    <a:lvl5pPr marL="1828800" algn="l" rtl="0" eaLnBrk="0" fontAlgn="base" hangingPunct="0">
      <a:spcBef>
        <a:spcPct val="20000"/>
      </a:spcBef>
      <a:spcAft>
        <a:spcPct val="0"/>
      </a:spcAft>
      <a:buClr>
        <a:schemeClr val="accent2"/>
      </a:buClr>
      <a:buChar char="•"/>
      <a:defRPr sz="2400" kern="1200">
        <a:solidFill>
          <a:schemeClr val="bg2"/>
        </a:solidFill>
        <a:latin typeface="Tahoma" pitchFamily="34" charset="0"/>
        <a:ea typeface="+mn-ea"/>
        <a:cs typeface="+mn-cs"/>
      </a:defRPr>
    </a:lvl5pPr>
    <a:lvl6pPr marL="2286000" algn="l" defTabSz="914400" rtl="0" eaLnBrk="1" latinLnBrk="0" hangingPunct="1">
      <a:defRPr sz="2400" kern="1200">
        <a:solidFill>
          <a:schemeClr val="bg2"/>
        </a:solidFill>
        <a:latin typeface="Tahoma" pitchFamily="34" charset="0"/>
        <a:ea typeface="+mn-ea"/>
        <a:cs typeface="+mn-cs"/>
      </a:defRPr>
    </a:lvl6pPr>
    <a:lvl7pPr marL="2743200" algn="l" defTabSz="914400" rtl="0" eaLnBrk="1" latinLnBrk="0" hangingPunct="1">
      <a:defRPr sz="2400" kern="1200">
        <a:solidFill>
          <a:schemeClr val="bg2"/>
        </a:solidFill>
        <a:latin typeface="Tahoma" pitchFamily="34" charset="0"/>
        <a:ea typeface="+mn-ea"/>
        <a:cs typeface="+mn-cs"/>
      </a:defRPr>
    </a:lvl7pPr>
    <a:lvl8pPr marL="3200400" algn="l" defTabSz="914400" rtl="0" eaLnBrk="1" latinLnBrk="0" hangingPunct="1">
      <a:defRPr sz="2400" kern="1200">
        <a:solidFill>
          <a:schemeClr val="bg2"/>
        </a:solidFill>
        <a:latin typeface="Tahoma" pitchFamily="34" charset="0"/>
        <a:ea typeface="+mn-ea"/>
        <a:cs typeface="+mn-cs"/>
      </a:defRPr>
    </a:lvl8pPr>
    <a:lvl9pPr marL="3657600" algn="l" defTabSz="914400" rtl="0" eaLnBrk="1" latinLnBrk="0" hangingPunct="1">
      <a:defRPr sz="2400" kern="1200">
        <a:solidFill>
          <a:schemeClr val="bg2"/>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CC"/>
    <a:srgbClr val="FFFFFF"/>
    <a:srgbClr val="CCECFF"/>
    <a:srgbClr val="FFFF66"/>
    <a:srgbClr val="FFCCCC"/>
    <a:srgbClr val="FF99CC"/>
    <a:srgbClr val="99FF3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8" autoAdjust="0"/>
    <p:restoredTop sz="73616" autoAdjust="0"/>
  </p:normalViewPr>
  <p:slideViewPr>
    <p:cSldViewPr snapToObjects="1">
      <p:cViewPr varScale="1">
        <p:scale>
          <a:sx n="85" d="100"/>
          <a:sy n="85" d="100"/>
        </p:scale>
        <p:origin x="-82" y="-139"/>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25938"/>
    </p:cViewPr>
  </p:sorterViewPr>
  <p:notesViewPr>
    <p:cSldViewPr snapToObjects="1">
      <p:cViewPr varScale="1">
        <p:scale>
          <a:sx n="87" d="100"/>
          <a:sy n="87" d="100"/>
        </p:scale>
        <p:origin x="-1914" y="-96"/>
      </p:cViewPr>
      <p:guideLst>
        <p:guide orient="horz" pos="2922"/>
        <p:guide pos="219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25775" cy="463550"/>
          </a:xfrm>
          <a:prstGeom prst="rect">
            <a:avLst/>
          </a:prstGeom>
          <a:noFill/>
          <a:ln w="9525">
            <a:noFill/>
            <a:miter lim="800000"/>
            <a:headEnd/>
            <a:tailEnd/>
          </a:ln>
          <a:effectLst/>
        </p:spPr>
        <p:txBody>
          <a:bodyPr vert="horz" wrap="square" lIns="92929" tIns="46466" rIns="92929" bIns="46466" numCol="1" anchor="t" anchorCtr="0" compatLnSpc="1">
            <a:prstTxWarp prst="textNoShape">
              <a:avLst/>
            </a:prstTxWarp>
          </a:bodyPr>
          <a:lstStyle>
            <a:lvl1pPr defTabSz="928688">
              <a:spcBef>
                <a:spcPct val="0"/>
              </a:spcBef>
              <a:buClrTx/>
              <a:buFontTx/>
              <a:buNone/>
              <a:defRPr sz="1200">
                <a:solidFill>
                  <a:schemeClr val="tx1"/>
                </a:solidFill>
                <a:latin typeface="Times New Roman" charset="0"/>
              </a:defRPr>
            </a:lvl1pPr>
          </a:lstStyle>
          <a:p>
            <a:pPr>
              <a:defRPr/>
            </a:pPr>
            <a:endParaRPr lang="en-US"/>
          </a:p>
        </p:txBody>
      </p:sp>
      <p:sp>
        <p:nvSpPr>
          <p:cNvPr id="16387" name="Rectangle 3"/>
          <p:cNvSpPr>
            <a:spLocks noGrp="1" noChangeArrowheads="1"/>
          </p:cNvSpPr>
          <p:nvPr>
            <p:ph type="dt" sz="quarter" idx="1"/>
          </p:nvPr>
        </p:nvSpPr>
        <p:spPr bwMode="auto">
          <a:xfrm>
            <a:off x="3959225" y="0"/>
            <a:ext cx="3025775" cy="463550"/>
          </a:xfrm>
          <a:prstGeom prst="rect">
            <a:avLst/>
          </a:prstGeom>
          <a:noFill/>
          <a:ln w="9525">
            <a:noFill/>
            <a:miter lim="800000"/>
            <a:headEnd/>
            <a:tailEnd/>
          </a:ln>
          <a:effectLst/>
        </p:spPr>
        <p:txBody>
          <a:bodyPr vert="horz" wrap="square" lIns="92929" tIns="46466" rIns="92929" bIns="46466" numCol="1" anchor="t" anchorCtr="0" compatLnSpc="1">
            <a:prstTxWarp prst="textNoShape">
              <a:avLst/>
            </a:prstTxWarp>
          </a:bodyPr>
          <a:lstStyle>
            <a:lvl1pPr algn="r" defTabSz="928688">
              <a:spcBef>
                <a:spcPct val="0"/>
              </a:spcBef>
              <a:buClrTx/>
              <a:buFontTx/>
              <a:buNone/>
              <a:defRPr sz="1200">
                <a:solidFill>
                  <a:schemeClr val="tx1"/>
                </a:solidFill>
                <a:latin typeface="Times New Roman" charset="0"/>
              </a:defRPr>
            </a:lvl1pPr>
          </a:lstStyle>
          <a:p>
            <a:pPr>
              <a:defRPr/>
            </a:pPr>
            <a:endParaRPr lang="en-US"/>
          </a:p>
        </p:txBody>
      </p:sp>
      <p:sp>
        <p:nvSpPr>
          <p:cNvPr id="16388" name="Rectangle 4"/>
          <p:cNvSpPr>
            <a:spLocks noGrp="1" noChangeArrowheads="1"/>
          </p:cNvSpPr>
          <p:nvPr>
            <p:ph type="ftr" sz="quarter" idx="2"/>
          </p:nvPr>
        </p:nvSpPr>
        <p:spPr bwMode="auto">
          <a:xfrm>
            <a:off x="0" y="8820150"/>
            <a:ext cx="3025775" cy="463550"/>
          </a:xfrm>
          <a:prstGeom prst="rect">
            <a:avLst/>
          </a:prstGeom>
          <a:noFill/>
          <a:ln w="9525">
            <a:noFill/>
            <a:miter lim="800000"/>
            <a:headEnd/>
            <a:tailEnd/>
          </a:ln>
          <a:effectLst/>
        </p:spPr>
        <p:txBody>
          <a:bodyPr vert="horz" wrap="square" lIns="92929" tIns="46466" rIns="92929" bIns="46466" numCol="1" anchor="b" anchorCtr="0" compatLnSpc="1">
            <a:prstTxWarp prst="textNoShape">
              <a:avLst/>
            </a:prstTxWarp>
          </a:bodyPr>
          <a:lstStyle>
            <a:lvl1pPr defTabSz="928688">
              <a:spcBef>
                <a:spcPct val="0"/>
              </a:spcBef>
              <a:buClrTx/>
              <a:buFontTx/>
              <a:buNone/>
              <a:defRPr sz="1200">
                <a:solidFill>
                  <a:schemeClr val="tx1"/>
                </a:solidFill>
                <a:latin typeface="Times New Roman" charset="0"/>
              </a:defRPr>
            </a:lvl1pPr>
          </a:lstStyle>
          <a:p>
            <a:pPr>
              <a:defRPr/>
            </a:pPr>
            <a:endParaRPr lang="en-US"/>
          </a:p>
        </p:txBody>
      </p:sp>
      <p:sp>
        <p:nvSpPr>
          <p:cNvPr id="16389" name="Rectangle 5"/>
          <p:cNvSpPr>
            <a:spLocks noGrp="1" noChangeArrowheads="1"/>
          </p:cNvSpPr>
          <p:nvPr>
            <p:ph type="sldNum" sz="quarter" idx="3"/>
          </p:nvPr>
        </p:nvSpPr>
        <p:spPr bwMode="auto">
          <a:xfrm>
            <a:off x="3959225" y="8820150"/>
            <a:ext cx="3025775" cy="463550"/>
          </a:xfrm>
          <a:prstGeom prst="rect">
            <a:avLst/>
          </a:prstGeom>
          <a:noFill/>
          <a:ln w="9525">
            <a:noFill/>
            <a:miter lim="800000"/>
            <a:headEnd/>
            <a:tailEnd/>
          </a:ln>
          <a:effectLst/>
        </p:spPr>
        <p:txBody>
          <a:bodyPr vert="horz" wrap="square" lIns="92929" tIns="46466" rIns="92929" bIns="46466" numCol="1" anchor="b" anchorCtr="0" compatLnSpc="1">
            <a:prstTxWarp prst="textNoShape">
              <a:avLst/>
            </a:prstTxWarp>
          </a:bodyPr>
          <a:lstStyle>
            <a:lvl1pPr algn="r" defTabSz="928688">
              <a:spcBef>
                <a:spcPct val="0"/>
              </a:spcBef>
              <a:buClrTx/>
              <a:buFontTx/>
              <a:buNone/>
              <a:defRPr sz="1200">
                <a:solidFill>
                  <a:schemeClr val="tx1"/>
                </a:solidFill>
                <a:latin typeface="Times New Roman" charset="0"/>
              </a:defRPr>
            </a:lvl1pPr>
          </a:lstStyle>
          <a:p>
            <a:pPr>
              <a:defRPr/>
            </a:pPr>
            <a:fld id="{1967484F-DC8B-467A-93B7-5E66E29B6C57}" type="slidenum">
              <a:rPr lang="en-US"/>
              <a:pPr>
                <a:defRPr/>
              </a:pPr>
              <a:t>‹#›</a:t>
            </a:fld>
            <a:endParaRPr lang="en-US"/>
          </a:p>
        </p:txBody>
      </p:sp>
    </p:spTree>
    <p:extLst>
      <p:ext uri="{BB962C8B-B14F-4D97-AF65-F5344CB8AC3E}">
        <p14:creationId xmlns:p14="http://schemas.microsoft.com/office/powerpoint/2010/main" val="3229243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25775" cy="463550"/>
          </a:xfrm>
          <a:prstGeom prst="rect">
            <a:avLst/>
          </a:prstGeom>
          <a:noFill/>
          <a:ln w="9525">
            <a:noFill/>
            <a:miter lim="800000"/>
            <a:headEnd/>
            <a:tailEnd/>
          </a:ln>
          <a:effectLst/>
        </p:spPr>
        <p:txBody>
          <a:bodyPr vert="horz" wrap="square" lIns="92929" tIns="46466" rIns="92929" bIns="46466" numCol="1" anchor="t" anchorCtr="0" compatLnSpc="1">
            <a:prstTxWarp prst="textNoShape">
              <a:avLst/>
            </a:prstTxWarp>
          </a:bodyPr>
          <a:lstStyle>
            <a:lvl1pPr defTabSz="928688">
              <a:spcBef>
                <a:spcPct val="0"/>
              </a:spcBef>
              <a:buClrTx/>
              <a:buFontTx/>
              <a:buNone/>
              <a:defRPr sz="1200">
                <a:solidFill>
                  <a:schemeClr val="tx1"/>
                </a:solidFill>
                <a:latin typeface="Times New Roman" charset="0"/>
              </a:defRPr>
            </a:lvl1pPr>
          </a:lstStyle>
          <a:p>
            <a:pPr>
              <a:defRPr/>
            </a:pPr>
            <a:endParaRPr lang="en-US"/>
          </a:p>
        </p:txBody>
      </p:sp>
      <p:sp>
        <p:nvSpPr>
          <p:cNvPr id="19459" name="Rectangle 3"/>
          <p:cNvSpPr>
            <a:spLocks noGrp="1" noChangeArrowheads="1"/>
          </p:cNvSpPr>
          <p:nvPr>
            <p:ph type="dt" idx="1"/>
          </p:nvPr>
        </p:nvSpPr>
        <p:spPr bwMode="auto">
          <a:xfrm>
            <a:off x="3959225" y="0"/>
            <a:ext cx="3025775" cy="463550"/>
          </a:xfrm>
          <a:prstGeom prst="rect">
            <a:avLst/>
          </a:prstGeom>
          <a:noFill/>
          <a:ln w="9525">
            <a:noFill/>
            <a:miter lim="800000"/>
            <a:headEnd/>
            <a:tailEnd/>
          </a:ln>
          <a:effectLst/>
        </p:spPr>
        <p:txBody>
          <a:bodyPr vert="horz" wrap="square" lIns="92929" tIns="46466" rIns="92929" bIns="46466" numCol="1" anchor="t" anchorCtr="0" compatLnSpc="1">
            <a:prstTxWarp prst="textNoShape">
              <a:avLst/>
            </a:prstTxWarp>
          </a:bodyPr>
          <a:lstStyle>
            <a:lvl1pPr algn="r" defTabSz="928688">
              <a:spcBef>
                <a:spcPct val="0"/>
              </a:spcBef>
              <a:buClrTx/>
              <a:buFontTx/>
              <a:buNone/>
              <a:defRPr sz="1200">
                <a:solidFill>
                  <a:schemeClr val="tx1"/>
                </a:solidFill>
                <a:latin typeface="Times New Roman" charset="0"/>
              </a:defRPr>
            </a:lvl1pPr>
          </a:lstStyle>
          <a:p>
            <a:pPr>
              <a:defRPr/>
            </a:pPr>
            <a:endParaRPr lang="en-US"/>
          </a:p>
        </p:txBody>
      </p:sp>
      <p:sp>
        <p:nvSpPr>
          <p:cNvPr id="48132" name="Rectangle 4"/>
          <p:cNvSpPr>
            <a:spLocks noGrp="1" noRot="1" noChangeAspect="1" noChangeArrowheads="1" noTextEdit="1"/>
          </p:cNvSpPr>
          <p:nvPr>
            <p:ph type="sldImg" idx="2"/>
          </p:nvPr>
        </p:nvSpPr>
        <p:spPr bwMode="auto">
          <a:xfrm>
            <a:off x="1173163" y="696913"/>
            <a:ext cx="4641850" cy="3479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930275" y="4408488"/>
            <a:ext cx="5124450" cy="4178300"/>
          </a:xfrm>
          <a:prstGeom prst="rect">
            <a:avLst/>
          </a:prstGeom>
          <a:noFill/>
          <a:ln w="9525">
            <a:noFill/>
            <a:miter lim="800000"/>
            <a:headEnd/>
            <a:tailEnd/>
          </a:ln>
          <a:effectLst/>
        </p:spPr>
        <p:txBody>
          <a:bodyPr vert="horz" wrap="square" lIns="92929" tIns="46466" rIns="92929" bIns="4646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62" name="Rectangle 6"/>
          <p:cNvSpPr>
            <a:spLocks noGrp="1" noChangeArrowheads="1"/>
          </p:cNvSpPr>
          <p:nvPr>
            <p:ph type="ftr" sz="quarter" idx="4"/>
          </p:nvPr>
        </p:nvSpPr>
        <p:spPr bwMode="auto">
          <a:xfrm>
            <a:off x="0" y="8820150"/>
            <a:ext cx="3025775" cy="463550"/>
          </a:xfrm>
          <a:prstGeom prst="rect">
            <a:avLst/>
          </a:prstGeom>
          <a:noFill/>
          <a:ln w="9525">
            <a:noFill/>
            <a:miter lim="800000"/>
            <a:headEnd/>
            <a:tailEnd/>
          </a:ln>
          <a:effectLst/>
        </p:spPr>
        <p:txBody>
          <a:bodyPr vert="horz" wrap="square" lIns="92929" tIns="46466" rIns="92929" bIns="46466" numCol="1" anchor="b" anchorCtr="0" compatLnSpc="1">
            <a:prstTxWarp prst="textNoShape">
              <a:avLst/>
            </a:prstTxWarp>
          </a:bodyPr>
          <a:lstStyle>
            <a:lvl1pPr defTabSz="928688">
              <a:spcBef>
                <a:spcPct val="0"/>
              </a:spcBef>
              <a:buClrTx/>
              <a:buFontTx/>
              <a:buNone/>
              <a:defRPr sz="1200">
                <a:solidFill>
                  <a:schemeClr val="tx1"/>
                </a:solidFill>
                <a:latin typeface="Times New Roman" charset="0"/>
              </a:defRPr>
            </a:lvl1pPr>
          </a:lstStyle>
          <a:p>
            <a:pPr>
              <a:defRPr/>
            </a:pPr>
            <a:endParaRPr lang="en-US"/>
          </a:p>
        </p:txBody>
      </p:sp>
      <p:sp>
        <p:nvSpPr>
          <p:cNvPr id="19463" name="Rectangle 7"/>
          <p:cNvSpPr>
            <a:spLocks noGrp="1" noChangeArrowheads="1"/>
          </p:cNvSpPr>
          <p:nvPr>
            <p:ph type="sldNum" sz="quarter" idx="5"/>
          </p:nvPr>
        </p:nvSpPr>
        <p:spPr bwMode="auto">
          <a:xfrm>
            <a:off x="3959225" y="8820150"/>
            <a:ext cx="3025775" cy="463550"/>
          </a:xfrm>
          <a:prstGeom prst="rect">
            <a:avLst/>
          </a:prstGeom>
          <a:noFill/>
          <a:ln w="9525">
            <a:noFill/>
            <a:miter lim="800000"/>
            <a:headEnd/>
            <a:tailEnd/>
          </a:ln>
          <a:effectLst/>
        </p:spPr>
        <p:txBody>
          <a:bodyPr vert="horz" wrap="square" lIns="92929" tIns="46466" rIns="92929" bIns="46466" numCol="1" anchor="b" anchorCtr="0" compatLnSpc="1">
            <a:prstTxWarp prst="textNoShape">
              <a:avLst/>
            </a:prstTxWarp>
          </a:bodyPr>
          <a:lstStyle>
            <a:lvl1pPr algn="r" defTabSz="928688">
              <a:spcBef>
                <a:spcPct val="0"/>
              </a:spcBef>
              <a:buClrTx/>
              <a:buFontTx/>
              <a:buNone/>
              <a:defRPr sz="1200">
                <a:solidFill>
                  <a:schemeClr val="tx1"/>
                </a:solidFill>
                <a:latin typeface="Times New Roman" charset="0"/>
              </a:defRPr>
            </a:lvl1pPr>
          </a:lstStyle>
          <a:p>
            <a:pPr>
              <a:defRPr/>
            </a:pPr>
            <a:fld id="{11E662E2-5D09-4500-B632-4D944533F53F}" type="slidenum">
              <a:rPr lang="en-US"/>
              <a:pPr>
                <a:defRPr/>
              </a:pPr>
              <a:t>‹#›</a:t>
            </a:fld>
            <a:endParaRPr lang="en-US"/>
          </a:p>
        </p:txBody>
      </p:sp>
    </p:spTree>
    <p:extLst>
      <p:ext uri="{BB962C8B-B14F-4D97-AF65-F5344CB8AC3E}">
        <p14:creationId xmlns:p14="http://schemas.microsoft.com/office/powerpoint/2010/main" val="11793579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55283" indent="-290493" eaLnBrk="0" hangingPunct="0">
              <a:defRPr>
                <a:solidFill>
                  <a:schemeClr val="tx1"/>
                </a:solidFill>
                <a:latin typeface="Arial" charset="0"/>
                <a:ea typeface="ＭＳ Ｐゴシック" pitchFamily="34" charset="-128"/>
              </a:defRPr>
            </a:lvl2pPr>
            <a:lvl3pPr marL="1161974" indent="-232395" eaLnBrk="0" hangingPunct="0">
              <a:defRPr>
                <a:solidFill>
                  <a:schemeClr val="tx1"/>
                </a:solidFill>
                <a:latin typeface="Arial" charset="0"/>
                <a:ea typeface="ＭＳ Ｐゴシック" pitchFamily="34" charset="-128"/>
              </a:defRPr>
            </a:lvl3pPr>
            <a:lvl4pPr marL="1626763" indent="-232395" eaLnBrk="0" hangingPunct="0">
              <a:defRPr>
                <a:solidFill>
                  <a:schemeClr val="tx1"/>
                </a:solidFill>
                <a:latin typeface="Arial" charset="0"/>
                <a:ea typeface="ＭＳ Ｐゴシック" pitchFamily="34" charset="-128"/>
              </a:defRPr>
            </a:lvl4pPr>
            <a:lvl5pPr marL="2091553" indent="-232395" eaLnBrk="0" hangingPunct="0">
              <a:defRPr>
                <a:solidFill>
                  <a:schemeClr val="tx1"/>
                </a:solidFill>
                <a:latin typeface="Arial" charset="0"/>
                <a:ea typeface="ＭＳ Ｐゴシック" pitchFamily="34" charset="-128"/>
              </a:defRPr>
            </a:lvl5pPr>
            <a:lvl6pPr marL="2556342" indent="-232395" eaLnBrk="0" fontAlgn="base" hangingPunct="0">
              <a:spcBef>
                <a:spcPct val="0"/>
              </a:spcBef>
              <a:spcAft>
                <a:spcPct val="0"/>
              </a:spcAft>
              <a:defRPr>
                <a:solidFill>
                  <a:schemeClr val="tx1"/>
                </a:solidFill>
                <a:latin typeface="Arial" charset="0"/>
                <a:ea typeface="ＭＳ Ｐゴシック" pitchFamily="34" charset="-128"/>
              </a:defRPr>
            </a:lvl6pPr>
            <a:lvl7pPr marL="3021132" indent="-232395" eaLnBrk="0" fontAlgn="base" hangingPunct="0">
              <a:spcBef>
                <a:spcPct val="0"/>
              </a:spcBef>
              <a:spcAft>
                <a:spcPct val="0"/>
              </a:spcAft>
              <a:defRPr>
                <a:solidFill>
                  <a:schemeClr val="tx1"/>
                </a:solidFill>
                <a:latin typeface="Arial" charset="0"/>
                <a:ea typeface="ＭＳ Ｐゴシック" pitchFamily="34" charset="-128"/>
              </a:defRPr>
            </a:lvl7pPr>
            <a:lvl8pPr marL="3485921" indent="-232395" eaLnBrk="0" fontAlgn="base" hangingPunct="0">
              <a:spcBef>
                <a:spcPct val="0"/>
              </a:spcBef>
              <a:spcAft>
                <a:spcPct val="0"/>
              </a:spcAft>
              <a:defRPr>
                <a:solidFill>
                  <a:schemeClr val="tx1"/>
                </a:solidFill>
                <a:latin typeface="Arial" charset="0"/>
                <a:ea typeface="ＭＳ Ｐゴシック" pitchFamily="34" charset="-128"/>
              </a:defRPr>
            </a:lvl8pPr>
            <a:lvl9pPr marL="3950711" indent="-23239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47E8D61-9C92-47E0-A78A-915D4E5B1893}" type="slidenum">
              <a:rPr lang="en-AU"/>
              <a:pPr eaLnBrk="1" hangingPunct="1"/>
              <a:t>10</a:t>
            </a:fld>
            <a:endParaRPr lang="en-AU"/>
          </a:p>
        </p:txBody>
      </p:sp>
      <p:sp>
        <p:nvSpPr>
          <p:cNvPr id="33795" name="Rectangle 2"/>
          <p:cNvSpPr>
            <a:spLocks noGrp="1" noRot="1" noChangeAspect="1" noChangeArrowheads="1" noTextEdit="1"/>
          </p:cNvSpPr>
          <p:nvPr>
            <p:ph type="sldImg"/>
          </p:nvPr>
        </p:nvSpPr>
        <p:spPr>
          <a:xfrm>
            <a:off x="1174750" y="696913"/>
            <a:ext cx="4638675" cy="3479800"/>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ea typeface="ＭＳ Ｐゴシック" pitchFamily="34" charset="-128"/>
                <a:cs typeface="Arial" charset="0"/>
              </a:rPr>
              <a:t>The NIST Computer Security Handbook [NIST95] defines the term </a:t>
            </a:r>
            <a:r>
              <a:rPr lang="en-US" i="1" smtClean="0">
                <a:ea typeface="ＭＳ Ｐゴシック" pitchFamily="34" charset="-128"/>
                <a:cs typeface="Arial" charset="0"/>
              </a:rPr>
              <a:t>computer security </a:t>
            </a:r>
            <a:r>
              <a:rPr lang="en-US" smtClean="0">
                <a:ea typeface="ＭＳ Ｐゴシック" pitchFamily="34" charset="-128"/>
                <a:cs typeface="Arial" charset="0"/>
              </a:rPr>
              <a:t>as shown on this slide. This definition introduces three key objectives that are at the heart of computer security as we see on the next slide.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74750" y="696913"/>
            <a:ext cx="4638675" cy="3479800"/>
          </a:xfrm>
          <a:ln/>
        </p:spPr>
      </p:sp>
      <p:sp>
        <p:nvSpPr>
          <p:cNvPr id="34819" name="Notes Placeholder 2"/>
          <p:cNvSpPr>
            <a:spLocks noGrp="1"/>
          </p:cNvSpPr>
          <p:nvPr>
            <p:ph type="body" idx="1"/>
          </p:nvPr>
        </p:nvSpPr>
        <p:spPr>
          <a:xfrm>
            <a:off x="698500" y="4409757"/>
            <a:ext cx="5588000" cy="456448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mtClean="0">
                <a:ea typeface="ＭＳ Ｐゴシック" pitchFamily="34" charset="-128"/>
                <a:cs typeface="Arial" charset="0"/>
              </a:rPr>
              <a:t>These three concepts form what is often referred to as the </a:t>
            </a:r>
            <a:r>
              <a:rPr lang="en-US" b="1" smtClean="0">
                <a:ea typeface="ＭＳ Ｐゴシック" pitchFamily="34" charset="-128"/>
                <a:cs typeface="Arial" charset="0"/>
              </a:rPr>
              <a:t>CIA triad</a:t>
            </a:r>
            <a:r>
              <a:rPr lang="en-US" smtClean="0">
                <a:ea typeface="ＭＳ Ｐゴシック" pitchFamily="34" charset="-128"/>
                <a:cs typeface="Arial" charset="0"/>
              </a:rPr>
              <a:t> (Figure 1.1). The three concepts embody the fundamental security objectives for both data and for information and computing services. FIPS PUB 199 provides a useful characterization of these three objectives in terms of requirements and the definition of a loss of security in each category:</a:t>
            </a:r>
          </a:p>
          <a:p>
            <a:pPr eaLnBrk="1" hangingPunct="1">
              <a:lnSpc>
                <a:spcPct val="90000"/>
              </a:lnSpc>
            </a:pPr>
            <a:r>
              <a:rPr lang="en-US" smtClean="0">
                <a:ea typeface="ＭＳ Ｐゴシック" pitchFamily="34" charset="-128"/>
                <a:cs typeface="Times New Roman" pitchFamily="18" charset="0"/>
              </a:rPr>
              <a:t>• </a:t>
            </a:r>
            <a:r>
              <a:rPr lang="en-US" b="1" smtClean="0">
                <a:ea typeface="ＭＳ Ｐゴシック" pitchFamily="34" charset="-128"/>
                <a:cs typeface="Arial" charset="0"/>
              </a:rPr>
              <a:t>Confidentiality</a:t>
            </a:r>
            <a:r>
              <a:rPr lang="en-US" smtClean="0">
                <a:ea typeface="ＭＳ Ｐゴシック" pitchFamily="34" charset="-128"/>
                <a:cs typeface="Arial" charset="0"/>
              </a:rPr>
              <a:t> (covers both data confidentiality and privacy): preserving authorized restrictions on information access and disclosure, including means for protecting personal privacy and proprietary information. A loss of confidentiality is the unauthorized disclosure of information.</a:t>
            </a:r>
          </a:p>
          <a:p>
            <a:pPr eaLnBrk="1" hangingPunct="1">
              <a:lnSpc>
                <a:spcPct val="90000"/>
              </a:lnSpc>
            </a:pPr>
            <a:r>
              <a:rPr lang="en-US" smtClean="0">
                <a:ea typeface="ＭＳ Ｐゴシック" pitchFamily="34" charset="-128"/>
                <a:cs typeface="Times New Roman" pitchFamily="18" charset="0"/>
              </a:rPr>
              <a:t>• </a:t>
            </a:r>
            <a:r>
              <a:rPr lang="en-US" b="1" smtClean="0">
                <a:ea typeface="ＭＳ Ｐゴシック" pitchFamily="34" charset="-128"/>
                <a:cs typeface="Arial" charset="0"/>
              </a:rPr>
              <a:t>Integrity</a:t>
            </a:r>
            <a:r>
              <a:rPr lang="en-US" smtClean="0">
                <a:ea typeface="ＭＳ Ｐゴシック" pitchFamily="34" charset="-128"/>
                <a:cs typeface="Arial" charset="0"/>
              </a:rPr>
              <a:t> (covers both data and system integrity)</a:t>
            </a:r>
            <a:r>
              <a:rPr lang="en-US" b="1" smtClean="0">
                <a:ea typeface="ＭＳ Ｐゴシック" pitchFamily="34" charset="-128"/>
                <a:cs typeface="Arial" charset="0"/>
              </a:rPr>
              <a:t>:</a:t>
            </a:r>
            <a:r>
              <a:rPr lang="en-US" smtClean="0">
                <a:ea typeface="ＭＳ Ｐゴシック" pitchFamily="34" charset="-128"/>
                <a:cs typeface="Arial" charset="0"/>
              </a:rPr>
              <a:t> Guarding against improper information modification or destruction, and includes ensuring information non-repudiation and authenticity. A loss of integrity is the unauthorized modification or destruction of information.</a:t>
            </a:r>
          </a:p>
          <a:p>
            <a:pPr eaLnBrk="1" hangingPunct="1">
              <a:lnSpc>
                <a:spcPct val="90000"/>
              </a:lnSpc>
            </a:pPr>
            <a:r>
              <a:rPr lang="en-US" smtClean="0">
                <a:ea typeface="ＭＳ Ｐゴシック" pitchFamily="34" charset="-128"/>
                <a:cs typeface="Times New Roman" pitchFamily="18" charset="0"/>
              </a:rPr>
              <a:t>• </a:t>
            </a:r>
            <a:r>
              <a:rPr lang="en-US" b="1" smtClean="0">
                <a:ea typeface="ＭＳ Ｐゴシック" pitchFamily="34" charset="-128"/>
                <a:cs typeface="Arial" charset="0"/>
              </a:rPr>
              <a:t>Availability:</a:t>
            </a:r>
            <a:r>
              <a:rPr lang="en-US" smtClean="0">
                <a:ea typeface="ＭＳ Ｐゴシック" pitchFamily="34" charset="-128"/>
                <a:cs typeface="Arial" charset="0"/>
              </a:rPr>
              <a:t> Ensuring timely and reliable access to and use of information. A loss of availability is the disruption of access to or use of information or an information system.</a:t>
            </a:r>
          </a:p>
          <a:p>
            <a:pPr eaLnBrk="1" hangingPunct="1">
              <a:lnSpc>
                <a:spcPct val="90000"/>
              </a:lnSpc>
            </a:pPr>
            <a:r>
              <a:rPr lang="en-US" smtClean="0">
                <a:ea typeface="ＭＳ Ｐゴシック" pitchFamily="34" charset="-128"/>
                <a:cs typeface="Arial" charset="0"/>
              </a:rPr>
              <a:t>Although the use of the CIA triad to define security objectives is well established, some in the security field feel that additional concepts are needed to present a complete picture. Two of the most commonly mentioned are:</a:t>
            </a:r>
          </a:p>
          <a:p>
            <a:pPr eaLnBrk="1" hangingPunct="1">
              <a:lnSpc>
                <a:spcPct val="90000"/>
              </a:lnSpc>
            </a:pPr>
            <a:r>
              <a:rPr lang="en-US" smtClean="0">
                <a:ea typeface="ＭＳ Ｐゴシック" pitchFamily="34" charset="-128"/>
                <a:cs typeface="Times New Roman" pitchFamily="18" charset="0"/>
              </a:rPr>
              <a:t>• </a:t>
            </a:r>
            <a:r>
              <a:rPr lang="en-US" b="1" smtClean="0">
                <a:ea typeface="ＭＳ Ｐゴシック" pitchFamily="34" charset="-128"/>
                <a:cs typeface="Arial" charset="0"/>
              </a:rPr>
              <a:t>Authenticity:</a:t>
            </a:r>
            <a:r>
              <a:rPr lang="en-US" smtClean="0">
                <a:ea typeface="ＭＳ Ｐゴシック" pitchFamily="34" charset="-128"/>
                <a:cs typeface="Arial" charset="0"/>
              </a:rPr>
              <a:t> The property of being genuine and being able to be verified and trusted; confidence in the validity of a transmission, a message, or message originator.</a:t>
            </a:r>
          </a:p>
          <a:p>
            <a:pPr eaLnBrk="1" hangingPunct="1">
              <a:lnSpc>
                <a:spcPct val="90000"/>
              </a:lnSpc>
            </a:pPr>
            <a:r>
              <a:rPr lang="en-US" smtClean="0">
                <a:ea typeface="ＭＳ Ｐゴシック" pitchFamily="34" charset="-128"/>
                <a:cs typeface="Times New Roman" pitchFamily="18" charset="0"/>
              </a:rPr>
              <a:t>• </a:t>
            </a:r>
            <a:r>
              <a:rPr lang="en-US" b="1" smtClean="0">
                <a:ea typeface="ＭＳ Ｐゴシック" pitchFamily="34" charset="-128"/>
                <a:cs typeface="Arial" charset="0"/>
              </a:rPr>
              <a:t>Accountability:</a:t>
            </a:r>
            <a:r>
              <a:rPr lang="en-US" smtClean="0">
                <a:ea typeface="ＭＳ Ｐゴシック" pitchFamily="34" charset="-128"/>
                <a:cs typeface="Arial" charset="0"/>
              </a:rPr>
              <a:t> The security goal that generates the requirement for actions of an entity to be traced uniquely to that entity.</a:t>
            </a:r>
          </a:p>
          <a:p>
            <a:pPr eaLnBrk="1" hangingPunct="1">
              <a:lnSpc>
                <a:spcPct val="90000"/>
              </a:lnSpc>
            </a:pPr>
            <a:endParaRPr lang="en-US" smtClean="0">
              <a:ea typeface="ＭＳ Ｐゴシック" pitchFamily="34" charset="-128"/>
              <a:cs typeface="Arial" charset="0"/>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55283" indent="-290493" eaLnBrk="0" hangingPunct="0">
              <a:defRPr>
                <a:solidFill>
                  <a:schemeClr val="tx1"/>
                </a:solidFill>
                <a:latin typeface="Arial" charset="0"/>
                <a:ea typeface="ＭＳ Ｐゴシック" pitchFamily="34" charset="-128"/>
              </a:defRPr>
            </a:lvl2pPr>
            <a:lvl3pPr marL="1161974" indent="-232395" eaLnBrk="0" hangingPunct="0">
              <a:defRPr>
                <a:solidFill>
                  <a:schemeClr val="tx1"/>
                </a:solidFill>
                <a:latin typeface="Arial" charset="0"/>
                <a:ea typeface="ＭＳ Ｐゴシック" pitchFamily="34" charset="-128"/>
              </a:defRPr>
            </a:lvl3pPr>
            <a:lvl4pPr marL="1626763" indent="-232395" eaLnBrk="0" hangingPunct="0">
              <a:defRPr>
                <a:solidFill>
                  <a:schemeClr val="tx1"/>
                </a:solidFill>
                <a:latin typeface="Arial" charset="0"/>
                <a:ea typeface="ＭＳ Ｐゴシック" pitchFamily="34" charset="-128"/>
              </a:defRPr>
            </a:lvl4pPr>
            <a:lvl5pPr marL="2091553" indent="-232395" eaLnBrk="0" hangingPunct="0">
              <a:defRPr>
                <a:solidFill>
                  <a:schemeClr val="tx1"/>
                </a:solidFill>
                <a:latin typeface="Arial" charset="0"/>
                <a:ea typeface="ＭＳ Ｐゴシック" pitchFamily="34" charset="-128"/>
              </a:defRPr>
            </a:lvl5pPr>
            <a:lvl6pPr marL="2556342" indent="-232395" eaLnBrk="0" fontAlgn="base" hangingPunct="0">
              <a:spcBef>
                <a:spcPct val="0"/>
              </a:spcBef>
              <a:spcAft>
                <a:spcPct val="0"/>
              </a:spcAft>
              <a:defRPr>
                <a:solidFill>
                  <a:schemeClr val="tx1"/>
                </a:solidFill>
                <a:latin typeface="Arial" charset="0"/>
                <a:ea typeface="ＭＳ Ｐゴシック" pitchFamily="34" charset="-128"/>
              </a:defRPr>
            </a:lvl6pPr>
            <a:lvl7pPr marL="3021132" indent="-232395" eaLnBrk="0" fontAlgn="base" hangingPunct="0">
              <a:spcBef>
                <a:spcPct val="0"/>
              </a:spcBef>
              <a:spcAft>
                <a:spcPct val="0"/>
              </a:spcAft>
              <a:defRPr>
                <a:solidFill>
                  <a:schemeClr val="tx1"/>
                </a:solidFill>
                <a:latin typeface="Arial" charset="0"/>
                <a:ea typeface="ＭＳ Ｐゴシック" pitchFamily="34" charset="-128"/>
              </a:defRPr>
            </a:lvl7pPr>
            <a:lvl8pPr marL="3485921" indent="-232395" eaLnBrk="0" fontAlgn="base" hangingPunct="0">
              <a:spcBef>
                <a:spcPct val="0"/>
              </a:spcBef>
              <a:spcAft>
                <a:spcPct val="0"/>
              </a:spcAft>
              <a:defRPr>
                <a:solidFill>
                  <a:schemeClr val="tx1"/>
                </a:solidFill>
                <a:latin typeface="Arial" charset="0"/>
                <a:ea typeface="ＭＳ Ｐゴシック" pitchFamily="34" charset="-128"/>
              </a:defRPr>
            </a:lvl8pPr>
            <a:lvl9pPr marL="3950711" indent="-23239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38F88AF-682E-474B-9C61-9FB492DDEBD1}" type="slidenum">
              <a:rPr lang="en-AU"/>
              <a:pPr eaLnBrk="1" hangingPunct="1"/>
              <a:t>11</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xfrm>
            <a:off x="1174750" y="696913"/>
            <a:ext cx="4638675" cy="3479800"/>
          </a:xfrm>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100">
                <a:ea typeface="ＭＳ Ｐゴシック" pitchFamily="34" charset="-128"/>
                <a:cs typeface="Arial" charset="0"/>
              </a:rPr>
              <a:t>Computer security is both fascinating and complex. Some of the reasons follow:</a:t>
            </a:r>
          </a:p>
          <a:p>
            <a:pPr eaLnBrk="1" hangingPunct="1"/>
            <a:r>
              <a:rPr lang="en-US" sz="1100" b="1">
                <a:ea typeface="ＭＳ Ｐゴシック" pitchFamily="34" charset="-128"/>
                <a:cs typeface="Arial" charset="0"/>
              </a:rPr>
              <a:t>1.</a:t>
            </a:r>
            <a:r>
              <a:rPr lang="en-US" sz="1100">
                <a:ea typeface="ＭＳ Ｐゴシック" pitchFamily="34" charset="-128"/>
                <a:cs typeface="Arial" charset="0"/>
              </a:rPr>
              <a:t> Computer security is not as simple as it might first appear to the novice. The requirements seem to be straightforward, but the mechanisms used to meet those requirements can be quite complex and subtle.</a:t>
            </a:r>
          </a:p>
          <a:p>
            <a:pPr eaLnBrk="1" hangingPunct="1"/>
            <a:r>
              <a:rPr lang="en-US" sz="1100" b="1">
                <a:ea typeface="ＭＳ Ｐゴシック" pitchFamily="34" charset="-128"/>
                <a:cs typeface="Arial" charset="0"/>
              </a:rPr>
              <a:t>2.</a:t>
            </a:r>
            <a:r>
              <a:rPr lang="en-US" sz="1100">
                <a:ea typeface="ＭＳ Ｐゴシック" pitchFamily="34" charset="-128"/>
                <a:cs typeface="Arial" charset="0"/>
              </a:rPr>
              <a:t> In developing a particular security mechanism or algorithm, one must always consider potential attacks (often unexpected) on those security features. </a:t>
            </a:r>
          </a:p>
          <a:p>
            <a:pPr eaLnBrk="1" hangingPunct="1"/>
            <a:r>
              <a:rPr lang="en-US" sz="1100" b="1">
                <a:ea typeface="ＭＳ Ｐゴシック" pitchFamily="34" charset="-128"/>
                <a:cs typeface="Arial" charset="0"/>
              </a:rPr>
              <a:t>3.</a:t>
            </a:r>
            <a:r>
              <a:rPr lang="en-US" sz="1100">
                <a:ea typeface="ＭＳ Ｐゴシック" pitchFamily="34" charset="-128"/>
                <a:cs typeface="Arial" charset="0"/>
              </a:rPr>
              <a:t> Hence procedures used to provide particular services are often counterintuitive. </a:t>
            </a:r>
          </a:p>
          <a:p>
            <a:pPr eaLnBrk="1" hangingPunct="1"/>
            <a:r>
              <a:rPr lang="en-US" sz="1100" b="1">
                <a:ea typeface="ＭＳ Ｐゴシック" pitchFamily="34" charset="-128"/>
                <a:cs typeface="Arial" charset="0"/>
              </a:rPr>
              <a:t>4. </a:t>
            </a:r>
            <a:r>
              <a:rPr lang="en-US" sz="1100">
                <a:ea typeface="ＭＳ Ｐゴシック" pitchFamily="34" charset="-128"/>
                <a:cs typeface="Arial" charset="0"/>
              </a:rPr>
              <a:t>Having designed various security mechanisms, it is necessary to decide where to use them.</a:t>
            </a:r>
          </a:p>
          <a:p>
            <a:pPr eaLnBrk="1" hangingPunct="1"/>
            <a:r>
              <a:rPr lang="en-US" sz="1100" b="1">
                <a:ea typeface="ＭＳ Ｐゴシック" pitchFamily="34" charset="-128"/>
                <a:cs typeface="Arial" charset="0"/>
              </a:rPr>
              <a:t>5.</a:t>
            </a:r>
            <a:r>
              <a:rPr lang="en-US" sz="1100">
                <a:ea typeface="ＭＳ Ｐゴシック" pitchFamily="34" charset="-128"/>
                <a:cs typeface="Arial" charset="0"/>
              </a:rPr>
              <a:t> Security mechanisms typically involve more than a particular algorithm or protocol, but also require participants to have secret information, leading to issues of creation, distribution, and protection of that secret information. </a:t>
            </a:r>
          </a:p>
          <a:p>
            <a:pPr eaLnBrk="1" hangingPunct="1"/>
            <a:r>
              <a:rPr lang="en-US" sz="1100" b="1">
                <a:ea typeface="ＭＳ Ｐゴシック" pitchFamily="34" charset="-128"/>
                <a:cs typeface="Arial" charset="0"/>
              </a:rPr>
              <a:t>6. </a:t>
            </a:r>
            <a:r>
              <a:rPr lang="en-US" sz="1100">
                <a:ea typeface="ＭＳ Ｐゴシック" pitchFamily="34" charset="-128"/>
                <a:cs typeface="Arial" charset="0"/>
              </a:rPr>
              <a:t>Computer security is essentially a battle of wits between a perpetrator who tries to find holes and the designer or administrator who tries to close them. </a:t>
            </a:r>
          </a:p>
          <a:p>
            <a:pPr eaLnBrk="1" hangingPunct="1"/>
            <a:r>
              <a:rPr lang="en-US" sz="1100" b="1">
                <a:ea typeface="ＭＳ Ｐゴシック" pitchFamily="34" charset="-128"/>
                <a:cs typeface="Arial" charset="0"/>
              </a:rPr>
              <a:t>7. </a:t>
            </a:r>
            <a:r>
              <a:rPr lang="en-US" sz="1100">
                <a:ea typeface="ＭＳ Ｐゴシック" pitchFamily="34" charset="-128"/>
                <a:cs typeface="Arial" charset="0"/>
              </a:rPr>
              <a:t>There is a natural tendency on the part of users and system managers to perceive little benefit from security investment until a security failure occurs.</a:t>
            </a:r>
          </a:p>
          <a:p>
            <a:pPr eaLnBrk="1" hangingPunct="1"/>
            <a:r>
              <a:rPr lang="en-US" sz="1100" b="1">
                <a:ea typeface="ＭＳ Ｐゴシック" pitchFamily="34" charset="-128"/>
                <a:cs typeface="Arial" charset="0"/>
              </a:rPr>
              <a:t>8. </a:t>
            </a:r>
            <a:r>
              <a:rPr lang="en-US" sz="1100">
                <a:ea typeface="ＭＳ Ｐゴシック" pitchFamily="34" charset="-128"/>
                <a:cs typeface="Arial" charset="0"/>
              </a:rPr>
              <a:t>Security requires regular monitoring, difficult in today's short-term environment.</a:t>
            </a:r>
          </a:p>
          <a:p>
            <a:pPr eaLnBrk="1" hangingPunct="1"/>
            <a:r>
              <a:rPr lang="en-US" sz="1100" b="1">
                <a:ea typeface="ＭＳ Ｐゴシック" pitchFamily="34" charset="-128"/>
                <a:cs typeface="Arial" charset="0"/>
              </a:rPr>
              <a:t>9. </a:t>
            </a:r>
            <a:r>
              <a:rPr lang="en-US" sz="1100">
                <a:ea typeface="ＭＳ Ｐゴシック" pitchFamily="34" charset="-128"/>
                <a:cs typeface="Arial" charset="0"/>
              </a:rPr>
              <a:t>Security is still too often an afterthought - incorporated after the design is complete.</a:t>
            </a:r>
          </a:p>
          <a:p>
            <a:pPr eaLnBrk="1" hangingPunct="1"/>
            <a:r>
              <a:rPr lang="en-US" sz="1100" b="1">
                <a:ea typeface="ＭＳ Ｐゴシック" pitchFamily="34" charset="-128"/>
                <a:cs typeface="Arial" charset="0"/>
              </a:rPr>
              <a:t>10. </a:t>
            </a:r>
            <a:r>
              <a:rPr lang="en-US" sz="1100">
                <a:ea typeface="ＭＳ Ｐゴシック" pitchFamily="34" charset="-128"/>
                <a:cs typeface="Arial" charset="0"/>
              </a:rPr>
              <a:t>Many users / security administrators view strong security as an impediment to efficient and user-friendly operation of an information system or use of information.</a:t>
            </a:r>
          </a:p>
          <a:p>
            <a:pPr eaLnBrk="1" hangingPunct="1"/>
            <a:endParaRPr lang="en-US" sz="1100">
              <a:ea typeface="ＭＳ Ｐゴシック" pitchFamily="34" charset="-128"/>
              <a:cs typeface="Arial" charset="0"/>
            </a:endParaRP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55283" indent="-290493" eaLnBrk="0" hangingPunct="0">
              <a:defRPr>
                <a:solidFill>
                  <a:schemeClr val="tx1"/>
                </a:solidFill>
                <a:latin typeface="Arial" charset="0"/>
                <a:ea typeface="ＭＳ Ｐゴシック" pitchFamily="34" charset="-128"/>
              </a:defRPr>
            </a:lvl2pPr>
            <a:lvl3pPr marL="1161974" indent="-232395" eaLnBrk="0" hangingPunct="0">
              <a:defRPr>
                <a:solidFill>
                  <a:schemeClr val="tx1"/>
                </a:solidFill>
                <a:latin typeface="Arial" charset="0"/>
                <a:ea typeface="ＭＳ Ｐゴシック" pitchFamily="34" charset="-128"/>
              </a:defRPr>
            </a:lvl3pPr>
            <a:lvl4pPr marL="1626763" indent="-232395" eaLnBrk="0" hangingPunct="0">
              <a:defRPr>
                <a:solidFill>
                  <a:schemeClr val="tx1"/>
                </a:solidFill>
                <a:latin typeface="Arial" charset="0"/>
                <a:ea typeface="ＭＳ Ｐゴシック" pitchFamily="34" charset="-128"/>
              </a:defRPr>
            </a:lvl4pPr>
            <a:lvl5pPr marL="2091553" indent="-232395" eaLnBrk="0" hangingPunct="0">
              <a:defRPr>
                <a:solidFill>
                  <a:schemeClr val="tx1"/>
                </a:solidFill>
                <a:latin typeface="Arial" charset="0"/>
                <a:ea typeface="ＭＳ Ｐゴシック" pitchFamily="34" charset="-128"/>
              </a:defRPr>
            </a:lvl5pPr>
            <a:lvl6pPr marL="2556342" indent="-232395" eaLnBrk="0" fontAlgn="base" hangingPunct="0">
              <a:spcBef>
                <a:spcPct val="0"/>
              </a:spcBef>
              <a:spcAft>
                <a:spcPct val="0"/>
              </a:spcAft>
              <a:defRPr>
                <a:solidFill>
                  <a:schemeClr val="tx1"/>
                </a:solidFill>
                <a:latin typeface="Arial" charset="0"/>
                <a:ea typeface="ＭＳ Ｐゴシック" pitchFamily="34" charset="-128"/>
              </a:defRPr>
            </a:lvl6pPr>
            <a:lvl7pPr marL="3021132" indent="-232395" eaLnBrk="0" fontAlgn="base" hangingPunct="0">
              <a:spcBef>
                <a:spcPct val="0"/>
              </a:spcBef>
              <a:spcAft>
                <a:spcPct val="0"/>
              </a:spcAft>
              <a:defRPr>
                <a:solidFill>
                  <a:schemeClr val="tx1"/>
                </a:solidFill>
                <a:latin typeface="Arial" charset="0"/>
                <a:ea typeface="ＭＳ Ｐゴシック" pitchFamily="34" charset="-128"/>
              </a:defRPr>
            </a:lvl7pPr>
            <a:lvl8pPr marL="3485921" indent="-232395" eaLnBrk="0" fontAlgn="base" hangingPunct="0">
              <a:spcBef>
                <a:spcPct val="0"/>
              </a:spcBef>
              <a:spcAft>
                <a:spcPct val="0"/>
              </a:spcAft>
              <a:defRPr>
                <a:solidFill>
                  <a:schemeClr val="tx1"/>
                </a:solidFill>
                <a:latin typeface="Arial" charset="0"/>
                <a:ea typeface="ＭＳ Ｐゴシック" pitchFamily="34" charset="-128"/>
              </a:defRPr>
            </a:lvl8pPr>
            <a:lvl9pPr marL="3950711" indent="-23239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4EAEA388-9411-48DB-8C64-85A5D1B01EE9}" type="slidenum">
              <a:rPr lang="en-AU"/>
              <a:pPr eaLnBrk="1" hangingPunct="1"/>
              <a:t>12</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55283" indent="-290493" eaLnBrk="0" hangingPunct="0">
              <a:defRPr>
                <a:solidFill>
                  <a:schemeClr val="tx1"/>
                </a:solidFill>
                <a:latin typeface="Arial" charset="0"/>
                <a:ea typeface="ＭＳ Ｐゴシック" pitchFamily="34" charset="-128"/>
              </a:defRPr>
            </a:lvl2pPr>
            <a:lvl3pPr marL="1161974" indent="-232395" eaLnBrk="0" hangingPunct="0">
              <a:defRPr>
                <a:solidFill>
                  <a:schemeClr val="tx1"/>
                </a:solidFill>
                <a:latin typeface="Arial" charset="0"/>
                <a:ea typeface="ＭＳ Ｐゴシック" pitchFamily="34" charset="-128"/>
              </a:defRPr>
            </a:lvl3pPr>
            <a:lvl4pPr marL="1626763" indent="-232395" eaLnBrk="0" hangingPunct="0">
              <a:defRPr>
                <a:solidFill>
                  <a:schemeClr val="tx1"/>
                </a:solidFill>
                <a:latin typeface="Arial" charset="0"/>
                <a:ea typeface="ＭＳ Ｐゴシック" pitchFamily="34" charset="-128"/>
              </a:defRPr>
            </a:lvl4pPr>
            <a:lvl5pPr marL="2091553" indent="-232395" eaLnBrk="0" hangingPunct="0">
              <a:defRPr>
                <a:solidFill>
                  <a:schemeClr val="tx1"/>
                </a:solidFill>
                <a:latin typeface="Arial" charset="0"/>
                <a:ea typeface="ＭＳ Ｐゴシック" pitchFamily="34" charset="-128"/>
              </a:defRPr>
            </a:lvl5pPr>
            <a:lvl6pPr marL="2556342" indent="-232395" eaLnBrk="0" fontAlgn="base" hangingPunct="0">
              <a:spcBef>
                <a:spcPct val="0"/>
              </a:spcBef>
              <a:spcAft>
                <a:spcPct val="0"/>
              </a:spcAft>
              <a:defRPr>
                <a:solidFill>
                  <a:schemeClr val="tx1"/>
                </a:solidFill>
                <a:latin typeface="Arial" charset="0"/>
                <a:ea typeface="ＭＳ Ｐゴシック" pitchFamily="34" charset="-128"/>
              </a:defRPr>
            </a:lvl6pPr>
            <a:lvl7pPr marL="3021132" indent="-232395" eaLnBrk="0" fontAlgn="base" hangingPunct="0">
              <a:spcBef>
                <a:spcPct val="0"/>
              </a:spcBef>
              <a:spcAft>
                <a:spcPct val="0"/>
              </a:spcAft>
              <a:defRPr>
                <a:solidFill>
                  <a:schemeClr val="tx1"/>
                </a:solidFill>
                <a:latin typeface="Arial" charset="0"/>
                <a:ea typeface="ＭＳ Ｐゴシック" pitchFamily="34" charset="-128"/>
              </a:defRPr>
            </a:lvl7pPr>
            <a:lvl8pPr marL="3485921" indent="-232395" eaLnBrk="0" fontAlgn="base" hangingPunct="0">
              <a:spcBef>
                <a:spcPct val="0"/>
              </a:spcBef>
              <a:spcAft>
                <a:spcPct val="0"/>
              </a:spcAft>
              <a:defRPr>
                <a:solidFill>
                  <a:schemeClr val="tx1"/>
                </a:solidFill>
                <a:latin typeface="Arial" charset="0"/>
                <a:ea typeface="ＭＳ Ｐゴシック" pitchFamily="34" charset="-128"/>
              </a:defRPr>
            </a:lvl8pPr>
            <a:lvl9pPr marL="3950711" indent="-23239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493EB77-B0BB-49A6-BEDB-85F19BF2D122}" type="slidenum">
              <a:rPr lang="en-AU"/>
              <a:pPr eaLnBrk="1" hangingPunct="1"/>
              <a:t>13</a:t>
            </a:fld>
            <a:endParaRPr lang="en-AU"/>
          </a:p>
        </p:txBody>
      </p:sp>
      <p:sp>
        <p:nvSpPr>
          <p:cNvPr id="39939" name="Rectangle 2"/>
          <p:cNvSpPr>
            <a:spLocks noGrp="1" noRot="1" noChangeAspect="1" noChangeArrowheads="1" noTextEdit="1"/>
          </p:cNvSpPr>
          <p:nvPr>
            <p:ph type="sldImg"/>
          </p:nvPr>
        </p:nvSpPr>
        <p:spPr>
          <a:xfrm>
            <a:off x="1174750" y="696913"/>
            <a:ext cx="4638675" cy="3479800"/>
          </a:xfrm>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ea typeface="ＭＳ Ｐゴシック" pitchFamily="34" charset="-128"/>
                <a:cs typeface="Arial" charset="0"/>
              </a:rPr>
              <a:t>The OSI security architecture focuses on security attacks, mechanisms, and services. These can be defined briefly as follows:</a:t>
            </a:r>
          </a:p>
          <a:p>
            <a:pPr eaLnBrk="1" hangingPunct="1"/>
            <a:r>
              <a:rPr lang="en-US" dirty="0" smtClean="0">
                <a:ea typeface="ＭＳ Ｐゴシック" pitchFamily="34" charset="-128"/>
                <a:cs typeface="Arial" charset="0"/>
              </a:rPr>
              <a:t>• </a:t>
            </a:r>
            <a:r>
              <a:rPr lang="en-US" b="1" dirty="0" smtClean="0">
                <a:ea typeface="ＭＳ Ｐゴシック" pitchFamily="34" charset="-128"/>
                <a:cs typeface="Arial" charset="0"/>
              </a:rPr>
              <a:t>Security attack</a:t>
            </a:r>
            <a:r>
              <a:rPr lang="en-US" dirty="0" smtClean="0">
                <a:ea typeface="ＭＳ Ｐゴシック" pitchFamily="34" charset="-128"/>
                <a:cs typeface="Arial" charset="0"/>
              </a:rPr>
              <a:t>: Any action that compromises the security of information owned by an organization. </a:t>
            </a:r>
          </a:p>
          <a:p>
            <a:pPr eaLnBrk="1" hangingPunct="1"/>
            <a:r>
              <a:rPr lang="en-US" dirty="0" smtClean="0">
                <a:ea typeface="ＭＳ Ｐゴシック" pitchFamily="34" charset="-128"/>
                <a:cs typeface="Arial" charset="0"/>
              </a:rPr>
              <a:t>• </a:t>
            </a:r>
            <a:r>
              <a:rPr lang="en-US" b="1" dirty="0" smtClean="0">
                <a:ea typeface="ＭＳ Ｐゴシック" pitchFamily="34" charset="-128"/>
                <a:cs typeface="Arial" charset="0"/>
              </a:rPr>
              <a:t>Security mechanism</a:t>
            </a:r>
            <a:r>
              <a:rPr lang="en-US" dirty="0" smtClean="0">
                <a:ea typeface="ＭＳ Ｐゴシック" pitchFamily="34" charset="-128"/>
                <a:cs typeface="Arial" charset="0"/>
              </a:rPr>
              <a:t>: A process (or a device incorporating such a process) that is designed to detect, prevent, or recover from a security attack. </a:t>
            </a:r>
          </a:p>
          <a:p>
            <a:pPr eaLnBrk="1" hangingPunct="1"/>
            <a:r>
              <a:rPr lang="en-US" dirty="0" smtClean="0">
                <a:ea typeface="ＭＳ Ｐゴシック" pitchFamily="34" charset="-128"/>
                <a:cs typeface="Arial" charset="0"/>
              </a:rPr>
              <a:t>• </a:t>
            </a:r>
            <a:r>
              <a:rPr lang="en-US" b="1" dirty="0" smtClean="0">
                <a:ea typeface="ＭＳ Ｐゴシック" pitchFamily="34" charset="-128"/>
                <a:cs typeface="Arial" charset="0"/>
              </a:rPr>
              <a:t>Security service</a:t>
            </a:r>
            <a:r>
              <a:rPr lang="en-US" dirty="0" smtClean="0">
                <a:ea typeface="ＭＳ Ｐゴシック" pitchFamily="34" charset="-128"/>
                <a:cs typeface="Arial" charset="0"/>
              </a:rPr>
              <a:t>: A processing or communication service that enhances the security of the data processing systems and the information transfers of an organization. The services are intended to counter security attacks, and they make use of one or more security mechanisms to provide the service. </a:t>
            </a:r>
          </a:p>
          <a:p>
            <a:pPr eaLnBrk="1" hangingPunct="1"/>
            <a:r>
              <a:rPr lang="en-US" dirty="0" smtClean="0">
                <a:ea typeface="ＭＳ Ｐゴシック" pitchFamily="34" charset="-128"/>
                <a:cs typeface="Arial" charset="0"/>
              </a:rPr>
              <a:t>In the literature, the terms </a:t>
            </a:r>
            <a:r>
              <a:rPr lang="en-US" i="1" dirty="0" smtClean="0">
                <a:ea typeface="ＭＳ Ｐゴシック" pitchFamily="34" charset="-128"/>
                <a:cs typeface="Arial" charset="0"/>
              </a:rPr>
              <a:t>threat and attack </a:t>
            </a:r>
            <a:r>
              <a:rPr lang="en-US" dirty="0" smtClean="0">
                <a:ea typeface="ＭＳ Ｐゴシック" pitchFamily="34" charset="-128"/>
                <a:cs typeface="Arial" charset="0"/>
              </a:rPr>
              <a:t>are commonly used to mean more or less the same thing. Table 1.1 provides definitions taken from RFC 2828, </a:t>
            </a:r>
            <a:r>
              <a:rPr lang="en-US" i="1" dirty="0" smtClean="0">
                <a:ea typeface="ＭＳ Ｐゴシック" pitchFamily="34" charset="-128"/>
                <a:cs typeface="Arial" charset="0"/>
              </a:rPr>
              <a:t>Internet Security Glossary.</a:t>
            </a:r>
          </a:p>
          <a:p>
            <a:pPr eaLnBrk="1" hangingPunct="1"/>
            <a:r>
              <a:rPr lang="en-US" b="1" dirty="0" smtClean="0">
                <a:ea typeface="ＭＳ Ｐゴシック" pitchFamily="34" charset="-128"/>
                <a:cs typeface="Arial" charset="0"/>
              </a:rPr>
              <a:t>Threat - </a:t>
            </a:r>
            <a:r>
              <a:rPr lang="en-US" dirty="0" smtClean="0">
                <a:ea typeface="ＭＳ Ｐゴシック" pitchFamily="34" charset="-128"/>
                <a:cs typeface="Arial" charset="0"/>
              </a:rPr>
              <a:t>A potential for violation of security, which exists when there is a circumstance, capability, action, or event that could breach security and cause harm. That is, a threat is a possible danger that might exploit a vulnerability.</a:t>
            </a:r>
          </a:p>
          <a:p>
            <a:pPr eaLnBrk="1" hangingPunct="1"/>
            <a:r>
              <a:rPr lang="en-US" b="1" dirty="0" smtClean="0">
                <a:ea typeface="ＭＳ Ｐゴシック" pitchFamily="34" charset="-128"/>
                <a:cs typeface="Arial" charset="0"/>
              </a:rPr>
              <a:t>Attack - </a:t>
            </a:r>
            <a:r>
              <a:rPr lang="en-US" dirty="0" smtClean="0">
                <a:ea typeface="ＭＳ Ｐゴシック" pitchFamily="34" charset="-128"/>
                <a:cs typeface="Arial" charset="0"/>
              </a:rPr>
              <a:t>An assault on system security that derives from an intelligent threat; that is, an intelligent act that is a deliberate attempt (especially in the sense of a method or technique) to evade security services and violate the security policy of a system.</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55283" indent="-290493" eaLnBrk="0" hangingPunct="0">
              <a:defRPr>
                <a:solidFill>
                  <a:schemeClr val="tx1"/>
                </a:solidFill>
                <a:latin typeface="Arial" charset="0"/>
                <a:ea typeface="ＭＳ Ｐゴシック" pitchFamily="34" charset="-128"/>
              </a:defRPr>
            </a:lvl2pPr>
            <a:lvl3pPr marL="1161974" indent="-232395" eaLnBrk="0" hangingPunct="0">
              <a:defRPr>
                <a:solidFill>
                  <a:schemeClr val="tx1"/>
                </a:solidFill>
                <a:latin typeface="Arial" charset="0"/>
                <a:ea typeface="ＭＳ Ｐゴシック" pitchFamily="34" charset="-128"/>
              </a:defRPr>
            </a:lvl3pPr>
            <a:lvl4pPr marL="1626763" indent="-232395" eaLnBrk="0" hangingPunct="0">
              <a:defRPr>
                <a:solidFill>
                  <a:schemeClr val="tx1"/>
                </a:solidFill>
                <a:latin typeface="Arial" charset="0"/>
                <a:ea typeface="ＭＳ Ｐゴシック" pitchFamily="34" charset="-128"/>
              </a:defRPr>
            </a:lvl4pPr>
            <a:lvl5pPr marL="2091553" indent="-232395" eaLnBrk="0" hangingPunct="0">
              <a:defRPr>
                <a:solidFill>
                  <a:schemeClr val="tx1"/>
                </a:solidFill>
                <a:latin typeface="Arial" charset="0"/>
                <a:ea typeface="ＭＳ Ｐゴシック" pitchFamily="34" charset="-128"/>
              </a:defRPr>
            </a:lvl5pPr>
            <a:lvl6pPr marL="2556342" indent="-232395" eaLnBrk="0" fontAlgn="base" hangingPunct="0">
              <a:spcBef>
                <a:spcPct val="0"/>
              </a:spcBef>
              <a:spcAft>
                <a:spcPct val="0"/>
              </a:spcAft>
              <a:defRPr>
                <a:solidFill>
                  <a:schemeClr val="tx1"/>
                </a:solidFill>
                <a:latin typeface="Arial" charset="0"/>
                <a:ea typeface="ＭＳ Ｐゴシック" pitchFamily="34" charset="-128"/>
              </a:defRPr>
            </a:lvl6pPr>
            <a:lvl7pPr marL="3021132" indent="-232395" eaLnBrk="0" fontAlgn="base" hangingPunct="0">
              <a:spcBef>
                <a:spcPct val="0"/>
              </a:spcBef>
              <a:spcAft>
                <a:spcPct val="0"/>
              </a:spcAft>
              <a:defRPr>
                <a:solidFill>
                  <a:schemeClr val="tx1"/>
                </a:solidFill>
                <a:latin typeface="Arial" charset="0"/>
                <a:ea typeface="ＭＳ Ｐゴシック" pitchFamily="34" charset="-128"/>
              </a:defRPr>
            </a:lvl7pPr>
            <a:lvl8pPr marL="3485921" indent="-232395" eaLnBrk="0" fontAlgn="base" hangingPunct="0">
              <a:spcBef>
                <a:spcPct val="0"/>
              </a:spcBef>
              <a:spcAft>
                <a:spcPct val="0"/>
              </a:spcAft>
              <a:defRPr>
                <a:solidFill>
                  <a:schemeClr val="tx1"/>
                </a:solidFill>
                <a:latin typeface="Arial" charset="0"/>
                <a:ea typeface="ＭＳ Ｐゴシック" pitchFamily="34" charset="-128"/>
              </a:defRPr>
            </a:lvl8pPr>
            <a:lvl9pPr marL="3950711" indent="-23239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6148F948-1E48-4AB4-AFDA-2CBDD61A7F57}" type="slidenum">
              <a:rPr lang="en-AU"/>
              <a:pPr eaLnBrk="1" hangingPunct="1"/>
              <a:t>14</a:t>
            </a:fld>
            <a:endParaRPr lang="en-AU"/>
          </a:p>
        </p:txBody>
      </p:sp>
      <p:sp>
        <p:nvSpPr>
          <p:cNvPr id="40963" name="Rectangle 2"/>
          <p:cNvSpPr>
            <a:spLocks noGrp="1" noRot="1" noChangeAspect="1" noChangeArrowheads="1" noTextEdit="1"/>
          </p:cNvSpPr>
          <p:nvPr>
            <p:ph type="sldImg"/>
          </p:nvPr>
        </p:nvSpPr>
        <p:spPr>
          <a:xfrm>
            <a:off x="1174750" y="696913"/>
            <a:ext cx="4638675" cy="3479800"/>
          </a:xfrm>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ea typeface="ＭＳ Ｐゴシック" pitchFamily="34" charset="-128"/>
                <a:cs typeface="Arial" charset="0"/>
              </a:rPr>
              <a:t>A useful means of classifying security attacks, used both in X.800 and RFC 2828, is in terms of </a:t>
            </a:r>
            <a:r>
              <a:rPr lang="en-US" i="1" smtClean="0">
                <a:ea typeface="ＭＳ Ｐゴシック" pitchFamily="34" charset="-128"/>
                <a:cs typeface="Arial" charset="0"/>
              </a:rPr>
              <a:t>passive attacks </a:t>
            </a:r>
            <a:r>
              <a:rPr lang="en-US" smtClean="0">
                <a:ea typeface="ＭＳ Ｐゴシック" pitchFamily="34" charset="-128"/>
                <a:cs typeface="Arial" charset="0"/>
              </a:rPr>
              <a:t>and </a:t>
            </a:r>
            <a:r>
              <a:rPr lang="en-US" i="1" smtClean="0">
                <a:ea typeface="ＭＳ Ｐゴシック" pitchFamily="34" charset="-128"/>
                <a:cs typeface="Arial" charset="0"/>
              </a:rPr>
              <a:t>active attacks. </a:t>
            </a:r>
            <a:r>
              <a:rPr lang="en-US" smtClean="0">
                <a:ea typeface="ＭＳ Ｐゴシック" pitchFamily="34" charset="-128"/>
                <a:cs typeface="Arial" charset="0"/>
              </a:rPr>
              <a:t>A passive attack attempts to learn or make use of information from the system but does not affect system resources.</a:t>
            </a:r>
            <a:endParaRPr lang="en-US" b="1" smtClean="0">
              <a:ea typeface="ＭＳ Ｐゴシック" pitchFamily="34" charset="-128"/>
              <a:cs typeface="Arial" charset="0"/>
            </a:endParaRPr>
          </a:p>
          <a:p>
            <a:pPr eaLnBrk="1" hangingPunct="1"/>
            <a:r>
              <a:rPr lang="en-US" i="1" smtClean="0">
                <a:ea typeface="ＭＳ Ｐゴシック" pitchFamily="34" charset="-128"/>
                <a:cs typeface="Arial" charset="0"/>
              </a:rPr>
              <a:t>Passive attacks </a:t>
            </a:r>
            <a:r>
              <a:rPr lang="en-US" smtClean="0">
                <a:ea typeface="ＭＳ Ｐゴシック" pitchFamily="34" charset="-128"/>
                <a:cs typeface="Arial" charset="0"/>
              </a:rPr>
              <a:t>are in the nature of eavesdropping on, or monitoring of, transmissions. The goal of the opponent is to obtain information that is being transmitted. Two types of passive attacks are</a:t>
            </a:r>
            <a:r>
              <a:rPr lang="en-AU" smtClean="0">
                <a:ea typeface="ＭＳ Ｐゴシック" pitchFamily="34" charset="-128"/>
                <a:cs typeface="Arial" charset="0"/>
              </a:rPr>
              <a:t>:</a:t>
            </a:r>
          </a:p>
          <a:p>
            <a:pPr eaLnBrk="1" hangingPunct="1"/>
            <a:r>
              <a:rPr lang="en-US" smtClean="0">
                <a:ea typeface="ＭＳ Ｐゴシック" pitchFamily="34" charset="-128"/>
                <a:cs typeface="Arial" charset="0"/>
              </a:rPr>
              <a:t>+ release of message contents - as shown above in Stallings Figure 1.2a here</a:t>
            </a:r>
          </a:p>
          <a:p>
            <a:pPr eaLnBrk="1" hangingPunct="1"/>
            <a:r>
              <a:rPr lang="en-US" smtClean="0">
                <a:ea typeface="ＭＳ Ｐゴシック" pitchFamily="34" charset="-128"/>
                <a:cs typeface="Arial" charset="0"/>
              </a:rPr>
              <a:t>+ traffic analysis - monitor traffic flow to determine location and identity of communicating hosts and could observe the frequency and length of messages being exchanged</a:t>
            </a:r>
          </a:p>
          <a:p>
            <a:pPr eaLnBrk="1" hangingPunct="1"/>
            <a:r>
              <a:rPr lang="en-US" smtClean="0">
                <a:ea typeface="ＭＳ Ｐゴシック" pitchFamily="34" charset="-128"/>
                <a:cs typeface="Arial" charset="0"/>
              </a:rPr>
              <a:t>These attacks are difficult to detect because they do not involve any alteration of the data.</a:t>
            </a:r>
          </a:p>
          <a:p>
            <a:pPr eaLnBrk="1" hangingPunct="1"/>
            <a:endParaRPr lang="en-US" smtClean="0">
              <a:ea typeface="ＭＳ Ｐゴシック" pitchFamily="34" charset="-128"/>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55283" indent="-290493" eaLnBrk="0" hangingPunct="0">
              <a:defRPr>
                <a:solidFill>
                  <a:schemeClr val="tx1"/>
                </a:solidFill>
                <a:latin typeface="Arial" charset="0"/>
                <a:ea typeface="ＭＳ Ｐゴシック" pitchFamily="34" charset="-128"/>
              </a:defRPr>
            </a:lvl2pPr>
            <a:lvl3pPr marL="1161974" indent="-232395" eaLnBrk="0" hangingPunct="0">
              <a:defRPr>
                <a:solidFill>
                  <a:schemeClr val="tx1"/>
                </a:solidFill>
                <a:latin typeface="Arial" charset="0"/>
                <a:ea typeface="ＭＳ Ｐゴシック" pitchFamily="34" charset="-128"/>
              </a:defRPr>
            </a:lvl3pPr>
            <a:lvl4pPr marL="1626763" indent="-232395" eaLnBrk="0" hangingPunct="0">
              <a:defRPr>
                <a:solidFill>
                  <a:schemeClr val="tx1"/>
                </a:solidFill>
                <a:latin typeface="Arial" charset="0"/>
                <a:ea typeface="ＭＳ Ｐゴシック" pitchFamily="34" charset="-128"/>
              </a:defRPr>
            </a:lvl4pPr>
            <a:lvl5pPr marL="2091553" indent="-232395" eaLnBrk="0" hangingPunct="0">
              <a:defRPr>
                <a:solidFill>
                  <a:schemeClr val="tx1"/>
                </a:solidFill>
                <a:latin typeface="Arial" charset="0"/>
                <a:ea typeface="ＭＳ Ｐゴシック" pitchFamily="34" charset="-128"/>
              </a:defRPr>
            </a:lvl5pPr>
            <a:lvl6pPr marL="2556342" indent="-232395" eaLnBrk="0" fontAlgn="base" hangingPunct="0">
              <a:spcBef>
                <a:spcPct val="0"/>
              </a:spcBef>
              <a:spcAft>
                <a:spcPct val="0"/>
              </a:spcAft>
              <a:defRPr>
                <a:solidFill>
                  <a:schemeClr val="tx1"/>
                </a:solidFill>
                <a:latin typeface="Arial" charset="0"/>
                <a:ea typeface="ＭＳ Ｐゴシック" pitchFamily="34" charset="-128"/>
              </a:defRPr>
            </a:lvl6pPr>
            <a:lvl7pPr marL="3021132" indent="-232395" eaLnBrk="0" fontAlgn="base" hangingPunct="0">
              <a:spcBef>
                <a:spcPct val="0"/>
              </a:spcBef>
              <a:spcAft>
                <a:spcPct val="0"/>
              </a:spcAft>
              <a:defRPr>
                <a:solidFill>
                  <a:schemeClr val="tx1"/>
                </a:solidFill>
                <a:latin typeface="Arial" charset="0"/>
                <a:ea typeface="ＭＳ Ｐゴシック" pitchFamily="34" charset="-128"/>
              </a:defRPr>
            </a:lvl7pPr>
            <a:lvl8pPr marL="3485921" indent="-232395" eaLnBrk="0" fontAlgn="base" hangingPunct="0">
              <a:spcBef>
                <a:spcPct val="0"/>
              </a:spcBef>
              <a:spcAft>
                <a:spcPct val="0"/>
              </a:spcAft>
              <a:defRPr>
                <a:solidFill>
                  <a:schemeClr val="tx1"/>
                </a:solidFill>
                <a:latin typeface="Arial" charset="0"/>
                <a:ea typeface="ＭＳ Ｐゴシック" pitchFamily="34" charset="-128"/>
              </a:defRPr>
            </a:lvl8pPr>
            <a:lvl9pPr marL="3950711" indent="-23239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A63E5EC4-E292-49F2-A02C-F07BD789ED0A}" type="slidenum">
              <a:rPr lang="en-AU"/>
              <a:pPr eaLnBrk="1" hangingPunct="1"/>
              <a:t>15</a:t>
            </a:fld>
            <a:endParaRPr lang="en-AU"/>
          </a:p>
        </p:txBody>
      </p:sp>
      <p:sp>
        <p:nvSpPr>
          <p:cNvPr id="41987" name="Rectangle 2"/>
          <p:cNvSpPr>
            <a:spLocks noGrp="1" noRot="1" noChangeAspect="1" noChangeArrowheads="1" noTextEdit="1"/>
          </p:cNvSpPr>
          <p:nvPr>
            <p:ph type="sldImg"/>
          </p:nvPr>
        </p:nvSpPr>
        <p:spPr>
          <a:xfrm>
            <a:off x="1174750" y="696913"/>
            <a:ext cx="4638675" cy="3479800"/>
          </a:xfrm>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ea typeface="ＭＳ Ｐゴシック" pitchFamily="34" charset="-128"/>
                <a:cs typeface="Arial" charset="0"/>
              </a:rPr>
              <a:t>Active attacks involve some modification of the data stream or the creation of a false stream and can be subdivided into four categories: masquerade, replay, modification of messages, and denial of service</a:t>
            </a:r>
            <a:r>
              <a:rPr lang="en-AU" smtClean="0">
                <a:ea typeface="ＭＳ Ｐゴシック" pitchFamily="34" charset="-128"/>
                <a:cs typeface="Arial" charset="0"/>
              </a:rPr>
              <a:t>:</a:t>
            </a:r>
          </a:p>
          <a:p>
            <a:pPr eaLnBrk="1" hangingPunct="1">
              <a:lnSpc>
                <a:spcPct val="90000"/>
              </a:lnSpc>
              <a:buFontTx/>
              <a:buChar char="•"/>
            </a:pPr>
            <a:r>
              <a:rPr lang="en-US" smtClean="0">
                <a:ea typeface="ＭＳ Ｐゴシック" pitchFamily="34" charset="-128"/>
                <a:cs typeface="Arial" charset="0"/>
              </a:rPr>
              <a:t> masquerade of one entity as some other</a:t>
            </a:r>
            <a:endParaRPr lang="en-AU" smtClean="0">
              <a:ea typeface="ＭＳ Ｐゴシック" pitchFamily="34" charset="-128"/>
              <a:cs typeface="Arial" charset="0"/>
            </a:endParaRPr>
          </a:p>
          <a:p>
            <a:pPr eaLnBrk="1" hangingPunct="1">
              <a:lnSpc>
                <a:spcPct val="90000"/>
              </a:lnSpc>
              <a:buFontTx/>
              <a:buChar char="•"/>
            </a:pPr>
            <a:r>
              <a:rPr lang="en-US" smtClean="0">
                <a:ea typeface="ＭＳ Ｐゴシック" pitchFamily="34" charset="-128"/>
                <a:cs typeface="Arial" charset="0"/>
              </a:rPr>
              <a:t> replay previous messages (as shown above in Stallings Figure 1.3b)</a:t>
            </a:r>
          </a:p>
          <a:p>
            <a:pPr eaLnBrk="1" hangingPunct="1">
              <a:lnSpc>
                <a:spcPct val="90000"/>
              </a:lnSpc>
              <a:buFontTx/>
              <a:buChar char="•"/>
            </a:pPr>
            <a:r>
              <a:rPr lang="en-US" smtClean="0">
                <a:ea typeface="ＭＳ Ｐゴシック" pitchFamily="34" charset="-128"/>
                <a:cs typeface="Arial" charset="0"/>
              </a:rPr>
              <a:t> modify/alter (part of) messages in transit to produce an unauthorized effect</a:t>
            </a:r>
          </a:p>
          <a:p>
            <a:pPr eaLnBrk="1" hangingPunct="1">
              <a:buFontTx/>
              <a:buChar char="•"/>
            </a:pPr>
            <a:r>
              <a:rPr lang="en-US" smtClean="0">
                <a:ea typeface="ＭＳ Ｐゴシック" pitchFamily="34" charset="-128"/>
                <a:cs typeface="Arial" charset="0"/>
              </a:rPr>
              <a:t> denial of service - prevents or inhibits the normal use or management of communications facilities</a:t>
            </a:r>
          </a:p>
          <a:p>
            <a:pPr eaLnBrk="1" hangingPunct="1">
              <a:lnSpc>
                <a:spcPct val="90000"/>
              </a:lnSpc>
            </a:pPr>
            <a:r>
              <a:rPr lang="en-US" smtClean="0">
                <a:ea typeface="ＭＳ Ｐゴシック" pitchFamily="34" charset="-128"/>
                <a:cs typeface="Arial" charset="0"/>
              </a:rPr>
              <a:t>Active attacks present the opposite characteristics of passive attacks. Whereas passive attacks are difficult to detect, measures are available to prevent their success. On the other hand, it is quite difficult to prevent active attacks absolutely, because of the wide variety of potential physical, software, and network vulnerabilities. Instead, the goal is to detect active attacks and to recover from any disruption or delays caused by them.</a:t>
            </a:r>
          </a:p>
          <a:p>
            <a:pPr lvl="1" eaLnBrk="1" hangingPunct="1">
              <a:lnSpc>
                <a:spcPct val="90000"/>
              </a:lnSpc>
            </a:pPr>
            <a:endParaRPr lang="en-US" smtClean="0">
              <a:ea typeface="ＭＳ Ｐゴシック" pitchFamily="34" charset="-128"/>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55283" indent="-290493" eaLnBrk="0" hangingPunct="0">
              <a:defRPr>
                <a:solidFill>
                  <a:schemeClr val="tx1"/>
                </a:solidFill>
                <a:latin typeface="Arial" charset="0"/>
                <a:ea typeface="ＭＳ Ｐゴシック" pitchFamily="34" charset="-128"/>
              </a:defRPr>
            </a:lvl2pPr>
            <a:lvl3pPr marL="1161974" indent="-232395" eaLnBrk="0" hangingPunct="0">
              <a:defRPr>
                <a:solidFill>
                  <a:schemeClr val="tx1"/>
                </a:solidFill>
                <a:latin typeface="Arial" charset="0"/>
                <a:ea typeface="ＭＳ Ｐゴシック" pitchFamily="34" charset="-128"/>
              </a:defRPr>
            </a:lvl3pPr>
            <a:lvl4pPr marL="1626763" indent="-232395" eaLnBrk="0" hangingPunct="0">
              <a:defRPr>
                <a:solidFill>
                  <a:schemeClr val="tx1"/>
                </a:solidFill>
                <a:latin typeface="Arial" charset="0"/>
                <a:ea typeface="ＭＳ Ｐゴシック" pitchFamily="34" charset="-128"/>
              </a:defRPr>
            </a:lvl4pPr>
            <a:lvl5pPr marL="2091553" indent="-232395" eaLnBrk="0" hangingPunct="0">
              <a:defRPr>
                <a:solidFill>
                  <a:schemeClr val="tx1"/>
                </a:solidFill>
                <a:latin typeface="Arial" charset="0"/>
                <a:ea typeface="ＭＳ Ｐゴシック" pitchFamily="34" charset="-128"/>
              </a:defRPr>
            </a:lvl5pPr>
            <a:lvl6pPr marL="2556342" indent="-232395" eaLnBrk="0" fontAlgn="base" hangingPunct="0">
              <a:spcBef>
                <a:spcPct val="0"/>
              </a:spcBef>
              <a:spcAft>
                <a:spcPct val="0"/>
              </a:spcAft>
              <a:defRPr>
                <a:solidFill>
                  <a:schemeClr val="tx1"/>
                </a:solidFill>
                <a:latin typeface="Arial" charset="0"/>
                <a:ea typeface="ＭＳ Ｐゴシック" pitchFamily="34" charset="-128"/>
              </a:defRPr>
            </a:lvl6pPr>
            <a:lvl7pPr marL="3021132" indent="-232395" eaLnBrk="0" fontAlgn="base" hangingPunct="0">
              <a:spcBef>
                <a:spcPct val="0"/>
              </a:spcBef>
              <a:spcAft>
                <a:spcPct val="0"/>
              </a:spcAft>
              <a:defRPr>
                <a:solidFill>
                  <a:schemeClr val="tx1"/>
                </a:solidFill>
                <a:latin typeface="Arial" charset="0"/>
                <a:ea typeface="ＭＳ Ｐゴシック" pitchFamily="34" charset="-128"/>
              </a:defRPr>
            </a:lvl7pPr>
            <a:lvl8pPr marL="3485921" indent="-232395" eaLnBrk="0" fontAlgn="base" hangingPunct="0">
              <a:spcBef>
                <a:spcPct val="0"/>
              </a:spcBef>
              <a:spcAft>
                <a:spcPct val="0"/>
              </a:spcAft>
              <a:defRPr>
                <a:solidFill>
                  <a:schemeClr val="tx1"/>
                </a:solidFill>
                <a:latin typeface="Arial" charset="0"/>
                <a:ea typeface="ＭＳ Ｐゴシック" pitchFamily="34" charset="-128"/>
              </a:defRPr>
            </a:lvl8pPr>
            <a:lvl9pPr marL="3950711" indent="-23239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07520CE-ED12-45AB-9688-3644E1EBB7D6}" type="slidenum">
              <a:rPr lang="en-AU"/>
              <a:pPr eaLnBrk="1" hangingPunct="1"/>
              <a:t>16</a:t>
            </a:fld>
            <a:endParaRPr lang="en-AU"/>
          </a:p>
        </p:txBody>
      </p:sp>
      <p:sp>
        <p:nvSpPr>
          <p:cNvPr id="45059" name="Rectangle 2"/>
          <p:cNvSpPr>
            <a:spLocks noGrp="1" noRot="1" noChangeAspect="1" noChangeArrowheads="1" noTextEdit="1"/>
          </p:cNvSpPr>
          <p:nvPr>
            <p:ph type="sldImg"/>
          </p:nvPr>
        </p:nvSpPr>
        <p:spPr>
          <a:xfrm>
            <a:off x="1174750" y="696913"/>
            <a:ext cx="4638675" cy="3479800"/>
          </a:xfrm>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ea typeface="ＭＳ Ｐゴシック" pitchFamily="34" charset="-128"/>
                <a:cs typeface="Arial" charset="0"/>
              </a:rPr>
              <a:t>This list is taken from Stallings Table 1.2 which provides details of the 5 Security Service categories and the 14 specific services given in X.800.</a:t>
            </a:r>
          </a:p>
          <a:p>
            <a:pPr eaLnBrk="1" hangingPunct="1"/>
            <a:r>
              <a:rPr lang="en-US" dirty="0" smtClean="0">
                <a:solidFill>
                  <a:srgbClr val="000000"/>
                </a:solidFill>
                <a:ea typeface="ＭＳ Ｐゴシック" pitchFamily="34" charset="-128"/>
                <a:cs typeface="Arial" charset="0"/>
              </a:rPr>
              <a:t>This list includes the various "classic" security services which are traditionally discussed.  Note there is a degree of ambiguity as to the meaning of these terms, and overlap in their use. The broad service categories are:</a:t>
            </a:r>
          </a:p>
          <a:p>
            <a:pPr eaLnBrk="1" hangingPunct="1">
              <a:buFontTx/>
              <a:buChar char="•"/>
            </a:pPr>
            <a:r>
              <a:rPr lang="en-US" b="1" dirty="0" smtClean="0">
                <a:ea typeface="ＭＳ Ｐゴシック" pitchFamily="34" charset="-128"/>
                <a:cs typeface="Arial" charset="0"/>
              </a:rPr>
              <a:t>authentication </a:t>
            </a:r>
            <a:r>
              <a:rPr lang="en-US" dirty="0" smtClean="0">
                <a:ea typeface="ＭＳ Ｐゴシック" pitchFamily="34" charset="-128"/>
                <a:cs typeface="Arial" charset="0"/>
              </a:rPr>
              <a:t>is concerned with assuring that a communication is authentic. Two specific authentication services are defined in X.800: </a:t>
            </a:r>
            <a:r>
              <a:rPr lang="en-US" b="1" dirty="0" smtClean="0">
                <a:ea typeface="ＭＳ Ｐゴシック" pitchFamily="34" charset="-128"/>
                <a:cs typeface="Arial" charset="0"/>
              </a:rPr>
              <a:t>Peer entity authentication: </a:t>
            </a:r>
            <a:r>
              <a:rPr lang="en-US" dirty="0" smtClean="0">
                <a:ea typeface="ＭＳ Ｐゴシック" pitchFamily="34" charset="-128"/>
                <a:cs typeface="Arial" charset="0"/>
              </a:rPr>
              <a:t>provides corroboration of the identity of a peer entity in an association; and </a:t>
            </a:r>
            <a:r>
              <a:rPr lang="en-US" b="1" dirty="0" smtClean="0">
                <a:ea typeface="ＭＳ Ｐゴシック" pitchFamily="34" charset="-128"/>
                <a:cs typeface="Arial" charset="0"/>
              </a:rPr>
              <a:t>Data origin authentication: </a:t>
            </a:r>
            <a:r>
              <a:rPr lang="en-US" dirty="0" smtClean="0">
                <a:ea typeface="ＭＳ Ｐゴシック" pitchFamily="34" charset="-128"/>
                <a:cs typeface="Arial" charset="0"/>
              </a:rPr>
              <a:t>provides corroboration of the source of a data unit.</a:t>
            </a:r>
          </a:p>
          <a:p>
            <a:pPr eaLnBrk="1" hangingPunct="1">
              <a:buFontTx/>
              <a:buChar char="•"/>
            </a:pPr>
            <a:r>
              <a:rPr lang="en-US" b="1" dirty="0" smtClean="0">
                <a:ea typeface="ＭＳ Ｐゴシック" pitchFamily="34" charset="-128"/>
                <a:cs typeface="Arial" charset="0"/>
              </a:rPr>
              <a:t>access control </a:t>
            </a:r>
            <a:r>
              <a:rPr lang="en-US" dirty="0" smtClean="0">
                <a:ea typeface="ＭＳ Ｐゴシック" pitchFamily="34" charset="-128"/>
                <a:cs typeface="Arial" charset="0"/>
              </a:rPr>
              <a:t>is the ability to limit and control the access to host systems and applications via communications links.</a:t>
            </a:r>
          </a:p>
          <a:p>
            <a:pPr eaLnBrk="1" hangingPunct="1">
              <a:buFontTx/>
              <a:buChar char="•"/>
            </a:pPr>
            <a:r>
              <a:rPr lang="en-US" b="1" dirty="0" smtClean="0">
                <a:ea typeface="ＭＳ Ｐゴシック" pitchFamily="34" charset="-128"/>
                <a:cs typeface="Arial" charset="0"/>
              </a:rPr>
              <a:t>confidentiality </a:t>
            </a:r>
            <a:r>
              <a:rPr lang="en-US" dirty="0" smtClean="0">
                <a:ea typeface="ＭＳ Ｐゴシック" pitchFamily="34" charset="-128"/>
                <a:cs typeface="Arial" charset="0"/>
              </a:rPr>
              <a:t>is the protection of transmitted data from passive attacks, and the protection of traffic flow from analysis.</a:t>
            </a:r>
          </a:p>
          <a:p>
            <a:pPr eaLnBrk="1" hangingPunct="1">
              <a:buFontTx/>
              <a:buChar char="•"/>
            </a:pPr>
            <a:r>
              <a:rPr lang="en-US" b="1" dirty="0" smtClean="0">
                <a:ea typeface="ＭＳ Ｐゴシック" pitchFamily="34" charset="-128"/>
                <a:cs typeface="Arial" charset="0"/>
              </a:rPr>
              <a:t>integrity </a:t>
            </a:r>
            <a:r>
              <a:rPr lang="en-US" dirty="0" smtClean="0">
                <a:ea typeface="ＭＳ Ｐゴシック" pitchFamily="34" charset="-128"/>
                <a:cs typeface="Arial" charset="0"/>
              </a:rPr>
              <a:t>assures that messages are received as sent, with no duplication, insertion, modification, reordering, replay, or loss.</a:t>
            </a:r>
          </a:p>
          <a:p>
            <a:pPr eaLnBrk="1" hangingPunct="1">
              <a:buFontTx/>
              <a:buChar char="•"/>
            </a:pPr>
            <a:r>
              <a:rPr lang="en-US" b="1" dirty="0" smtClean="0">
                <a:ea typeface="ＭＳ Ｐゴシック" pitchFamily="34" charset="-128"/>
                <a:cs typeface="Arial" charset="0"/>
              </a:rPr>
              <a:t>availability </a:t>
            </a:r>
            <a:r>
              <a:rPr lang="en-US" dirty="0" smtClean="0">
                <a:ea typeface="ＭＳ Ｐゴシック" pitchFamily="34" charset="-128"/>
                <a:cs typeface="Arial" charset="0"/>
              </a:rPr>
              <a:t>is the property of a system / resource being accessible and usable upon demand by an authorized system entity, according to performance specifications for the system.</a:t>
            </a:r>
            <a:endParaRPr lang="en-US" dirty="0" smtClean="0">
              <a:solidFill>
                <a:srgbClr val="0000FF"/>
              </a:solidFill>
              <a:ea typeface="ＭＳ Ｐゴシック" pitchFamily="34" charset="-128"/>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55283" indent="-290493" eaLnBrk="0" hangingPunct="0">
              <a:defRPr>
                <a:solidFill>
                  <a:schemeClr val="tx1"/>
                </a:solidFill>
                <a:latin typeface="Arial" charset="0"/>
                <a:ea typeface="ＭＳ Ｐゴシック" pitchFamily="34" charset="-128"/>
              </a:defRPr>
            </a:lvl2pPr>
            <a:lvl3pPr marL="1161974" indent="-232395" eaLnBrk="0" hangingPunct="0">
              <a:defRPr>
                <a:solidFill>
                  <a:schemeClr val="tx1"/>
                </a:solidFill>
                <a:latin typeface="Arial" charset="0"/>
                <a:ea typeface="ＭＳ Ｐゴシック" pitchFamily="34" charset="-128"/>
              </a:defRPr>
            </a:lvl3pPr>
            <a:lvl4pPr marL="1626763" indent="-232395" eaLnBrk="0" hangingPunct="0">
              <a:defRPr>
                <a:solidFill>
                  <a:schemeClr val="tx1"/>
                </a:solidFill>
                <a:latin typeface="Arial" charset="0"/>
                <a:ea typeface="ＭＳ Ｐゴシック" pitchFamily="34" charset="-128"/>
              </a:defRPr>
            </a:lvl4pPr>
            <a:lvl5pPr marL="2091553" indent="-232395" eaLnBrk="0" hangingPunct="0">
              <a:defRPr>
                <a:solidFill>
                  <a:schemeClr val="tx1"/>
                </a:solidFill>
                <a:latin typeface="Arial" charset="0"/>
                <a:ea typeface="ＭＳ Ｐゴシック" pitchFamily="34" charset="-128"/>
              </a:defRPr>
            </a:lvl5pPr>
            <a:lvl6pPr marL="2556342" indent="-232395" eaLnBrk="0" fontAlgn="base" hangingPunct="0">
              <a:spcBef>
                <a:spcPct val="0"/>
              </a:spcBef>
              <a:spcAft>
                <a:spcPct val="0"/>
              </a:spcAft>
              <a:defRPr>
                <a:solidFill>
                  <a:schemeClr val="tx1"/>
                </a:solidFill>
                <a:latin typeface="Arial" charset="0"/>
                <a:ea typeface="ＭＳ Ｐゴシック" pitchFamily="34" charset="-128"/>
              </a:defRPr>
            </a:lvl6pPr>
            <a:lvl7pPr marL="3021132" indent="-232395" eaLnBrk="0" fontAlgn="base" hangingPunct="0">
              <a:spcBef>
                <a:spcPct val="0"/>
              </a:spcBef>
              <a:spcAft>
                <a:spcPct val="0"/>
              </a:spcAft>
              <a:defRPr>
                <a:solidFill>
                  <a:schemeClr val="tx1"/>
                </a:solidFill>
                <a:latin typeface="Arial" charset="0"/>
                <a:ea typeface="ＭＳ Ｐゴシック" pitchFamily="34" charset="-128"/>
              </a:defRPr>
            </a:lvl7pPr>
            <a:lvl8pPr marL="3485921" indent="-232395" eaLnBrk="0" fontAlgn="base" hangingPunct="0">
              <a:spcBef>
                <a:spcPct val="0"/>
              </a:spcBef>
              <a:spcAft>
                <a:spcPct val="0"/>
              </a:spcAft>
              <a:defRPr>
                <a:solidFill>
                  <a:schemeClr val="tx1"/>
                </a:solidFill>
                <a:latin typeface="Arial" charset="0"/>
                <a:ea typeface="ＭＳ Ｐゴシック" pitchFamily="34" charset="-128"/>
              </a:defRPr>
            </a:lvl8pPr>
            <a:lvl9pPr marL="3950711" indent="-23239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0CC4D496-E23C-48DD-9B14-C353543E4B3C}" type="slidenum">
              <a:rPr lang="en-AU"/>
              <a:pPr eaLnBrk="1" hangingPunct="1"/>
              <a:t>17</a:t>
            </a:fld>
            <a:endParaRPr lang="en-AU"/>
          </a:p>
        </p:txBody>
      </p:sp>
      <p:sp>
        <p:nvSpPr>
          <p:cNvPr id="46083" name="Rectangle 2"/>
          <p:cNvSpPr>
            <a:spLocks noGrp="1" noRot="1" noChangeAspect="1" noChangeArrowheads="1" noTextEdit="1"/>
          </p:cNvSpPr>
          <p:nvPr>
            <p:ph type="sldImg"/>
          </p:nvPr>
        </p:nvSpPr>
        <p:spPr>
          <a:xfrm>
            <a:off x="1174750" y="696913"/>
            <a:ext cx="4638675" cy="3479800"/>
          </a:xfrm>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ea typeface="ＭＳ Ｐゴシック" pitchFamily="34" charset="-128"/>
              </a:rPr>
              <a:t>Now introduce “Security Mechanism” which are the specific means of implementing one or more security services. Note these mechanisms span a wide range of technical components, but one aspect seen in many is the use of cryptographic techniques.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55283" indent="-290493" eaLnBrk="0" hangingPunct="0">
              <a:defRPr>
                <a:solidFill>
                  <a:schemeClr val="tx1"/>
                </a:solidFill>
                <a:latin typeface="Arial" charset="0"/>
                <a:ea typeface="ＭＳ Ｐゴシック" pitchFamily="34" charset="-128"/>
              </a:defRPr>
            </a:lvl2pPr>
            <a:lvl3pPr marL="1161974" indent="-232395" eaLnBrk="0" hangingPunct="0">
              <a:defRPr>
                <a:solidFill>
                  <a:schemeClr val="tx1"/>
                </a:solidFill>
                <a:latin typeface="Arial" charset="0"/>
                <a:ea typeface="ＭＳ Ｐゴシック" pitchFamily="34" charset="-128"/>
              </a:defRPr>
            </a:lvl3pPr>
            <a:lvl4pPr marL="1626763" indent="-232395" eaLnBrk="0" hangingPunct="0">
              <a:defRPr>
                <a:solidFill>
                  <a:schemeClr val="tx1"/>
                </a:solidFill>
                <a:latin typeface="Arial" charset="0"/>
                <a:ea typeface="ＭＳ Ｐゴシック" pitchFamily="34" charset="-128"/>
              </a:defRPr>
            </a:lvl4pPr>
            <a:lvl5pPr marL="2091553" indent="-232395" eaLnBrk="0" hangingPunct="0">
              <a:defRPr>
                <a:solidFill>
                  <a:schemeClr val="tx1"/>
                </a:solidFill>
                <a:latin typeface="Arial" charset="0"/>
                <a:ea typeface="ＭＳ Ｐゴシック" pitchFamily="34" charset="-128"/>
              </a:defRPr>
            </a:lvl5pPr>
            <a:lvl6pPr marL="2556342" indent="-232395" eaLnBrk="0" fontAlgn="base" hangingPunct="0">
              <a:spcBef>
                <a:spcPct val="0"/>
              </a:spcBef>
              <a:spcAft>
                <a:spcPct val="0"/>
              </a:spcAft>
              <a:defRPr>
                <a:solidFill>
                  <a:schemeClr val="tx1"/>
                </a:solidFill>
                <a:latin typeface="Arial" charset="0"/>
                <a:ea typeface="ＭＳ Ｐゴシック" pitchFamily="34" charset="-128"/>
              </a:defRPr>
            </a:lvl6pPr>
            <a:lvl7pPr marL="3021132" indent="-232395" eaLnBrk="0" fontAlgn="base" hangingPunct="0">
              <a:spcBef>
                <a:spcPct val="0"/>
              </a:spcBef>
              <a:spcAft>
                <a:spcPct val="0"/>
              </a:spcAft>
              <a:defRPr>
                <a:solidFill>
                  <a:schemeClr val="tx1"/>
                </a:solidFill>
                <a:latin typeface="Arial" charset="0"/>
                <a:ea typeface="ＭＳ Ｐゴシック" pitchFamily="34" charset="-128"/>
              </a:defRPr>
            </a:lvl7pPr>
            <a:lvl8pPr marL="3485921" indent="-232395" eaLnBrk="0" fontAlgn="base" hangingPunct="0">
              <a:spcBef>
                <a:spcPct val="0"/>
              </a:spcBef>
              <a:spcAft>
                <a:spcPct val="0"/>
              </a:spcAft>
              <a:defRPr>
                <a:solidFill>
                  <a:schemeClr val="tx1"/>
                </a:solidFill>
                <a:latin typeface="Arial" charset="0"/>
                <a:ea typeface="ＭＳ Ｐゴシック" pitchFamily="34" charset="-128"/>
              </a:defRPr>
            </a:lvl8pPr>
            <a:lvl9pPr marL="3950711" indent="-23239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E37DB45-67FB-4768-A910-38D114A9EBF6}" type="slidenum">
              <a:rPr lang="en-AU"/>
              <a:pPr eaLnBrk="1" hangingPunct="1"/>
              <a:t>18</a:t>
            </a:fld>
            <a:endParaRPr lang="en-AU"/>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AU" smtClean="0">
                <a:ea typeface="ＭＳ Ｐゴシック" pitchFamily="34" charset="-128"/>
              </a:rPr>
              <a:t>In considering the place of encryption, its useful to use the following two models from Stallings section 1.6.</a:t>
            </a:r>
          </a:p>
          <a:p>
            <a:pPr eaLnBrk="1" hangingPunct="1"/>
            <a:r>
              <a:rPr lang="en-AU" smtClean="0">
                <a:ea typeface="ＭＳ Ｐゴシック" pitchFamily="34" charset="-128"/>
              </a:rPr>
              <a:t>The first, illustrated in Figure 1.4, models information being </a:t>
            </a:r>
            <a:r>
              <a:rPr lang="en-US" smtClean="0">
                <a:ea typeface="ＭＳ Ｐゴシック" pitchFamily="34" charset="-128"/>
              </a:rPr>
              <a:t>transferred from one party to another </a:t>
            </a:r>
            <a:r>
              <a:rPr lang="en-AU" smtClean="0">
                <a:ea typeface="ＭＳ Ｐゴシック" pitchFamily="34" charset="-128"/>
              </a:rPr>
              <a:t>over an insecure communications channel, in the presence of possible opponents.</a:t>
            </a:r>
            <a:r>
              <a:rPr lang="en-US" smtClean="0">
                <a:ea typeface="ＭＳ Ｐゴシック" pitchFamily="34" charset="-128"/>
              </a:rPr>
              <a:t> The two parties, who are the principals in this transaction, must cooperate for the exchange to take place</a:t>
            </a:r>
            <a:r>
              <a:rPr lang="en-US" i="1" smtClean="0">
                <a:ea typeface="ＭＳ Ｐゴシック" pitchFamily="34" charset="-128"/>
              </a:rPr>
              <a:t>. </a:t>
            </a:r>
            <a:r>
              <a:rPr lang="en-AU" smtClean="0">
                <a:ea typeface="ＭＳ Ｐゴシック" pitchFamily="34" charset="-128"/>
              </a:rPr>
              <a:t> They can use an appropriate </a:t>
            </a:r>
            <a:r>
              <a:rPr lang="en-AU" b="1" smtClean="0">
                <a:ea typeface="ＭＳ Ｐゴシック" pitchFamily="34" charset="-128"/>
              </a:rPr>
              <a:t>security transform (encryption algorithm)</a:t>
            </a:r>
            <a:r>
              <a:rPr lang="en-AU" smtClean="0">
                <a:ea typeface="ＭＳ Ｐゴシック" pitchFamily="34" charset="-128"/>
              </a:rPr>
              <a:t>, with suitable </a:t>
            </a:r>
            <a:r>
              <a:rPr lang="en-AU" b="1" smtClean="0">
                <a:ea typeface="ＭＳ Ｐゴシック" pitchFamily="34" charset="-128"/>
              </a:rPr>
              <a:t>keys</a:t>
            </a:r>
            <a:r>
              <a:rPr lang="en-AU" smtClean="0">
                <a:ea typeface="ＭＳ Ｐゴシック" pitchFamily="34" charset="-128"/>
              </a:rPr>
              <a:t>, possibly negotiated using the presence of a </a:t>
            </a:r>
            <a:r>
              <a:rPr lang="en-AU" b="1" smtClean="0">
                <a:ea typeface="ＭＳ Ｐゴシック" pitchFamily="34" charset="-128"/>
              </a:rPr>
              <a:t>trusted third party</a:t>
            </a:r>
            <a:r>
              <a:rPr lang="en-AU" smtClean="0">
                <a:ea typeface="ＭＳ Ｐゴシック" pitchFamily="34" charset="-128"/>
              </a:rPr>
              <a:t>. </a:t>
            </a:r>
            <a:r>
              <a:rPr lang="en-US" smtClean="0">
                <a:ea typeface="ＭＳ Ｐゴシック" pitchFamily="34" charset="-128"/>
              </a:rPr>
              <a:t>Parts One through Four of this book concentrates on the types of security mechanisms and services that fit into the model shown here.</a:t>
            </a:r>
            <a:endParaRPr lang="en-AU"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rgbClr val="24384D"/>
            </a:gs>
            <a:gs pos="100000">
              <a:srgbClr val="4D7AA6"/>
            </a:gs>
          </a:gsLst>
          <a:lin ang="2700000" scaled="1"/>
        </a:gradFill>
        <a:effectLst/>
      </p:bgPr>
    </p:bg>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2362200"/>
            <a:ext cx="9144000" cy="2095500"/>
            <a:chOff x="0" y="1344"/>
            <a:chExt cx="5760" cy="1320"/>
          </a:xfrm>
        </p:grpSpPr>
        <p:pic>
          <p:nvPicPr>
            <p:cNvPr id="5" name="Picture 3" descr="header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344"/>
              <a:ext cx="5760" cy="1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p:cNvSpPr>
              <a:spLocks noChangeArrowheads="1"/>
            </p:cNvSpPr>
            <p:nvPr userDrawn="1"/>
          </p:nvSpPr>
          <p:spPr bwMode="auto">
            <a:xfrm>
              <a:off x="0" y="1743"/>
              <a:ext cx="3269" cy="80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990213" name="Rectangle 5"/>
          <p:cNvSpPr>
            <a:spLocks noGrp="1" noChangeArrowheads="1"/>
          </p:cNvSpPr>
          <p:nvPr>
            <p:ph type="ctrTitle"/>
          </p:nvPr>
        </p:nvSpPr>
        <p:spPr>
          <a:xfrm>
            <a:off x="0" y="3200400"/>
            <a:ext cx="5105400" cy="781050"/>
          </a:xfrm>
        </p:spPr>
        <p:txBody>
          <a:bodyPr/>
          <a:lstStyle>
            <a:lvl1pPr algn="ctr">
              <a:defRPr sz="3100">
                <a:solidFill>
                  <a:srgbClr val="0C2B48"/>
                </a:solidFill>
              </a:defRPr>
            </a:lvl1pPr>
          </a:lstStyle>
          <a:p>
            <a:r>
              <a:rPr lang="en-US"/>
              <a:t>Edit Master title style</a:t>
            </a:r>
          </a:p>
        </p:txBody>
      </p:sp>
      <p:sp>
        <p:nvSpPr>
          <p:cNvPr id="990214" name="Rectangle 6"/>
          <p:cNvSpPr>
            <a:spLocks noGrp="1" noChangeArrowheads="1"/>
          </p:cNvSpPr>
          <p:nvPr>
            <p:ph type="subTitle" idx="1"/>
          </p:nvPr>
        </p:nvSpPr>
        <p:spPr>
          <a:xfrm>
            <a:off x="1295400" y="4572000"/>
            <a:ext cx="7696200" cy="457200"/>
          </a:xfrm>
        </p:spPr>
        <p:txBody>
          <a:bodyPr/>
          <a:lstStyle>
            <a:lvl1pPr marL="0" indent="0" algn="r">
              <a:buFont typeface="Wingdings" pitchFamily="2" charset="2"/>
              <a:buNone/>
              <a:defRPr sz="2000">
                <a:solidFill>
                  <a:schemeClr val="bg1"/>
                </a:solidFill>
              </a:defRPr>
            </a:lvl1pPr>
          </a:lstStyle>
          <a:p>
            <a:r>
              <a:rPr lang="en-US"/>
              <a:t>Click to edit Master subtitle style</a:t>
            </a:r>
          </a:p>
        </p:txBody>
      </p:sp>
    </p:spTree>
    <p:extLst>
      <p:ext uri="{BB962C8B-B14F-4D97-AF65-F5344CB8AC3E}">
        <p14:creationId xmlns:p14="http://schemas.microsoft.com/office/powerpoint/2010/main" val="2877156795"/>
      </p:ext>
    </p:extLst>
  </p:cSld>
  <p:clrMapOvr>
    <a:masterClrMapping/>
  </p:clrMapOvr>
  <p:transition>
    <p:spli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9029450"/>
      </p:ext>
    </p:extLst>
  </p:cSld>
  <p:clrMapOvr>
    <a:masterClrMapping/>
  </p:clrMapOvr>
  <p:transition>
    <p:wipe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671513"/>
            <a:ext cx="2057400" cy="52260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671513"/>
            <a:ext cx="6019800" cy="5226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27603691"/>
      </p:ext>
    </p:extLst>
  </p:cSld>
  <p:clrMapOvr>
    <a:masterClrMapping/>
  </p:clrMapOvr>
  <p:transition>
    <p:wipe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71513"/>
            <a:ext cx="49530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905000"/>
            <a:ext cx="3886200" cy="3992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0" y="1905000"/>
            <a:ext cx="3886200" cy="1919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0" y="3976688"/>
            <a:ext cx="3886200" cy="1920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93990794"/>
      </p:ext>
    </p:extLst>
  </p:cSld>
  <p:clrMapOvr>
    <a:masterClrMapping/>
  </p:clrMapOvr>
  <p:transition>
    <p:wipe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71513"/>
            <a:ext cx="49530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905000"/>
            <a:ext cx="3886200" cy="3992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905000"/>
            <a:ext cx="3886200" cy="3992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58559219"/>
      </p:ext>
    </p:extLst>
  </p:cSld>
  <p:clrMapOvr>
    <a:masterClrMapping/>
  </p:clrMapOvr>
  <p:transition>
    <p:wipe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r>
              <a:rPr lang="en-US" smtClean="0"/>
              <a:t>slide </a:t>
            </a:r>
            <a:fld id="{CE6E9535-060A-4EC6-B306-A47FC3AEB352}" type="slidenum">
              <a:rPr lang="en-US" smtClean="0"/>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2pPr marL="621792" indent="-228600">
              <a:buFont typeface="Wingdings" pitchFamily="2" charset="2"/>
              <a:buChar char="§"/>
              <a:defRPr/>
            </a:lvl2pPr>
            <a:lvl3pPr marL="859536" indent="-228600">
              <a:buClr>
                <a:schemeClr val="accent1"/>
              </a:buClr>
              <a:buFont typeface="Arial" pitchFamily="34" charset="0"/>
              <a:buChar char="•"/>
              <a:defRPr/>
            </a:lvl3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a:xfrm>
            <a:off x="8610600" y="6407944"/>
            <a:ext cx="402432" cy="365125"/>
          </a:xfrm>
        </p:spPr>
        <p:txBody>
          <a:bodyPr/>
          <a:lstStyle>
            <a:lvl1pPr>
              <a:buNone/>
              <a:defRPr/>
            </a:lvl1pPr>
            <a:extLst/>
          </a:lstStyle>
          <a:p>
            <a:pPr>
              <a:defRPr/>
            </a:pPr>
            <a:fld id="{3CB5E63C-7012-4D8F-AF4D-FFBD409E54F2}" type="slidenum">
              <a:rPr lang="en-US" smtClean="0"/>
              <a:pPr>
                <a:defRPr/>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r>
              <a:rPr lang="en-US" smtClean="0"/>
              <a:t>slide </a:t>
            </a:r>
            <a:fld id="{683EBFFE-25AC-4CE9-A31C-9B5356D6F232}"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r>
              <a:rPr lang="en-US" smtClean="0"/>
              <a:t>slide </a:t>
            </a:r>
            <a:fld id="{405093F5-C2A6-45EC-8ED8-CA4D2D9C7772}"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r>
              <a:rPr lang="en-US" smtClean="0"/>
              <a:t>slide </a:t>
            </a:r>
            <a:fld id="{3A6963B7-CB72-47DD-9FB5-CE6F88F291CB}"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r>
              <a:rPr lang="en-US" smtClean="0"/>
              <a:t>slide </a:t>
            </a:r>
            <a:fld id="{ABAA2E99-D49F-4D4C-8DE1-40590C5CDC79}"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29614042"/>
      </p:ext>
    </p:extLst>
  </p:cSld>
  <p:clrMapOvr>
    <a:masterClrMapping/>
  </p:clrMapOvr>
  <p:transition>
    <p:wipe dir="u"/>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r>
              <a:rPr lang="en-US" smtClean="0"/>
              <a:t>slide </a:t>
            </a:r>
            <a:fld id="{0CCE3572-B076-4F37-A6CE-AB75A5D1E80B}"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r>
              <a:rPr lang="en-US" smtClean="0"/>
              <a:t>slide </a:t>
            </a:r>
            <a:fld id="{61FA434F-2A66-4FB7-A7B4-F92725D1DF2F}"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r>
              <a:rPr lang="en-US" smtClean="0"/>
              <a:t>slide </a:t>
            </a:r>
            <a:fld id="{B2C6E647-0FBC-46FC-952F-6F3E5919165E}"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r>
              <a:rPr lang="en-US" smtClean="0"/>
              <a:t>slide </a:t>
            </a:r>
            <a:fld id="{BBC40FC4-ABC8-4FB2-9877-634828F2EA3A}" type="slidenum">
              <a:rPr lang="en-US" smtClean="0"/>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r>
              <a:rPr lang="en-US" smtClean="0"/>
              <a:t>slide </a:t>
            </a:r>
            <a:fld id="{C5E8BB2B-4153-41B2-B8BD-1D081113C06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03648571"/>
      </p:ext>
    </p:extLst>
  </p:cSld>
  <p:clrMapOvr>
    <a:masterClrMapping/>
  </p:clrMapOvr>
  <p:transition>
    <p:wipe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905000"/>
            <a:ext cx="38862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905000"/>
            <a:ext cx="38862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74606788"/>
      </p:ext>
    </p:extLst>
  </p:cSld>
  <p:clrMapOvr>
    <a:masterClrMapping/>
  </p:clrMapOvr>
  <p:transition>
    <p:wipe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6593040"/>
      </p:ext>
    </p:extLst>
  </p:cSld>
  <p:clrMapOvr>
    <a:masterClrMapping/>
  </p:clrMapOvr>
  <p:transition>
    <p:wipe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6675994"/>
      </p:ext>
    </p:extLst>
  </p:cSld>
  <p:clrMapOvr>
    <a:masterClrMapping/>
  </p:clrMapOvr>
  <p:transition>
    <p:wipe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80414271"/>
      </p:ext>
    </p:extLst>
  </p:cSld>
  <p:clrMapOvr>
    <a:masterClrMapping/>
  </p:clrMapOvr>
  <p:transition>
    <p:wipe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57160876"/>
      </p:ext>
    </p:extLst>
  </p:cSld>
  <p:clrMapOvr>
    <a:masterClrMapping/>
  </p:clrMapOvr>
  <p:transition>
    <p:wipe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62276960"/>
      </p:ext>
    </p:extLst>
  </p:cSld>
  <p:clrMapOvr>
    <a:masterClrMapping/>
  </p:clrMapOvr>
  <p:transition>
    <p:wipe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userDrawn="1"/>
        </p:nvSpPr>
        <p:spPr bwMode="auto">
          <a:xfrm>
            <a:off x="0" y="0"/>
            <a:ext cx="9144000" cy="304800"/>
          </a:xfrm>
          <a:prstGeom prst="rect">
            <a:avLst/>
          </a:prstGeom>
          <a:solidFill>
            <a:srgbClr val="0C2B48"/>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nvGrpSpPr>
          <p:cNvPr id="2051" name="Group 3"/>
          <p:cNvGrpSpPr>
            <a:grpSpLocks/>
          </p:cNvGrpSpPr>
          <p:nvPr userDrawn="1"/>
        </p:nvGrpSpPr>
        <p:grpSpPr bwMode="auto">
          <a:xfrm>
            <a:off x="0" y="671513"/>
            <a:ext cx="9144000" cy="914400"/>
            <a:chOff x="0" y="2256"/>
            <a:chExt cx="5760" cy="720"/>
          </a:xfrm>
        </p:grpSpPr>
        <p:sp>
          <p:nvSpPr>
            <p:cNvPr id="2056" name="Rectangle 4"/>
            <p:cNvSpPr>
              <a:spLocks noChangeArrowheads="1"/>
            </p:cNvSpPr>
            <p:nvPr userDrawn="1"/>
          </p:nvSpPr>
          <p:spPr bwMode="auto">
            <a:xfrm>
              <a:off x="0" y="2256"/>
              <a:ext cx="3360" cy="720"/>
            </a:xfrm>
            <a:prstGeom prst="rect">
              <a:avLst/>
            </a:prstGeom>
            <a:solidFill>
              <a:srgbClr val="4D7AA6"/>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057" name="Rectangle 5"/>
            <p:cNvSpPr>
              <a:spLocks noChangeArrowheads="1"/>
            </p:cNvSpPr>
            <p:nvPr userDrawn="1"/>
          </p:nvSpPr>
          <p:spPr bwMode="auto">
            <a:xfrm>
              <a:off x="3264" y="2256"/>
              <a:ext cx="2496" cy="720"/>
            </a:xfrm>
            <a:prstGeom prst="rect">
              <a:avLst/>
            </a:prstGeom>
            <a:solidFill>
              <a:srgbClr val="376FA7"/>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058" name="Rectangle 6"/>
            <p:cNvSpPr>
              <a:spLocks noChangeArrowheads="1"/>
            </p:cNvSpPr>
            <p:nvPr userDrawn="1"/>
          </p:nvSpPr>
          <p:spPr bwMode="auto">
            <a:xfrm>
              <a:off x="0" y="2864"/>
              <a:ext cx="5760" cy="115"/>
            </a:xfrm>
            <a:prstGeom prst="rect">
              <a:avLst/>
            </a:prstGeom>
            <a:solidFill>
              <a:srgbClr val="0C2B48">
                <a:alpha val="50195"/>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sp>
        <p:nvSpPr>
          <p:cNvPr id="2052" name="Rectangle 7"/>
          <p:cNvSpPr>
            <a:spLocks noGrp="1" noChangeArrowheads="1"/>
          </p:cNvSpPr>
          <p:nvPr>
            <p:ph type="body" idx="1"/>
          </p:nvPr>
        </p:nvSpPr>
        <p:spPr bwMode="auto">
          <a:xfrm>
            <a:off x="533400" y="1905000"/>
            <a:ext cx="7924800" cy="399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2053" name="Rectangle 8"/>
          <p:cNvSpPr>
            <a:spLocks noGrp="1" noChangeArrowheads="1"/>
          </p:cNvSpPr>
          <p:nvPr>
            <p:ph type="title"/>
          </p:nvPr>
        </p:nvSpPr>
        <p:spPr bwMode="auto">
          <a:xfrm>
            <a:off x="228600" y="671513"/>
            <a:ext cx="4953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2054" name="Picture 9" descr="header3"/>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b="70909"/>
          <a:stretch>
            <a:fillRect/>
          </a:stretch>
        </p:blipFill>
        <p:spPr bwMode="auto">
          <a:xfrm>
            <a:off x="0" y="61913"/>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Rectangle 10"/>
          <p:cNvSpPr>
            <a:spLocks noChangeArrowheads="1"/>
          </p:cNvSpPr>
          <p:nvPr userDrawn="1"/>
        </p:nvSpPr>
        <p:spPr bwMode="auto">
          <a:xfrm>
            <a:off x="0" y="6629400"/>
            <a:ext cx="9144000" cy="228600"/>
          </a:xfrm>
          <a:prstGeom prst="rect">
            <a:avLst/>
          </a:prstGeom>
          <a:solidFill>
            <a:srgbClr val="12375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spcBef>
                <a:spcPct val="0"/>
              </a:spcBef>
              <a:buClrTx/>
              <a:buFontTx/>
              <a:buNone/>
            </a:pPr>
            <a:r>
              <a:rPr lang="en-US" sz="800" b="1">
                <a:solidFill>
                  <a:schemeClr val="bg1"/>
                </a:solidFill>
                <a:latin typeface="Arial" charset="0"/>
              </a:rPr>
              <a:t>Passfaces Corporation    </a:t>
            </a:r>
            <a:r>
              <a:rPr lang="en-US" sz="800" b="1">
                <a:solidFill>
                  <a:srgbClr val="FFCC00"/>
                </a:solidFill>
                <a:latin typeface="Arial" charset="0"/>
              </a:rPr>
              <a:t>■</a:t>
            </a:r>
            <a:r>
              <a:rPr lang="en-US" sz="800" b="1">
                <a:solidFill>
                  <a:schemeClr val="bg1"/>
                </a:solidFill>
                <a:latin typeface="Arial" charset="0"/>
              </a:rPr>
              <a:t>     175 Admiral Cochrane Drive    </a:t>
            </a:r>
            <a:r>
              <a:rPr lang="en-US" sz="800">
                <a:solidFill>
                  <a:schemeClr val="tx1"/>
                </a:solidFill>
                <a:latin typeface="Arial" charset="0"/>
              </a:rPr>
              <a:t> </a:t>
            </a:r>
            <a:r>
              <a:rPr lang="en-US" sz="800" b="1">
                <a:solidFill>
                  <a:srgbClr val="FFCC00"/>
                </a:solidFill>
                <a:latin typeface="Arial" charset="0"/>
              </a:rPr>
              <a:t>■</a:t>
            </a:r>
            <a:r>
              <a:rPr lang="en-US" sz="800">
                <a:solidFill>
                  <a:schemeClr val="tx1"/>
                </a:solidFill>
                <a:latin typeface="Arial" charset="0"/>
              </a:rPr>
              <a:t>     </a:t>
            </a:r>
            <a:r>
              <a:rPr lang="en-US" sz="800" b="1">
                <a:solidFill>
                  <a:schemeClr val="bg1"/>
                </a:solidFill>
                <a:latin typeface="Arial" charset="0"/>
              </a:rPr>
              <a:t>Annapolis, Maryland  21401    </a:t>
            </a:r>
            <a:r>
              <a:rPr lang="en-US" sz="800">
                <a:solidFill>
                  <a:schemeClr val="tx1"/>
                </a:solidFill>
                <a:latin typeface="Arial" charset="0"/>
              </a:rPr>
              <a:t> </a:t>
            </a:r>
            <a:r>
              <a:rPr lang="en-US" sz="800" b="1">
                <a:solidFill>
                  <a:srgbClr val="FFCC00"/>
                </a:solidFill>
                <a:latin typeface="Arial" charset="0"/>
              </a:rPr>
              <a:t>■</a:t>
            </a:r>
            <a:r>
              <a:rPr lang="en-US" sz="800">
                <a:solidFill>
                  <a:schemeClr val="tx1"/>
                </a:solidFill>
                <a:latin typeface="Arial" charset="0"/>
              </a:rPr>
              <a:t>     </a:t>
            </a:r>
            <a:r>
              <a:rPr lang="en-US" sz="800" b="1">
                <a:solidFill>
                  <a:schemeClr val="bg1"/>
                </a:solidFill>
                <a:latin typeface="Arial" charset="0"/>
              </a:rPr>
              <a:t>1.800.682.0604</a:t>
            </a:r>
          </a:p>
        </p:txBody>
      </p:sp>
    </p:spTree>
  </p:cSld>
  <p:clrMap bg1="lt1" tx1="dk1" bg2="lt2" tx2="dk2" accent1="accent1" accent2="accent2" accent3="accent3" accent4="accent4" accent5="accent5" accent6="accent6" hlink="hlink" folHlink="folHlink"/>
  <p:sldLayoutIdLst>
    <p:sldLayoutId id="2147484064" r:id="rId1"/>
    <p:sldLayoutId id="2147484051" r:id="rId2"/>
    <p:sldLayoutId id="2147484052" r:id="rId3"/>
    <p:sldLayoutId id="2147484053" r:id="rId4"/>
    <p:sldLayoutId id="2147484054" r:id="rId5"/>
    <p:sldLayoutId id="2147484055" r:id="rId6"/>
    <p:sldLayoutId id="2147484056" r:id="rId7"/>
    <p:sldLayoutId id="2147484057" r:id="rId8"/>
    <p:sldLayoutId id="2147484058" r:id="rId9"/>
    <p:sldLayoutId id="2147484059" r:id="rId10"/>
    <p:sldLayoutId id="2147484060" r:id="rId11"/>
    <p:sldLayoutId id="2147484061" r:id="rId12"/>
    <p:sldLayoutId id="2147484062" r:id="rId13"/>
  </p:sldLayoutIdLst>
  <p:transition>
    <p:wipe dir="u"/>
  </p:transition>
  <p:timing>
    <p:tnLst>
      <p:par>
        <p:cTn id="1" dur="indefinite" restart="never" nodeType="tmRoot"/>
      </p:par>
    </p:tnLst>
  </p:timing>
  <p:hf hdr="0" ftr="0" dt="0"/>
  <p:txStyles>
    <p:titleStyle>
      <a:lvl1pPr algn="l" rtl="0" eaLnBrk="0" fontAlgn="base" hangingPunct="0">
        <a:spcBef>
          <a:spcPct val="0"/>
        </a:spcBef>
        <a:spcAft>
          <a:spcPct val="0"/>
        </a:spcAft>
        <a:defRPr sz="2200" b="1">
          <a:solidFill>
            <a:schemeClr val="bg1"/>
          </a:solidFill>
          <a:latin typeface="+mj-lt"/>
          <a:ea typeface="+mj-ea"/>
          <a:cs typeface="+mj-cs"/>
        </a:defRPr>
      </a:lvl1pPr>
      <a:lvl2pPr algn="l" rtl="0" eaLnBrk="0" fontAlgn="base" hangingPunct="0">
        <a:spcBef>
          <a:spcPct val="0"/>
        </a:spcBef>
        <a:spcAft>
          <a:spcPct val="0"/>
        </a:spcAft>
        <a:defRPr sz="2200" b="1">
          <a:solidFill>
            <a:schemeClr val="bg1"/>
          </a:solidFill>
          <a:latin typeface="Arial" charset="0"/>
        </a:defRPr>
      </a:lvl2pPr>
      <a:lvl3pPr algn="l" rtl="0" eaLnBrk="0" fontAlgn="base" hangingPunct="0">
        <a:spcBef>
          <a:spcPct val="0"/>
        </a:spcBef>
        <a:spcAft>
          <a:spcPct val="0"/>
        </a:spcAft>
        <a:defRPr sz="2200" b="1">
          <a:solidFill>
            <a:schemeClr val="bg1"/>
          </a:solidFill>
          <a:latin typeface="Arial" charset="0"/>
        </a:defRPr>
      </a:lvl3pPr>
      <a:lvl4pPr algn="l" rtl="0" eaLnBrk="0" fontAlgn="base" hangingPunct="0">
        <a:spcBef>
          <a:spcPct val="0"/>
        </a:spcBef>
        <a:spcAft>
          <a:spcPct val="0"/>
        </a:spcAft>
        <a:defRPr sz="2200" b="1">
          <a:solidFill>
            <a:schemeClr val="bg1"/>
          </a:solidFill>
          <a:latin typeface="Arial" charset="0"/>
        </a:defRPr>
      </a:lvl4pPr>
      <a:lvl5pPr algn="l" rtl="0" eaLnBrk="0" fontAlgn="base" hangingPunct="0">
        <a:spcBef>
          <a:spcPct val="0"/>
        </a:spcBef>
        <a:spcAft>
          <a:spcPct val="0"/>
        </a:spcAft>
        <a:defRPr sz="2200" b="1">
          <a:solidFill>
            <a:schemeClr val="bg1"/>
          </a:solidFill>
          <a:latin typeface="Arial" charset="0"/>
        </a:defRPr>
      </a:lvl5pPr>
      <a:lvl6pPr marL="457200" algn="l" rtl="0" fontAlgn="base">
        <a:spcBef>
          <a:spcPct val="0"/>
        </a:spcBef>
        <a:spcAft>
          <a:spcPct val="0"/>
        </a:spcAft>
        <a:defRPr sz="2200" b="1">
          <a:solidFill>
            <a:schemeClr val="bg1"/>
          </a:solidFill>
          <a:latin typeface="Arial" charset="0"/>
        </a:defRPr>
      </a:lvl6pPr>
      <a:lvl7pPr marL="914400" algn="l" rtl="0" fontAlgn="base">
        <a:spcBef>
          <a:spcPct val="0"/>
        </a:spcBef>
        <a:spcAft>
          <a:spcPct val="0"/>
        </a:spcAft>
        <a:defRPr sz="2200" b="1">
          <a:solidFill>
            <a:schemeClr val="bg1"/>
          </a:solidFill>
          <a:latin typeface="Arial" charset="0"/>
        </a:defRPr>
      </a:lvl7pPr>
      <a:lvl8pPr marL="1371600" algn="l" rtl="0" fontAlgn="base">
        <a:spcBef>
          <a:spcPct val="0"/>
        </a:spcBef>
        <a:spcAft>
          <a:spcPct val="0"/>
        </a:spcAft>
        <a:defRPr sz="2200" b="1">
          <a:solidFill>
            <a:schemeClr val="bg1"/>
          </a:solidFill>
          <a:latin typeface="Arial" charset="0"/>
        </a:defRPr>
      </a:lvl8pPr>
      <a:lvl9pPr marL="1828800" algn="l" rtl="0" fontAlgn="base">
        <a:spcBef>
          <a:spcPct val="0"/>
        </a:spcBef>
        <a:spcAft>
          <a:spcPct val="0"/>
        </a:spcAft>
        <a:defRPr sz="2200" b="1">
          <a:solidFill>
            <a:schemeClr val="bg1"/>
          </a:solidFill>
          <a:latin typeface="Arial" charset="0"/>
        </a:defRPr>
      </a:lvl9pPr>
    </p:titleStyle>
    <p:bodyStyle>
      <a:lvl1pPr marL="342900" indent="-342900" algn="l" rtl="0" eaLnBrk="0" fontAlgn="base" hangingPunct="0">
        <a:spcBef>
          <a:spcPct val="20000"/>
        </a:spcBef>
        <a:spcAft>
          <a:spcPct val="0"/>
        </a:spcAft>
        <a:buClr>
          <a:srgbClr val="F1C60F"/>
        </a:buClr>
        <a:buSzPct val="80000"/>
        <a:buFont typeface="Wingdings" pitchFamily="-107" charset="2"/>
        <a:buChar char="n"/>
        <a:defRPr sz="2400" b="1">
          <a:solidFill>
            <a:srgbClr val="4D4D4D"/>
          </a:solidFill>
          <a:latin typeface="+mn-lt"/>
          <a:ea typeface="+mn-ea"/>
          <a:cs typeface="+mn-cs"/>
        </a:defRPr>
      </a:lvl1pPr>
      <a:lvl2pPr marL="742950" indent="-285750" algn="l" rtl="0" eaLnBrk="0" fontAlgn="base" hangingPunct="0">
        <a:spcBef>
          <a:spcPct val="20000"/>
        </a:spcBef>
        <a:spcAft>
          <a:spcPct val="0"/>
        </a:spcAft>
        <a:buClr>
          <a:schemeClr val="bg2"/>
        </a:buClr>
        <a:buSzPct val="80000"/>
        <a:buFont typeface="Wingdings" pitchFamily="-107" charset="2"/>
        <a:buChar char="n"/>
        <a:defRPr sz="2000" b="1">
          <a:solidFill>
            <a:srgbClr val="086296"/>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r>
              <a:rPr lang="en-US" smtClean="0"/>
              <a:t>slide </a:t>
            </a:r>
            <a:fld id="{E27F0D09-D7FD-45BA-8B51-ED54CBFA764C}"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66" r:id="rId1"/>
    <p:sldLayoutId id="2147484067" r:id="rId2"/>
    <p:sldLayoutId id="2147484068" r:id="rId3"/>
    <p:sldLayoutId id="2147484069" r:id="rId4"/>
    <p:sldLayoutId id="2147484070" r:id="rId5"/>
    <p:sldLayoutId id="2147484071" r:id="rId6"/>
    <p:sldLayoutId id="2147484072" r:id="rId7"/>
    <p:sldLayoutId id="2147484073" r:id="rId8"/>
    <p:sldLayoutId id="2147484074" r:id="rId9"/>
    <p:sldLayoutId id="2147484075" r:id="rId10"/>
    <p:sldLayoutId id="2147484076"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hyperlink" Target="mailto:ymibrahim@ksu.edu.sa" TargetMode="Externa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ctrTitle"/>
          </p:nvPr>
        </p:nvSpPr>
        <p:spPr>
          <a:xfrm>
            <a:off x="609600" y="685800"/>
            <a:ext cx="7924800" cy="1981200"/>
          </a:xfrm>
        </p:spPr>
        <p:txBody>
          <a:bodyPr>
            <a:normAutofit fontScale="90000"/>
          </a:bodyPr>
          <a:lstStyle/>
          <a:p>
            <a:pPr algn="ctr"/>
            <a:r>
              <a:rPr lang="en-US" dirty="0"/>
              <a:t>CEN448</a:t>
            </a:r>
            <a:br>
              <a:rPr lang="en-US" dirty="0"/>
            </a:br>
            <a:r>
              <a:rPr lang="en-US" dirty="0"/>
              <a:t>Security and Internet Protocols</a:t>
            </a:r>
            <a:endParaRPr lang="en-US" dirty="0" smtClean="0"/>
          </a:p>
        </p:txBody>
      </p:sp>
      <p:sp>
        <p:nvSpPr>
          <p:cNvPr id="7" name="Rectangle 3"/>
          <p:cNvSpPr txBox="1">
            <a:spLocks noChangeArrowheads="1"/>
          </p:cNvSpPr>
          <p:nvPr/>
        </p:nvSpPr>
        <p:spPr>
          <a:xfrm>
            <a:off x="1447800" y="3048000"/>
            <a:ext cx="7199472" cy="2133600"/>
          </a:xfrm>
          <a:prstGeom prst="rect">
            <a:avLst/>
          </a:prstGeom>
        </p:spPr>
        <p:txBody>
          <a:bodyPr vert="horz" lIns="91440" tIns="45720" rIns="91440" bIns="45720" rtlCol="0">
            <a:normAutofit lnSpcReduction="10000"/>
          </a:bodyPr>
          <a:lstStyle>
            <a:lvl1pPr marL="0" indent="0" algn="l" defTabSz="914400" rtl="0" eaLnBrk="1" latinLnBrk="0" hangingPunct="1">
              <a:spcBef>
                <a:spcPct val="20000"/>
              </a:spcBef>
              <a:buClr>
                <a:schemeClr val="accent1"/>
              </a:buClr>
              <a:buSzPct val="85000"/>
              <a:buFont typeface="Arial" pitchFamily="34" charset="0"/>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Clr>
                <a:schemeClr val="accent1"/>
              </a:buClr>
              <a:buSzPct val="85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9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9pPr>
          </a:lstStyle>
          <a:p>
            <a:pPr>
              <a:defRPr/>
            </a:pPr>
            <a:r>
              <a:rPr lang="en-US" dirty="0" smtClean="0"/>
              <a:t>Dr. Yaser M. Ibrahim</a:t>
            </a:r>
          </a:p>
          <a:p>
            <a:pPr>
              <a:defRPr/>
            </a:pPr>
            <a:r>
              <a:rPr lang="en-US" sz="1700" dirty="0"/>
              <a:t>Computer Engineering Department</a:t>
            </a:r>
          </a:p>
          <a:p>
            <a:pPr>
              <a:defRPr/>
            </a:pPr>
            <a:r>
              <a:rPr lang="en-US" sz="1700" dirty="0"/>
              <a:t>College of Computer and Information Sciences</a:t>
            </a:r>
          </a:p>
          <a:p>
            <a:pPr>
              <a:defRPr/>
            </a:pPr>
            <a:r>
              <a:rPr lang="en-US" sz="1700" dirty="0"/>
              <a:t>King Saud University</a:t>
            </a:r>
          </a:p>
          <a:p>
            <a:pPr>
              <a:defRPr/>
            </a:pPr>
            <a:r>
              <a:rPr lang="en-US" sz="1700" dirty="0" smtClean="0"/>
              <a:t>ymibrahim@ksu.edu.sa</a:t>
            </a:r>
          </a:p>
          <a:p>
            <a:pPr>
              <a:defRPr/>
            </a:pPr>
            <a:r>
              <a:rPr lang="en-US" sz="1600" dirty="0" smtClean="0"/>
              <a:t>* Some slides are based on </a:t>
            </a:r>
            <a:r>
              <a:rPr lang="en-US" sz="1600" dirty="0"/>
              <a:t>slides by Dr. </a:t>
            </a:r>
            <a:r>
              <a:rPr lang="en-US" sz="1600" dirty="0" err="1"/>
              <a:t>Lawrie</a:t>
            </a:r>
            <a:r>
              <a:rPr lang="en-US" sz="1600" dirty="0"/>
              <a:t> Brown, Australian Defense Force Academy</a:t>
            </a:r>
            <a:endParaRPr lang="en-US" sz="1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US" smtClean="0">
                <a:ea typeface="ＭＳ Ｐゴシック" pitchFamily="-107" charset="-128"/>
              </a:rPr>
              <a:t>Computer Security</a:t>
            </a:r>
            <a:endParaRPr lang="en-AU" smtClean="0">
              <a:ea typeface="ＭＳ Ｐゴシック" pitchFamily="-107" charset="-128"/>
            </a:endParaRPr>
          </a:p>
        </p:txBody>
      </p:sp>
      <p:sp>
        <p:nvSpPr>
          <p:cNvPr id="29699" name="Rectangle 3"/>
          <p:cNvSpPr>
            <a:spLocks noGrp="1" noChangeArrowheads="1"/>
          </p:cNvSpPr>
          <p:nvPr>
            <p:ph type="body" idx="1"/>
          </p:nvPr>
        </p:nvSpPr>
        <p:spPr>
          <a:xfrm>
            <a:off x="457200" y="1676400"/>
            <a:ext cx="8229600" cy="4953000"/>
          </a:xfrm>
        </p:spPr>
        <p:txBody>
          <a:bodyPr>
            <a:normAutofit/>
          </a:bodyPr>
          <a:lstStyle/>
          <a:p>
            <a:pPr eaLnBrk="1" hangingPunct="1">
              <a:defRPr/>
            </a:pPr>
            <a:r>
              <a:rPr lang="en-US" sz="2800" dirty="0" smtClean="0">
                <a:ea typeface="ＭＳ Ｐゴシック" pitchFamily="-107" charset="-128"/>
              </a:rPr>
              <a:t>Definition according to NIST</a:t>
            </a:r>
          </a:p>
          <a:p>
            <a:pPr eaLnBrk="1" hangingPunct="1">
              <a:defRPr/>
            </a:pPr>
            <a:r>
              <a:rPr lang="en-US" sz="2800" dirty="0" smtClean="0">
                <a:ea typeface="ＭＳ Ｐゴシック" pitchFamily="-107" charset="-128"/>
              </a:rPr>
              <a:t>“The protection afforded to an automated information system in order to attain the applicable objectives of preserving the integrity, availability and confidentiality of information system resources (includes hardware, software, firmware, information/data, and telecommunications)”</a:t>
            </a:r>
            <a:endParaRPr lang="en-AU" sz="2800" dirty="0" smtClean="0">
              <a:ea typeface="ＭＳ Ｐゴシック" pitchFamily="-107" charset="-128"/>
            </a:endParaRPr>
          </a:p>
        </p:txBody>
      </p:sp>
    </p:spTree>
    <p:extLst>
      <p:ext uri="{BB962C8B-B14F-4D97-AF65-F5344CB8AC3E}">
        <p14:creationId xmlns:p14="http://schemas.microsoft.com/office/powerpoint/2010/main" val="16954263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mtClean="0">
                <a:ea typeface="ＭＳ Ｐゴシック" pitchFamily="-107" charset="-128"/>
                <a:cs typeface="ＭＳ Ｐゴシック" pitchFamily="-107" charset="-128"/>
              </a:rPr>
              <a:t>Key Security Concepts</a:t>
            </a:r>
          </a:p>
        </p:txBody>
      </p:sp>
      <p:pic>
        <p:nvPicPr>
          <p:cNvPr id="9219" name="Picture 4" descr="&#10;Fig1.1.pdf                                                     00ABB570  Mnementh                      BEAE7A2F:"/>
          <p:cNvPicPr>
            <a:picLocks noChangeAspect="1" noChangeArrowheads="1"/>
          </p:cNvPicPr>
          <p:nvPr/>
        </p:nvPicPr>
        <p:blipFill>
          <a:blip r:embed="rId3">
            <a:extLst>
              <a:ext uri="{28A0092B-C50C-407E-A947-70E740481C1C}">
                <a14:useLocalDpi xmlns:a14="http://schemas.microsoft.com/office/drawing/2010/main" val="0"/>
              </a:ext>
            </a:extLst>
          </a:blip>
          <a:srcRect l="4633" t="10739" r="4633" b="21477"/>
          <a:stretch>
            <a:fillRect/>
          </a:stretch>
        </p:blipFill>
        <p:spPr bwMode="auto">
          <a:xfrm>
            <a:off x="2133600" y="1371600"/>
            <a:ext cx="4981575" cy="4815523"/>
          </a:xfrm>
          <a:prstGeom prst="rect">
            <a:avLst/>
          </a:prstGeom>
          <a:noFill/>
          <a:ln>
            <a:noFill/>
          </a:ln>
          <a:extLst>
            <a:ext uri="{909E8E84-426E-40DD-AFC4-6F175D3DCCD1}">
              <a14:hiddenFill xmlns:a14="http://schemas.microsoft.com/office/drawing/2010/main">
                <a:solidFill>
                  <a:srgbClr val="FFFFFF">
                    <a:alpha val="70195"/>
                  </a:srgbClr>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1097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7813"/>
            <a:ext cx="8534400" cy="1139825"/>
          </a:xfrm>
        </p:spPr>
        <p:txBody>
          <a:bodyPr/>
          <a:lstStyle/>
          <a:p>
            <a:pPr eaLnBrk="1" hangingPunct="1">
              <a:defRPr/>
            </a:pPr>
            <a:r>
              <a:rPr lang="en-US" smtClean="0">
                <a:ea typeface="ＭＳ Ｐゴシック" pitchFamily="-107" charset="-128"/>
                <a:cs typeface="ＭＳ Ｐゴシック" pitchFamily="-107" charset="-128"/>
              </a:rPr>
              <a:t>Computer Security Challenges</a:t>
            </a:r>
          </a:p>
        </p:txBody>
      </p:sp>
      <p:sp>
        <p:nvSpPr>
          <p:cNvPr id="4" name="Rectangle 3"/>
          <p:cNvSpPr txBox="1">
            <a:spLocks noChangeArrowheads="1"/>
          </p:cNvSpPr>
          <p:nvPr/>
        </p:nvSpPr>
        <p:spPr bwMode="black">
          <a:xfrm>
            <a:off x="381000" y="1417638"/>
            <a:ext cx="8382000" cy="4800600"/>
          </a:xfrm>
          <a:prstGeom prst="rect">
            <a:avLst/>
          </a:prstGeom>
        </p:spPr>
        <p:txBody>
          <a:bodyPr vert="horz">
            <a:normAutofit/>
          </a:bodyPr>
          <a:lstStyle>
            <a:lvl1pPr marL="365760" indent="-256032" eaLnBrk="1" latinLnBrk="0" hangingPunct="1">
              <a:spcBef>
                <a:spcPts val="400"/>
              </a:spcBef>
              <a:spcAft>
                <a:spcPts val="0"/>
              </a:spcAft>
              <a:buClr>
                <a:schemeClr val="accent1"/>
              </a:buClr>
              <a:buSzPct val="68000"/>
              <a:buFont typeface="Wingdings 3"/>
              <a:buChar char=""/>
              <a:defRPr kumimoji="0" sz="2700">
                <a:solidFill>
                  <a:schemeClr val="tx1"/>
                </a:solidFill>
                <a:latin typeface="+mn-lt"/>
              </a:defRPr>
            </a:lvl1pPr>
            <a:lvl2pPr marL="621792" indent="-228600" eaLnBrk="1" latinLnBrk="0" hangingPunct="1">
              <a:spcBef>
                <a:spcPts val="324"/>
              </a:spcBef>
              <a:buClr>
                <a:schemeClr val="accent1"/>
              </a:buClr>
              <a:buFont typeface="Wingdings" pitchFamily="2" charset="2"/>
              <a:buChar char="§"/>
              <a:defRPr kumimoji="0" sz="2300">
                <a:solidFill>
                  <a:schemeClr val="tx1"/>
                </a:solidFill>
                <a:latin typeface="+mn-lt"/>
              </a:defRPr>
            </a:lvl2pPr>
            <a:lvl3pPr marL="859536" indent="-228600" eaLnBrk="1" latinLnBrk="0" hangingPunct="1">
              <a:spcBef>
                <a:spcPts val="350"/>
              </a:spcBef>
              <a:buClr>
                <a:schemeClr val="accent1"/>
              </a:buClr>
              <a:buSzPct val="100000"/>
              <a:buFont typeface="Arial" pitchFamily="34" charset="0"/>
              <a:defRPr kumimoji="0" sz="2100">
                <a:solidFill>
                  <a:schemeClr val="tx1"/>
                </a:solidFill>
                <a:latin typeface="+mn-lt"/>
              </a:defRPr>
            </a:lvl3pPr>
            <a:lvl4pPr marL="1143000" indent="-228600" eaLnBrk="1" latinLnBrk="0" hangingPunct="1">
              <a:spcBef>
                <a:spcPts val="350"/>
              </a:spcBef>
              <a:buFont typeface="Wingdings 2"/>
              <a:buChar char=""/>
              <a:defRPr kumimoji="0" sz="1900">
                <a:solidFill>
                  <a:schemeClr val="tx1"/>
                </a:solidFill>
                <a:latin typeface="+mn-lt"/>
              </a:defRPr>
            </a:lvl4pPr>
            <a:lvl5pPr marL="1371600" indent="-228600" eaLnBrk="1" latinLnBrk="0" hangingPunct="1">
              <a:spcBef>
                <a:spcPts val="350"/>
              </a:spcBef>
              <a:buFont typeface="Wingdings 2"/>
              <a:buChar char=""/>
              <a:defRPr kumimoji="0" sz="1800">
                <a:solidFill>
                  <a:schemeClr val="tx1"/>
                </a:solidFill>
                <a:latin typeface="+mn-lt"/>
              </a:defRPr>
            </a:lvl5pPr>
            <a:lvl6pPr marL="1600200" indent="-228600">
              <a:spcBef>
                <a:spcPts val="350"/>
              </a:spcBef>
              <a:buClr>
                <a:schemeClr val="accent3"/>
              </a:buClr>
              <a:buFont typeface="Wingdings 2"/>
              <a:buChar char=""/>
              <a:defRPr kumimoji="0" sz="1800">
                <a:solidFill>
                  <a:schemeClr val="tx1"/>
                </a:solidFill>
                <a:latin typeface="+mn-lt"/>
              </a:defRPr>
            </a:lvl6pPr>
            <a:lvl7pPr marL="1828800" indent="-228600">
              <a:spcBef>
                <a:spcPts val="350"/>
              </a:spcBef>
              <a:buClr>
                <a:schemeClr val="accent3"/>
              </a:buClr>
              <a:buFont typeface="Wingdings 2"/>
              <a:buChar char=""/>
              <a:defRPr kumimoji="0" sz="1600">
                <a:solidFill>
                  <a:schemeClr val="tx1"/>
                </a:solidFill>
                <a:latin typeface="+mn-lt"/>
              </a:defRPr>
            </a:lvl7pPr>
            <a:lvl8pPr marL="2057400" indent="-228600">
              <a:spcBef>
                <a:spcPts val="350"/>
              </a:spcBef>
              <a:buClr>
                <a:schemeClr val="accent3"/>
              </a:buClr>
              <a:buFont typeface="Wingdings 2"/>
              <a:buChar char=""/>
              <a:defRPr kumimoji="0" sz="1600">
                <a:solidFill>
                  <a:schemeClr val="tx1"/>
                </a:solidFill>
                <a:latin typeface="+mn-lt"/>
              </a:defRPr>
            </a:lvl8pPr>
            <a:lvl9pPr marL="2286000" indent="-228600">
              <a:spcBef>
                <a:spcPts val="350"/>
              </a:spcBef>
              <a:buClr>
                <a:schemeClr val="accent3"/>
              </a:buClr>
              <a:buFont typeface="Wingdings 2"/>
              <a:buChar char=""/>
              <a:defRPr kumimoji="0" sz="1600" baseline="0">
                <a:solidFill>
                  <a:schemeClr val="tx1"/>
                </a:solidFill>
                <a:latin typeface="+mn-lt"/>
              </a:defRPr>
            </a:lvl9pPr>
            <a:extLst/>
          </a:lstStyle>
          <a:p>
            <a:r>
              <a:rPr lang="en-US" dirty="0"/>
              <a:t>not simple</a:t>
            </a:r>
          </a:p>
          <a:p>
            <a:r>
              <a:rPr lang="en-US" dirty="0"/>
              <a:t>must consider potential attacks</a:t>
            </a:r>
          </a:p>
          <a:p>
            <a:r>
              <a:rPr lang="en-US" dirty="0"/>
              <a:t>procedures used counter-intuitive</a:t>
            </a:r>
          </a:p>
          <a:p>
            <a:r>
              <a:rPr lang="en-US" dirty="0"/>
              <a:t>involve algorithms and secret info</a:t>
            </a:r>
          </a:p>
          <a:p>
            <a:r>
              <a:rPr lang="en-US" dirty="0"/>
              <a:t>must decide where to deploy mechanisms</a:t>
            </a:r>
          </a:p>
          <a:p>
            <a:r>
              <a:rPr lang="en-US" dirty="0"/>
              <a:t>battle of wits between attacker / admin</a:t>
            </a:r>
          </a:p>
          <a:p>
            <a:r>
              <a:rPr lang="en-US" dirty="0"/>
              <a:t>not perceived on benefit until fails</a:t>
            </a:r>
          </a:p>
          <a:p>
            <a:r>
              <a:rPr lang="en-US" dirty="0"/>
              <a:t>requires regular monitoring</a:t>
            </a:r>
          </a:p>
          <a:p>
            <a:r>
              <a:rPr lang="en-US" dirty="0"/>
              <a:t>too often an after-thought</a:t>
            </a:r>
          </a:p>
          <a:p>
            <a:r>
              <a:rPr lang="en-US" dirty="0"/>
              <a:t>regarded as impediment to using system</a:t>
            </a:r>
          </a:p>
        </p:txBody>
      </p:sp>
    </p:spTree>
    <p:extLst>
      <p:ext uri="{BB962C8B-B14F-4D97-AF65-F5344CB8AC3E}">
        <p14:creationId xmlns:p14="http://schemas.microsoft.com/office/powerpoint/2010/main" val="31257468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AU">
                <a:ea typeface="ＭＳ Ｐゴシック" pitchFamily="-107" charset="-128"/>
                <a:cs typeface="ＭＳ Ｐゴシック" pitchFamily="-107" charset="-128"/>
              </a:rPr>
              <a:t>Aspects of Security</a:t>
            </a:r>
          </a:p>
        </p:txBody>
      </p:sp>
      <p:sp>
        <p:nvSpPr>
          <p:cNvPr id="26627" name="Rectangle 3"/>
          <p:cNvSpPr>
            <a:spLocks noGrp="1" noChangeArrowheads="1"/>
          </p:cNvSpPr>
          <p:nvPr>
            <p:ph type="body" idx="1"/>
          </p:nvPr>
        </p:nvSpPr>
        <p:spPr>
          <a:xfrm>
            <a:off x="457200" y="1481328"/>
            <a:ext cx="8229600" cy="4919472"/>
          </a:xfrm>
        </p:spPr>
        <p:txBody>
          <a:bodyPr>
            <a:normAutofit lnSpcReduction="10000"/>
          </a:bodyPr>
          <a:lstStyle/>
          <a:p>
            <a:pPr>
              <a:defRPr/>
            </a:pPr>
            <a:r>
              <a:rPr lang="en-US" b="1" dirty="0" smtClean="0">
                <a:ea typeface="ＭＳ Ｐゴシック" pitchFamily="-107" charset="-128"/>
              </a:rPr>
              <a:t>Security attack</a:t>
            </a:r>
          </a:p>
          <a:p>
            <a:pPr lvl="1">
              <a:defRPr/>
            </a:pPr>
            <a:r>
              <a:rPr lang="en-US" dirty="0">
                <a:ea typeface="ＭＳ Ｐゴシック" pitchFamily="34" charset="-128"/>
                <a:cs typeface="Arial" charset="0"/>
              </a:rPr>
              <a:t>Any action that compromises the security of information owned by an </a:t>
            </a:r>
            <a:r>
              <a:rPr lang="en-US" dirty="0" smtClean="0">
                <a:ea typeface="ＭＳ Ｐゴシック" pitchFamily="34" charset="-128"/>
                <a:cs typeface="Arial" charset="0"/>
              </a:rPr>
              <a:t>organization</a:t>
            </a:r>
          </a:p>
          <a:p>
            <a:pPr lvl="1">
              <a:defRPr/>
            </a:pPr>
            <a:r>
              <a:rPr lang="en-US" dirty="0" smtClean="0">
                <a:ea typeface="ＭＳ Ｐゴシック" pitchFamily="34" charset="-128"/>
                <a:cs typeface="Arial" charset="0"/>
              </a:rPr>
              <a:t>Attack vs. threat</a:t>
            </a:r>
            <a:endParaRPr lang="en-US" dirty="0" smtClean="0">
              <a:ea typeface="ＭＳ Ｐゴシック" pitchFamily="-107" charset="-128"/>
            </a:endParaRPr>
          </a:p>
          <a:p>
            <a:pPr>
              <a:defRPr/>
            </a:pPr>
            <a:r>
              <a:rPr lang="en-US" b="1" dirty="0" smtClean="0">
                <a:ea typeface="ＭＳ Ｐゴシック" pitchFamily="-107" charset="-128"/>
              </a:rPr>
              <a:t>Security mechanism</a:t>
            </a:r>
          </a:p>
          <a:p>
            <a:pPr lvl="1">
              <a:defRPr/>
            </a:pPr>
            <a:r>
              <a:rPr lang="en-US" dirty="0">
                <a:ea typeface="ＭＳ Ｐゴシック" pitchFamily="34" charset="-128"/>
                <a:cs typeface="Arial" charset="0"/>
              </a:rPr>
              <a:t>A process (or a </a:t>
            </a:r>
            <a:r>
              <a:rPr lang="en-US" dirty="0" smtClean="0">
                <a:ea typeface="ＭＳ Ｐゴシック" pitchFamily="34" charset="-128"/>
                <a:cs typeface="Arial" charset="0"/>
              </a:rPr>
              <a:t>device) </a:t>
            </a:r>
            <a:r>
              <a:rPr lang="en-US" dirty="0">
                <a:ea typeface="ＭＳ Ｐゴシック" pitchFamily="34" charset="-128"/>
                <a:cs typeface="Arial" charset="0"/>
              </a:rPr>
              <a:t>that is designed to detect, prevent, or recover from a security </a:t>
            </a:r>
            <a:r>
              <a:rPr lang="en-US" dirty="0" smtClean="0">
                <a:ea typeface="ＭＳ Ｐゴシック" pitchFamily="34" charset="-128"/>
                <a:cs typeface="Arial" charset="0"/>
              </a:rPr>
              <a:t>attack</a:t>
            </a:r>
          </a:p>
          <a:p>
            <a:pPr lvl="1">
              <a:defRPr/>
            </a:pPr>
            <a:r>
              <a:rPr lang="en-US" dirty="0" smtClean="0">
                <a:ea typeface="ＭＳ Ｐゴシック" pitchFamily="34" charset="-128"/>
                <a:cs typeface="Arial" charset="0"/>
              </a:rPr>
              <a:t>E. g. encryption</a:t>
            </a:r>
            <a:endParaRPr lang="en-US" dirty="0" smtClean="0">
              <a:ea typeface="ＭＳ Ｐゴシック" pitchFamily="-107" charset="-128"/>
            </a:endParaRPr>
          </a:p>
          <a:p>
            <a:pPr>
              <a:defRPr/>
            </a:pPr>
            <a:r>
              <a:rPr lang="en-US" b="1" dirty="0" smtClean="0">
                <a:ea typeface="ＭＳ Ｐゴシック" pitchFamily="-107" charset="-128"/>
              </a:rPr>
              <a:t>Security service</a:t>
            </a:r>
          </a:p>
          <a:p>
            <a:pPr lvl="1">
              <a:defRPr/>
            </a:pPr>
            <a:r>
              <a:rPr lang="en-US" dirty="0">
                <a:ea typeface="ＭＳ Ｐゴシック" pitchFamily="34" charset="-128"/>
                <a:cs typeface="Arial" charset="0"/>
              </a:rPr>
              <a:t>A </a:t>
            </a:r>
            <a:r>
              <a:rPr lang="en-US" dirty="0" smtClean="0">
                <a:ea typeface="ＭＳ Ｐゴシック" pitchFamily="34" charset="-128"/>
                <a:cs typeface="Arial" charset="0"/>
              </a:rPr>
              <a:t>service </a:t>
            </a:r>
            <a:r>
              <a:rPr lang="en-US" dirty="0">
                <a:ea typeface="ＭＳ Ｐゴシック" pitchFamily="34" charset="-128"/>
                <a:cs typeface="Arial" charset="0"/>
              </a:rPr>
              <a:t>that enhances the security of the data </a:t>
            </a:r>
            <a:r>
              <a:rPr lang="en-US" dirty="0" smtClean="0">
                <a:ea typeface="ＭＳ Ｐゴシック" pitchFamily="34" charset="-128"/>
                <a:cs typeface="Arial" charset="0"/>
              </a:rPr>
              <a:t>processing/transfer systems</a:t>
            </a:r>
          </a:p>
          <a:p>
            <a:pPr lvl="1">
              <a:defRPr/>
            </a:pPr>
            <a:r>
              <a:rPr lang="en-US" dirty="0" smtClean="0">
                <a:ea typeface="ＭＳ Ｐゴシック" pitchFamily="34" charset="-128"/>
                <a:cs typeface="Arial" charset="0"/>
              </a:rPr>
              <a:t>Uses security mechanisms</a:t>
            </a:r>
          </a:p>
          <a:p>
            <a:pPr lvl="1">
              <a:defRPr/>
            </a:pPr>
            <a:r>
              <a:rPr lang="en-US" dirty="0" smtClean="0">
                <a:ea typeface="ＭＳ Ｐゴシック" pitchFamily="34" charset="-128"/>
                <a:cs typeface="Arial" charset="0"/>
              </a:rPr>
              <a:t>E. g. digital signature</a:t>
            </a:r>
            <a:endParaRPr lang="en-US" dirty="0" smtClean="0">
              <a:ea typeface="ＭＳ Ｐゴシック" pitchFamily="-107" charset="-128"/>
            </a:endParaRPr>
          </a:p>
        </p:txBody>
      </p:sp>
    </p:spTree>
    <p:extLst>
      <p:ext uri="{BB962C8B-B14F-4D97-AF65-F5344CB8AC3E}">
        <p14:creationId xmlns:p14="http://schemas.microsoft.com/office/powerpoint/2010/main" val="263756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26"/>
          <p:cNvSpPr>
            <a:spLocks noGrp="1" noChangeArrowheads="1"/>
          </p:cNvSpPr>
          <p:nvPr>
            <p:ph type="title"/>
          </p:nvPr>
        </p:nvSpPr>
        <p:spPr/>
        <p:txBody>
          <a:bodyPr/>
          <a:lstStyle/>
          <a:p>
            <a:pPr eaLnBrk="1" hangingPunct="1">
              <a:defRPr/>
            </a:pPr>
            <a:r>
              <a:rPr lang="en-AU">
                <a:ea typeface="ＭＳ Ｐゴシック" pitchFamily="-107" charset="-128"/>
                <a:cs typeface="ＭＳ Ｐゴシック" pitchFamily="-107" charset="-128"/>
              </a:rPr>
              <a:t>Passive Attacks</a:t>
            </a:r>
          </a:p>
        </p:txBody>
      </p:sp>
      <p:pic>
        <p:nvPicPr>
          <p:cNvPr id="15363" name="Picture 10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753" y="1600200"/>
            <a:ext cx="8177213" cy="4321175"/>
          </a:xfrm>
          <a:prstGeom prst="rect">
            <a:avLst/>
          </a:prstGeom>
          <a:noFill/>
          <a:ln>
            <a:noFill/>
          </a:ln>
          <a:extLst>
            <a:ext uri="{909E8E84-426E-40DD-AFC4-6F175D3DCCD1}">
              <a14:hiddenFill xmlns:a14="http://schemas.microsoft.com/office/drawing/2010/main">
                <a:solidFill>
                  <a:srgbClr val="FFFFFF">
                    <a:alpha val="70195"/>
                  </a:srgbClr>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64839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026"/>
          <p:cNvSpPr>
            <a:spLocks noGrp="1" noChangeArrowheads="1"/>
          </p:cNvSpPr>
          <p:nvPr>
            <p:ph type="title"/>
          </p:nvPr>
        </p:nvSpPr>
        <p:spPr/>
        <p:txBody>
          <a:bodyPr/>
          <a:lstStyle/>
          <a:p>
            <a:pPr eaLnBrk="1" hangingPunct="1">
              <a:defRPr/>
            </a:pPr>
            <a:r>
              <a:rPr lang="en-AU">
                <a:ea typeface="ＭＳ Ｐゴシック" pitchFamily="-107" charset="-128"/>
                <a:cs typeface="ＭＳ Ｐゴシック" pitchFamily="-107" charset="-128"/>
              </a:rPr>
              <a:t>Active Attacks</a:t>
            </a:r>
          </a:p>
        </p:txBody>
      </p:sp>
      <p:pic>
        <p:nvPicPr>
          <p:cNvPr id="16387" name="Picture 10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600200"/>
            <a:ext cx="8205788" cy="4227513"/>
          </a:xfrm>
          <a:prstGeom prst="rect">
            <a:avLst/>
          </a:prstGeom>
          <a:noFill/>
          <a:ln>
            <a:noFill/>
          </a:ln>
          <a:extLst>
            <a:ext uri="{909E8E84-426E-40DD-AFC4-6F175D3DCCD1}">
              <a14:hiddenFill xmlns:a14="http://schemas.microsoft.com/office/drawing/2010/main">
                <a:solidFill>
                  <a:srgbClr val="FFFFFF">
                    <a:alpha val="70195"/>
                  </a:srgbClr>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66400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152400"/>
            <a:ext cx="8229600" cy="1139825"/>
          </a:xfrm>
        </p:spPr>
        <p:txBody>
          <a:bodyPr/>
          <a:lstStyle/>
          <a:p>
            <a:pPr eaLnBrk="1" hangingPunct="1">
              <a:defRPr/>
            </a:pPr>
            <a:r>
              <a:rPr lang="en-US" dirty="0" smtClean="0">
                <a:ea typeface="ＭＳ Ｐゴシック" pitchFamily="-107" charset="-128"/>
              </a:rPr>
              <a:t>Security Services Categories</a:t>
            </a:r>
            <a:endParaRPr lang="en-AU" dirty="0" smtClean="0">
              <a:ea typeface="ＭＳ Ｐゴシック" pitchFamily="-107" charset="-128"/>
            </a:endParaRPr>
          </a:p>
        </p:txBody>
      </p:sp>
      <p:sp>
        <p:nvSpPr>
          <p:cNvPr id="33795" name="Rectangle 3"/>
          <p:cNvSpPr>
            <a:spLocks noGrp="1" noChangeArrowheads="1"/>
          </p:cNvSpPr>
          <p:nvPr>
            <p:ph type="body" idx="1"/>
          </p:nvPr>
        </p:nvSpPr>
        <p:spPr>
          <a:xfrm>
            <a:off x="457200" y="1371600"/>
            <a:ext cx="8229600" cy="5105400"/>
          </a:xfrm>
        </p:spPr>
        <p:txBody>
          <a:bodyPr>
            <a:normAutofit/>
          </a:bodyPr>
          <a:lstStyle/>
          <a:p>
            <a:pPr eaLnBrk="1" hangingPunct="1">
              <a:lnSpc>
                <a:spcPct val="90000"/>
              </a:lnSpc>
              <a:defRPr/>
            </a:pPr>
            <a:r>
              <a:rPr lang="en-US" sz="2800" b="1" dirty="0" smtClean="0">
                <a:ea typeface="ＭＳ Ｐゴシック" pitchFamily="-107" charset="-128"/>
              </a:rPr>
              <a:t>Authentication</a:t>
            </a:r>
            <a:r>
              <a:rPr lang="en-US" sz="2800" dirty="0" smtClean="0">
                <a:ea typeface="ＭＳ Ｐゴシック" pitchFamily="-107" charset="-128"/>
              </a:rPr>
              <a:t> - </a:t>
            </a:r>
            <a:r>
              <a:rPr lang="en-AU" sz="2800" dirty="0" smtClean="0">
                <a:ea typeface="ＭＳ Ｐゴシック" pitchFamily="-107" charset="-128"/>
              </a:rPr>
              <a:t>assurance that communicating entity is the one claimed</a:t>
            </a:r>
          </a:p>
          <a:p>
            <a:pPr eaLnBrk="1" hangingPunct="1">
              <a:lnSpc>
                <a:spcPct val="90000"/>
              </a:lnSpc>
              <a:defRPr/>
            </a:pPr>
            <a:r>
              <a:rPr lang="en-US" sz="2800" b="1" dirty="0" smtClean="0">
                <a:ea typeface="ＭＳ Ｐゴシック" pitchFamily="-107" charset="-128"/>
              </a:rPr>
              <a:t>Access Control</a:t>
            </a:r>
            <a:r>
              <a:rPr lang="en-US" sz="2800" dirty="0" smtClean="0">
                <a:ea typeface="ＭＳ Ｐゴシック" pitchFamily="-107" charset="-128"/>
              </a:rPr>
              <a:t> - </a:t>
            </a:r>
            <a:r>
              <a:rPr lang="en-AU" sz="2800" dirty="0" smtClean="0">
                <a:ea typeface="ＭＳ Ｐゴシック" pitchFamily="-107" charset="-128"/>
              </a:rPr>
              <a:t>prevention of the unauthorized use of a resource</a:t>
            </a:r>
          </a:p>
          <a:p>
            <a:pPr eaLnBrk="1" hangingPunct="1">
              <a:lnSpc>
                <a:spcPct val="90000"/>
              </a:lnSpc>
              <a:defRPr/>
            </a:pPr>
            <a:r>
              <a:rPr lang="en-US" sz="2800" b="1" dirty="0" smtClean="0">
                <a:ea typeface="ＭＳ Ｐゴシック" pitchFamily="-107" charset="-128"/>
              </a:rPr>
              <a:t>Data Confidentiality</a:t>
            </a:r>
            <a:r>
              <a:rPr lang="en-US" sz="2800" dirty="0" smtClean="0">
                <a:ea typeface="ＭＳ Ｐゴシック" pitchFamily="-107" charset="-128"/>
              </a:rPr>
              <a:t> –</a:t>
            </a:r>
            <a:r>
              <a:rPr lang="en-AU" sz="2800" dirty="0" smtClean="0">
                <a:ea typeface="ＭＳ Ｐゴシック" pitchFamily="-107" charset="-128"/>
              </a:rPr>
              <a:t>protection of data from unauthorized disclosure</a:t>
            </a:r>
          </a:p>
          <a:p>
            <a:pPr eaLnBrk="1" hangingPunct="1">
              <a:lnSpc>
                <a:spcPct val="90000"/>
              </a:lnSpc>
              <a:defRPr/>
            </a:pPr>
            <a:r>
              <a:rPr lang="en-US" sz="2800" b="1" dirty="0" smtClean="0">
                <a:ea typeface="ＭＳ Ｐゴシック" pitchFamily="-107" charset="-128"/>
              </a:rPr>
              <a:t>Data Integrity</a:t>
            </a:r>
            <a:r>
              <a:rPr lang="en-US" sz="2800" dirty="0" smtClean="0">
                <a:ea typeface="ＭＳ Ｐゴシック" pitchFamily="-107" charset="-128"/>
              </a:rPr>
              <a:t> - </a:t>
            </a:r>
            <a:r>
              <a:rPr lang="en-AU" sz="2800" dirty="0" smtClean="0">
                <a:ea typeface="ＭＳ Ｐゴシック" pitchFamily="-107" charset="-128"/>
              </a:rPr>
              <a:t>assurance that data received is as sent by an authorized entity</a:t>
            </a:r>
          </a:p>
          <a:p>
            <a:pPr eaLnBrk="1" hangingPunct="1">
              <a:lnSpc>
                <a:spcPct val="90000"/>
              </a:lnSpc>
              <a:defRPr/>
            </a:pPr>
            <a:r>
              <a:rPr lang="en-US" sz="2800" b="1" dirty="0" smtClean="0">
                <a:ea typeface="ＭＳ Ｐゴシック" pitchFamily="-107" charset="-128"/>
              </a:rPr>
              <a:t>Non-Repudiation</a:t>
            </a:r>
            <a:r>
              <a:rPr lang="en-US" sz="2800" dirty="0" smtClean="0">
                <a:ea typeface="ＭＳ Ｐゴシック" pitchFamily="-107" charset="-128"/>
              </a:rPr>
              <a:t> - </a:t>
            </a:r>
            <a:r>
              <a:rPr lang="en-AU" sz="2800" dirty="0" smtClean="0">
                <a:ea typeface="ＭＳ Ｐゴシック" pitchFamily="-107" charset="-128"/>
              </a:rPr>
              <a:t>protection against denial by one of the parties in a communication</a:t>
            </a:r>
          </a:p>
          <a:p>
            <a:pPr eaLnBrk="1" hangingPunct="1">
              <a:defRPr/>
            </a:pPr>
            <a:r>
              <a:rPr lang="en-US" sz="2800" b="1" dirty="0" smtClean="0">
                <a:ea typeface="ＭＳ Ｐゴシック" pitchFamily="-107" charset="-128"/>
              </a:rPr>
              <a:t>Availability</a:t>
            </a:r>
            <a:r>
              <a:rPr lang="en-US" sz="2800" dirty="0" smtClean="0">
                <a:ea typeface="ＭＳ Ｐゴシック" pitchFamily="-107" charset="-128"/>
              </a:rPr>
              <a:t> – resource accessible/usable</a:t>
            </a:r>
            <a:endParaRPr lang="en-AU" sz="2800" dirty="0" smtClean="0">
              <a:ea typeface="ＭＳ Ｐゴシック" pitchFamily="-107" charset="-128"/>
            </a:endParaRPr>
          </a:p>
          <a:p>
            <a:pPr eaLnBrk="1" hangingPunct="1">
              <a:lnSpc>
                <a:spcPct val="90000"/>
              </a:lnSpc>
              <a:defRPr/>
            </a:pPr>
            <a:endParaRPr lang="en-AU" sz="2800" dirty="0" smtClean="0">
              <a:ea typeface="ＭＳ Ｐゴシック" pitchFamily="-107" charset="-128"/>
            </a:endParaRPr>
          </a:p>
          <a:p>
            <a:pPr eaLnBrk="1" hangingPunct="1">
              <a:lnSpc>
                <a:spcPct val="90000"/>
              </a:lnSpc>
              <a:defRPr/>
            </a:pPr>
            <a:endParaRPr lang="en-AU" sz="2800" dirty="0" smtClean="0">
              <a:ea typeface="ＭＳ Ｐゴシック" pitchFamily="-107" charset="-128"/>
            </a:endParaRPr>
          </a:p>
          <a:p>
            <a:pPr eaLnBrk="1" hangingPunct="1">
              <a:lnSpc>
                <a:spcPct val="90000"/>
              </a:lnSpc>
              <a:defRPr/>
            </a:pPr>
            <a:endParaRPr lang="en-AU" sz="2800" dirty="0" smtClean="0">
              <a:ea typeface="ＭＳ Ｐゴシック" pitchFamily="-107" charset="-128"/>
            </a:endParaRPr>
          </a:p>
          <a:p>
            <a:pPr eaLnBrk="1" hangingPunct="1">
              <a:lnSpc>
                <a:spcPct val="90000"/>
              </a:lnSpc>
              <a:defRPr/>
            </a:pPr>
            <a:endParaRPr lang="en-AU" sz="2800" dirty="0" smtClean="0">
              <a:ea typeface="ＭＳ Ｐゴシック" pitchFamily="-107" charset="-128"/>
            </a:endParaRPr>
          </a:p>
        </p:txBody>
      </p:sp>
    </p:spTree>
    <p:extLst>
      <p:ext uri="{BB962C8B-B14F-4D97-AF65-F5344CB8AC3E}">
        <p14:creationId xmlns:p14="http://schemas.microsoft.com/office/powerpoint/2010/main" val="39229567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dirty="0" smtClean="0">
                <a:ea typeface="ＭＳ Ｐゴシック" pitchFamily="-107" charset="-128"/>
              </a:rPr>
              <a:t>Security Mechanism</a:t>
            </a:r>
            <a:endParaRPr lang="en-AU" dirty="0" smtClean="0">
              <a:ea typeface="ＭＳ Ｐゴシック" pitchFamily="-107" charset="-128"/>
            </a:endParaRPr>
          </a:p>
        </p:txBody>
      </p:sp>
      <p:sp>
        <p:nvSpPr>
          <p:cNvPr id="28675" name="Rectangle 3"/>
          <p:cNvSpPr>
            <a:spLocks noGrp="1" noChangeArrowheads="1"/>
          </p:cNvSpPr>
          <p:nvPr>
            <p:ph type="body" idx="1"/>
          </p:nvPr>
        </p:nvSpPr>
        <p:spPr/>
        <p:txBody>
          <a:bodyPr>
            <a:noAutofit/>
          </a:bodyPr>
          <a:lstStyle/>
          <a:p>
            <a:pPr eaLnBrk="1" hangingPunct="1">
              <a:lnSpc>
                <a:spcPct val="90000"/>
              </a:lnSpc>
              <a:defRPr/>
            </a:pPr>
            <a:r>
              <a:rPr lang="en-US" sz="2800" dirty="0" smtClean="0">
                <a:ea typeface="ＭＳ Ｐゴシック" pitchFamily="-107" charset="-128"/>
              </a:rPr>
              <a:t>feature designed to detect, prevent, or recover from a security attack</a:t>
            </a:r>
            <a:endParaRPr lang="en-AU" sz="2800" dirty="0" smtClean="0">
              <a:ea typeface="ＭＳ Ｐゴシック" pitchFamily="-107" charset="-128"/>
            </a:endParaRPr>
          </a:p>
          <a:p>
            <a:pPr eaLnBrk="1" hangingPunct="1">
              <a:lnSpc>
                <a:spcPct val="90000"/>
              </a:lnSpc>
              <a:defRPr/>
            </a:pPr>
            <a:r>
              <a:rPr lang="en-AU" sz="2800" dirty="0" smtClean="0">
                <a:ea typeface="ＭＳ Ｐゴシック" pitchFamily="-107" charset="-128"/>
              </a:rPr>
              <a:t>no single mechanism that will support all services required</a:t>
            </a:r>
          </a:p>
          <a:p>
            <a:pPr eaLnBrk="1" hangingPunct="1">
              <a:lnSpc>
                <a:spcPct val="90000"/>
              </a:lnSpc>
              <a:defRPr/>
            </a:pPr>
            <a:r>
              <a:rPr lang="en-US" sz="2800" dirty="0" smtClean="0">
                <a:ea typeface="ＭＳ Ｐゴシック" pitchFamily="-107" charset="-128"/>
              </a:rPr>
              <a:t>however </a:t>
            </a:r>
            <a:r>
              <a:rPr lang="en-AU" sz="2800" dirty="0" smtClean="0">
                <a:ea typeface="ＭＳ Ｐゴシック" pitchFamily="-107" charset="-128"/>
              </a:rPr>
              <a:t>one particular element underlies many of the security mechanisms in use:</a:t>
            </a:r>
          </a:p>
          <a:p>
            <a:pPr lvl="1">
              <a:lnSpc>
                <a:spcPct val="90000"/>
              </a:lnSpc>
              <a:defRPr/>
            </a:pPr>
            <a:r>
              <a:rPr lang="en-AU" sz="2400" dirty="0" smtClean="0">
                <a:ea typeface="ＭＳ Ｐゴシック" pitchFamily="-107" charset="-128"/>
              </a:rPr>
              <a:t>cryptographic techniques</a:t>
            </a:r>
          </a:p>
          <a:p>
            <a:pPr eaLnBrk="1" hangingPunct="1">
              <a:lnSpc>
                <a:spcPct val="90000"/>
              </a:lnSpc>
              <a:defRPr/>
            </a:pPr>
            <a:r>
              <a:rPr lang="en-US" sz="2800" dirty="0" smtClean="0">
                <a:ea typeface="ＭＳ Ｐゴシック" pitchFamily="-107" charset="-128"/>
              </a:rPr>
              <a:t>hence our focus on this topic</a:t>
            </a:r>
            <a:endParaRPr lang="en-AU" sz="2800" dirty="0" smtClean="0">
              <a:ea typeface="ＭＳ Ｐゴシック" pitchFamily="-107" charset="-128"/>
            </a:endParaRPr>
          </a:p>
          <a:p>
            <a:pPr eaLnBrk="1" hangingPunct="1">
              <a:lnSpc>
                <a:spcPct val="90000"/>
              </a:lnSpc>
              <a:defRPr/>
            </a:pPr>
            <a:endParaRPr lang="en-AU" sz="2800" dirty="0" smtClean="0">
              <a:ea typeface="ＭＳ Ｐゴシック" pitchFamily="-107" charset="-128"/>
            </a:endParaRPr>
          </a:p>
        </p:txBody>
      </p:sp>
    </p:spTree>
    <p:extLst>
      <p:ext uri="{BB962C8B-B14F-4D97-AF65-F5344CB8AC3E}">
        <p14:creationId xmlns:p14="http://schemas.microsoft.com/office/powerpoint/2010/main" val="18432881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en-US" smtClean="0">
                <a:ea typeface="ＭＳ Ｐゴシック" pitchFamily="-107" charset="-128"/>
              </a:rPr>
              <a:t>Model for Network Security</a:t>
            </a:r>
            <a:endParaRPr lang="en-AU" smtClean="0">
              <a:ea typeface="ＭＳ Ｐゴシック" pitchFamily="-107" charset="-128"/>
            </a:endParaRPr>
          </a:p>
        </p:txBody>
      </p:sp>
      <p:pic>
        <p:nvPicPr>
          <p:cNvPr id="22531"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524000"/>
            <a:ext cx="9144000" cy="4876800"/>
          </a:xfrm>
          <a:prstGeom prst="rect">
            <a:avLst/>
          </a:prstGeom>
          <a:noFill/>
          <a:ln>
            <a:noFill/>
          </a:ln>
          <a:extLst>
            <a:ext uri="{909E8E84-426E-40DD-AFC4-6F175D3DCCD1}">
              <a14:hiddenFill xmlns:a14="http://schemas.microsoft.com/office/drawing/2010/main">
                <a:solidFill>
                  <a:srgbClr val="FFFFFF">
                    <a:alpha val="70195"/>
                  </a:srgbClr>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7178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Dr. Yaser Ibrahim</a:t>
            </a:r>
          </a:p>
          <a:p>
            <a:r>
              <a:rPr lang="en-US" dirty="0"/>
              <a:t>Email: </a:t>
            </a:r>
            <a:r>
              <a:rPr lang="en-US" u="sng" dirty="0">
                <a:hlinkClick r:id="rId2"/>
              </a:rPr>
              <a:t>ymibrahim@ksu.edu.sa</a:t>
            </a:r>
            <a:endParaRPr lang="en-US" dirty="0"/>
          </a:p>
          <a:p>
            <a:r>
              <a:rPr lang="en-US" dirty="0"/>
              <a:t>Office: CCIS (Bldg. 31) - Room 2188</a:t>
            </a:r>
          </a:p>
          <a:p>
            <a:r>
              <a:rPr lang="en-US" dirty="0"/>
              <a:t>Tel. : 01-4695208</a:t>
            </a:r>
          </a:p>
          <a:p>
            <a:r>
              <a:rPr lang="en-US" dirty="0"/>
              <a:t>Office Hours: </a:t>
            </a:r>
          </a:p>
          <a:p>
            <a:pPr lvl="1"/>
            <a:r>
              <a:rPr lang="en-US" dirty="0" smtClean="0"/>
              <a:t>Sun. 8 to 9 AM</a:t>
            </a:r>
            <a:endParaRPr lang="en-US" dirty="0"/>
          </a:p>
          <a:p>
            <a:pPr lvl="1"/>
            <a:r>
              <a:rPr lang="en-US" dirty="0" smtClean="0"/>
              <a:t>Mon. </a:t>
            </a:r>
            <a:r>
              <a:rPr lang="en-US" dirty="0"/>
              <a:t>8 to10 AM </a:t>
            </a:r>
          </a:p>
          <a:p>
            <a:pPr lvl="1"/>
            <a:r>
              <a:rPr lang="en-US" dirty="0" smtClean="0"/>
              <a:t>Wed. </a:t>
            </a:r>
            <a:r>
              <a:rPr lang="en-US" dirty="0"/>
              <a:t>8 to 10 </a:t>
            </a:r>
            <a:r>
              <a:rPr lang="en-US" dirty="0" smtClean="0"/>
              <a:t>AM</a:t>
            </a:r>
          </a:p>
          <a:p>
            <a:pPr lvl="1"/>
            <a:endParaRPr lang="en-US" dirty="0"/>
          </a:p>
          <a:p>
            <a:r>
              <a:rPr lang="en-US" dirty="0" smtClean="0"/>
              <a:t>TA: ??</a:t>
            </a:r>
            <a:endParaRPr lang="en-US" dirty="0"/>
          </a:p>
          <a:p>
            <a:endParaRPr lang="en-US" dirty="0"/>
          </a:p>
        </p:txBody>
      </p:sp>
      <p:sp>
        <p:nvSpPr>
          <p:cNvPr id="3" name="Slide Number Placeholder 2"/>
          <p:cNvSpPr>
            <a:spLocks noGrp="1"/>
          </p:cNvSpPr>
          <p:nvPr>
            <p:ph type="sldNum" sz="quarter" idx="12"/>
          </p:nvPr>
        </p:nvSpPr>
        <p:spPr/>
        <p:txBody>
          <a:bodyPr/>
          <a:lstStyle/>
          <a:p>
            <a:pPr>
              <a:defRPr/>
            </a:pPr>
            <a:fld id="{3CB5E63C-7012-4D8F-AF4D-FFBD409E54F2}" type="slidenum">
              <a:rPr lang="en-US" smtClean="0"/>
              <a:pPr>
                <a:defRPr/>
              </a:pPr>
              <a:t>2</a:t>
            </a:fld>
            <a:endParaRPr lang="en-US" dirty="0"/>
          </a:p>
        </p:txBody>
      </p:sp>
      <p:sp>
        <p:nvSpPr>
          <p:cNvPr id="4" name="Title 3"/>
          <p:cNvSpPr>
            <a:spLocks noGrp="1"/>
          </p:cNvSpPr>
          <p:nvPr>
            <p:ph type="title"/>
          </p:nvPr>
        </p:nvSpPr>
        <p:spPr/>
        <p:txBody>
          <a:bodyPr/>
          <a:lstStyle/>
          <a:p>
            <a:r>
              <a:rPr lang="en-US" dirty="0" smtClean="0"/>
              <a:t>Instructor</a:t>
            </a:r>
            <a:endParaRPr lang="en-US" dirty="0"/>
          </a:p>
        </p:txBody>
      </p:sp>
    </p:spTree>
    <p:extLst>
      <p:ext uri="{BB962C8B-B14F-4D97-AF65-F5344CB8AC3E}">
        <p14:creationId xmlns:p14="http://schemas.microsoft.com/office/powerpoint/2010/main" val="828396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406400" y="381000"/>
            <a:ext cx="8432800" cy="914400"/>
          </a:xfrm>
          <a:noFill/>
        </p:spPr>
        <p:txBody>
          <a:bodyPr lIns="92075" tIns="46038" rIns="92075" bIns="46038"/>
          <a:lstStyle/>
          <a:p>
            <a:r>
              <a:rPr lang="en-US" dirty="0" smtClean="0"/>
              <a:t>Course Catalog Description</a:t>
            </a:r>
          </a:p>
        </p:txBody>
      </p:sp>
      <p:sp>
        <p:nvSpPr>
          <p:cNvPr id="3" name="Slide Number Placeholder 2"/>
          <p:cNvSpPr>
            <a:spLocks noGrp="1"/>
          </p:cNvSpPr>
          <p:nvPr>
            <p:ph type="sldNum" sz="quarter" idx="12"/>
          </p:nvPr>
        </p:nvSpPr>
        <p:spPr/>
        <p:txBody>
          <a:bodyPr/>
          <a:lstStyle/>
          <a:p>
            <a:pPr>
              <a:defRPr/>
            </a:pPr>
            <a:fld id="{3CB5E63C-7012-4D8F-AF4D-FFBD409E54F2}" type="slidenum">
              <a:rPr lang="en-US" smtClean="0"/>
              <a:pPr>
                <a:defRPr/>
              </a:pPr>
              <a:t>3</a:t>
            </a:fld>
            <a:endParaRPr lang="en-US" dirty="0"/>
          </a:p>
        </p:txBody>
      </p:sp>
      <p:sp>
        <p:nvSpPr>
          <p:cNvPr id="64" name="Rectangle 3"/>
          <p:cNvSpPr>
            <a:spLocks noGrp="1" noChangeArrowheads="1"/>
          </p:cNvSpPr>
          <p:nvPr>
            <p:ph idx="1"/>
          </p:nvPr>
        </p:nvSpPr>
        <p:spPr>
          <a:xfrm>
            <a:off x="457200" y="1600200"/>
            <a:ext cx="8534400" cy="4876800"/>
          </a:xfrm>
          <a:noFill/>
        </p:spPr>
        <p:txBody>
          <a:bodyPr lIns="92075" tIns="46038" rIns="92075" bIns="46038"/>
          <a:lstStyle/>
          <a:p>
            <a:r>
              <a:rPr lang="en-US" dirty="0"/>
              <a:t>Overview, Security Concepts, Attacks, Services; Block Ciphers; Block Cipher Operation; Public-Key Cryptography and RSA; Cryptographic Hash Functions; User Authentication Protocols; Transport-Level Security; Wireless Network Security; IP Security; Intruders; Malicious Software; </a:t>
            </a:r>
            <a:r>
              <a:rPr lang="en-US" dirty="0" smtClean="0"/>
              <a:t>Firewalls</a:t>
            </a:r>
          </a:p>
          <a:p>
            <a:endParaRPr lang="en-US" dirty="0" smtClean="0"/>
          </a:p>
          <a:p>
            <a:r>
              <a:rPr lang="en-US" dirty="0"/>
              <a:t>Prerequisites : CEN 445 </a:t>
            </a:r>
            <a:r>
              <a:rPr lang="en-US" dirty="0" smtClean="0"/>
              <a:t>- Computer Networks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Textbook</a:t>
            </a:r>
          </a:p>
          <a:p>
            <a:pPr lvl="1"/>
            <a:r>
              <a:rPr lang="en-US" dirty="0" smtClean="0"/>
              <a:t>“</a:t>
            </a:r>
            <a:r>
              <a:rPr lang="en-US" dirty="0"/>
              <a:t>Cryptography and Network </a:t>
            </a:r>
            <a:r>
              <a:rPr lang="en-US" dirty="0" smtClean="0"/>
              <a:t>Security”</a:t>
            </a:r>
          </a:p>
          <a:p>
            <a:pPr lvl="2"/>
            <a:r>
              <a:rPr lang="en-US" dirty="0" smtClean="0"/>
              <a:t>William Stallings</a:t>
            </a:r>
            <a:r>
              <a:rPr lang="en-US" dirty="0"/>
              <a:t>, 5th Ed., Prentice </a:t>
            </a:r>
            <a:r>
              <a:rPr lang="en-US" dirty="0" smtClean="0"/>
              <a:t>Hall</a:t>
            </a:r>
          </a:p>
          <a:p>
            <a:r>
              <a:rPr lang="en-US" dirty="0" smtClean="0"/>
              <a:t>References</a:t>
            </a:r>
          </a:p>
          <a:p>
            <a:pPr lvl="1"/>
            <a:r>
              <a:rPr lang="en-US" dirty="0" smtClean="0"/>
              <a:t>“</a:t>
            </a:r>
            <a:r>
              <a:rPr lang="en-US" dirty="0"/>
              <a:t>Security Engineering: A Guide to Building Dependable Distributed </a:t>
            </a:r>
            <a:r>
              <a:rPr lang="en-US" dirty="0" smtClean="0"/>
              <a:t>Systems” </a:t>
            </a:r>
          </a:p>
          <a:p>
            <a:pPr lvl="2"/>
            <a:r>
              <a:rPr lang="en-US" dirty="0" smtClean="0"/>
              <a:t>Ross </a:t>
            </a:r>
            <a:r>
              <a:rPr lang="en-US" dirty="0"/>
              <a:t>Anderson, 2nd Ed., Wiley (1st edition and a few chapters of 2nd edition are available online at: http://www.cl.cam.ac.uk/~rja14/book.html)</a:t>
            </a:r>
          </a:p>
          <a:p>
            <a:pPr lvl="1"/>
            <a:r>
              <a:rPr lang="en-US" dirty="0" smtClean="0"/>
              <a:t>“</a:t>
            </a:r>
            <a:r>
              <a:rPr lang="en-US" dirty="0"/>
              <a:t>Handbook of Applied Cryptography</a:t>
            </a:r>
            <a:r>
              <a:rPr lang="en-US" dirty="0" smtClean="0"/>
              <a:t>”</a:t>
            </a:r>
          </a:p>
          <a:p>
            <a:pPr lvl="2"/>
            <a:r>
              <a:rPr lang="en-US" dirty="0" smtClean="0"/>
              <a:t>Alfred </a:t>
            </a:r>
            <a:r>
              <a:rPr lang="en-US" dirty="0" err="1"/>
              <a:t>Menezes</a:t>
            </a:r>
            <a:r>
              <a:rPr lang="en-US" dirty="0"/>
              <a:t>, Paul van </a:t>
            </a:r>
            <a:r>
              <a:rPr lang="en-US" dirty="0" err="1"/>
              <a:t>Oorschot</a:t>
            </a:r>
            <a:r>
              <a:rPr lang="en-US" dirty="0"/>
              <a:t> and Scott Vanstone, CRC Press (available online at: http://www.cacr.math.uwaterloo.ca/hac/)</a:t>
            </a:r>
          </a:p>
          <a:p>
            <a:pPr lvl="1"/>
            <a:r>
              <a:rPr lang="en-US" dirty="0" smtClean="0"/>
              <a:t>Handouts </a:t>
            </a:r>
            <a:r>
              <a:rPr lang="en-US" dirty="0"/>
              <a:t>and the </a:t>
            </a:r>
            <a:r>
              <a:rPr lang="en-US" dirty="0" smtClean="0"/>
              <a:t>Web</a:t>
            </a:r>
          </a:p>
          <a:p>
            <a:pPr lvl="2"/>
            <a:r>
              <a:rPr lang="en-US" dirty="0" smtClean="0"/>
              <a:t>Links </a:t>
            </a:r>
            <a:r>
              <a:rPr lang="en-US" dirty="0"/>
              <a:t>to many  resources will be provided </a:t>
            </a:r>
          </a:p>
          <a:p>
            <a:pPr lvl="1"/>
            <a:endParaRPr lang="en-US" dirty="0"/>
          </a:p>
        </p:txBody>
      </p:sp>
      <p:sp>
        <p:nvSpPr>
          <p:cNvPr id="3" name="Slide Number Placeholder 2"/>
          <p:cNvSpPr>
            <a:spLocks noGrp="1"/>
          </p:cNvSpPr>
          <p:nvPr>
            <p:ph type="sldNum" sz="quarter" idx="12"/>
          </p:nvPr>
        </p:nvSpPr>
        <p:spPr/>
        <p:txBody>
          <a:bodyPr/>
          <a:lstStyle/>
          <a:p>
            <a:pPr>
              <a:defRPr/>
            </a:pPr>
            <a:fld id="{3CB5E63C-7012-4D8F-AF4D-FFBD409E54F2}" type="slidenum">
              <a:rPr lang="en-US" smtClean="0"/>
              <a:pPr>
                <a:defRPr/>
              </a:pPr>
              <a:t>4</a:t>
            </a:fld>
            <a:endParaRPr lang="en-US" dirty="0"/>
          </a:p>
        </p:txBody>
      </p:sp>
      <p:sp>
        <p:nvSpPr>
          <p:cNvPr id="4" name="Title 3"/>
          <p:cNvSpPr>
            <a:spLocks noGrp="1"/>
          </p:cNvSpPr>
          <p:nvPr>
            <p:ph type="title"/>
          </p:nvPr>
        </p:nvSpPr>
        <p:spPr/>
        <p:txBody>
          <a:bodyPr/>
          <a:lstStyle/>
          <a:p>
            <a:r>
              <a:rPr lang="en-US" dirty="0" smtClean="0"/>
              <a:t>Textbook and References</a:t>
            </a:r>
            <a:endParaRPr lang="en-US" dirty="0"/>
          </a:p>
        </p:txBody>
      </p:sp>
    </p:spTree>
    <p:extLst>
      <p:ext uri="{BB962C8B-B14F-4D97-AF65-F5344CB8AC3E}">
        <p14:creationId xmlns:p14="http://schemas.microsoft.com/office/powerpoint/2010/main" val="1502122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Final Exam: 40%</a:t>
            </a:r>
          </a:p>
          <a:p>
            <a:r>
              <a:rPr lang="en-US" dirty="0" smtClean="0"/>
              <a:t>Mid-term Exam #1: 20% </a:t>
            </a:r>
          </a:p>
          <a:p>
            <a:pPr lvl="1"/>
            <a:r>
              <a:rPr lang="en-US" dirty="0" smtClean="0"/>
              <a:t>On 22/11/1433 (Oct. 8, 2012)</a:t>
            </a:r>
          </a:p>
          <a:p>
            <a:r>
              <a:rPr lang="en-US" dirty="0" smtClean="0"/>
              <a:t>Mid-term Exam #2: 20% </a:t>
            </a:r>
          </a:p>
          <a:p>
            <a:pPr lvl="1"/>
            <a:r>
              <a:rPr lang="en-US" dirty="0"/>
              <a:t>On </a:t>
            </a:r>
            <a:r>
              <a:rPr lang="en-US" dirty="0" smtClean="0"/>
              <a:t>12/1/1434 (Nov. 26, </a:t>
            </a:r>
            <a:r>
              <a:rPr lang="en-US" dirty="0"/>
              <a:t>2012)</a:t>
            </a:r>
          </a:p>
          <a:p>
            <a:r>
              <a:rPr lang="en-US" dirty="0" smtClean="0"/>
              <a:t>Assignments </a:t>
            </a:r>
            <a:r>
              <a:rPr lang="en-US" dirty="0"/>
              <a:t>&amp; Quizzes: 20</a:t>
            </a:r>
            <a:r>
              <a:rPr lang="en-US" dirty="0" smtClean="0"/>
              <a:t>%</a:t>
            </a:r>
          </a:p>
          <a:p>
            <a:pPr lvl="1"/>
            <a:r>
              <a:rPr lang="en-US" dirty="0" smtClean="0"/>
              <a:t>Assignments are mini-projects</a:t>
            </a:r>
          </a:p>
          <a:p>
            <a:pPr lvl="1"/>
            <a:r>
              <a:rPr lang="en-US" dirty="0" smtClean="0"/>
              <a:t>Quizzes: every couple of weeks</a:t>
            </a:r>
          </a:p>
          <a:p>
            <a:pPr lvl="1"/>
            <a:r>
              <a:rPr lang="en-US" dirty="0" smtClean="0"/>
              <a:t>Practice problems from the book will be assigned but won’t have any credit</a:t>
            </a:r>
            <a:endParaRPr lang="en-US" dirty="0"/>
          </a:p>
          <a:p>
            <a:endParaRPr lang="en-US" dirty="0"/>
          </a:p>
        </p:txBody>
      </p:sp>
      <p:sp>
        <p:nvSpPr>
          <p:cNvPr id="3" name="Slide Number Placeholder 2"/>
          <p:cNvSpPr>
            <a:spLocks noGrp="1"/>
          </p:cNvSpPr>
          <p:nvPr>
            <p:ph type="sldNum" sz="quarter" idx="12"/>
          </p:nvPr>
        </p:nvSpPr>
        <p:spPr/>
        <p:txBody>
          <a:bodyPr/>
          <a:lstStyle/>
          <a:p>
            <a:pPr>
              <a:defRPr/>
            </a:pPr>
            <a:fld id="{3CB5E63C-7012-4D8F-AF4D-FFBD409E54F2}" type="slidenum">
              <a:rPr lang="en-US" smtClean="0"/>
              <a:pPr>
                <a:defRPr/>
              </a:pPr>
              <a:t>5</a:t>
            </a:fld>
            <a:endParaRPr lang="en-US" dirty="0"/>
          </a:p>
        </p:txBody>
      </p:sp>
      <p:sp>
        <p:nvSpPr>
          <p:cNvPr id="4" name="Title 3"/>
          <p:cNvSpPr>
            <a:spLocks noGrp="1"/>
          </p:cNvSpPr>
          <p:nvPr>
            <p:ph type="title"/>
          </p:nvPr>
        </p:nvSpPr>
        <p:spPr/>
        <p:txBody>
          <a:bodyPr/>
          <a:lstStyle/>
          <a:p>
            <a:r>
              <a:rPr lang="en-US" dirty="0" smtClean="0"/>
              <a:t>Grading</a:t>
            </a:r>
            <a:endParaRPr lang="en-US" dirty="0"/>
          </a:p>
        </p:txBody>
      </p:sp>
    </p:spTree>
    <p:extLst>
      <p:ext uri="{BB962C8B-B14F-4D97-AF65-F5344CB8AC3E}">
        <p14:creationId xmlns:p14="http://schemas.microsoft.com/office/powerpoint/2010/main" val="2271419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Questions </a:t>
            </a:r>
            <a:r>
              <a:rPr lang="en-US" dirty="0"/>
              <a:t>and participation during class are highly encouraged. </a:t>
            </a:r>
          </a:p>
          <a:p>
            <a:r>
              <a:rPr lang="en-US" dirty="0" smtClean="0"/>
              <a:t>Cooperation </a:t>
            </a:r>
            <a:r>
              <a:rPr lang="en-US" dirty="0"/>
              <a:t>and discussions between students are </a:t>
            </a:r>
            <a:r>
              <a:rPr lang="en-US" dirty="0" smtClean="0"/>
              <a:t>encouraged</a:t>
            </a:r>
          </a:p>
          <a:p>
            <a:pPr lvl="1"/>
            <a:r>
              <a:rPr lang="en-US" dirty="0" smtClean="0"/>
              <a:t>However</a:t>
            </a:r>
            <a:r>
              <a:rPr lang="en-US" dirty="0"/>
              <a:t>, copying someone else’s work is not acceptable. </a:t>
            </a:r>
          </a:p>
          <a:p>
            <a:r>
              <a:rPr lang="en-US" dirty="0" smtClean="0"/>
              <a:t>Email </a:t>
            </a:r>
            <a:r>
              <a:rPr lang="en-US" dirty="0"/>
              <a:t>will be used to communicate important information to students. </a:t>
            </a:r>
            <a:endParaRPr lang="en-US" dirty="0" smtClean="0"/>
          </a:p>
          <a:p>
            <a:pPr lvl="1"/>
            <a:r>
              <a:rPr lang="en-US" dirty="0" smtClean="0"/>
              <a:t>Please </a:t>
            </a:r>
            <a:r>
              <a:rPr lang="en-US" dirty="0"/>
              <a:t>make sure to update your email address on the KSU system.</a:t>
            </a:r>
          </a:p>
          <a:p>
            <a:r>
              <a:rPr lang="en-US" dirty="0" smtClean="0"/>
              <a:t>Students </a:t>
            </a:r>
            <a:r>
              <a:rPr lang="en-US" dirty="0"/>
              <a:t>are responsible for observing the university </a:t>
            </a:r>
            <a:r>
              <a:rPr lang="en-US" dirty="0" smtClean="0"/>
              <a:t>calendar</a:t>
            </a:r>
          </a:p>
          <a:p>
            <a:pPr lvl="1"/>
            <a:r>
              <a:rPr lang="en-US" dirty="0" smtClean="0"/>
              <a:t>Class </a:t>
            </a:r>
            <a:r>
              <a:rPr lang="en-US" dirty="0"/>
              <a:t>drop and withdrawal dates and any other important dates</a:t>
            </a:r>
            <a:r>
              <a:rPr lang="en-US" dirty="0" smtClean="0"/>
              <a:t>.</a:t>
            </a:r>
            <a:endParaRPr lang="en-US" dirty="0"/>
          </a:p>
        </p:txBody>
      </p:sp>
      <p:sp>
        <p:nvSpPr>
          <p:cNvPr id="3" name="Slide Number Placeholder 2"/>
          <p:cNvSpPr>
            <a:spLocks noGrp="1"/>
          </p:cNvSpPr>
          <p:nvPr>
            <p:ph type="sldNum" sz="quarter" idx="12"/>
          </p:nvPr>
        </p:nvSpPr>
        <p:spPr/>
        <p:txBody>
          <a:bodyPr/>
          <a:lstStyle/>
          <a:p>
            <a:pPr>
              <a:defRPr/>
            </a:pPr>
            <a:fld id="{3CB5E63C-7012-4D8F-AF4D-FFBD409E54F2}" type="slidenum">
              <a:rPr lang="en-US" smtClean="0"/>
              <a:pPr>
                <a:defRPr/>
              </a:pPr>
              <a:t>6</a:t>
            </a:fld>
            <a:endParaRPr lang="en-US" dirty="0"/>
          </a:p>
        </p:txBody>
      </p:sp>
      <p:sp>
        <p:nvSpPr>
          <p:cNvPr id="4" name="Title 3"/>
          <p:cNvSpPr>
            <a:spLocks noGrp="1"/>
          </p:cNvSpPr>
          <p:nvPr>
            <p:ph type="title"/>
          </p:nvPr>
        </p:nvSpPr>
        <p:spPr/>
        <p:txBody>
          <a:bodyPr>
            <a:normAutofit/>
          </a:bodyPr>
          <a:lstStyle/>
          <a:p>
            <a:r>
              <a:rPr lang="en-US" dirty="0" smtClean="0"/>
              <a:t>General Rules and Comments</a:t>
            </a:r>
            <a:endParaRPr lang="en-US" dirty="0"/>
          </a:p>
        </p:txBody>
      </p:sp>
    </p:spTree>
    <p:extLst>
      <p:ext uri="{BB962C8B-B14F-4D97-AF65-F5344CB8AC3E}">
        <p14:creationId xmlns:p14="http://schemas.microsoft.com/office/powerpoint/2010/main" val="22372243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Attendance is mandatory</a:t>
            </a:r>
          </a:p>
          <a:p>
            <a:pPr lvl="1"/>
            <a:r>
              <a:rPr lang="en-US" dirty="0" smtClean="0"/>
              <a:t>Exceeding 25% absence rate will mean denial from final exam</a:t>
            </a:r>
          </a:p>
          <a:p>
            <a:pPr lvl="1"/>
            <a:r>
              <a:rPr lang="en-US" dirty="0" smtClean="0"/>
              <a:t>Excuses for absences are accepted only within 1 week of the absence</a:t>
            </a:r>
          </a:p>
          <a:p>
            <a:r>
              <a:rPr lang="en-US" dirty="0" smtClean="0"/>
              <a:t>Please be aware that plagiarism and cheating will not be tolerated</a:t>
            </a:r>
          </a:p>
          <a:p>
            <a:pPr lvl="1"/>
            <a:r>
              <a:rPr lang="en-US" dirty="0" smtClean="0"/>
              <a:t>Will lead to failing the course</a:t>
            </a:r>
          </a:p>
          <a:p>
            <a:r>
              <a:rPr lang="en-US" dirty="0" smtClean="0"/>
              <a:t>There will not be make-up for missed assignments and quizzes</a:t>
            </a:r>
          </a:p>
          <a:p>
            <a:r>
              <a:rPr lang="en-US" dirty="0" smtClean="0"/>
              <a:t>Don’t ask me to help you regarding your grade, please! I will not do that.</a:t>
            </a:r>
          </a:p>
          <a:p>
            <a:endParaRPr lang="en-US" dirty="0"/>
          </a:p>
        </p:txBody>
      </p:sp>
      <p:sp>
        <p:nvSpPr>
          <p:cNvPr id="3" name="Slide Number Placeholder 2"/>
          <p:cNvSpPr>
            <a:spLocks noGrp="1"/>
          </p:cNvSpPr>
          <p:nvPr>
            <p:ph type="sldNum" sz="quarter" idx="12"/>
          </p:nvPr>
        </p:nvSpPr>
        <p:spPr/>
        <p:txBody>
          <a:bodyPr/>
          <a:lstStyle/>
          <a:p>
            <a:pPr>
              <a:defRPr/>
            </a:pPr>
            <a:fld id="{3CB5E63C-7012-4D8F-AF4D-FFBD409E54F2}" type="slidenum">
              <a:rPr lang="en-US" smtClean="0"/>
              <a:pPr>
                <a:defRPr/>
              </a:pPr>
              <a:t>7</a:t>
            </a:fld>
            <a:endParaRPr lang="en-US" dirty="0"/>
          </a:p>
        </p:txBody>
      </p:sp>
      <p:sp>
        <p:nvSpPr>
          <p:cNvPr id="4" name="Title 3"/>
          <p:cNvSpPr>
            <a:spLocks noGrp="1"/>
          </p:cNvSpPr>
          <p:nvPr>
            <p:ph type="title"/>
          </p:nvPr>
        </p:nvSpPr>
        <p:spPr/>
        <p:txBody>
          <a:bodyPr>
            <a:normAutofit/>
          </a:bodyPr>
          <a:lstStyle/>
          <a:p>
            <a:r>
              <a:rPr lang="en-US" dirty="0" smtClean="0"/>
              <a:t>More Rules and Comments</a:t>
            </a:r>
            <a:endParaRPr lang="en-US" dirty="0"/>
          </a:p>
        </p:txBody>
      </p:sp>
    </p:spTree>
    <p:extLst>
      <p:ext uri="{BB962C8B-B14F-4D97-AF65-F5344CB8AC3E}">
        <p14:creationId xmlns:p14="http://schemas.microsoft.com/office/powerpoint/2010/main" val="19912216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Network </a:t>
            </a:r>
            <a:r>
              <a:rPr lang="en-US" dirty="0"/>
              <a:t>Security Concepts: Attacks, Mechanisms, Services</a:t>
            </a:r>
          </a:p>
          <a:p>
            <a:r>
              <a:rPr lang="en-US" dirty="0" smtClean="0"/>
              <a:t>Symmetric (Secret-Key) Cryptography</a:t>
            </a:r>
          </a:p>
          <a:p>
            <a:pPr lvl="1"/>
            <a:r>
              <a:rPr lang="en-US" dirty="0" smtClean="0"/>
              <a:t>Classical </a:t>
            </a:r>
            <a:r>
              <a:rPr lang="en-US" dirty="0"/>
              <a:t>Encryption Techniques</a:t>
            </a:r>
          </a:p>
          <a:p>
            <a:pPr lvl="1"/>
            <a:r>
              <a:rPr lang="en-US" dirty="0" smtClean="0"/>
              <a:t>Modern </a:t>
            </a:r>
            <a:r>
              <a:rPr lang="en-US" dirty="0"/>
              <a:t>Block Ciphers: DES, AES</a:t>
            </a:r>
          </a:p>
          <a:p>
            <a:r>
              <a:rPr lang="en-US" dirty="0" smtClean="0"/>
              <a:t>Asymmetric </a:t>
            </a:r>
            <a:r>
              <a:rPr lang="en-US" dirty="0"/>
              <a:t>(Public-Key) Cryptography</a:t>
            </a:r>
          </a:p>
          <a:p>
            <a:r>
              <a:rPr lang="en-US" dirty="0" smtClean="0"/>
              <a:t>Message </a:t>
            </a:r>
            <a:r>
              <a:rPr lang="en-US" dirty="0"/>
              <a:t>Authentication: Hash, MAC, Signatures</a:t>
            </a:r>
          </a:p>
          <a:p>
            <a:r>
              <a:rPr lang="en-US" dirty="0" smtClean="0"/>
              <a:t>User </a:t>
            </a:r>
            <a:r>
              <a:rPr lang="en-US" dirty="0"/>
              <a:t>Authentication</a:t>
            </a:r>
          </a:p>
          <a:p>
            <a:r>
              <a:rPr lang="en-US" dirty="0" smtClean="0"/>
              <a:t>Network </a:t>
            </a:r>
            <a:r>
              <a:rPr lang="en-US" dirty="0"/>
              <a:t>Attacks and Defenses</a:t>
            </a:r>
          </a:p>
          <a:p>
            <a:r>
              <a:rPr lang="en-US" dirty="0" smtClean="0"/>
              <a:t>Transport-level</a:t>
            </a:r>
            <a:r>
              <a:rPr lang="en-US" dirty="0"/>
              <a:t>, IP, and wireless security</a:t>
            </a:r>
          </a:p>
          <a:p>
            <a:r>
              <a:rPr lang="en-US" dirty="0" smtClean="0"/>
              <a:t>Malware</a:t>
            </a:r>
            <a:r>
              <a:rPr lang="en-US" dirty="0"/>
              <a:t>, Intruders, and Firewalls</a:t>
            </a:r>
          </a:p>
          <a:p>
            <a:endParaRPr lang="en-US" dirty="0"/>
          </a:p>
        </p:txBody>
      </p:sp>
      <p:sp>
        <p:nvSpPr>
          <p:cNvPr id="3" name="Slide Number Placeholder 2"/>
          <p:cNvSpPr>
            <a:spLocks noGrp="1"/>
          </p:cNvSpPr>
          <p:nvPr>
            <p:ph type="sldNum" sz="quarter" idx="12"/>
          </p:nvPr>
        </p:nvSpPr>
        <p:spPr/>
        <p:txBody>
          <a:bodyPr/>
          <a:lstStyle/>
          <a:p>
            <a:pPr>
              <a:defRPr/>
            </a:pPr>
            <a:fld id="{3CB5E63C-7012-4D8F-AF4D-FFBD409E54F2}" type="slidenum">
              <a:rPr lang="en-US" smtClean="0"/>
              <a:pPr>
                <a:defRPr/>
              </a:pPr>
              <a:t>8</a:t>
            </a:fld>
            <a:endParaRPr lang="en-US" dirty="0"/>
          </a:p>
        </p:txBody>
      </p:sp>
      <p:sp>
        <p:nvSpPr>
          <p:cNvPr id="4" name="Title 3"/>
          <p:cNvSpPr>
            <a:spLocks noGrp="1"/>
          </p:cNvSpPr>
          <p:nvPr>
            <p:ph type="title"/>
          </p:nvPr>
        </p:nvSpPr>
        <p:spPr/>
        <p:txBody>
          <a:bodyPr/>
          <a:lstStyle/>
          <a:p>
            <a:r>
              <a:rPr lang="en-US" dirty="0" smtClean="0"/>
              <a:t>Course Outline</a:t>
            </a:r>
            <a:endParaRPr lang="en-US" dirty="0"/>
          </a:p>
        </p:txBody>
      </p:sp>
    </p:spTree>
    <p:extLst>
      <p:ext uri="{BB962C8B-B14F-4D97-AF65-F5344CB8AC3E}">
        <p14:creationId xmlns:p14="http://schemas.microsoft.com/office/powerpoint/2010/main" val="35539075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1829761"/>
          </a:xfrm>
        </p:spPr>
        <p:txBody>
          <a:bodyPr>
            <a:normAutofit/>
          </a:bodyPr>
          <a:lstStyle/>
          <a:p>
            <a:pPr algn="ctr"/>
            <a:r>
              <a:rPr lang="en-US" dirty="0"/>
              <a:t>Chapter 1</a:t>
            </a:r>
            <a:br>
              <a:rPr lang="en-US" dirty="0"/>
            </a:br>
            <a:r>
              <a:rPr lang="en-US" dirty="0"/>
              <a:t>Introduction </a:t>
            </a:r>
          </a:p>
        </p:txBody>
      </p:sp>
      <p:sp>
        <p:nvSpPr>
          <p:cNvPr id="5" name="Rectangle 3"/>
          <p:cNvSpPr txBox="1">
            <a:spLocks noChangeArrowheads="1"/>
          </p:cNvSpPr>
          <p:nvPr/>
        </p:nvSpPr>
        <p:spPr>
          <a:xfrm>
            <a:off x="457200" y="3886200"/>
            <a:ext cx="8229600" cy="1143000"/>
          </a:xfrm>
          <a:prstGeom prst="rect">
            <a:avLst/>
          </a:prstGeom>
        </p:spPr>
        <p:txBody>
          <a:bodyPr vert="horz" lIns="45720" rIns="45720">
            <a:norm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marL="457200" indent="-457200" algn="l">
              <a:buFont typeface="Wingdings" pitchFamily="2" charset="2"/>
              <a:buChar char="Ø"/>
            </a:pPr>
            <a:r>
              <a:rPr lang="en-US" sz="2800" dirty="0"/>
              <a:t>Reading Assignment</a:t>
            </a:r>
          </a:p>
          <a:p>
            <a:pPr marL="914400" lvl="1" indent="-457200" algn="l">
              <a:buFont typeface="Wingdings" pitchFamily="2" charset="2"/>
              <a:buChar char="§"/>
            </a:pPr>
            <a:r>
              <a:rPr lang="en-US" sz="2400" dirty="0"/>
              <a:t>Read Ch. </a:t>
            </a:r>
            <a:r>
              <a:rPr lang="en-US" sz="2400" dirty="0" smtClean="0"/>
              <a:t>1 from Stallings textbook</a:t>
            </a:r>
            <a:endParaRPr lang="en-US" sz="2400" dirty="0"/>
          </a:p>
        </p:txBody>
      </p:sp>
    </p:spTree>
    <p:extLst>
      <p:ext uri="{BB962C8B-B14F-4D97-AF65-F5344CB8AC3E}">
        <p14:creationId xmlns:p14="http://schemas.microsoft.com/office/powerpoint/2010/main" val="301572492"/>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857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
            <a:schemeClr val="accent2"/>
          </a:buClr>
          <a:buSzTx/>
          <a:buFontTx/>
          <a:buChar char="•"/>
          <a:tabLst/>
          <a:defRPr kumimoji="0" lang="en-US" sz="2400" b="0" i="0" u="none" strike="noStrike" cap="none" normalizeH="0" baseline="0" smtClean="0">
            <a:ln>
              <a:noFill/>
            </a:ln>
            <a:solidFill>
              <a:schemeClr val="bg2"/>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2857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
            <a:schemeClr val="accent2"/>
          </a:buClr>
          <a:buSzTx/>
          <a:buFontTx/>
          <a:buChar char="•"/>
          <a:tabLst/>
          <a:defRPr kumimoji="0" lang="en-US" sz="2400" b="0" i="0" u="none" strike="noStrike" cap="none" normalizeH="0" baseline="0" smtClean="0">
            <a:ln>
              <a:noFill/>
            </a:ln>
            <a:solidFill>
              <a:schemeClr val="bg2"/>
            </a:solidFill>
            <a:effectLst/>
            <a:latin typeface="Tahoma" pitchFamily="34"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Designs\Contemporary Portrait.pot</Template>
  <TotalTime>40249</TotalTime>
  <Words>2288</Words>
  <Application>Microsoft Office PowerPoint</Application>
  <PresentationFormat>On-screen Show (4:3)</PresentationFormat>
  <Paragraphs>180</Paragraphs>
  <Slides>18</Slides>
  <Notes>9</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1_Default Design</vt:lpstr>
      <vt:lpstr>Concourse</vt:lpstr>
      <vt:lpstr>CEN448 Security and Internet Protocols</vt:lpstr>
      <vt:lpstr>Instructor</vt:lpstr>
      <vt:lpstr>Course Catalog Description</vt:lpstr>
      <vt:lpstr>Textbook and References</vt:lpstr>
      <vt:lpstr>Grading</vt:lpstr>
      <vt:lpstr>General Rules and Comments</vt:lpstr>
      <vt:lpstr>More Rules and Comments</vt:lpstr>
      <vt:lpstr>Course Outline</vt:lpstr>
      <vt:lpstr>Chapter 1 Introduction </vt:lpstr>
      <vt:lpstr>Computer Security</vt:lpstr>
      <vt:lpstr>Key Security Concepts</vt:lpstr>
      <vt:lpstr>Computer Security Challenges</vt:lpstr>
      <vt:lpstr>Aspects of Security</vt:lpstr>
      <vt:lpstr>Passive Attacks</vt:lpstr>
      <vt:lpstr>Active Attacks</vt:lpstr>
      <vt:lpstr>Security Services Categories</vt:lpstr>
      <vt:lpstr>Security Mechanism</vt:lpstr>
      <vt:lpstr>Model for Network Security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CEN448 - Introduction</dc:title>
  <dc:subject>Authentication</dc:subject>
  <dc:creator>Dr. Yaser Ibrahim</dc:creator>
  <cp:lastModifiedBy>Yaser M Ibrahim</cp:lastModifiedBy>
  <cp:revision>5481</cp:revision>
  <cp:lastPrinted>1998-09-22T18:15:52Z</cp:lastPrinted>
  <dcterms:created xsi:type="dcterms:W3CDTF">1997-09-07T20:51:32Z</dcterms:created>
  <dcterms:modified xsi:type="dcterms:W3CDTF">2012-10-10T06:44:10Z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2</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C:\Documents\cs242\notes\web-slides</vt:lpwstr>
  </property>
</Properties>
</file>