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73" r:id="rId3"/>
    <p:sldId id="257" r:id="rId4"/>
    <p:sldId id="281" r:id="rId5"/>
    <p:sldId id="258" r:id="rId6"/>
    <p:sldId id="260" r:id="rId7"/>
    <p:sldId id="267" r:id="rId8"/>
    <p:sldId id="266" r:id="rId9"/>
    <p:sldId id="265" r:id="rId10"/>
    <p:sldId id="283" r:id="rId11"/>
    <p:sldId id="284" r:id="rId12"/>
    <p:sldId id="264" r:id="rId13"/>
    <p:sldId id="263" r:id="rId14"/>
    <p:sldId id="262" r:id="rId15"/>
    <p:sldId id="274" r:id="rId16"/>
    <p:sldId id="279" r:id="rId17"/>
    <p:sldId id="280" r:id="rId18"/>
    <p:sldId id="275" r:id="rId19"/>
    <p:sldId id="261" r:id="rId20"/>
    <p:sldId id="276" r:id="rId21"/>
    <p:sldId id="282" r:id="rId22"/>
    <p:sldId id="277" r:id="rId23"/>
    <p:sldId id="269" r:id="rId24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4380" autoAdjust="0"/>
    <p:restoredTop sz="94677" autoAdjust="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4782-5699-4D4A-B8E4-98424FA0C348}" type="datetimeFigureOut">
              <a:rPr lang="x-none" smtClean="0"/>
              <a:pPr/>
              <a:t>18/09/45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9EA2F-9C7B-4E20-B7FA-A12697E29A87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4782-5699-4D4A-B8E4-98424FA0C348}" type="datetimeFigureOut">
              <a:rPr lang="x-none" smtClean="0"/>
              <a:pPr/>
              <a:t>18/09/45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EA2F-9C7B-4E20-B7FA-A12697E29A87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4782-5699-4D4A-B8E4-98424FA0C348}" type="datetimeFigureOut">
              <a:rPr lang="x-none" smtClean="0"/>
              <a:pPr/>
              <a:t>18/09/45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EA2F-9C7B-4E20-B7FA-A12697E29A87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4782-5699-4D4A-B8E4-98424FA0C348}" type="datetimeFigureOut">
              <a:rPr lang="x-none" smtClean="0"/>
              <a:pPr/>
              <a:t>18/09/45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EA2F-9C7B-4E20-B7FA-A12697E29A87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4782-5699-4D4A-B8E4-98424FA0C348}" type="datetimeFigureOut">
              <a:rPr lang="x-none" smtClean="0"/>
              <a:pPr/>
              <a:t>18/09/45</a:t>
            </a:fld>
            <a:endParaRPr lang="x-non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D9EA2F-9C7B-4E20-B7FA-A12697E29A87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4782-5699-4D4A-B8E4-98424FA0C348}" type="datetimeFigureOut">
              <a:rPr lang="x-none" smtClean="0"/>
              <a:pPr/>
              <a:t>18/09/45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EA2F-9C7B-4E20-B7FA-A12697E29A87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4782-5699-4D4A-B8E4-98424FA0C348}" type="datetimeFigureOut">
              <a:rPr lang="x-none" smtClean="0"/>
              <a:pPr/>
              <a:t>18/09/45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EA2F-9C7B-4E20-B7FA-A12697E29A87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4782-5699-4D4A-B8E4-98424FA0C348}" type="datetimeFigureOut">
              <a:rPr lang="x-none" smtClean="0"/>
              <a:pPr/>
              <a:t>18/09/45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EA2F-9C7B-4E20-B7FA-A12697E29A87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4782-5699-4D4A-B8E4-98424FA0C348}" type="datetimeFigureOut">
              <a:rPr lang="x-none" smtClean="0"/>
              <a:pPr/>
              <a:t>18/09/45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EA2F-9C7B-4E20-B7FA-A12697E29A87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4782-5699-4D4A-B8E4-98424FA0C348}" type="datetimeFigureOut">
              <a:rPr lang="x-none" smtClean="0"/>
              <a:pPr/>
              <a:t>18/09/45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EA2F-9C7B-4E20-B7FA-A12697E29A87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4782-5699-4D4A-B8E4-98424FA0C348}" type="datetimeFigureOut">
              <a:rPr lang="x-none" smtClean="0"/>
              <a:pPr/>
              <a:t>18/09/45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D9EA2F-9C7B-4E20-B7FA-A12697E29A87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18C4782-5699-4D4A-B8E4-98424FA0C348}" type="datetimeFigureOut">
              <a:rPr lang="x-none" smtClean="0"/>
              <a:pPr/>
              <a:t>18/09/45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7D9EA2F-9C7B-4E20-B7FA-A12697E29A87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pP0xERLUhyc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28596" y="2244060"/>
            <a:ext cx="8286808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Blood Count (CBC)</a:t>
            </a:r>
          </a:p>
          <a:p>
            <a:pPr algn="l"/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algn="l"/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algn="l"/>
            <a:endParaRPr lang="en-US" sz="2800" b="1" dirty="0">
              <a:latin typeface="Aparajita" pitchFamily="34" charset="0"/>
              <a:cs typeface="Aparajita" pitchFamily="34" charset="0"/>
            </a:endParaRPr>
          </a:p>
          <a:p>
            <a:pPr algn="l"/>
            <a:endParaRPr lang="en-US" sz="2800" b="1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mocytometer Counting Chamber at Rs 1200/piece | Haemocytometers in New  Delhi | ID: 22976261791">
            <a:extLst>
              <a:ext uri="{FF2B5EF4-FFF2-40B4-BE49-F238E27FC236}">
                <a16:creationId xmlns:a16="http://schemas.microsoft.com/office/drawing/2014/main" id="{4B1B2C63-DDB8-F319-B1AB-7675ACB59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2" b="8800"/>
          <a:stretch/>
        </p:blipFill>
        <p:spPr bwMode="auto">
          <a:xfrm>
            <a:off x="323528" y="188640"/>
            <a:ext cx="49471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eej\Desktop\untitled.pn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33550"/>
            <a:ext cx="3024336" cy="308664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Shot 2014-11-18 at 7.35.2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r="6596"/>
          <a:stretch/>
        </p:blipFill>
        <p:spPr>
          <a:xfrm>
            <a:off x="178698" y="3272717"/>
            <a:ext cx="5489042" cy="280831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73AF6A9-A5F8-A92D-B553-02EE18533979}"/>
              </a:ext>
            </a:extLst>
          </p:cNvPr>
          <p:cNvSpPr txBox="1"/>
          <p:nvPr/>
        </p:nvSpPr>
        <p:spPr>
          <a:xfrm>
            <a:off x="5868144" y="1167135"/>
            <a:ext cx="2483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Hemocytometer</a:t>
            </a:r>
            <a:endParaRPr lang="ar-SA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0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4B8E7A-2CCF-4C1F-8CF5-23DEDE322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37B6459-8CA8-3649-21E1-93F893CAA3CD}"/>
              </a:ext>
            </a:extLst>
          </p:cNvPr>
          <p:cNvSpPr txBox="1"/>
          <p:nvPr/>
        </p:nvSpPr>
        <p:spPr>
          <a:xfrm>
            <a:off x="1043608" y="6093296"/>
            <a:ext cx="734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Picture taken from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https://www.youtube.com/watch?app=desktop&amp;v=pP0xERLUhyc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83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7E38AE42-D470-6CD8-4E7F-38C0CAF54AD2}"/>
              </a:ext>
            </a:extLst>
          </p:cNvPr>
          <p:cNvGrpSpPr/>
          <p:nvPr/>
        </p:nvGrpSpPr>
        <p:grpSpPr>
          <a:xfrm>
            <a:off x="127224" y="116632"/>
            <a:ext cx="9036496" cy="6069354"/>
            <a:chOff x="107504" y="109491"/>
            <a:chExt cx="9036496" cy="6069354"/>
          </a:xfrm>
        </p:grpSpPr>
        <p:sp>
          <p:nvSpPr>
            <p:cNvPr id="2" name="مربع نص 1"/>
            <p:cNvSpPr txBox="1"/>
            <p:nvPr/>
          </p:nvSpPr>
          <p:spPr>
            <a:xfrm>
              <a:off x="107504" y="109491"/>
              <a:ext cx="8786874" cy="60693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457200" indent="-457200" algn="l" rtl="0">
                <a:lnSpc>
                  <a:spcPct val="200000"/>
                </a:lnSpc>
                <a:buAutoNum type="alphaUcParenBoth"/>
              </a:pPr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Red blood count:</a:t>
              </a:r>
            </a:p>
            <a:p>
              <a:pPr marL="342900" indent="-342900" algn="just" rtl="0">
                <a:lnSpc>
                  <a:spcPct val="130000"/>
                </a:lnSpc>
                <a:buFont typeface="Arial"/>
                <a:buChar char="•"/>
              </a:pPr>
              <a:r>
                <a:rPr lang="en-US" sz="2000" dirty="0">
                  <a:latin typeface="Calibri" pitchFamily="34" charset="0"/>
                  <a:cs typeface="Calibri" pitchFamily="34" charset="0"/>
                </a:rPr>
                <a:t>It is test done to determination the number of RBC in a sample of blood , also it evaluate the size and shape  of RBC </a:t>
              </a:r>
            </a:p>
            <a:p>
              <a:pPr marL="342900" indent="-342900" algn="just" rtl="0">
                <a:lnSpc>
                  <a:spcPct val="130000"/>
                </a:lnSpc>
                <a:buFont typeface="Arial"/>
                <a:buChar char="•"/>
              </a:pPr>
              <a:r>
                <a:rPr lang="en-US" sz="2000" dirty="0">
                  <a:latin typeface="Calibri" pitchFamily="34" charset="0"/>
                  <a:cs typeface="Calibri" pitchFamily="34" charset="0"/>
                </a:rPr>
                <a:t>It is range from 4.2 – 5.5 million RBC per cubic millimeter (mm³) </a:t>
              </a:r>
            </a:p>
            <a:p>
              <a:pPr marL="342900" indent="-342900" algn="l" rtl="0">
                <a:lnSpc>
                  <a:spcPct val="130000"/>
                </a:lnSpc>
                <a:buFont typeface="Arial"/>
                <a:buChar char="•"/>
              </a:pPr>
              <a:r>
                <a:rPr lang="en-US" sz="2000" dirty="0">
                  <a:latin typeface="Calibri" pitchFamily="34" charset="0"/>
                  <a:cs typeface="Calibri" pitchFamily="34" charset="0"/>
                </a:rPr>
                <a:t>It is considered a very important indicator of a patent’s health. </a:t>
              </a:r>
            </a:p>
            <a:p>
              <a:pPr algn="l" rtl="0">
                <a:lnSpc>
                  <a:spcPct val="130000"/>
                </a:lnSpc>
              </a:pPr>
              <a:endParaRPr lang="en-US" sz="2000" dirty="0">
                <a:latin typeface="Calibri" pitchFamily="34" charset="0"/>
                <a:cs typeface="Calibri" pitchFamily="34" charset="0"/>
              </a:endParaRPr>
            </a:p>
            <a:p>
              <a:pPr algn="l">
                <a:lnSpc>
                  <a:spcPct val="200000"/>
                </a:lnSpc>
              </a:pPr>
              <a:r>
                <a:rPr lang="en-US" sz="2000" b="1" u="sng" dirty="0">
                  <a:latin typeface="Calibri" pitchFamily="34" charset="0"/>
                  <a:cs typeface="Calibri" pitchFamily="34" charset="0"/>
                </a:rPr>
                <a:t>Low RBC count  </a:t>
              </a:r>
            </a:p>
            <a:p>
              <a:pPr lvl="1" algn="l" rtl="0">
                <a:lnSpc>
                  <a:spcPct val="200000"/>
                </a:lnSpc>
                <a:buFont typeface="Wingdings" pitchFamily="2" charset="2"/>
                <a:buChar char="ü"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Anemia</a:t>
              </a:r>
            </a:p>
            <a:p>
              <a:pPr lvl="1" algn="l" rtl="0">
                <a:lnSpc>
                  <a:spcPct val="200000"/>
                </a:lnSpc>
                <a:buFont typeface="Wingdings" pitchFamily="2" charset="2"/>
                <a:buChar char="ü"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Acute or chronic blood loss</a:t>
              </a:r>
            </a:p>
            <a:p>
              <a:pPr lvl="1" algn="l" rtl="0">
                <a:lnSpc>
                  <a:spcPct val="200000"/>
                </a:lnSpc>
                <a:buFont typeface="Wingdings" pitchFamily="2" charset="2"/>
                <a:buChar char="ü"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Malnutrition </a:t>
              </a:r>
            </a:p>
            <a:p>
              <a:pPr lvl="1" algn="l" rtl="0">
                <a:lnSpc>
                  <a:spcPct val="200000"/>
                </a:lnSpc>
                <a:buFont typeface="Wingdings" pitchFamily="2" charset="2"/>
                <a:buChar char="ü"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Chronic inflammation</a:t>
              </a:r>
            </a:p>
            <a:p>
              <a:pPr algn="l" rtl="0">
                <a:lnSpc>
                  <a:spcPct val="200000"/>
                </a:lnSpc>
                <a:buFont typeface="Wingdings" pitchFamily="2" charset="2"/>
                <a:buChar char="ü"/>
              </a:pP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43400" y="2564904"/>
              <a:ext cx="5400600" cy="296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ct val="200000"/>
                </a:lnSpc>
              </a:pPr>
              <a:r>
                <a:rPr lang="en-US" sz="2400" b="1" u="sng" dirty="0">
                  <a:latin typeface="Calibri" pitchFamily="34" charset="0"/>
                  <a:cs typeface="Calibri" pitchFamily="34" charset="0"/>
                </a:rPr>
                <a:t>High RBC count</a:t>
              </a:r>
              <a:endParaRPr lang="en-US" b="1" u="sng" dirty="0">
                <a:latin typeface="Calibri" pitchFamily="34" charset="0"/>
                <a:cs typeface="Calibri" pitchFamily="34" charset="0"/>
              </a:endParaRPr>
            </a:p>
            <a:p>
              <a:pPr algn="l" rtl="0">
                <a:lnSpc>
                  <a:spcPct val="200000"/>
                </a:lnSpc>
                <a:buFont typeface="Wingdings" pitchFamily="2" charset="2"/>
                <a:buChar char="ü"/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 Polycythemia</a:t>
              </a:r>
            </a:p>
            <a:p>
              <a:pPr algn="l" rtl="0">
                <a:lnSpc>
                  <a:spcPct val="200000"/>
                </a:lnSpc>
                <a:buFont typeface="Wingdings" pitchFamily="2" charset="2"/>
                <a:buChar char="ü"/>
              </a:pPr>
              <a:r>
                <a:rPr lang="en-US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Congenital heart disease,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causing low blood oxygen levels. Leading to high RBC count. </a:t>
              </a:r>
            </a:p>
            <a:p>
              <a:pPr algn="l" rtl="0">
                <a:lnSpc>
                  <a:spcPct val="200000"/>
                </a:lnSpc>
                <a:buFont typeface="Wingdings" pitchFamily="2" charset="2"/>
                <a:buChar char="ü"/>
              </a:pPr>
              <a:r>
                <a:rPr lang="en-US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Renal Cell Carcinoma.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8C8CEBE-E46A-8B00-5A04-D1ACEF1EEE82}"/>
              </a:ext>
            </a:extLst>
          </p:cNvPr>
          <p:cNvGrpSpPr/>
          <p:nvPr/>
        </p:nvGrpSpPr>
        <p:grpSpPr>
          <a:xfrm>
            <a:off x="499464" y="1741938"/>
            <a:ext cx="8321008" cy="1902059"/>
            <a:chOff x="499464" y="1741938"/>
            <a:chExt cx="8321008" cy="1902059"/>
          </a:xfrm>
        </p:grpSpPr>
        <p:sp>
          <p:nvSpPr>
            <p:cNvPr id="2" name="مربع نص 1"/>
            <p:cNvSpPr txBox="1"/>
            <p:nvPr/>
          </p:nvSpPr>
          <p:spPr>
            <a:xfrm>
              <a:off x="499464" y="1741938"/>
              <a:ext cx="8001056" cy="190205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sz="2400" b="1" u="sng" dirty="0">
                  <a:latin typeface="Calibri" pitchFamily="34" charset="0"/>
                  <a:cs typeface="Calibri" pitchFamily="34" charset="0"/>
                </a:rPr>
                <a:t>Normally high (RBC count)</a:t>
              </a:r>
            </a:p>
            <a:p>
              <a:pPr algn="l" rtl="0">
                <a:lnSpc>
                  <a:spcPct val="140000"/>
                </a:lnSpc>
                <a:buFont typeface="Wingdings" pitchFamily="2" charset="2"/>
                <a:buChar char="ü"/>
              </a:pPr>
              <a:r>
                <a:rPr lang="en-US" sz="2000" dirty="0">
                  <a:latin typeface="Calibri" pitchFamily="34" charset="0"/>
                  <a:cs typeface="Calibri" pitchFamily="34" charset="0"/>
                </a:rPr>
                <a:t> People who live at high altitudes </a:t>
              </a:r>
            </a:p>
            <a:p>
              <a:pPr algn="l" rtl="0">
                <a:lnSpc>
                  <a:spcPct val="140000"/>
                </a:lnSpc>
                <a:buFont typeface="Wingdings" pitchFamily="2" charset="2"/>
                <a:buChar char="ü"/>
              </a:pPr>
              <a:r>
                <a:rPr lang="en-US" sz="2000" dirty="0">
                  <a:latin typeface="Calibri" pitchFamily="34" charset="0"/>
                  <a:cs typeface="Calibri" pitchFamily="34" charset="0"/>
                </a:rPr>
                <a:t> Smokers</a:t>
              </a:r>
            </a:p>
            <a:p>
              <a:pPr algn="l" rtl="0"/>
              <a:endParaRPr lang="en-US" sz="2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4427984" y="2420888"/>
              <a:ext cx="288032" cy="79208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0032" y="2595781"/>
              <a:ext cx="3960440" cy="442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en-US" dirty="0">
                  <a:latin typeface="Calibri" pitchFamily="34" charset="0"/>
                  <a:cs typeface="Calibri" pitchFamily="34" charset="0"/>
                </a:rPr>
                <a:t>Oxygen is low</a:t>
              </a:r>
              <a:r>
                <a:rPr lang="en-US" dirty="0">
                  <a:latin typeface="Calibri" pitchFamily="34" charset="0"/>
                  <a:cs typeface="Calibri" pitchFamily="34" charset="0"/>
                  <a:sym typeface="Wingdings"/>
                </a:rPr>
                <a:t> RBC synthesis increases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116632"/>
            <a:ext cx="8784976" cy="5907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lnSpc>
                <a:spcPct val="120000"/>
              </a:lnSpc>
              <a:buAutoNum type="alphaUcParenBoth" startAt="2"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WBC count :</a:t>
            </a:r>
          </a:p>
          <a:p>
            <a:pPr marL="457200" indent="-457200" algn="l" rtl="0">
              <a:lnSpc>
                <a:spcPct val="120000"/>
              </a:lnSpc>
              <a:buAutoNum type="alphaUcParenBoth" startAt="2"/>
            </a:pPr>
            <a:endParaRPr lang="en-US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rtl="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Total leukocytes count shows the number of WBC in a sample  of blood .</a:t>
            </a:r>
          </a:p>
          <a:p>
            <a:pPr marL="342900" indent="-342900" algn="just" rtl="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 normal WBC count is between 4,500 and 11,000 cells per cubic millimeter .</a:t>
            </a:r>
          </a:p>
          <a:p>
            <a:pPr marL="342900" indent="-342900" algn="just" rtl="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The number of WBC is sometimes used to identify an infection or to monitor the body’s response to treatment.</a:t>
            </a:r>
          </a:p>
          <a:p>
            <a:pPr algn="l" rtl="0">
              <a:lnSpc>
                <a:spcPct val="120000"/>
              </a:lnSpc>
              <a:buFont typeface="Wingdings" pitchFamily="2" charset="2"/>
              <a:buChar char="q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2400" b="1" u="sng" dirty="0">
                <a:latin typeface="Calibri" pitchFamily="34" charset="0"/>
                <a:cs typeface="Calibri" pitchFamily="34" charset="0"/>
              </a:rPr>
              <a:t>Low WBC count </a:t>
            </a:r>
            <a:r>
              <a:rPr lang="en-US" sz="2400" b="1" u="sng" dirty="0">
                <a:latin typeface="Calibri" pitchFamily="34" charset="0"/>
                <a:cs typeface="Calibri" pitchFamily="34" charset="0"/>
                <a:sym typeface="Wingdings"/>
              </a:rPr>
              <a:t> Leukopenia</a:t>
            </a:r>
            <a:endParaRPr lang="en-US" sz="2400" b="1" u="sng" dirty="0">
              <a:latin typeface="Calibri" pitchFamily="34" charset="0"/>
              <a:cs typeface="Calibri" pitchFamily="34" charset="0"/>
            </a:endParaRPr>
          </a:p>
          <a:p>
            <a:pPr marL="342900" indent="-342900" algn="just" rtl="0">
              <a:lnSpc>
                <a:spcPct val="130000"/>
              </a:lnSpc>
              <a:buFont typeface="Wingdings" charset="2"/>
              <a:buChar char="ü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 Condition in which the number of leukocytes is abnormally low and which is most commonly due HIV and radiation poisoning.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l" rtl="0">
              <a:lnSpc>
                <a:spcPct val="130000"/>
              </a:lnSpc>
            </a:pPr>
            <a:endParaRPr lang="en-US" sz="2400" b="1" u="sng" dirty="0">
              <a:latin typeface="Calibri" pitchFamily="34" charset="0"/>
              <a:cs typeface="Calibri" pitchFamily="34" charset="0"/>
            </a:endParaRPr>
          </a:p>
          <a:p>
            <a:pPr algn="l" rtl="0">
              <a:lnSpc>
                <a:spcPct val="130000"/>
              </a:lnSpc>
            </a:pPr>
            <a:r>
              <a:rPr lang="en-US" sz="2400" b="1" u="sng" dirty="0">
                <a:latin typeface="Calibri" pitchFamily="34" charset="0"/>
                <a:cs typeface="Calibri" pitchFamily="34" charset="0"/>
              </a:rPr>
              <a:t>High WBC count </a:t>
            </a:r>
            <a:r>
              <a:rPr lang="en-US" sz="2400" b="1" u="sng" dirty="0">
                <a:latin typeface="Calibri" pitchFamily="34" charset="0"/>
                <a:cs typeface="Calibri" pitchFamily="34" charset="0"/>
                <a:sym typeface="Wingdings"/>
              </a:rPr>
              <a:t> Leukocytosis</a:t>
            </a:r>
            <a:endParaRPr lang="en-US" sz="2400" b="1" u="sng" dirty="0">
              <a:latin typeface="Calibri" pitchFamily="34" charset="0"/>
              <a:cs typeface="Calibri" pitchFamily="34" charset="0"/>
            </a:endParaRPr>
          </a:p>
          <a:p>
            <a:pPr marL="342900" indent="-342900" algn="just" rtl="0">
              <a:lnSpc>
                <a:spcPct val="130000"/>
              </a:lnSpc>
              <a:buFont typeface="Wingdings" charset="2"/>
              <a:buChar char="ü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Infection, or cancer (Leukemia).</a:t>
            </a:r>
          </a:p>
          <a:p>
            <a:pPr marL="342900" indent="-342900" algn="l" rtl="0">
              <a:lnSpc>
                <a:spcPct val="130000"/>
              </a:lnSpc>
              <a:buFont typeface="Wingdings" charset="2"/>
              <a:buChar char="ü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It can occur normally after eating fat-rich meals . </a:t>
            </a:r>
            <a:endParaRPr lang="x-none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8748464" cy="208823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sz="2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(C)  Differential Count</a:t>
            </a:r>
          </a:p>
          <a:p>
            <a:pPr marL="800100" lvl="1" indent="-342900" algn="just">
              <a:lnSpc>
                <a:spcPct val="160000"/>
              </a:lnSpc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It determines the number of each type of WBC present in the blood</a:t>
            </a:r>
          </a:p>
          <a:p>
            <a:pPr lvl="2" indent="0">
              <a:lnSpc>
                <a:spcPct val="160000"/>
              </a:lnSpc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Screen Shot 2014-11-18 at 8.5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34481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 descr="http://t3.gstatic.com/images?q=tbn:ANd9GcQZuqR-BKcSIU97bEuyMBMEs6fxAOcyQ-jnT0aqRZtvot9N4u0By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86234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0435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83529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 rtl="0">
              <a:buAutoNum type="alphaUcParenBoth" startAt="4"/>
            </a:pPr>
            <a:r>
              <a:rPr lang="en-US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Platelets Count</a:t>
            </a:r>
          </a:p>
          <a:p>
            <a:pPr marL="514350" indent="-514350" algn="l" rtl="0">
              <a:buAutoNum type="alphaUcParenBoth" startAt="4"/>
            </a:pPr>
            <a:endParaRPr lang="en-US" sz="2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  <a:cs typeface="Calibri" pitchFamily="34" charset="0"/>
              </a:rPr>
              <a:t>These play a role in clotting. This test measures the number of platelets in your blood. The normal range is 150,000 to 450,000 platelets/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mcL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l" rtl="0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indent="-285750" algn="l" rtl="0">
              <a:lnSpc>
                <a:spcPct val="150000"/>
              </a:lnSpc>
              <a:buFont typeface="Arial"/>
              <a:buChar char="•"/>
            </a:pPr>
            <a:r>
              <a:rPr lang="en-US" dirty="0"/>
              <a:t>Platelet count</a:t>
            </a:r>
          </a:p>
          <a:p>
            <a:pPr marL="285750" indent="-285750" algn="l" rtl="0">
              <a:lnSpc>
                <a:spcPct val="150000"/>
              </a:lnSpc>
              <a:buFont typeface="Arial"/>
              <a:buChar char="•"/>
            </a:pPr>
            <a:r>
              <a:rPr lang="en-US" dirty="0"/>
              <a:t>Mean platelet volume (MPV)</a:t>
            </a:r>
          </a:p>
          <a:p>
            <a:pPr algn="l" rtl="0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2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531440"/>
            <a:ext cx="7787208" cy="1371600"/>
          </a:xfrm>
        </p:spPr>
        <p:txBody>
          <a:bodyPr/>
          <a:lstStyle/>
          <a:p>
            <a:r>
              <a:rPr lang="en-US" dirty="0"/>
              <a:t>How to count blood cells</a:t>
            </a:r>
          </a:p>
        </p:txBody>
      </p:sp>
      <p:pic>
        <p:nvPicPr>
          <p:cNvPr id="4" name="Picture 3" descr="Screen Shot 2014-11-18 at 5.16.46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" y="836712"/>
            <a:ext cx="87129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11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520" y="30992"/>
            <a:ext cx="8572560" cy="10507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 is necessary to obtain RBC free preparation of WBC from blood .</a:t>
            </a:r>
          </a:p>
          <a:p>
            <a:pPr algn="l">
              <a:lnSpc>
                <a:spcPct val="150000"/>
              </a:lnSpc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26366"/>
            <a:ext cx="5472608" cy="51989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087" y="404664"/>
            <a:ext cx="8842764" cy="43735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Objectives:</a:t>
            </a:r>
            <a:endParaRPr lang="en-US" sz="2400" b="0" dirty="0">
              <a:latin typeface="Calibri" pitchFamily="34" charset="0"/>
              <a:cs typeface="Calibri" pitchFamily="34" charset="0"/>
            </a:endParaRP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b="0" dirty="0">
                <a:latin typeface="Calibri" pitchFamily="34" charset="0"/>
                <a:cs typeface="Calibri" pitchFamily="34" charset="0"/>
              </a:rPr>
              <a:t>To estimate the number of RBC in blood sample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b="0" dirty="0">
                <a:latin typeface="Calibri" pitchFamily="34" charset="0"/>
                <a:cs typeface="Calibri" pitchFamily="34" charset="0"/>
              </a:rPr>
              <a:t>To estimate the number of total WBC in blood sample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en-US" sz="2400" b="0" dirty="0">
                <a:latin typeface="Calibri" pitchFamily="34" charset="0"/>
                <a:cs typeface="Calibri" pitchFamily="34" charset="0"/>
              </a:rPr>
              <a:t>To perform a differential count for a blood sample</a:t>
            </a:r>
          </a:p>
          <a:p>
            <a:pPr algn="just">
              <a:lnSpc>
                <a:spcPct val="200000"/>
              </a:lnSpc>
            </a:pPr>
            <a:endParaRPr lang="x-none" sz="2400" b="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200000"/>
              </a:lnSpc>
            </a:pPr>
            <a:endParaRPr lang="en-US" sz="24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39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39962"/>
              </p:ext>
            </p:extLst>
          </p:nvPr>
        </p:nvGraphicFramePr>
        <p:xfrm>
          <a:off x="0" y="0"/>
          <a:ext cx="9144000" cy="774948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494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charset="2"/>
                        <a:buNone/>
                      </a:pPr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Calculations:</a:t>
                      </a:r>
                    </a:p>
                    <a:p>
                      <a:pPr marL="457200" marR="0" lvl="0" indent="-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charset="2"/>
                        <a:buChar char="ü"/>
                      </a:pPr>
                      <a:r>
                        <a:rPr lang="en-GB" sz="2800" b="1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RBC blood cell count ( 5 squares):</a:t>
                      </a:r>
                    </a:p>
                    <a:p>
                      <a:pPr marL="457200" marR="0" lvl="0" indent="-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charset="2"/>
                        <a:buChar char="ü"/>
                      </a:pPr>
                      <a:endParaRPr lang="en-US" sz="2000" b="1" dirty="0">
                        <a:latin typeface="Calibri" pitchFamily="34" charset="0"/>
                        <a:ea typeface="BatangChe" pitchFamily="49" charset="-127"/>
                        <a:cs typeface="Calibri" pitchFamily="34" charset="0"/>
                      </a:endParaRPr>
                    </a:p>
                    <a:p>
                      <a:pPr marL="457200" marR="0" lvl="0" indent="-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Find the sum</a:t>
                      </a:r>
                      <a:r>
                        <a:rPr lang="en-US" sz="2000" baseline="0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 of</a:t>
                      </a:r>
                      <a:r>
                        <a:rPr lang="en-US" sz="2000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 RBCs in 5 large squares.</a:t>
                      </a:r>
                    </a:p>
                    <a:p>
                      <a:pPr marL="457200" marR="0" lvl="0" indent="-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divide it with 80 (5 X 16) </a:t>
                      </a:r>
                      <a:r>
                        <a:rPr lang="en-US" sz="2000" dirty="0">
                          <a:ln>
                            <a:solidFill>
                              <a:schemeClr val="accent1"/>
                            </a:solidFill>
                          </a:ln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small</a:t>
                      </a:r>
                      <a:r>
                        <a:rPr lang="en-US" sz="2000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 squares to find the average in one square.</a:t>
                      </a:r>
                    </a:p>
                    <a:p>
                      <a:pPr marL="457200" marR="0" lvl="0" indent="-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Multiply it by 200 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This factor accounts for the dilution for microscopic examination.</a:t>
                      </a:r>
                      <a:r>
                        <a:rPr lang="en-US" sz="2000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 </a:t>
                      </a:r>
                    </a:p>
                    <a:p>
                      <a:pPr marL="457200" marR="0" lvl="0" indent="-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Multiply by 4000 to obtain the number per cubic milliliter.(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 convert the concentration of RBCs per small square to the number of RBCs per cubic milliliter (volume).</a:t>
                      </a:r>
                      <a:r>
                        <a:rPr lang="en-US" sz="2000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)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69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DA19D7C-F384-1B27-7AC1-CC4CBDAFEE97}"/>
              </a:ext>
            </a:extLst>
          </p:cNvPr>
          <p:cNvSpPr txBox="1"/>
          <p:nvPr/>
        </p:nvSpPr>
        <p:spPr>
          <a:xfrm>
            <a:off x="-17749" y="1311657"/>
            <a:ext cx="8640960" cy="4234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016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Example:</a:t>
            </a:r>
          </a:p>
          <a:p>
            <a:pPr marL="1394460" marR="0" lvl="1" indent="-457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The sum of RBCs in 5 large squares =</a:t>
            </a:r>
            <a:r>
              <a:rPr lang="en-US" sz="24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 84+71+63+93+83= 394 cells.</a:t>
            </a:r>
          </a:p>
          <a:p>
            <a:pPr marL="1394460" marR="0" lvl="1" indent="-457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The average of RBCs in one square= </a:t>
            </a:r>
            <a:r>
              <a:rPr lang="en-US" sz="24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394/80 = 4.9 cells.</a:t>
            </a:r>
          </a:p>
          <a:p>
            <a:pPr marL="1394460" marR="0" lvl="1" indent="-457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sz="2400" dirty="0"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1394460" marR="0" lvl="1" indent="-4572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And 4.   RBC count= </a:t>
            </a:r>
            <a:r>
              <a:rPr lang="en-US" sz="24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4.9</a:t>
            </a:r>
            <a:r>
              <a:rPr lang="en-US" sz="2400" baseline="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 x </a:t>
            </a:r>
            <a:r>
              <a:rPr lang="en-US" sz="24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200 x 4000 = 4 million/mm</a:t>
            </a:r>
            <a:r>
              <a:rPr lang="en-US" sz="2400" baseline="300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3</a:t>
            </a:r>
            <a:r>
              <a:rPr lang="en-US" sz="24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.</a:t>
            </a:r>
          </a:p>
          <a:p>
            <a:pPr marL="937260" marR="0" lvl="1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  </a:t>
            </a:r>
          </a:p>
          <a:p>
            <a:pPr marL="82296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ü"/>
            </a:pPr>
            <a:r>
              <a:rPr lang="en-US" sz="2400" dirty="0">
                <a:highlight>
                  <a:srgbClr val="FFFF00"/>
                </a:highlight>
                <a:latin typeface="Calibri" pitchFamily="34" charset="0"/>
                <a:ea typeface="BatangChe" pitchFamily="49" charset="-127"/>
                <a:cs typeface="Calibri" pitchFamily="34" charset="0"/>
              </a:rPr>
              <a:t>Normal range= 4.2 - 5  million/mm</a:t>
            </a:r>
            <a:r>
              <a:rPr lang="en-US" sz="2400" baseline="30000" dirty="0">
                <a:highlight>
                  <a:srgbClr val="FFFF00"/>
                </a:highlight>
                <a:latin typeface="Calibri" pitchFamily="34" charset="0"/>
                <a:ea typeface="BatangChe" pitchFamily="49" charset="-127"/>
                <a:cs typeface="Calibri" pitchFamily="34" charset="0"/>
              </a:rPr>
              <a:t>3</a:t>
            </a:r>
            <a:endParaRPr lang="en-US" sz="2400" dirty="0">
              <a:latin typeface="Calibri" pitchFamily="34" charset="0"/>
              <a:ea typeface="BatangChe" pitchFamily="49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8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07242"/>
              </p:ext>
            </p:extLst>
          </p:nvPr>
        </p:nvGraphicFramePr>
        <p:xfrm>
          <a:off x="323528" y="260648"/>
          <a:ext cx="8429652" cy="6029833"/>
        </p:xfrm>
        <a:graphic>
          <a:graphicData uri="http://schemas.openxmlformats.org/drawingml/2006/table">
            <a:tbl>
              <a:tblPr/>
              <a:tblGrid>
                <a:gridCol w="8429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29833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charset="2"/>
                        <a:buChar char="ü"/>
                      </a:pPr>
                      <a:r>
                        <a:rPr lang="en-GB" sz="2800" b="1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WBC blood cell count ( 4 squares)</a:t>
                      </a:r>
                      <a:endParaRPr lang="en-US" sz="2800" dirty="0">
                        <a:latin typeface="Calibri" pitchFamily="34" charset="0"/>
                        <a:ea typeface="BatangChe" pitchFamily="49" charset="-127"/>
                        <a:cs typeface="Calibri" pitchFamily="34" charset="0"/>
                      </a:endParaRPr>
                    </a:p>
                    <a:p>
                      <a:pPr marL="800100" lvl="1" indent="-342900" algn="just" rtl="0">
                        <a:lnSpc>
                          <a:spcPct val="140000"/>
                        </a:lnSpc>
                        <a:buFont typeface="Arial"/>
                        <a:buChar char="•"/>
                      </a:pPr>
                      <a:r>
                        <a:rPr lang="en-US" sz="2400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Find the sum</a:t>
                      </a:r>
                      <a:r>
                        <a:rPr lang="en-US" sz="2400" baseline="0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 of</a:t>
                      </a:r>
                      <a:r>
                        <a:rPr lang="en-US" sz="2400" dirty="0">
                          <a:latin typeface="Calibri" pitchFamily="34" charset="0"/>
                          <a:ea typeface="BatangChe" pitchFamily="49" charset="-127"/>
                          <a:cs typeface="Calibri" pitchFamily="34" charset="0"/>
                        </a:rPr>
                        <a:t> WBCs in 4 large squares</a:t>
                      </a: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and divide it with 64 (4 X 16) small squares to find the average in one square, multiply it by 20 to allow for the dilution and then multiply by 160 to obtain the number per cubic milliliter.</a:t>
                      </a:r>
                    </a:p>
                    <a:p>
                      <a:pPr marL="800100" lvl="1" indent="-342900" algn="just" rtl="0">
                        <a:lnSpc>
                          <a:spcPct val="140000"/>
                        </a:lnSpc>
                        <a:buFont typeface="Arial"/>
                        <a:buChar char="•"/>
                      </a:pPr>
                      <a:r>
                        <a:rPr kumimoji="0" lang="en-US" sz="2400" kern="1200" dirty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Example:</a:t>
                      </a:r>
                    </a:p>
                    <a:p>
                      <a:pPr marL="800100" lvl="1" indent="-342900" algn="just" rtl="0">
                        <a:lnSpc>
                          <a:spcPct val="140000"/>
                        </a:lnSpc>
                        <a:buFont typeface="Arial"/>
                        <a:buChar char="•"/>
                      </a:pPr>
                      <a:r>
                        <a:rPr kumimoji="0" lang="en-US" sz="2400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 sum of WBCs in 4 large squares =</a:t>
                      </a: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16+21+17+15= 69 cells.</a:t>
                      </a:r>
                    </a:p>
                    <a:p>
                      <a:pPr marL="800100" lvl="1" indent="-342900" algn="just" rtl="0">
                        <a:lnSpc>
                          <a:spcPct val="140000"/>
                        </a:lnSpc>
                        <a:buFont typeface="Arial"/>
                        <a:buChar char="•"/>
                      </a:pPr>
                      <a:r>
                        <a:rPr kumimoji="0" lang="en-US" sz="2400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 average of WBCs in one square=</a:t>
                      </a: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69/64 = 1.07 cells.</a:t>
                      </a:r>
                    </a:p>
                    <a:p>
                      <a:pPr marL="800100" lvl="1" indent="-342900" algn="just" rtl="0">
                        <a:lnSpc>
                          <a:spcPct val="140000"/>
                        </a:lnSpc>
                        <a:buFont typeface="Arial"/>
                        <a:buChar char="•"/>
                      </a:pPr>
                      <a:r>
                        <a:rPr kumimoji="0" lang="en-US" sz="2400" kern="120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WBC count= </a:t>
                      </a: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x 20</a:t>
                      </a:r>
                      <a:r>
                        <a:rPr kumimoji="0" lang="en-US" sz="2400" kern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x 160 </a:t>
                      </a: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= 3200 Cells/mm</a:t>
                      </a:r>
                      <a:r>
                        <a:rPr kumimoji="0" lang="en-US" sz="2400" kern="1200" baseline="300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  </a:t>
                      </a:r>
                    </a:p>
                    <a:p>
                      <a:pPr marL="342900" indent="-342900" algn="just" rtl="0">
                        <a:lnSpc>
                          <a:spcPct val="200000"/>
                        </a:lnSpc>
                        <a:buFont typeface="Wingdings" charset="2"/>
                        <a:buChar char="ü"/>
                      </a:pP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Normal range= 4500-11000  cells /mm</a:t>
                      </a:r>
                      <a:r>
                        <a:rPr kumimoji="0" lang="en-US" sz="2400" kern="1200" baseline="300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</a:t>
                      </a: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en-US" sz="2400" dirty="0">
                        <a:latin typeface="Calibri" pitchFamily="34" charset="0"/>
                        <a:ea typeface="BatangChe" pitchFamily="49" charset="-127"/>
                        <a:cs typeface="Calibri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289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4751" y="548680"/>
            <a:ext cx="86787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0">
              <a:lnSpc>
                <a:spcPct val="140000"/>
              </a:lnSpc>
              <a:buFont typeface="Arial"/>
              <a:buChar char="•"/>
            </a:pPr>
            <a:r>
              <a:rPr lang="en-US" sz="20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What is Leishman’s stain ?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800100" lvl="1" indent="-342900" algn="just" rtl="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It is stain, based on a mixture of methylene blue and eosin.</a:t>
            </a:r>
          </a:p>
          <a:p>
            <a:pPr marL="800100" lvl="1" indent="-342900" algn="just" rtl="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It differentiates between WBC as indicated in the following table:</a:t>
            </a:r>
          </a:p>
          <a:p>
            <a:pPr algn="r" rtl="0"/>
            <a:endParaRPr lang="x-none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Screen Shot 2014-11-18 at 8.5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7461135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1628800"/>
            <a:ext cx="9036496" cy="33224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US" sz="40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Introduction</a:t>
            </a:r>
          </a:p>
          <a:p>
            <a:pPr algn="ctr" rtl="0">
              <a:lnSpc>
                <a:spcPct val="200000"/>
              </a:lnSpc>
            </a:pPr>
            <a:endParaRPr lang="en-US" sz="4000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 rtl="0">
              <a:lnSpc>
                <a:spcPct val="130000"/>
              </a:lnSpc>
              <a:buFont typeface="Arial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Complete blood count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 (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CBC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) is a test  that gives information about the cells in a patient's blood.(red blood cells, white blood cells, and platelets).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7778C7E-F680-A1DD-E441-6088A75D2DDD}"/>
              </a:ext>
            </a:extLst>
          </p:cNvPr>
          <p:cNvSpPr txBox="1"/>
          <p:nvPr/>
        </p:nvSpPr>
        <p:spPr>
          <a:xfrm>
            <a:off x="0" y="332656"/>
            <a:ext cx="8820472" cy="6481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200000"/>
              </a:lnSpc>
            </a:pPr>
            <a:r>
              <a:rPr lang="en-US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CBC test usually includes:</a:t>
            </a: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WBC count (White Blood Cell count).                  </a:t>
            </a: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WBC differential count.</a:t>
            </a: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RBC count  (Red Blood Cell count).</a:t>
            </a: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HCT (Hematocrit)</a:t>
            </a: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Hb  (Hemoglobin)</a:t>
            </a: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Mean corpuscular volume (MCV).</a:t>
            </a: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Mean corpuscular hemoglobin (MCH).</a:t>
            </a: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Mean corpuscular hemoglobin concentration (MCHC).</a:t>
            </a: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 Reticulocyte Count (slightly immature red blood cells.).</a:t>
            </a: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Platelet count.</a:t>
            </a: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Mean platelet volume (MPV).</a:t>
            </a:r>
          </a:p>
          <a:p>
            <a:pPr marL="800100" lvl="1" indent="-342900" algn="just" rtl="0">
              <a:lnSpc>
                <a:spcPct val="150000"/>
              </a:lnSpc>
              <a:buFont typeface="Arial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9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7504" y="188640"/>
            <a:ext cx="8750776" cy="44055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lnSpc>
                <a:spcPct val="140000"/>
              </a:lnSpc>
              <a:buFont typeface="Arial"/>
              <a:buChar char="•"/>
            </a:pPr>
            <a:endParaRPr lang="en-US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l" rtl="0">
              <a:lnSpc>
                <a:spcPct val="140000"/>
              </a:lnSpc>
              <a:buFont typeface="Arial"/>
              <a:buChar char="•"/>
            </a:pPr>
            <a:endParaRPr lang="en-US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l" rtl="0">
              <a:lnSpc>
                <a:spcPct val="140000"/>
              </a:lnSpc>
              <a:buFont typeface="Arial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CBC can be applied by two way:</a:t>
            </a:r>
          </a:p>
          <a:p>
            <a:pPr marL="457200" indent="-457200" algn="l" rtl="0">
              <a:lnSpc>
                <a:spcPct val="140000"/>
              </a:lnSpc>
              <a:buFont typeface="Arial"/>
              <a:buChar char="•"/>
            </a:pPr>
            <a:endParaRPr lang="en-US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 algn="l" rtl="0">
              <a:lnSpc>
                <a:spcPct val="140000"/>
              </a:lnSpc>
              <a:buFont typeface="+mj-lt"/>
              <a:buAutoNum type="arabicPeriod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Automated blood count (automated hematology analyzers)</a:t>
            </a:r>
          </a:p>
          <a:p>
            <a:pPr marL="914400" lvl="1" indent="-457200" algn="l" rtl="0">
              <a:lnSpc>
                <a:spcPct val="140000"/>
              </a:lnSpc>
              <a:buFont typeface="+mj-lt"/>
              <a:buAutoNum type="arabicPeriod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Manual blood count</a:t>
            </a:r>
          </a:p>
          <a:p>
            <a:pPr algn="l" rtl="0"/>
            <a:endParaRPr lang="x-none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l" rtl="0">
              <a:lnSpc>
                <a:spcPct val="150000"/>
              </a:lnSpc>
              <a:buFont typeface="Arial"/>
              <a:buChar char="•"/>
            </a:pPr>
            <a:r>
              <a:rPr lang="en-US" sz="2400" b="1" i="1" u="sng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Note: flow-cytometry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6DD4B35-C478-2790-AB1A-7B6B2C87982C}"/>
              </a:ext>
            </a:extLst>
          </p:cNvPr>
          <p:cNvSpPr txBox="1"/>
          <p:nvPr/>
        </p:nvSpPr>
        <p:spPr>
          <a:xfrm>
            <a:off x="4716016" y="2976825"/>
            <a:ext cx="3851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Automated hematology analyzers</a:t>
            </a:r>
            <a:endParaRPr lang="ar-SA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5 Part Cbc Auto Hematology Analyzer Machine Blood Fully Automatic BK-6310">
            <a:extLst>
              <a:ext uri="{FF2B5EF4-FFF2-40B4-BE49-F238E27FC236}">
                <a16:creationId xmlns:a16="http://schemas.microsoft.com/office/drawing/2014/main" id="{EACB9E6F-523F-1A3C-F383-7FA61C460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21262" r="19676" b="12589"/>
          <a:stretch/>
        </p:blipFill>
        <p:spPr bwMode="auto">
          <a:xfrm>
            <a:off x="1043608" y="985335"/>
            <a:ext cx="36724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s://d2dct7y3250e4n.cloudfront.net/ht-staging/user_answer/reference_image/5476/large/CBC.jpeg?134492968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6438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4.bp.blogspot.com/-Gl_dwNyZjII/T0z9YPjVewI/AAAAAAAAIL4/LQEWOz5C-00/s1600/CBC+Feb+22+2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9512" y="836712"/>
            <a:ext cx="846274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200000"/>
              </a:lnSpc>
              <a:buFont typeface="Arial"/>
              <a:buChar char="•"/>
            </a:pPr>
            <a:r>
              <a:rPr lang="en-US" sz="2000" b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2. Manual blood count</a:t>
            </a:r>
          </a:p>
          <a:p>
            <a:pPr marL="800100" lvl="1" indent="-342900" algn="l" rtl="0">
              <a:lnSpc>
                <a:spcPct val="200000"/>
              </a:lnSpc>
              <a:buFont typeface="Arial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This measurement is made with a microscope and a specially ruled chamber (</a:t>
            </a:r>
            <a:r>
              <a:rPr lang="en-US" sz="20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hemocytometer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) using diluted blood. </a:t>
            </a:r>
          </a:p>
          <a:p>
            <a:pPr lvl="1" algn="l" rtl="0"/>
            <a:endParaRPr lang="en-US" sz="2000" b="1" i="1" dirty="0">
              <a:latin typeface="Calibri" pitchFamily="34" charset="0"/>
              <a:cs typeface="Calibri" pitchFamily="34" charset="0"/>
            </a:endParaRPr>
          </a:p>
          <a:p>
            <a:pPr algn="l" rtl="0"/>
            <a:endParaRPr lang="en-US" sz="2000" b="1" i="1" dirty="0">
              <a:latin typeface="Calibri" pitchFamily="34" charset="0"/>
              <a:cs typeface="Calibri" pitchFamily="34" charset="0"/>
            </a:endParaRPr>
          </a:p>
          <a:p>
            <a:pPr algn="l" rtl="0"/>
            <a:endParaRPr lang="en-US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l" rtl="0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l" rtl="0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endParaRPr lang="x-none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Hemocytometer Counting Chamber at Rs 1200/piece | Haemocytometers in New  Delhi | ID: 22976261791">
            <a:extLst>
              <a:ext uri="{FF2B5EF4-FFF2-40B4-BE49-F238E27FC236}">
                <a16:creationId xmlns:a16="http://schemas.microsoft.com/office/drawing/2014/main" id="{FBC41B38-B020-7F71-770C-4110728D4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2" b="8800"/>
          <a:stretch/>
        </p:blipFill>
        <p:spPr bwMode="auto">
          <a:xfrm>
            <a:off x="1937311" y="3501008"/>
            <a:ext cx="49471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9401</TotalTime>
  <Words>784</Words>
  <Application>Microsoft Office PowerPoint</Application>
  <PresentationFormat>عرض على الشاشة (4:3)</PresentationFormat>
  <Paragraphs>108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Aparajita</vt:lpstr>
      <vt:lpstr>Arial</vt:lpstr>
      <vt:lpstr>Arial Black</vt:lpstr>
      <vt:lpstr>Calibri</vt:lpstr>
      <vt:lpstr>Wingdings</vt:lpstr>
      <vt:lpstr>Essential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How to count blood cells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win-7</dc:creator>
  <cp:lastModifiedBy>ls s</cp:lastModifiedBy>
  <cp:revision>64</cp:revision>
  <dcterms:created xsi:type="dcterms:W3CDTF">2013-05-03T11:27:39Z</dcterms:created>
  <dcterms:modified xsi:type="dcterms:W3CDTF">2024-03-27T00:48:48Z</dcterms:modified>
</cp:coreProperties>
</file>