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9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3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3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3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8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0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3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4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6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6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6B1EE-C3D1-D447-88F9-C26A1ACA939B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9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Bone and Joint Infections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Hisham</a:t>
            </a:r>
            <a:r>
              <a:rPr lang="en-US" dirty="0" smtClean="0"/>
              <a:t> A </a:t>
            </a:r>
            <a:r>
              <a:rPr lang="en-US" dirty="0" err="1" smtClean="0"/>
              <a:t>Alsanawi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Assistant Prof. and Consultant</a:t>
            </a:r>
          </a:p>
          <a:p>
            <a:r>
              <a:rPr lang="en-US" dirty="0" err="1" smtClean="0"/>
              <a:t>Orthopaedic</a:t>
            </a:r>
            <a:r>
              <a:rPr lang="en-US" dirty="0" smtClean="0"/>
              <a:t>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identify the organisms</a:t>
            </a:r>
          </a:p>
          <a:p>
            <a:pPr lvl="0"/>
            <a:r>
              <a:rPr lang="en-US" dirty="0"/>
              <a:t>select appropriate antibiotics</a:t>
            </a:r>
          </a:p>
          <a:p>
            <a:pPr lvl="0"/>
            <a:r>
              <a:rPr lang="en-US" dirty="0"/>
              <a:t>deliver antibiotics to the infected site</a:t>
            </a:r>
          </a:p>
          <a:p>
            <a:r>
              <a:rPr lang="en-US" dirty="0"/>
              <a:t>halt tissue </a:t>
            </a:r>
            <a:r>
              <a:rPr lang="en-US" dirty="0" smtClean="0"/>
              <a:t>destruction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Before definitive cultures become available</a:t>
            </a:r>
          </a:p>
          <a:p>
            <a:pPr lvl="0"/>
            <a:r>
              <a:rPr lang="en-US" dirty="0"/>
              <a:t>based on patient’s age and other circumstances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Treatment</a:t>
            </a:r>
            <a:br>
              <a:rPr lang="en-US" dirty="0" smtClean="0"/>
            </a:br>
            <a:r>
              <a:rPr lang="en-US" b="1" dirty="0"/>
              <a:t>Newborn (up to 4 months of age)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78" y="1587372"/>
            <a:ext cx="5149153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most common organisms </a:t>
            </a:r>
            <a:endParaRPr lang="en-US" sz="4400" dirty="0"/>
          </a:p>
          <a:p>
            <a:pPr lvl="1"/>
            <a:r>
              <a:rPr lang="en-US" i="1" dirty="0"/>
              <a:t>Staphylococcus </a:t>
            </a:r>
            <a:r>
              <a:rPr lang="en-US" i="1" dirty="0" err="1"/>
              <a:t>aureus</a:t>
            </a:r>
            <a:endParaRPr lang="en-US" sz="4000" dirty="0"/>
          </a:p>
          <a:p>
            <a:pPr lvl="1"/>
            <a:r>
              <a:rPr lang="en-US" dirty="0"/>
              <a:t>gram-negative bacilli</a:t>
            </a:r>
            <a:endParaRPr lang="en-US" sz="4000" dirty="0"/>
          </a:p>
          <a:p>
            <a:pPr lvl="1"/>
            <a:r>
              <a:rPr lang="en-US" dirty="0"/>
              <a:t>group B streptococcus</a:t>
            </a:r>
            <a:endParaRPr lang="en-US" sz="4000" dirty="0"/>
          </a:p>
          <a:p>
            <a:r>
              <a:rPr lang="en-US" dirty="0"/>
              <a:t>Newborns </a:t>
            </a:r>
            <a:endParaRPr lang="en-US" dirty="0" smtClean="0"/>
          </a:p>
          <a:p>
            <a:pPr lvl="1"/>
            <a:r>
              <a:rPr lang="en-US" dirty="0" smtClean="0"/>
              <a:t>may </a:t>
            </a:r>
            <a:r>
              <a:rPr lang="en-US" dirty="0"/>
              <a:t>be </a:t>
            </a:r>
            <a:r>
              <a:rPr lang="en-US" dirty="0" smtClean="0"/>
              <a:t>afebrile</a:t>
            </a:r>
            <a:endParaRPr lang="en-US" sz="4000" dirty="0"/>
          </a:p>
          <a:p>
            <a:pPr lvl="1"/>
            <a:r>
              <a:rPr lang="en-US" dirty="0" smtClean="0"/>
              <a:t>70</a:t>
            </a:r>
            <a:r>
              <a:rPr lang="en-US" dirty="0"/>
              <a:t>% </a:t>
            </a:r>
            <a:r>
              <a:rPr lang="en-US" dirty="0" smtClean="0"/>
              <a:t>positive </a:t>
            </a:r>
            <a:r>
              <a:rPr lang="en-US" dirty="0"/>
              <a:t>blood cultures</a:t>
            </a:r>
            <a:endParaRPr lang="en-US" sz="4400" dirty="0"/>
          </a:p>
          <a:p>
            <a:r>
              <a:rPr lang="en-US" dirty="0"/>
              <a:t>Primary empirical therapy includes </a:t>
            </a:r>
            <a:endParaRPr lang="en-US" sz="4400" dirty="0"/>
          </a:p>
          <a:p>
            <a:pPr lvl="1"/>
            <a:r>
              <a:rPr lang="en-US" dirty="0" err="1" smtClean="0"/>
              <a:t>oxacillin</a:t>
            </a:r>
            <a:r>
              <a:rPr lang="en-US" dirty="0" smtClean="0"/>
              <a:t> </a:t>
            </a:r>
            <a:r>
              <a:rPr lang="en-US" dirty="0"/>
              <a:t>plus </a:t>
            </a:r>
            <a:endParaRPr lang="en-US" sz="4000" dirty="0"/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-generation </a:t>
            </a:r>
            <a:r>
              <a:rPr lang="en-US" dirty="0" smtClean="0"/>
              <a:t>cephalosporin</a:t>
            </a:r>
            <a:endParaRPr lang="en-US" sz="4000" dirty="0"/>
          </a:p>
        </p:txBody>
      </p:sp>
      <p:pic>
        <p:nvPicPr>
          <p:cNvPr id="4" name="Picture 3" descr="Staphylococcus_aureus_Gr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28" y="2116567"/>
            <a:ext cx="3907332" cy="29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Treatment</a:t>
            </a:r>
            <a:br>
              <a:rPr lang="en-US" dirty="0" smtClean="0"/>
            </a:br>
            <a:r>
              <a:rPr lang="en-US" b="1" dirty="0"/>
              <a:t>Children 4 years of age or older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most common organisms </a:t>
            </a:r>
            <a:endParaRPr lang="en-US" sz="4400" dirty="0"/>
          </a:p>
          <a:p>
            <a:pPr lvl="1"/>
            <a:r>
              <a:rPr lang="en-US" i="1" dirty="0"/>
              <a:t>S. </a:t>
            </a:r>
            <a:r>
              <a:rPr lang="en-US" i="1" dirty="0" err="1"/>
              <a:t>aureus</a:t>
            </a:r>
            <a:endParaRPr lang="en-US" sz="4000" dirty="0"/>
          </a:p>
          <a:p>
            <a:pPr lvl="1"/>
            <a:r>
              <a:rPr lang="en-US" dirty="0"/>
              <a:t>group A streptococcus</a:t>
            </a:r>
            <a:endParaRPr lang="en-US" sz="4000" dirty="0"/>
          </a:p>
          <a:p>
            <a:pPr lvl="1"/>
            <a:r>
              <a:rPr lang="en-US" dirty="0"/>
              <a:t>coliforms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(uncommon)</a:t>
            </a:r>
            <a:endParaRPr lang="en-US" sz="4000" dirty="0"/>
          </a:p>
          <a:p>
            <a:r>
              <a:rPr lang="en-US" dirty="0"/>
              <a:t>empirical treatment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oxacillin</a:t>
            </a:r>
            <a:r>
              <a:rPr lang="en-US" dirty="0" smtClean="0"/>
              <a:t> or </a:t>
            </a:r>
            <a:r>
              <a:rPr lang="en-US" dirty="0" err="1" smtClean="0"/>
              <a:t>cefazolin</a:t>
            </a:r>
            <a:r>
              <a:rPr lang="en-US" dirty="0" smtClean="0"/>
              <a:t> </a:t>
            </a:r>
            <a:endParaRPr lang="en-US" sz="4000" dirty="0"/>
          </a:p>
          <a:p>
            <a:pPr lvl="1"/>
            <a:r>
              <a:rPr lang="en-US" dirty="0" smtClean="0"/>
              <a:t>If suspecting gram</a:t>
            </a:r>
            <a:r>
              <a:rPr lang="en-US" dirty="0"/>
              <a:t>-negative organisms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3</a:t>
            </a:r>
            <a:r>
              <a:rPr lang="en-US" baseline="30000" dirty="0"/>
              <a:t>rd</a:t>
            </a:r>
            <a:r>
              <a:rPr lang="en-US" dirty="0"/>
              <a:t> -generation cephalosporin</a:t>
            </a:r>
            <a:endParaRPr lang="en-US" sz="4000" dirty="0"/>
          </a:p>
          <a:p>
            <a:r>
              <a:rPr lang="en-US" b="1" i="1" dirty="0" err="1"/>
              <a:t>Haemophilus</a:t>
            </a:r>
            <a:r>
              <a:rPr lang="en-US" b="1" i="1" dirty="0"/>
              <a:t> </a:t>
            </a:r>
            <a:r>
              <a:rPr lang="en-US" b="1" i="1" dirty="0" err="1"/>
              <a:t>influenzae</a:t>
            </a:r>
            <a:r>
              <a:rPr lang="en-US" b="1" dirty="0"/>
              <a:t> bone infections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almost completely eliminated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due to vaccination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Treatment</a:t>
            </a:r>
            <a:br>
              <a:rPr lang="en-US" dirty="0" smtClean="0"/>
            </a:br>
            <a:r>
              <a:rPr lang="en-US" b="1" dirty="0"/>
              <a:t>Adults 21 years of age or older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Organisms </a:t>
            </a:r>
            <a:endParaRPr lang="en-US" sz="4400" dirty="0"/>
          </a:p>
          <a:p>
            <a:pPr lvl="1"/>
            <a:r>
              <a:rPr lang="en-US" b="1" dirty="0"/>
              <a:t>most common organism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</a:t>
            </a:r>
            <a:r>
              <a:rPr lang="en-US" b="1" i="1" dirty="0"/>
              <a:t>S. </a:t>
            </a:r>
            <a:r>
              <a:rPr lang="en-US" b="1" i="1" dirty="0" err="1"/>
              <a:t>aureus</a:t>
            </a:r>
            <a:endParaRPr lang="en-US" sz="4000" dirty="0"/>
          </a:p>
          <a:p>
            <a:pPr lvl="1"/>
            <a:r>
              <a:rPr lang="en-US" dirty="0"/>
              <a:t>wide variety of other organisms have been isolated</a:t>
            </a:r>
            <a:endParaRPr lang="en-US" sz="4000" dirty="0"/>
          </a:p>
          <a:p>
            <a:r>
              <a:rPr lang="en-US" dirty="0"/>
              <a:t>Initial empirical therapy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err="1" smtClean="0"/>
              <a:t>oxacillin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err="1" smtClean="0"/>
              <a:t>cefazolin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544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10" y="3034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Empirical Treatment</a:t>
            </a:r>
            <a:br>
              <a:rPr lang="en-US" dirty="0" smtClean="0"/>
            </a:br>
            <a:r>
              <a:rPr lang="en-US" b="1" dirty="0" smtClean="0"/>
              <a:t>Sickle cell anemia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25802" cy="4525963"/>
          </a:xfrm>
        </p:spPr>
        <p:txBody>
          <a:bodyPr/>
          <a:lstStyle/>
          <a:p>
            <a:r>
              <a:rPr lang="en-US" i="1" dirty="0" smtClean="0"/>
              <a:t>Salmonella</a:t>
            </a:r>
            <a:r>
              <a:rPr lang="en-US" dirty="0"/>
              <a:t> is a characteristic </a:t>
            </a:r>
            <a:r>
              <a:rPr lang="en-US" dirty="0" smtClean="0"/>
              <a:t>organism</a:t>
            </a:r>
          </a:p>
          <a:p>
            <a:r>
              <a:rPr lang="en-US" dirty="0" smtClean="0"/>
              <a:t>The </a:t>
            </a:r>
            <a:r>
              <a:rPr lang="en-US" dirty="0"/>
              <a:t>primary </a:t>
            </a:r>
            <a:r>
              <a:rPr lang="en-US" dirty="0" smtClean="0"/>
              <a:t>treatment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 </a:t>
            </a:r>
            <a:r>
              <a:rPr lang="en-US" dirty="0" err="1" smtClean="0"/>
              <a:t>fluoroquinolones</a:t>
            </a:r>
            <a:r>
              <a:rPr lang="en-US" dirty="0" smtClean="0"/>
              <a:t> </a:t>
            </a:r>
            <a:r>
              <a:rPr lang="en-US" dirty="0"/>
              <a:t>(only in adults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alternative </a:t>
            </a:r>
            <a:r>
              <a:rPr lang="en-US" dirty="0"/>
              <a:t>treatment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-</a:t>
            </a:r>
            <a:r>
              <a:rPr lang="en-US" dirty="0"/>
              <a:t>generation cephalosporin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S.typhi.Gr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02" y="1600200"/>
            <a:ext cx="2960998" cy="292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Treatment</a:t>
            </a:r>
            <a:br>
              <a:rPr lang="en-US" dirty="0" smtClean="0"/>
            </a:br>
            <a:r>
              <a:rPr lang="en-US" dirty="0" smtClean="0"/>
              <a:t>Hemodialysis and IV drug abuser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 organisms</a:t>
            </a:r>
            <a:endParaRPr lang="en-US" sz="4400" dirty="0"/>
          </a:p>
          <a:p>
            <a:pPr lvl="1"/>
            <a:r>
              <a:rPr lang="en-US" i="1" dirty="0"/>
              <a:t>S. </a:t>
            </a:r>
            <a:r>
              <a:rPr lang="en-US" i="1" dirty="0" err="1"/>
              <a:t>aureus</a:t>
            </a:r>
            <a:endParaRPr lang="en-US" sz="4000" dirty="0"/>
          </a:p>
          <a:p>
            <a:pPr lvl="1"/>
            <a:r>
              <a:rPr lang="en-US" i="1" dirty="0"/>
              <a:t>S. </a:t>
            </a:r>
            <a:r>
              <a:rPr lang="en-US" i="1" dirty="0" err="1"/>
              <a:t>epidermidis</a:t>
            </a:r>
            <a:endParaRPr lang="en-US" sz="4000" dirty="0"/>
          </a:p>
          <a:p>
            <a:pPr lvl="1"/>
            <a:r>
              <a:rPr lang="en-US" i="1" dirty="0"/>
              <a:t>Pseudomonas </a:t>
            </a:r>
            <a:r>
              <a:rPr lang="en-US" i="1" dirty="0" err="1"/>
              <a:t>aeruginosa</a:t>
            </a:r>
            <a:r>
              <a:rPr lang="en-US" dirty="0"/>
              <a:t> </a:t>
            </a:r>
            <a:endParaRPr lang="en-US" sz="4000" dirty="0"/>
          </a:p>
          <a:p>
            <a:r>
              <a:rPr lang="en-US" dirty="0"/>
              <a:t>treatment of choice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err="1"/>
              <a:t>penicillinase</a:t>
            </a:r>
            <a:r>
              <a:rPr lang="en-US" dirty="0"/>
              <a:t>-resistant synthetic </a:t>
            </a:r>
            <a:r>
              <a:rPr lang="en-US" dirty="0" err="1"/>
              <a:t>penicillins</a:t>
            </a:r>
            <a:r>
              <a:rPr lang="en-US" dirty="0"/>
              <a:t> (PRSPs) + ciprofloxacin</a:t>
            </a:r>
            <a:endParaRPr lang="en-US" sz="4400" dirty="0"/>
          </a:p>
          <a:p>
            <a:r>
              <a:rPr lang="en-US" dirty="0"/>
              <a:t>alternative treatment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err="1"/>
              <a:t>vancomycin</a:t>
            </a:r>
            <a:r>
              <a:rPr lang="en-US" dirty="0"/>
              <a:t> with ciprofloxacin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Operative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after cultures </a:t>
            </a:r>
            <a:endParaRPr lang="en-US" sz="4400" dirty="0"/>
          </a:p>
          <a:p>
            <a:r>
              <a:rPr lang="en-US" dirty="0"/>
              <a:t>indications for operative intervention </a:t>
            </a:r>
            <a:endParaRPr lang="en-US" sz="4400" dirty="0"/>
          </a:p>
          <a:p>
            <a:pPr lvl="1"/>
            <a:r>
              <a:rPr lang="en-US" dirty="0"/>
              <a:t>drainage of an abscess</a:t>
            </a:r>
            <a:endParaRPr lang="en-US" sz="4000" dirty="0"/>
          </a:p>
          <a:p>
            <a:pPr lvl="1"/>
            <a:r>
              <a:rPr lang="en-US" dirty="0" err="1"/>
              <a:t>débridement</a:t>
            </a:r>
            <a:r>
              <a:rPr lang="en-US" dirty="0"/>
              <a:t> of infected tissues to prevent further </a:t>
            </a:r>
            <a:r>
              <a:rPr lang="en-US" dirty="0" smtClean="0"/>
              <a:t>destruction</a:t>
            </a:r>
            <a:endParaRPr lang="en-US" sz="4000" dirty="0" smtClean="0"/>
          </a:p>
          <a:p>
            <a:pPr lvl="1"/>
            <a:r>
              <a:rPr lang="en-US" dirty="0" smtClean="0"/>
              <a:t>refractory </a:t>
            </a:r>
            <a:r>
              <a:rPr lang="en-US" dirty="0"/>
              <a:t>cases that show no improvement after </a:t>
            </a:r>
            <a:r>
              <a:rPr lang="en-US" dirty="0" err="1"/>
              <a:t>nonoperative</a:t>
            </a:r>
            <a:r>
              <a:rPr lang="en-US" dirty="0"/>
              <a:t> </a:t>
            </a:r>
            <a:r>
              <a:rPr lang="en-US" dirty="0" smtClean="0"/>
              <a:t>treatment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Acute Osteomyelitis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after open fracture or open reduction with internal fixation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osteomyelitis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75" y="1381720"/>
            <a:ext cx="5687732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Acute OM after </a:t>
            </a:r>
            <a:r>
              <a:rPr lang="en-US" dirty="0"/>
              <a:t>open fracture or open reduction with internal </a:t>
            </a:r>
            <a:r>
              <a:rPr lang="en-US" dirty="0" smtClean="0"/>
              <a:t>fixation</a:t>
            </a:r>
          </a:p>
          <a:p>
            <a:r>
              <a:rPr lang="en-US" dirty="0" smtClean="0"/>
              <a:t>Clinical </a:t>
            </a:r>
            <a:r>
              <a:rPr lang="en-US" dirty="0"/>
              <a:t>findings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similar </a:t>
            </a:r>
            <a:r>
              <a:rPr lang="en-US" dirty="0"/>
              <a:t>to acute </a:t>
            </a:r>
            <a:r>
              <a:rPr lang="en-US" dirty="0" err="1"/>
              <a:t>hematogenous</a:t>
            </a:r>
            <a:r>
              <a:rPr lang="en-US" dirty="0"/>
              <a:t> </a:t>
            </a:r>
            <a:r>
              <a:rPr lang="en-US" dirty="0" smtClean="0"/>
              <a:t>OM</a:t>
            </a:r>
          </a:p>
          <a:p>
            <a:r>
              <a:rPr lang="en-US" dirty="0" smtClean="0"/>
              <a:t>Treatment </a:t>
            </a:r>
          </a:p>
          <a:p>
            <a:pPr lvl="1"/>
            <a:r>
              <a:rPr lang="en-US" dirty="0" smtClean="0"/>
              <a:t>radical I&amp;D </a:t>
            </a:r>
          </a:p>
          <a:p>
            <a:pPr lvl="1"/>
            <a:r>
              <a:rPr lang="en-US" dirty="0" smtClean="0"/>
              <a:t>removal </a:t>
            </a:r>
            <a:r>
              <a:rPr lang="en-US" dirty="0"/>
              <a:t>of </a:t>
            </a:r>
            <a:r>
              <a:rPr lang="en-US" dirty="0" err="1"/>
              <a:t>orthopaedic</a:t>
            </a:r>
            <a:r>
              <a:rPr lang="en-US" dirty="0"/>
              <a:t> hardware </a:t>
            </a:r>
            <a:r>
              <a:rPr lang="en-US" dirty="0" smtClean="0"/>
              <a:t>if necessary</a:t>
            </a:r>
          </a:p>
          <a:p>
            <a:pPr lvl="1"/>
            <a:r>
              <a:rPr lang="en-US" dirty="0" smtClean="0"/>
              <a:t>rotational or free flaps for open </a:t>
            </a:r>
            <a:r>
              <a:rPr lang="en-US" dirty="0"/>
              <a:t>wounds </a:t>
            </a:r>
            <a:r>
              <a:rPr lang="en-US" dirty="0" smtClean="0">
                <a:sym typeface="Wingdings"/>
              </a:rPr>
              <a:t> if needed</a:t>
            </a:r>
          </a:p>
        </p:txBody>
      </p:sp>
      <p:pic>
        <p:nvPicPr>
          <p:cNvPr id="4" name="Picture 3" descr="img4541861775125737.smal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51" y="1906320"/>
            <a:ext cx="3804737" cy="38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This is an overview</a:t>
            </a:r>
            <a:endParaRPr lang="en-US" sz="4400" dirty="0"/>
          </a:p>
          <a:p>
            <a:pPr lvl="0"/>
            <a:r>
              <a:rPr lang="en-US" dirty="0"/>
              <a:t>Initial treatment </a:t>
            </a:r>
            <a:r>
              <a:rPr lang="en-US" sz="4400" dirty="0">
                <a:sym typeface="Wingdings"/>
              </a:rPr>
              <a:t></a:t>
            </a:r>
            <a:r>
              <a:rPr lang="en-US" dirty="0"/>
              <a:t> based on presumed infection type </a:t>
            </a:r>
            <a:r>
              <a:rPr lang="en-US" sz="4400" dirty="0">
                <a:sym typeface="Wingdings"/>
              </a:rPr>
              <a:t></a:t>
            </a:r>
            <a:r>
              <a:rPr lang="en-US" dirty="0"/>
              <a:t> clinical findings and symptoms </a:t>
            </a:r>
            <a:endParaRPr lang="en-US" dirty="0" smtClean="0"/>
          </a:p>
          <a:p>
            <a:pPr lvl="0"/>
            <a:r>
              <a:rPr lang="en-US" dirty="0" smtClean="0"/>
              <a:t>Definitive </a:t>
            </a:r>
            <a:r>
              <a:rPr lang="en-US" dirty="0"/>
              <a:t>treatment </a:t>
            </a:r>
            <a:r>
              <a:rPr lang="en-US" sz="4400" dirty="0">
                <a:sym typeface="Wingdings"/>
              </a:rPr>
              <a:t></a:t>
            </a:r>
            <a:r>
              <a:rPr lang="en-US" dirty="0"/>
              <a:t> based on final culture </a:t>
            </a:r>
            <a:endParaRPr lang="en-US" sz="4400" dirty="0"/>
          </a:p>
          <a:p>
            <a:pPr lvl="0"/>
            <a:r>
              <a:rPr lang="en-US" b="1" dirty="0" err="1"/>
              <a:t>Glycocalyx</a:t>
            </a:r>
            <a:r>
              <a:rPr lang="en-US" dirty="0"/>
              <a:t> </a:t>
            </a:r>
            <a:endParaRPr lang="en-US" sz="4400" dirty="0"/>
          </a:p>
          <a:p>
            <a:pPr lvl="1"/>
            <a:r>
              <a:rPr lang="en-US" dirty="0" err="1"/>
              <a:t>exopolysaccharide</a:t>
            </a:r>
            <a:r>
              <a:rPr lang="en-US" dirty="0"/>
              <a:t> coating </a:t>
            </a:r>
            <a:endParaRPr lang="en-US" sz="4000" dirty="0"/>
          </a:p>
          <a:p>
            <a:pPr lvl="1"/>
            <a:r>
              <a:rPr lang="en-US" dirty="0"/>
              <a:t>envelops </a:t>
            </a:r>
            <a:r>
              <a:rPr lang="en-US" dirty="0" smtClean="0"/>
              <a:t>bacteria</a:t>
            </a:r>
            <a:endParaRPr lang="en-US" sz="4000" dirty="0" smtClean="0"/>
          </a:p>
          <a:p>
            <a:pPr lvl="1"/>
            <a:r>
              <a:rPr lang="en-US" dirty="0" smtClean="0"/>
              <a:t>enhances </a:t>
            </a:r>
            <a:r>
              <a:rPr lang="en-US" dirty="0"/>
              <a:t>bacterial adherence to biologic implants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osteomyelitis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</a:t>
            </a:r>
            <a:r>
              <a:rPr lang="en-US" dirty="0"/>
              <a:t>common offending organisms </a:t>
            </a:r>
            <a:r>
              <a:rPr lang="en-US" dirty="0" smtClean="0"/>
              <a:t>are</a:t>
            </a:r>
          </a:p>
          <a:p>
            <a:pPr lvl="1"/>
            <a:r>
              <a:rPr lang="en-US" i="1" dirty="0" smtClean="0"/>
              <a:t>S</a:t>
            </a:r>
            <a:r>
              <a:rPr lang="en-US" i="1" dirty="0"/>
              <a:t>. </a:t>
            </a:r>
            <a:r>
              <a:rPr lang="en-US" i="1" dirty="0" err="1" smtClean="0"/>
              <a:t>aureus</a:t>
            </a:r>
            <a:endParaRPr lang="en-US" i="1" dirty="0" smtClean="0"/>
          </a:p>
          <a:p>
            <a:pPr lvl="1"/>
            <a:r>
              <a:rPr lang="en-US" i="1" dirty="0" smtClean="0"/>
              <a:t>P</a:t>
            </a:r>
            <a:r>
              <a:rPr lang="en-US" i="1" dirty="0"/>
              <a:t>. </a:t>
            </a:r>
            <a:r>
              <a:rPr lang="en-US" i="1" dirty="0" err="1" smtClean="0"/>
              <a:t>aeruginosa</a:t>
            </a:r>
            <a:endParaRPr lang="en-US" i="1" dirty="0" smtClean="0"/>
          </a:p>
          <a:p>
            <a:pPr lvl="1"/>
            <a:r>
              <a:rPr lang="en-US" dirty="0" smtClean="0"/>
              <a:t>Coliforms</a:t>
            </a:r>
          </a:p>
          <a:p>
            <a:r>
              <a:rPr lang="en-US" dirty="0" smtClean="0"/>
              <a:t>Empirical therapy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oxacillin</a:t>
            </a:r>
            <a:r>
              <a:rPr lang="en-US" dirty="0" smtClean="0"/>
              <a:t> + ciprofloxacin</a:t>
            </a:r>
          </a:p>
        </p:txBody>
      </p:sp>
    </p:spTree>
    <p:extLst>
      <p:ext uri="{BB962C8B-B14F-4D97-AF65-F5344CB8AC3E}">
        <p14:creationId xmlns:p14="http://schemas.microsoft.com/office/powerpoint/2010/main" val="37695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Chronic Osteomyelitis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erny classification of chronic O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56" y="1897298"/>
            <a:ext cx="3566344" cy="4228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69245" cy="506322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Common in </a:t>
            </a:r>
            <a:endParaRPr lang="en-US" sz="4400" dirty="0"/>
          </a:p>
          <a:p>
            <a:pPr lvl="1"/>
            <a:r>
              <a:rPr lang="en-US" dirty="0"/>
              <a:t>inappropriately treated acute OM</a:t>
            </a:r>
            <a:endParaRPr lang="en-US" sz="4000" dirty="0"/>
          </a:p>
          <a:p>
            <a:pPr lvl="1"/>
            <a:r>
              <a:rPr lang="en-US" dirty="0"/>
              <a:t>trauma</a:t>
            </a:r>
            <a:endParaRPr lang="en-US" sz="4000" dirty="0"/>
          </a:p>
          <a:p>
            <a:pPr lvl="1"/>
            <a:r>
              <a:rPr lang="en-US" dirty="0"/>
              <a:t>immunosuppressed</a:t>
            </a:r>
            <a:endParaRPr lang="en-US" sz="4000" dirty="0"/>
          </a:p>
          <a:p>
            <a:pPr lvl="1"/>
            <a:r>
              <a:rPr lang="en-US" dirty="0"/>
              <a:t>diabetics</a:t>
            </a:r>
            <a:endParaRPr lang="en-US" sz="4000" dirty="0"/>
          </a:p>
          <a:p>
            <a:pPr lvl="1"/>
            <a:r>
              <a:rPr lang="en-US" dirty="0"/>
              <a:t>IV drug abusers</a:t>
            </a:r>
            <a:endParaRPr lang="en-US" sz="4000" dirty="0"/>
          </a:p>
          <a:p>
            <a:r>
              <a:rPr lang="en-US" dirty="0"/>
              <a:t>Anatomical classification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check fig.</a:t>
            </a:r>
            <a:r>
              <a:rPr lang="en-US" dirty="0" smtClean="0">
                <a:effectLst/>
              </a:rPr>
              <a:t> </a:t>
            </a:r>
            <a:r>
              <a:rPr lang="en-US" dirty="0" smtClean="0"/>
              <a:t> 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Features</a:t>
            </a:r>
            <a:endParaRPr lang="en-US" sz="4400" dirty="0"/>
          </a:p>
          <a:p>
            <a:pPr lvl="1"/>
            <a:r>
              <a:rPr lang="en-US" dirty="0"/>
              <a:t>Skin and soft tissues involvement </a:t>
            </a:r>
            <a:endParaRPr lang="en-US" sz="4000" dirty="0"/>
          </a:p>
          <a:p>
            <a:pPr lvl="1"/>
            <a:r>
              <a:rPr lang="en-US" dirty="0"/>
              <a:t>Sinus tract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may occasionally develop squamous cell carcinoma</a:t>
            </a:r>
            <a:endParaRPr lang="en-US" sz="4000" dirty="0"/>
          </a:p>
          <a:p>
            <a:pPr lvl="1"/>
            <a:r>
              <a:rPr lang="en-US" dirty="0"/>
              <a:t>Periods of quiescence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followed by acute exacerbations</a:t>
            </a:r>
            <a:endParaRPr lang="en-US" sz="4000" dirty="0"/>
          </a:p>
          <a:p>
            <a:pPr lvl="0"/>
            <a:r>
              <a:rPr lang="en-US" dirty="0"/>
              <a:t>Diagnosis</a:t>
            </a:r>
            <a:endParaRPr lang="en-US" sz="4400" dirty="0"/>
          </a:p>
          <a:p>
            <a:pPr lvl="1"/>
            <a:r>
              <a:rPr lang="en-US" dirty="0"/>
              <a:t>Nuclear medicine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activity of the disease</a:t>
            </a:r>
            <a:endParaRPr lang="en-US" sz="4000" dirty="0"/>
          </a:p>
          <a:p>
            <a:pPr lvl="1"/>
            <a:r>
              <a:rPr lang="en-US" b="1" dirty="0"/>
              <a:t>Best test to identify the organisms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Operative sampling of deep specimens from multiple foci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OM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empirical </a:t>
            </a:r>
            <a:r>
              <a:rPr lang="en-US" b="1" dirty="0"/>
              <a:t>therapy is not indicated </a:t>
            </a:r>
            <a:endParaRPr lang="en-US" sz="4400" dirty="0"/>
          </a:p>
          <a:p>
            <a:r>
              <a:rPr lang="en-US" b="1" dirty="0"/>
              <a:t>IV antibiotics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must be based on deep </a:t>
            </a:r>
            <a:r>
              <a:rPr lang="en-US" b="1" dirty="0" smtClean="0"/>
              <a:t>cultures</a:t>
            </a:r>
          </a:p>
          <a:p>
            <a:r>
              <a:rPr lang="en-US" dirty="0" smtClean="0"/>
              <a:t>Most common organisms</a:t>
            </a:r>
            <a:endParaRPr lang="en-US" sz="4400" dirty="0" smtClean="0"/>
          </a:p>
          <a:p>
            <a:pPr lvl="1"/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endParaRPr lang="en-US" sz="4000" dirty="0" smtClean="0"/>
          </a:p>
          <a:p>
            <a:pPr lvl="1"/>
            <a:r>
              <a:rPr lang="en-US" dirty="0" err="1" smtClean="0"/>
              <a:t>Enterobacteriaceae</a:t>
            </a:r>
            <a:r>
              <a:rPr lang="en-US" sz="4000" dirty="0" smtClean="0"/>
              <a:t> </a:t>
            </a:r>
          </a:p>
          <a:p>
            <a:pPr lvl="1"/>
            <a:r>
              <a:rPr lang="en-US" i="1" dirty="0" smtClean="0"/>
              <a:t>P. </a:t>
            </a:r>
            <a:r>
              <a:rPr lang="en-US" i="1" dirty="0" err="1" smtClean="0"/>
              <a:t>aeruginosa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5639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4476" y="1538"/>
            <a:ext cx="8229600" cy="1143000"/>
          </a:xfrm>
        </p:spPr>
        <p:txBody>
          <a:bodyPr/>
          <a:lstStyle/>
          <a:p>
            <a:r>
              <a:rPr lang="en-US" dirty="0" smtClean="0"/>
              <a:t>Chronic OM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15" y="1272480"/>
            <a:ext cx="5773106" cy="55855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surgical </a:t>
            </a:r>
            <a:r>
              <a:rPr lang="en-US" dirty="0" err="1"/>
              <a:t>débridement</a:t>
            </a:r>
            <a:r>
              <a:rPr lang="en-US" dirty="0"/>
              <a:t> </a:t>
            </a:r>
            <a:endParaRPr lang="en-US" sz="4400" dirty="0"/>
          </a:p>
          <a:p>
            <a:pPr lvl="1"/>
            <a:r>
              <a:rPr lang="en-US" b="1" dirty="0"/>
              <a:t>complete removal of compromised bone and soft tissue</a:t>
            </a:r>
            <a:endParaRPr lang="en-US" sz="4000" dirty="0"/>
          </a:p>
          <a:p>
            <a:pPr lvl="1"/>
            <a:r>
              <a:rPr lang="en-US" b="1" dirty="0"/>
              <a:t>Hardware</a:t>
            </a:r>
            <a:endParaRPr lang="en-US" sz="4000" dirty="0"/>
          </a:p>
          <a:p>
            <a:pPr lvl="2"/>
            <a:r>
              <a:rPr lang="en-US" b="1" dirty="0"/>
              <a:t>most important </a:t>
            </a:r>
            <a:r>
              <a:rPr lang="en-US" b="1" dirty="0" smtClean="0"/>
              <a:t>factor</a:t>
            </a:r>
          </a:p>
          <a:p>
            <a:pPr lvl="2"/>
            <a:r>
              <a:rPr lang="en-US" b="1" dirty="0" smtClean="0"/>
              <a:t>almost </a:t>
            </a:r>
            <a:r>
              <a:rPr lang="en-US" b="1" dirty="0"/>
              <a:t>impossible to eliminate </a:t>
            </a:r>
            <a:r>
              <a:rPr lang="en-US" b="1" dirty="0" smtClean="0"/>
              <a:t>infection </a:t>
            </a:r>
            <a:r>
              <a:rPr lang="en-US" b="1" dirty="0"/>
              <a:t>without removing </a:t>
            </a:r>
            <a:r>
              <a:rPr lang="en-US" b="1" dirty="0" smtClean="0"/>
              <a:t>implant </a:t>
            </a:r>
            <a:endParaRPr lang="en-US" sz="3600" dirty="0"/>
          </a:p>
          <a:p>
            <a:pPr lvl="2"/>
            <a:r>
              <a:rPr lang="en-US" b="1" dirty="0" smtClean="0"/>
              <a:t>organisms </a:t>
            </a:r>
            <a:r>
              <a:rPr lang="en-US" b="1" dirty="0"/>
              <a:t>grow in a </a:t>
            </a:r>
            <a:r>
              <a:rPr lang="en-US" b="1" dirty="0" err="1"/>
              <a:t>glycocalyx</a:t>
            </a:r>
            <a:r>
              <a:rPr lang="en-US" b="1" dirty="0"/>
              <a:t> (biofilm)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shields them from antibodies and antibiotics</a:t>
            </a:r>
            <a:endParaRPr lang="en-US" sz="3600" dirty="0"/>
          </a:p>
          <a:p>
            <a:pPr lvl="1"/>
            <a:r>
              <a:rPr lang="en-US" dirty="0" smtClean="0"/>
              <a:t>bone </a:t>
            </a:r>
            <a:r>
              <a:rPr lang="en-US" dirty="0"/>
              <a:t>grafting and soft tissue coverage is often required</a:t>
            </a:r>
            <a:endParaRPr lang="en-US" sz="4000" dirty="0"/>
          </a:p>
          <a:p>
            <a:pPr lvl="1"/>
            <a:r>
              <a:rPr lang="en-US" dirty="0"/>
              <a:t>amputations are still required in certain </a:t>
            </a:r>
            <a:r>
              <a:rPr lang="en-US" dirty="0" smtClean="0"/>
              <a:t>cases</a:t>
            </a:r>
            <a:endParaRPr lang="en-US" sz="4000" dirty="0"/>
          </a:p>
        </p:txBody>
      </p:sp>
      <p:pic>
        <p:nvPicPr>
          <p:cNvPr id="4" name="Picture 3" descr="Hardware chronic 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21" y="1765299"/>
            <a:ext cx="3282379" cy="37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Subacute</a:t>
            </a:r>
            <a:r>
              <a:rPr lang="en-US" dirty="0"/>
              <a:t> O</a:t>
            </a:r>
            <a:r>
              <a:rPr lang="en-US" dirty="0" smtClean="0"/>
              <a:t>steomyelitis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Subacute</a:t>
            </a:r>
            <a:r>
              <a:rPr lang="en-US" dirty="0"/>
              <a:t> </a:t>
            </a:r>
            <a:r>
              <a:rPr lang="en-US" dirty="0" smtClean="0"/>
              <a:t>Osteomyelitis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Diagnosis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Usually </a:t>
            </a:r>
          </a:p>
          <a:p>
            <a:pPr lvl="1"/>
            <a:r>
              <a:rPr lang="en-US" dirty="0" smtClean="0"/>
              <a:t>painful </a:t>
            </a:r>
            <a:r>
              <a:rPr lang="en-US" dirty="0"/>
              <a:t>limp 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/>
              <a:t>systemic </a:t>
            </a:r>
            <a:r>
              <a:rPr lang="en-US" dirty="0" smtClean="0"/>
              <a:t>and </a:t>
            </a:r>
            <a:r>
              <a:rPr lang="en-US" dirty="0"/>
              <a:t>often no </a:t>
            </a:r>
            <a:r>
              <a:rPr lang="en-US" dirty="0" smtClean="0"/>
              <a:t>local </a:t>
            </a:r>
            <a:r>
              <a:rPr lang="en-US" dirty="0"/>
              <a:t>signs or </a:t>
            </a:r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Signs and symptoms on plain radiograph</a:t>
            </a:r>
          </a:p>
          <a:p>
            <a:r>
              <a:rPr lang="en-US" dirty="0" smtClean="0"/>
              <a:t>May occur in </a:t>
            </a:r>
          </a:p>
          <a:p>
            <a:pPr lvl="1"/>
            <a:r>
              <a:rPr lang="en-US" dirty="0" smtClean="0"/>
              <a:t>partially treated acute osteomyelitis </a:t>
            </a:r>
          </a:p>
          <a:p>
            <a:pPr lvl="1"/>
            <a:r>
              <a:rPr lang="en-US" dirty="0" smtClean="0"/>
              <a:t>Occasionally in fracture hematoma</a:t>
            </a:r>
          </a:p>
          <a:p>
            <a:r>
              <a:rPr lang="en-US" dirty="0" smtClean="0"/>
              <a:t>Frequently normal tests</a:t>
            </a:r>
          </a:p>
          <a:p>
            <a:pPr lvl="1"/>
            <a:r>
              <a:rPr lang="en-US" dirty="0" smtClean="0"/>
              <a:t>WBC count </a:t>
            </a:r>
          </a:p>
          <a:p>
            <a:pPr lvl="1"/>
            <a:r>
              <a:rPr lang="en-US" dirty="0" smtClean="0"/>
              <a:t>blood cultures </a:t>
            </a:r>
          </a:p>
        </p:txBody>
      </p:sp>
    </p:spTree>
    <p:extLst>
      <p:ext uri="{BB962C8B-B14F-4D97-AF65-F5344CB8AC3E}">
        <p14:creationId xmlns:p14="http://schemas.microsoft.com/office/powerpoint/2010/main" val="20418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Subacute</a:t>
            </a:r>
            <a:r>
              <a:rPr lang="en-US" dirty="0"/>
              <a:t> </a:t>
            </a:r>
            <a:r>
              <a:rPr lang="en-US" dirty="0" smtClean="0"/>
              <a:t>Osteomyelitis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23452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Usually useful tests</a:t>
            </a:r>
          </a:p>
          <a:p>
            <a:pPr lvl="1"/>
            <a:r>
              <a:rPr lang="en-US" dirty="0" smtClean="0"/>
              <a:t>ESR</a:t>
            </a:r>
          </a:p>
          <a:p>
            <a:pPr lvl="1"/>
            <a:r>
              <a:rPr lang="en-US" dirty="0" smtClean="0"/>
              <a:t>bone cultures</a:t>
            </a:r>
          </a:p>
          <a:p>
            <a:pPr lvl="1"/>
            <a:r>
              <a:rPr lang="en-US" dirty="0" smtClean="0"/>
              <a:t>radiographs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err="1" smtClean="0"/>
              <a:t>Brodie’s</a:t>
            </a:r>
            <a:r>
              <a:rPr lang="en-US" b="1" dirty="0" smtClean="0"/>
              <a:t> abscess</a:t>
            </a:r>
            <a:r>
              <a:rPr lang="en-US" dirty="0" smtClean="0"/>
              <a:t> 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localized radiolucency seen in long bone </a:t>
            </a:r>
            <a:r>
              <a:rPr lang="en-US" dirty="0" err="1" smtClean="0"/>
              <a:t>metaphyses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difficult to differentiate from Ewing’s sarcoma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652" y="1600200"/>
            <a:ext cx="2663347" cy="340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Subacute</a:t>
            </a:r>
            <a:r>
              <a:rPr lang="en-US" dirty="0" smtClean="0"/>
              <a:t> OM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commonly involves femur and tibia</a:t>
            </a:r>
          </a:p>
          <a:p>
            <a:r>
              <a:rPr lang="en-US" dirty="0"/>
              <a:t>it can cross the </a:t>
            </a:r>
            <a:r>
              <a:rPr lang="en-US" dirty="0" err="1"/>
              <a:t>physis</a:t>
            </a:r>
            <a:r>
              <a:rPr lang="en-US" dirty="0"/>
              <a:t> even in older </a:t>
            </a:r>
            <a:r>
              <a:rPr lang="en-US" dirty="0" smtClean="0"/>
              <a:t>children</a:t>
            </a:r>
          </a:p>
          <a:p>
            <a:r>
              <a:rPr lang="en-US" dirty="0" err="1" smtClean="0"/>
              <a:t>Metaphyseal</a:t>
            </a:r>
            <a:r>
              <a:rPr lang="en-US" dirty="0" smtClean="0"/>
              <a:t> </a:t>
            </a:r>
            <a:r>
              <a:rPr lang="en-US" dirty="0" err="1" smtClean="0"/>
              <a:t>Brodie’s</a:t>
            </a:r>
            <a:r>
              <a:rPr lang="en-US" dirty="0" smtClean="0"/>
              <a:t> </a:t>
            </a:r>
            <a:r>
              <a:rPr lang="en-US" dirty="0"/>
              <a:t>abscess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surgical curettage</a:t>
            </a:r>
          </a:p>
        </p:txBody>
      </p:sp>
    </p:spTree>
    <p:extLst>
      <p:ext uri="{BB962C8B-B14F-4D97-AF65-F5344CB8AC3E}">
        <p14:creationId xmlns:p14="http://schemas.microsoft.com/office/powerpoint/2010/main" val="19262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Bone Infection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Septic arthritis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Route of infection</a:t>
            </a:r>
          </a:p>
          <a:p>
            <a:pPr lvl="1"/>
            <a:r>
              <a:rPr lang="en-US" dirty="0" err="1" smtClean="0"/>
              <a:t>hematogenous</a:t>
            </a:r>
            <a:r>
              <a:rPr lang="en-US" dirty="0" smtClean="0"/>
              <a:t> </a:t>
            </a:r>
            <a:r>
              <a:rPr lang="en-US" dirty="0"/>
              <a:t>spread </a:t>
            </a:r>
            <a:endParaRPr lang="en-US" dirty="0" smtClean="0"/>
          </a:p>
          <a:p>
            <a:pPr lvl="1"/>
            <a:r>
              <a:rPr lang="en-US" dirty="0" smtClean="0"/>
              <a:t>extension </a:t>
            </a:r>
            <a:r>
              <a:rPr lang="en-US" dirty="0"/>
              <a:t>of </a:t>
            </a:r>
            <a:r>
              <a:rPr lang="en-US" dirty="0" err="1"/>
              <a:t>metaphyseal</a:t>
            </a:r>
            <a:r>
              <a:rPr lang="en-US" dirty="0"/>
              <a:t> osteomyelitis in </a:t>
            </a:r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complication </a:t>
            </a:r>
            <a:r>
              <a:rPr lang="en-US" dirty="0"/>
              <a:t>of a diagnostic or therapeutic </a:t>
            </a:r>
            <a:r>
              <a:rPr lang="en-US" dirty="0" smtClean="0"/>
              <a:t>joint procedure</a:t>
            </a:r>
          </a:p>
          <a:p>
            <a:r>
              <a:rPr lang="en-US" dirty="0" smtClean="0"/>
              <a:t>Most commonly in infants </a:t>
            </a:r>
            <a:r>
              <a:rPr lang="en-US" dirty="0"/>
              <a:t>(hip) and children. </a:t>
            </a:r>
            <a:endParaRPr lang="en-US" dirty="0" smtClean="0"/>
          </a:p>
          <a:p>
            <a:r>
              <a:rPr lang="en-US" b="1" dirty="0" err="1" smtClean="0"/>
              <a:t>metaphyseal</a:t>
            </a:r>
            <a:r>
              <a:rPr lang="en-US" b="1" dirty="0" smtClean="0"/>
              <a:t> osteomyelitis can lead to septic arthritis in </a:t>
            </a:r>
          </a:p>
          <a:p>
            <a:pPr lvl="1"/>
            <a:r>
              <a:rPr lang="en-US" b="1" dirty="0" smtClean="0"/>
              <a:t>proximal femur </a:t>
            </a:r>
            <a:r>
              <a:rPr lang="en-US" b="1" dirty="0" smtClean="0">
                <a:sym typeface="Wingdings"/>
              </a:rPr>
              <a:t> most common in this category</a:t>
            </a:r>
            <a:endParaRPr lang="en-US" b="1" dirty="0" smtClean="0"/>
          </a:p>
          <a:p>
            <a:pPr lvl="1"/>
            <a:r>
              <a:rPr lang="en-US" b="1" dirty="0" smtClean="0"/>
              <a:t>proximal </a:t>
            </a:r>
            <a:r>
              <a:rPr lang="en-US" b="1" dirty="0" err="1" smtClean="0"/>
              <a:t>humerus</a:t>
            </a:r>
            <a:endParaRPr lang="en-US" b="1" dirty="0" smtClean="0"/>
          </a:p>
          <a:p>
            <a:pPr lvl="1"/>
            <a:r>
              <a:rPr lang="en-US" b="1" dirty="0" smtClean="0"/>
              <a:t>radial neck</a:t>
            </a:r>
          </a:p>
          <a:p>
            <a:pPr lvl="1"/>
            <a:r>
              <a:rPr lang="en-US" b="1" dirty="0" smtClean="0"/>
              <a:t>distal </a:t>
            </a:r>
            <a:r>
              <a:rPr lang="en-US" b="1" dirty="0"/>
              <a:t>fibula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648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Adults at risk for septic arthritis are those with </a:t>
            </a:r>
          </a:p>
          <a:p>
            <a:pPr lvl="1"/>
            <a:r>
              <a:rPr lang="en-US" dirty="0" smtClean="0"/>
              <a:t>RA </a:t>
            </a:r>
            <a:r>
              <a:rPr lang="en-US" dirty="0" smtClean="0">
                <a:sym typeface="Wingdings"/>
              </a:rPr>
              <a:t> </a:t>
            </a:r>
          </a:p>
          <a:p>
            <a:pPr lvl="2"/>
            <a:r>
              <a:rPr lang="en-US" dirty="0" smtClean="0"/>
              <a:t>tuberculosis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most characteristic</a:t>
            </a:r>
          </a:p>
          <a:p>
            <a:pPr lvl="2"/>
            <a:r>
              <a:rPr lang="en-US" i="1" dirty="0" smtClean="0"/>
              <a:t>S</a:t>
            </a:r>
            <a:r>
              <a:rPr lang="en-US" i="1" dirty="0"/>
              <a:t>. </a:t>
            </a:r>
            <a:r>
              <a:rPr lang="en-US" i="1" dirty="0" err="1"/>
              <a:t>aureus</a:t>
            </a:r>
            <a:r>
              <a:rPr lang="en-US" dirty="0"/>
              <a:t> most </a:t>
            </a:r>
            <a:r>
              <a:rPr lang="en-US" dirty="0" smtClean="0"/>
              <a:t>common</a:t>
            </a:r>
          </a:p>
          <a:p>
            <a:pPr lvl="1"/>
            <a:r>
              <a:rPr lang="en-US" dirty="0" smtClean="0"/>
              <a:t>IV drug </a:t>
            </a:r>
            <a:r>
              <a:rPr lang="en-US" dirty="0"/>
              <a:t>abuse 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smtClean="0"/>
              <a:t>Pseudomonas</a:t>
            </a:r>
            <a:r>
              <a:rPr lang="en-US" dirty="0"/>
              <a:t> most </a:t>
            </a:r>
            <a:r>
              <a:rPr lang="en-US" dirty="0" smtClean="0"/>
              <a:t>characteristic</a:t>
            </a:r>
          </a:p>
          <a:p>
            <a:r>
              <a:rPr lang="en-US" dirty="0"/>
              <a:t>Empirical therapy </a:t>
            </a:r>
            <a:endParaRPr lang="en-US" dirty="0" smtClean="0"/>
          </a:p>
          <a:p>
            <a:pPr lvl="1"/>
            <a:r>
              <a:rPr lang="en-US" dirty="0" smtClean="0"/>
              <a:t>prior </a:t>
            </a:r>
            <a:r>
              <a:rPr lang="en-US" dirty="0"/>
              <a:t>to the availability of definitive </a:t>
            </a:r>
            <a:r>
              <a:rPr lang="en-US" dirty="0" smtClean="0"/>
              <a:t>cultures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the patient's age and/or special circumstances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 – Empirical 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Newborn (up to 3 months of age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most </a:t>
            </a:r>
            <a:r>
              <a:rPr lang="en-US" b="1" dirty="0"/>
              <a:t>common organisms </a:t>
            </a:r>
            <a:r>
              <a:rPr lang="en-US" b="1" dirty="0" smtClean="0">
                <a:sym typeface="Wingdings"/>
              </a:rPr>
              <a:t> </a:t>
            </a:r>
          </a:p>
          <a:p>
            <a:pPr lvl="2"/>
            <a:r>
              <a:rPr lang="en-US" b="1" i="1" dirty="0" smtClean="0"/>
              <a:t>S</a:t>
            </a:r>
            <a:r>
              <a:rPr lang="en-US" b="1" i="1" dirty="0"/>
              <a:t>. </a:t>
            </a:r>
            <a:r>
              <a:rPr lang="en-US" b="1" i="1" dirty="0" err="1"/>
              <a:t>aureus</a:t>
            </a:r>
            <a:r>
              <a:rPr lang="en-US" b="1" dirty="0"/>
              <a:t> </a:t>
            </a:r>
            <a:endParaRPr lang="en-US" b="1" dirty="0" smtClean="0"/>
          </a:p>
          <a:p>
            <a:pPr lvl="2"/>
            <a:r>
              <a:rPr lang="en-US" b="1" dirty="0" smtClean="0"/>
              <a:t>group </a:t>
            </a:r>
            <a:r>
              <a:rPr lang="en-US" b="1" dirty="0"/>
              <a:t>B </a:t>
            </a:r>
            <a:r>
              <a:rPr lang="en-US" b="1" dirty="0" smtClean="0"/>
              <a:t>streptococcus</a:t>
            </a:r>
          </a:p>
          <a:p>
            <a:pPr lvl="1"/>
            <a:r>
              <a:rPr lang="en-US" b="1" dirty="0" smtClean="0"/>
              <a:t>less </a:t>
            </a:r>
            <a:r>
              <a:rPr lang="en-US" b="1" dirty="0"/>
              <a:t>common organisms </a:t>
            </a:r>
            <a:r>
              <a:rPr lang="en-US" b="1" dirty="0" smtClean="0">
                <a:sym typeface="Wingdings"/>
              </a:rPr>
              <a:t> </a:t>
            </a:r>
          </a:p>
          <a:p>
            <a:pPr lvl="2"/>
            <a:r>
              <a:rPr lang="en-US" dirty="0" err="1" smtClean="0"/>
              <a:t>Enterobacteriaceae</a:t>
            </a:r>
            <a:r>
              <a:rPr lang="en-US" dirty="0" smtClean="0"/>
              <a:t> </a:t>
            </a:r>
          </a:p>
          <a:p>
            <a:pPr lvl="2"/>
            <a:r>
              <a:rPr lang="en-US" i="1" dirty="0" smtClean="0"/>
              <a:t>Neisseria </a:t>
            </a:r>
            <a:r>
              <a:rPr lang="en-US" i="1" dirty="0" err="1" smtClean="0"/>
              <a:t>gonorrhoeae</a:t>
            </a:r>
            <a:endParaRPr lang="en-US" i="1" dirty="0" smtClean="0"/>
          </a:p>
          <a:p>
            <a:pPr lvl="1"/>
            <a:r>
              <a:rPr lang="en-US" dirty="0" smtClean="0"/>
              <a:t>70% with adjacent </a:t>
            </a:r>
            <a:r>
              <a:rPr lang="en-US" dirty="0"/>
              <a:t>bony involvement </a:t>
            </a:r>
            <a:endParaRPr lang="en-US" dirty="0" smtClean="0"/>
          </a:p>
          <a:p>
            <a:pPr lvl="1"/>
            <a:r>
              <a:rPr lang="en-US" dirty="0" smtClean="0"/>
              <a:t>Blood </a:t>
            </a:r>
            <a:r>
              <a:rPr lang="en-US" dirty="0"/>
              <a:t>cultures are commonly </a:t>
            </a:r>
            <a:r>
              <a:rPr lang="en-US" dirty="0" smtClean="0"/>
              <a:t>positive</a:t>
            </a:r>
          </a:p>
          <a:p>
            <a:pPr lvl="1"/>
            <a:r>
              <a:rPr lang="en-US" dirty="0" smtClean="0"/>
              <a:t>Initial treatment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PRSP + 3</a:t>
            </a:r>
            <a:r>
              <a:rPr lang="en-US" baseline="30000" dirty="0" smtClean="0"/>
              <a:t>rd</a:t>
            </a:r>
            <a:r>
              <a:rPr lang="en-US" dirty="0" smtClean="0"/>
              <a:t> -</a:t>
            </a:r>
            <a:r>
              <a:rPr lang="en-US" dirty="0"/>
              <a:t>generation </a:t>
            </a:r>
            <a:r>
              <a:rPr lang="en-US" dirty="0" smtClean="0"/>
              <a:t>cephalosporin</a:t>
            </a:r>
          </a:p>
        </p:txBody>
      </p:sp>
    </p:spTree>
    <p:extLst>
      <p:ext uri="{BB962C8B-B14F-4D97-AF65-F5344CB8AC3E}">
        <p14:creationId xmlns:p14="http://schemas.microsoft.com/office/powerpoint/2010/main" val="26104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 – Empirical 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Children (3 months to 14 years of age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common organisms </a:t>
            </a:r>
            <a:endParaRPr lang="en-US" dirty="0" smtClean="0"/>
          </a:p>
          <a:p>
            <a:pPr lvl="2"/>
            <a:r>
              <a:rPr lang="en-US" i="1" dirty="0" smtClean="0"/>
              <a:t>S</a:t>
            </a:r>
            <a:r>
              <a:rPr lang="en-US" i="1" dirty="0"/>
              <a:t>. </a:t>
            </a:r>
            <a:r>
              <a:rPr lang="en-US" i="1" dirty="0" err="1" smtClean="0"/>
              <a:t>aureus</a:t>
            </a:r>
            <a:endParaRPr lang="en-US" i="1" dirty="0" smtClean="0"/>
          </a:p>
          <a:p>
            <a:pPr lvl="2"/>
            <a:r>
              <a:rPr lang="en-US" i="1" dirty="0" smtClean="0"/>
              <a:t>Streptococcus </a:t>
            </a:r>
            <a:r>
              <a:rPr lang="en-US" i="1" dirty="0" err="1" smtClean="0"/>
              <a:t>pyogenes</a:t>
            </a:r>
            <a:endParaRPr lang="en-US" i="1" dirty="0" smtClean="0"/>
          </a:p>
          <a:p>
            <a:pPr lvl="2"/>
            <a:r>
              <a:rPr lang="en-US" i="1" dirty="0" smtClean="0"/>
              <a:t>S</a:t>
            </a:r>
            <a:r>
              <a:rPr lang="en-US" i="1" dirty="0"/>
              <a:t>. </a:t>
            </a:r>
            <a:r>
              <a:rPr lang="en-US" i="1" dirty="0" err="1" smtClean="0"/>
              <a:t>pneumoniae</a:t>
            </a:r>
            <a:endParaRPr lang="en-US" i="1" dirty="0" smtClean="0"/>
          </a:p>
          <a:p>
            <a:pPr lvl="2"/>
            <a:r>
              <a:rPr lang="en-US" i="1" dirty="0" smtClean="0"/>
              <a:t>H</a:t>
            </a:r>
            <a:r>
              <a:rPr lang="en-US" i="1" dirty="0"/>
              <a:t>. </a:t>
            </a:r>
            <a:r>
              <a:rPr lang="en-US" i="1" dirty="0" err="1"/>
              <a:t>influenzae</a:t>
            </a:r>
            <a:r>
              <a:rPr lang="en-US" dirty="0"/>
              <a:t> 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/>
              <a:t>markedly </a:t>
            </a:r>
            <a:r>
              <a:rPr lang="en-US" b="1" dirty="0"/>
              <a:t>decreased with vaccination </a:t>
            </a:r>
            <a:endParaRPr lang="en-US" b="1" dirty="0" smtClean="0"/>
          </a:p>
          <a:p>
            <a:pPr lvl="2"/>
            <a:r>
              <a:rPr lang="en-US" dirty="0" smtClean="0"/>
              <a:t>gram</a:t>
            </a:r>
            <a:r>
              <a:rPr lang="en-US" dirty="0"/>
              <a:t>-negative </a:t>
            </a:r>
            <a:r>
              <a:rPr lang="en-US" dirty="0" smtClean="0"/>
              <a:t>bacilli</a:t>
            </a:r>
          </a:p>
          <a:p>
            <a:pPr lvl="1"/>
            <a:r>
              <a:rPr lang="en-US" dirty="0" smtClean="0"/>
              <a:t>Initial </a:t>
            </a:r>
            <a:r>
              <a:rPr lang="en-US" dirty="0"/>
              <a:t>treatment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PRSP + 3</a:t>
            </a:r>
            <a:r>
              <a:rPr lang="en-US" baseline="30000" dirty="0" smtClean="0"/>
              <a:t>rd</a:t>
            </a:r>
            <a:r>
              <a:rPr lang="en-US" dirty="0" smtClean="0"/>
              <a:t> -</a:t>
            </a:r>
            <a:r>
              <a:rPr lang="en-US" dirty="0"/>
              <a:t>generation </a:t>
            </a:r>
            <a:r>
              <a:rPr lang="en-US" dirty="0" smtClean="0"/>
              <a:t>cephalosporin</a:t>
            </a:r>
          </a:p>
          <a:p>
            <a:pPr lvl="1"/>
            <a:r>
              <a:rPr lang="en-US" dirty="0" smtClean="0"/>
              <a:t>alternative </a:t>
            </a:r>
            <a:r>
              <a:rPr lang="en-US" dirty="0"/>
              <a:t>treatment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vancomycin</a:t>
            </a:r>
            <a:r>
              <a:rPr lang="en-US" dirty="0" smtClean="0"/>
              <a:t> + 3</a:t>
            </a:r>
            <a:r>
              <a:rPr lang="en-US" baseline="30000" dirty="0" smtClean="0"/>
              <a:t>rd</a:t>
            </a:r>
            <a:r>
              <a:rPr lang="en-US" dirty="0" smtClean="0"/>
              <a:t> -</a:t>
            </a:r>
            <a:r>
              <a:rPr lang="en-US" dirty="0"/>
              <a:t>generation cephalosporin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 – Empirical 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Acute </a:t>
            </a:r>
            <a:r>
              <a:rPr lang="en-US" b="1" dirty="0" err="1"/>
              <a:t>monarticular</a:t>
            </a:r>
            <a:r>
              <a:rPr lang="en-US" b="1" dirty="0"/>
              <a:t> septic arthritis in adults </a:t>
            </a:r>
            <a:endParaRPr lang="en-US" b="1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most common organisms </a:t>
            </a:r>
            <a:endParaRPr lang="en-US" dirty="0" smtClean="0"/>
          </a:p>
          <a:p>
            <a:pPr lvl="2"/>
            <a:r>
              <a:rPr lang="en-US" i="1" dirty="0" smtClean="0"/>
              <a:t>S</a:t>
            </a:r>
            <a:r>
              <a:rPr lang="en-US" i="1" dirty="0"/>
              <a:t>. </a:t>
            </a:r>
            <a:r>
              <a:rPr lang="en-US" i="1" dirty="0" err="1" smtClean="0"/>
              <a:t>aureus</a:t>
            </a:r>
            <a:endParaRPr lang="en-US" i="1" dirty="0" smtClean="0"/>
          </a:p>
          <a:p>
            <a:pPr lvl="2"/>
            <a:r>
              <a:rPr lang="en-US" dirty="0" smtClean="0"/>
              <a:t>Streptococci</a:t>
            </a:r>
          </a:p>
          <a:p>
            <a:pPr lvl="2"/>
            <a:r>
              <a:rPr lang="en-US" dirty="0" smtClean="0"/>
              <a:t>gram</a:t>
            </a:r>
            <a:r>
              <a:rPr lang="en-US" dirty="0"/>
              <a:t>-negative </a:t>
            </a:r>
            <a:r>
              <a:rPr lang="en-US" dirty="0" smtClean="0"/>
              <a:t>bacilli</a:t>
            </a:r>
          </a:p>
          <a:p>
            <a:pPr lvl="1"/>
            <a:r>
              <a:rPr lang="en-US" dirty="0" smtClean="0"/>
              <a:t>Antibiotic </a:t>
            </a:r>
            <a:r>
              <a:rPr lang="en-US" dirty="0"/>
              <a:t>treatment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PRSP + 3</a:t>
            </a:r>
            <a:r>
              <a:rPr lang="en-US" baseline="30000" dirty="0" smtClean="0"/>
              <a:t>rd</a:t>
            </a:r>
            <a:r>
              <a:rPr lang="en-US" dirty="0" smtClean="0"/>
              <a:t> -</a:t>
            </a:r>
            <a:r>
              <a:rPr lang="en-US" dirty="0"/>
              <a:t>generation cephalosporin </a:t>
            </a:r>
            <a:endParaRPr lang="en-US" dirty="0" smtClean="0"/>
          </a:p>
          <a:p>
            <a:pPr lvl="1"/>
            <a:r>
              <a:rPr lang="en-US" dirty="0" smtClean="0"/>
              <a:t>Alternative treatment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PRSP </a:t>
            </a:r>
            <a:r>
              <a:rPr lang="en-US" dirty="0"/>
              <a:t>plus ciprofloxacin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 – Empirical 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Chronic </a:t>
            </a:r>
            <a:r>
              <a:rPr lang="en-US" b="1" dirty="0" err="1"/>
              <a:t>monarticular</a:t>
            </a:r>
            <a:r>
              <a:rPr lang="en-US" b="1" dirty="0"/>
              <a:t> septic </a:t>
            </a:r>
            <a:r>
              <a:rPr lang="en-US" b="1" dirty="0" smtClean="0"/>
              <a:t>arthritis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common organisms </a:t>
            </a:r>
            <a:endParaRPr lang="en-US" dirty="0" smtClean="0"/>
          </a:p>
          <a:p>
            <a:pPr lvl="2"/>
            <a:r>
              <a:rPr lang="en-US" i="1" dirty="0" err="1" smtClean="0"/>
              <a:t>Brucella</a:t>
            </a:r>
            <a:endParaRPr lang="en-US" i="1" dirty="0" smtClean="0"/>
          </a:p>
          <a:p>
            <a:pPr lvl="2"/>
            <a:r>
              <a:rPr lang="en-US" i="1" dirty="0" err="1" smtClean="0"/>
              <a:t>Nocardia</a:t>
            </a:r>
            <a:endParaRPr lang="en-US" i="1" dirty="0" smtClean="0"/>
          </a:p>
          <a:p>
            <a:pPr lvl="2"/>
            <a:r>
              <a:rPr lang="en-US" i="1" dirty="0" smtClean="0"/>
              <a:t>Mycobacteria</a:t>
            </a:r>
          </a:p>
          <a:p>
            <a:pPr lvl="2"/>
            <a:r>
              <a:rPr lang="en-US" dirty="0" smtClean="0"/>
              <a:t>fungi</a:t>
            </a:r>
          </a:p>
          <a:p>
            <a:r>
              <a:rPr lang="en-US" b="1" dirty="0" err="1"/>
              <a:t>Polyarticular</a:t>
            </a:r>
            <a:r>
              <a:rPr lang="en-US" b="1" dirty="0"/>
              <a:t> septic </a:t>
            </a:r>
            <a:r>
              <a:rPr lang="en-US" b="1" dirty="0" smtClean="0"/>
              <a:t>arthritis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common organisms </a:t>
            </a:r>
            <a:endParaRPr lang="en-US" dirty="0" smtClean="0"/>
          </a:p>
          <a:p>
            <a:pPr lvl="2"/>
            <a:r>
              <a:rPr lang="en-US" dirty="0" smtClean="0"/>
              <a:t>Gonococci</a:t>
            </a:r>
          </a:p>
          <a:p>
            <a:pPr lvl="2"/>
            <a:r>
              <a:rPr lang="en-US" i="1" dirty="0" smtClean="0"/>
              <a:t>B</a:t>
            </a:r>
            <a:r>
              <a:rPr lang="en-US" i="1" dirty="0"/>
              <a:t>. </a:t>
            </a:r>
            <a:r>
              <a:rPr lang="en-US" i="1" dirty="0" err="1" smtClean="0"/>
              <a:t>burgdorferi</a:t>
            </a:r>
            <a:endParaRPr lang="en-US" i="1" dirty="0" smtClean="0"/>
          </a:p>
          <a:p>
            <a:pPr lvl="2"/>
            <a:r>
              <a:rPr lang="en-US" dirty="0" smtClean="0"/>
              <a:t>acute </a:t>
            </a:r>
            <a:r>
              <a:rPr lang="en-US" dirty="0"/>
              <a:t>rheumatic </a:t>
            </a:r>
            <a:r>
              <a:rPr lang="en-US" dirty="0" smtClean="0"/>
              <a:t>fever</a:t>
            </a:r>
          </a:p>
          <a:p>
            <a:pPr lvl="2"/>
            <a:r>
              <a:rPr lang="en-US" dirty="0" smtClean="0"/>
              <a:t>viruses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Septic Arthritis – Surgical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mainstay of treatment</a:t>
            </a:r>
          </a:p>
          <a:p>
            <a:pPr lvl="1"/>
            <a:r>
              <a:rPr lang="en-US" dirty="0" smtClean="0"/>
              <a:t>Surgical </a:t>
            </a:r>
            <a:r>
              <a:rPr lang="en-US" dirty="0"/>
              <a:t>drainage </a:t>
            </a:r>
            <a:r>
              <a:rPr lang="en-US" dirty="0" smtClean="0">
                <a:sym typeface="Wingdings"/>
              </a:rPr>
              <a:t> open or arthroscopic</a:t>
            </a:r>
            <a:endParaRPr lang="en-US" dirty="0" smtClean="0"/>
          </a:p>
          <a:p>
            <a:pPr lvl="1"/>
            <a:r>
              <a:rPr lang="en-US" dirty="0" smtClean="0"/>
              <a:t>daily aspiration</a:t>
            </a:r>
          </a:p>
          <a:p>
            <a:r>
              <a:rPr lang="en-US" dirty="0" smtClean="0"/>
              <a:t>Tuberculosis infections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pannus</a:t>
            </a: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similar </a:t>
            </a:r>
            <a:r>
              <a:rPr lang="en-US" dirty="0"/>
              <a:t>to that of inflammatory </a:t>
            </a:r>
            <a:r>
              <a:rPr lang="en-US" dirty="0" smtClean="0"/>
              <a:t>arthritis</a:t>
            </a:r>
          </a:p>
          <a:p>
            <a:r>
              <a:rPr lang="en-US" dirty="0" smtClean="0"/>
              <a:t>Late </a:t>
            </a:r>
            <a:r>
              <a:rPr lang="en-US" dirty="0" err="1"/>
              <a:t>sequelae</a:t>
            </a:r>
            <a:r>
              <a:rPr lang="en-US" dirty="0"/>
              <a:t> of septic arthritis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soft </a:t>
            </a:r>
            <a:r>
              <a:rPr lang="en-US" dirty="0"/>
              <a:t>tissue contractures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may require soft </a:t>
            </a:r>
            <a:r>
              <a:rPr lang="en-US" dirty="0"/>
              <a:t>tissue procedures (such as a </a:t>
            </a:r>
            <a:r>
              <a:rPr lang="en-US" dirty="0" err="1"/>
              <a:t>quadricepsplasty</a:t>
            </a:r>
            <a:r>
              <a:rPr lang="en-US" dirty="0"/>
              <a:t>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Infected Total Joint </a:t>
            </a:r>
            <a:r>
              <a:rPr lang="en-US" dirty="0" err="1" smtClean="0"/>
              <a:t>Arthoplasty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Infected TJA -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70" y="1392946"/>
            <a:ext cx="4842130" cy="5465054"/>
          </a:xfrm>
        </p:spPr>
        <p:txBody>
          <a:bodyPr>
            <a:normAutofit/>
          </a:bodyPr>
          <a:lstStyle/>
          <a:p>
            <a:r>
              <a:rPr lang="en-US" dirty="0" smtClean="0"/>
              <a:t>Perioperative </a:t>
            </a:r>
            <a:r>
              <a:rPr lang="en-US" dirty="0"/>
              <a:t>intravenous antibiotics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most </a:t>
            </a:r>
            <a:r>
              <a:rPr lang="en-US" dirty="0"/>
              <a:t>effective method for decreasing its </a:t>
            </a:r>
            <a:r>
              <a:rPr lang="en-US" dirty="0" smtClean="0"/>
              <a:t>incidence</a:t>
            </a:r>
          </a:p>
          <a:p>
            <a:r>
              <a:rPr lang="en-US" dirty="0" smtClean="0"/>
              <a:t>Good </a:t>
            </a:r>
            <a:r>
              <a:rPr lang="en-US" dirty="0"/>
              <a:t>operative </a:t>
            </a:r>
            <a:r>
              <a:rPr lang="en-US" dirty="0" smtClean="0"/>
              <a:t>technique</a:t>
            </a:r>
          </a:p>
          <a:p>
            <a:r>
              <a:rPr lang="en-US" dirty="0" smtClean="0"/>
              <a:t>Laminar </a:t>
            </a:r>
            <a:r>
              <a:rPr lang="en-US" dirty="0"/>
              <a:t>flow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avoiding </a:t>
            </a:r>
            <a:r>
              <a:rPr lang="en-US" dirty="0"/>
              <a:t>obstruction between the air source and the operative </a:t>
            </a:r>
            <a:r>
              <a:rPr lang="en-US" dirty="0" smtClean="0"/>
              <a:t>wound</a:t>
            </a:r>
          </a:p>
        </p:txBody>
      </p:sp>
      <p:pic>
        <p:nvPicPr>
          <p:cNvPr id="4" name="Picture 3" descr="laminar airflow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00" y="1634565"/>
            <a:ext cx="4091499" cy="306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Osteomyelitis </a:t>
            </a:r>
            <a:endParaRPr lang="en-US" sz="4400" dirty="0"/>
          </a:p>
          <a:p>
            <a:pPr lvl="0"/>
            <a:r>
              <a:rPr lang="en-US" dirty="0"/>
              <a:t>infection of bone and bone marrow </a:t>
            </a:r>
            <a:endParaRPr lang="en-US" sz="4400" dirty="0"/>
          </a:p>
          <a:p>
            <a:pPr lvl="0"/>
            <a:r>
              <a:rPr lang="en-US" dirty="0"/>
              <a:t>Route of infection</a:t>
            </a:r>
            <a:endParaRPr lang="en-US" sz="4400" dirty="0"/>
          </a:p>
          <a:p>
            <a:pPr lvl="1"/>
            <a:r>
              <a:rPr lang="en-US" dirty="0"/>
              <a:t>direct inoculation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Open fractures</a:t>
            </a:r>
            <a:endParaRPr lang="en-US" sz="4000" dirty="0"/>
          </a:p>
          <a:p>
            <a:pPr lvl="1"/>
            <a:r>
              <a:rPr lang="en-US" dirty="0"/>
              <a:t>blood-borne organisms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err="1"/>
              <a:t>hematogenous</a:t>
            </a:r>
            <a:endParaRPr lang="en-US" sz="4000" dirty="0"/>
          </a:p>
          <a:p>
            <a:pPr lvl="0"/>
            <a:r>
              <a:rPr lang="en-US" b="1" dirty="0"/>
              <a:t>Determination of the offending organism</a:t>
            </a:r>
            <a:endParaRPr lang="en-US" sz="4400" dirty="0"/>
          </a:p>
          <a:p>
            <a:pPr lvl="1"/>
            <a:r>
              <a:rPr lang="en-US" b="1" dirty="0"/>
              <a:t>Not a clinical diagnosis</a:t>
            </a:r>
            <a:endParaRPr lang="en-US" sz="4000" dirty="0"/>
          </a:p>
          <a:p>
            <a:pPr lvl="1"/>
            <a:r>
              <a:rPr lang="en-US" b="1" dirty="0"/>
              <a:t>Deep culture is essential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Infected TJA -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32152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Special </a:t>
            </a:r>
            <a:r>
              <a:rPr lang="en-US" dirty="0"/>
              <a:t>“space suits”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patients </a:t>
            </a:r>
            <a:r>
              <a:rPr lang="en-US" dirty="0" smtClean="0"/>
              <a:t>with TJA do </a:t>
            </a:r>
            <a:r>
              <a:rPr lang="en-US" dirty="0"/>
              <a:t>not need prophylactic antibiotics </a:t>
            </a:r>
            <a:r>
              <a:rPr lang="en-US" dirty="0" smtClean="0"/>
              <a:t>for dental procedures </a:t>
            </a:r>
          </a:p>
          <a:p>
            <a:r>
              <a:rPr lang="en-US" dirty="0" smtClean="0"/>
              <a:t>Before TKA revision </a:t>
            </a:r>
            <a:r>
              <a:rPr lang="en-US" dirty="0" smtClean="0">
                <a:sym typeface="Wingdings"/>
              </a:rPr>
              <a:t> knee </a:t>
            </a:r>
            <a:r>
              <a:rPr lang="en-US" dirty="0" smtClean="0"/>
              <a:t>aspiration is important to rule </a:t>
            </a:r>
            <a:r>
              <a:rPr lang="en-US" dirty="0"/>
              <a:t>out infection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space sui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52" y="1600200"/>
            <a:ext cx="4553899" cy="341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Infected TJA -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Most common pathogen </a:t>
            </a:r>
            <a:r>
              <a:rPr lang="en-US" dirty="0" smtClean="0">
                <a:sym typeface="Wingdings"/>
              </a:rPr>
              <a:t> </a:t>
            </a:r>
          </a:p>
          <a:p>
            <a:pPr lvl="1"/>
            <a:r>
              <a:rPr lang="en-US" b="1" i="1" dirty="0" smtClean="0"/>
              <a:t>S</a:t>
            </a:r>
            <a:r>
              <a:rPr lang="en-US" b="1" i="1" dirty="0"/>
              <a:t>. </a:t>
            </a:r>
            <a:r>
              <a:rPr lang="en-US" b="1" i="1" dirty="0" err="1" smtClean="0"/>
              <a:t>epidermidis</a:t>
            </a:r>
            <a:r>
              <a:rPr lang="en-US" b="1" dirty="0"/>
              <a:t> </a:t>
            </a:r>
            <a:r>
              <a:rPr lang="en-US" b="1" dirty="0" smtClean="0">
                <a:sym typeface="Wingdings"/>
              </a:rPr>
              <a:t> most common with any foreign body</a:t>
            </a:r>
            <a:endParaRPr lang="en-US" b="1" dirty="0" smtClean="0"/>
          </a:p>
          <a:p>
            <a:pPr lvl="1"/>
            <a:r>
              <a:rPr lang="en-US" i="1" dirty="0" smtClean="0"/>
              <a:t>S</a:t>
            </a:r>
            <a:r>
              <a:rPr lang="en-US" i="1" dirty="0"/>
              <a:t>. </a:t>
            </a:r>
            <a:r>
              <a:rPr lang="en-US" i="1" dirty="0" err="1"/>
              <a:t>aureus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group </a:t>
            </a:r>
            <a:r>
              <a:rPr lang="en-US" dirty="0"/>
              <a:t>B </a:t>
            </a:r>
            <a:r>
              <a:rPr lang="en-US" dirty="0" smtClean="0"/>
              <a:t>streptococcus</a:t>
            </a:r>
          </a:p>
          <a:p>
            <a:r>
              <a:rPr lang="en-US" dirty="0" smtClean="0"/>
              <a:t>ESR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most </a:t>
            </a:r>
            <a:r>
              <a:rPr lang="en-US" dirty="0"/>
              <a:t>sensitive </a:t>
            </a:r>
            <a:r>
              <a:rPr lang="en-US" dirty="0" smtClean="0"/>
              <a:t>but not specific </a:t>
            </a:r>
          </a:p>
          <a:p>
            <a:r>
              <a:rPr lang="en-US" dirty="0" smtClean="0"/>
              <a:t>Culture </a:t>
            </a:r>
            <a:r>
              <a:rPr lang="en-US" dirty="0"/>
              <a:t>of the hip aspirate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sensitive </a:t>
            </a:r>
            <a:r>
              <a:rPr lang="en-US" dirty="0"/>
              <a:t>and specific </a:t>
            </a:r>
            <a:endParaRPr lang="en-US" dirty="0" smtClean="0"/>
          </a:p>
          <a:p>
            <a:r>
              <a:rPr lang="en-US" dirty="0" smtClean="0"/>
              <a:t>CRP may be helpful</a:t>
            </a:r>
          </a:p>
          <a:p>
            <a:r>
              <a:rPr lang="en-US" dirty="0" smtClean="0"/>
              <a:t>Preoperative </a:t>
            </a:r>
            <a:r>
              <a:rPr lang="en-US" dirty="0"/>
              <a:t>skin ulcerations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risk</a:t>
            </a:r>
            <a:endParaRPr lang="en-US" dirty="0" smtClean="0"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en-US" dirty="0" smtClean="0"/>
              <a:t>most </a:t>
            </a:r>
            <a:r>
              <a:rPr lang="en-US" dirty="0"/>
              <a:t>accurate test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tissue culture</a:t>
            </a:r>
          </a:p>
        </p:txBody>
      </p:sp>
    </p:spTree>
    <p:extLst>
      <p:ext uri="{BB962C8B-B14F-4D97-AF65-F5344CB8AC3E}">
        <p14:creationId xmlns:p14="http://schemas.microsoft.com/office/powerpoint/2010/main" val="29463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Infected TJA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Acute </a:t>
            </a:r>
            <a:r>
              <a:rPr lang="en-US" b="1" dirty="0"/>
              <a:t>infections </a:t>
            </a:r>
            <a:r>
              <a:rPr lang="en-US" b="1" dirty="0" smtClean="0">
                <a:sym typeface="Wingdings"/>
              </a:rPr>
              <a:t> </a:t>
            </a:r>
            <a:r>
              <a:rPr lang="en-US" b="1" dirty="0" smtClean="0"/>
              <a:t>within </a:t>
            </a:r>
            <a:r>
              <a:rPr lang="en-US" b="1" dirty="0"/>
              <a:t>2-3 weeks of </a:t>
            </a:r>
            <a:r>
              <a:rPr lang="en-US" b="1" dirty="0" err="1" smtClean="0"/>
              <a:t>arthroplasty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/>
              </a:rPr>
              <a:t> Treatment</a:t>
            </a:r>
          </a:p>
          <a:p>
            <a:pPr lvl="1"/>
            <a:r>
              <a:rPr lang="en-US" b="1" dirty="0" smtClean="0"/>
              <a:t>prosthesis salvage </a:t>
            </a:r>
            <a:r>
              <a:rPr lang="en-US" b="1" dirty="0" smtClean="0">
                <a:sym typeface="Wingdings"/>
              </a:rPr>
              <a:t> stable prosthesis</a:t>
            </a:r>
          </a:p>
          <a:p>
            <a:pPr lvl="1"/>
            <a:r>
              <a:rPr lang="en-US" b="1" dirty="0" smtClean="0"/>
              <a:t>Exchange polyethylene </a:t>
            </a:r>
            <a:r>
              <a:rPr lang="en-US" b="1" dirty="0"/>
              <a:t>components </a:t>
            </a:r>
            <a:endParaRPr lang="en-US" b="1" dirty="0" smtClean="0"/>
          </a:p>
          <a:p>
            <a:pPr lvl="1"/>
            <a:r>
              <a:rPr lang="en-US" dirty="0" err="1" smtClean="0"/>
              <a:t>Synovectomy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beneficial</a:t>
            </a:r>
          </a:p>
          <a:p>
            <a:r>
              <a:rPr lang="en-US" b="1" dirty="0" smtClean="0"/>
              <a:t>chronic </a:t>
            </a:r>
            <a:r>
              <a:rPr lang="en-US" b="1" dirty="0"/>
              <a:t>TJA infections </a:t>
            </a:r>
            <a:r>
              <a:rPr lang="en-US" b="1" dirty="0" smtClean="0">
                <a:sym typeface="Wingdings"/>
              </a:rPr>
              <a:t> &gt;3 weeks of </a:t>
            </a:r>
            <a:r>
              <a:rPr lang="en-US" b="1" dirty="0" err="1" smtClean="0">
                <a:sym typeface="Wingdings"/>
              </a:rPr>
              <a:t>arthroplasty</a:t>
            </a:r>
            <a:r>
              <a:rPr lang="en-US" b="1" dirty="0" smtClean="0">
                <a:sym typeface="Wingdings"/>
              </a:rPr>
              <a:t> </a:t>
            </a:r>
          </a:p>
          <a:p>
            <a:pPr lvl="1"/>
            <a:r>
              <a:rPr lang="en-US" b="1" dirty="0" smtClean="0"/>
              <a:t>Implant and cement removal</a:t>
            </a:r>
          </a:p>
          <a:p>
            <a:pPr lvl="1"/>
            <a:r>
              <a:rPr lang="en-US" dirty="0" smtClean="0"/>
              <a:t>staged </a:t>
            </a:r>
            <a:r>
              <a:rPr lang="en-US" dirty="0"/>
              <a:t>exchange </a:t>
            </a:r>
            <a:r>
              <a:rPr lang="en-US" dirty="0" err="1" smtClean="0"/>
              <a:t>arthroplasty</a:t>
            </a:r>
            <a:endParaRPr lang="en-US" dirty="0" smtClean="0"/>
          </a:p>
          <a:p>
            <a:pPr lvl="1"/>
            <a:r>
              <a:rPr lang="en-US" dirty="0" err="1" smtClean="0"/>
              <a:t>Glycocalyx</a:t>
            </a:r>
            <a:endParaRPr lang="en-US" dirty="0" smtClean="0"/>
          </a:p>
          <a:p>
            <a:pPr lvl="2"/>
            <a:r>
              <a:rPr lang="en-US" dirty="0" smtClean="0"/>
              <a:t>Formed by </a:t>
            </a:r>
            <a:r>
              <a:rPr lang="en-US" dirty="0" err="1"/>
              <a:t>p</a:t>
            </a:r>
            <a:r>
              <a:rPr lang="en-US" dirty="0" err="1" smtClean="0"/>
              <a:t>olymicrobial</a:t>
            </a:r>
            <a:r>
              <a:rPr lang="en-US" dirty="0" smtClean="0"/>
              <a:t> </a:t>
            </a:r>
            <a:r>
              <a:rPr lang="en-US" dirty="0"/>
              <a:t>organisms </a:t>
            </a:r>
            <a:endParaRPr lang="en-US" dirty="0" smtClean="0"/>
          </a:p>
          <a:p>
            <a:pPr lvl="2"/>
            <a:r>
              <a:rPr lang="en-US" dirty="0" smtClean="0"/>
              <a:t>Difficult infection </a:t>
            </a:r>
            <a:r>
              <a:rPr lang="en-US" dirty="0"/>
              <a:t>control </a:t>
            </a:r>
            <a:r>
              <a:rPr lang="en-US" dirty="0" smtClean="0"/>
              <a:t>without removing prosthesis </a:t>
            </a:r>
            <a:r>
              <a:rPr lang="en-US" dirty="0"/>
              <a:t>and vigorous </a:t>
            </a:r>
            <a:r>
              <a:rPr lang="en-US" dirty="0" err="1" smtClean="0"/>
              <a:t>débridement</a:t>
            </a:r>
            <a:endParaRPr lang="en-US" dirty="0" smtClean="0"/>
          </a:p>
          <a:p>
            <a:pPr lvl="1"/>
            <a:r>
              <a:rPr lang="en-US" dirty="0" smtClean="0"/>
              <a:t>Helpful steps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of antibiotic-impregnated cement </a:t>
            </a:r>
            <a:endParaRPr lang="en-US" dirty="0" smtClean="0"/>
          </a:p>
          <a:p>
            <a:pPr lvl="2"/>
            <a:r>
              <a:rPr lang="en-US" dirty="0" smtClean="0"/>
              <a:t>antibiotic </a:t>
            </a:r>
            <a:r>
              <a:rPr lang="en-US" dirty="0"/>
              <a:t>spacers/beads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53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Good luck!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hemotagenous</a:t>
            </a:r>
            <a:r>
              <a:rPr lang="en-US" dirty="0" smtClean="0"/>
              <a:t> OM</a:t>
            </a:r>
          </a:p>
          <a:p>
            <a:r>
              <a:rPr lang="en-US" dirty="0" smtClean="0"/>
              <a:t>Acute OM</a:t>
            </a:r>
          </a:p>
          <a:p>
            <a:r>
              <a:rPr lang="en-US" dirty="0" err="1" smtClean="0"/>
              <a:t>Subacute</a:t>
            </a:r>
            <a:r>
              <a:rPr lang="en-US" dirty="0" smtClean="0"/>
              <a:t> OM</a:t>
            </a:r>
          </a:p>
          <a:p>
            <a:r>
              <a:rPr lang="en-US" smtClean="0"/>
              <a:t>Chronic 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4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Acute </a:t>
            </a:r>
            <a:r>
              <a:rPr lang="en-US" dirty="0" err="1" smtClean="0"/>
              <a:t>Hematogenous</a:t>
            </a:r>
            <a:r>
              <a:rPr lang="en-US" dirty="0" smtClean="0"/>
              <a:t> OM</a:t>
            </a:r>
            <a:br>
              <a:rPr lang="en-US" dirty="0" smtClean="0"/>
            </a:b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55" y="1386726"/>
            <a:ext cx="4261740" cy="535582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caused by blood-borne organisms</a:t>
            </a:r>
          </a:p>
          <a:p>
            <a:r>
              <a:rPr lang="en-US" dirty="0"/>
              <a:t>More common in children </a:t>
            </a:r>
          </a:p>
          <a:p>
            <a:pPr lvl="1"/>
            <a:r>
              <a:rPr lang="en-US" dirty="0"/>
              <a:t>Boys &gt; girls</a:t>
            </a:r>
          </a:p>
          <a:p>
            <a:pPr lvl="1"/>
            <a:r>
              <a:rPr lang="en-US" dirty="0"/>
              <a:t>most common in long bone metaphysis or epiphysis </a:t>
            </a:r>
          </a:p>
          <a:p>
            <a:pPr lvl="1"/>
            <a:r>
              <a:rPr lang="en-US" dirty="0"/>
              <a:t>Lower extremity &gt;&gt; upper extremity </a:t>
            </a:r>
          </a:p>
          <a:p>
            <a:r>
              <a:rPr lang="en-US" dirty="0"/>
              <a:t>Pain </a:t>
            </a:r>
          </a:p>
          <a:p>
            <a:r>
              <a:rPr lang="en-US" dirty="0"/>
              <a:t>Loss of function of the involved extremity</a:t>
            </a:r>
          </a:p>
          <a:p>
            <a:r>
              <a:rPr lang="en-US" dirty="0"/>
              <a:t>Soft tissue abscess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clinical OM 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0890" y="1441431"/>
            <a:ext cx="2966615" cy="46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8418" y="690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Acute </a:t>
            </a:r>
            <a:r>
              <a:rPr lang="en-US" dirty="0" err="1" smtClean="0"/>
              <a:t>Hematogenous</a:t>
            </a:r>
            <a:r>
              <a:rPr lang="en-US" dirty="0" smtClean="0"/>
              <a:t> OM</a:t>
            </a:r>
            <a:br>
              <a:rPr lang="en-US" dirty="0" smtClean="0"/>
            </a:br>
            <a:r>
              <a:rPr lang="en-US" dirty="0" smtClean="0"/>
              <a:t>Radiographic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8423" cy="4525963"/>
          </a:xfrm>
        </p:spPr>
        <p:txBody>
          <a:bodyPr/>
          <a:lstStyle/>
          <a:p>
            <a:r>
              <a:rPr lang="en-US" dirty="0"/>
              <a:t>soft tissue swelling (early)</a:t>
            </a:r>
          </a:p>
          <a:p>
            <a:r>
              <a:rPr lang="en-US" dirty="0"/>
              <a:t>bone demineralization (10-14 days)</a:t>
            </a:r>
          </a:p>
          <a:p>
            <a:r>
              <a:rPr lang="en-US" b="1" dirty="0" err="1"/>
              <a:t>sequestra</a:t>
            </a:r>
            <a:r>
              <a:rPr lang="en-US" dirty="0"/>
              <a:t> 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dead bone with surrounding granulation tissue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later</a:t>
            </a:r>
          </a:p>
          <a:p>
            <a:r>
              <a:rPr lang="en-US" b="1" dirty="0" err="1"/>
              <a:t>involucrum</a:t>
            </a:r>
            <a:r>
              <a:rPr lang="en-US" dirty="0"/>
              <a:t> 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periosteal new bone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later</a:t>
            </a:r>
          </a:p>
          <a:p>
            <a:endParaRPr lang="en-US" dirty="0"/>
          </a:p>
        </p:txBody>
      </p:sp>
      <p:pic>
        <p:nvPicPr>
          <p:cNvPr id="4" name="Picture 3" descr="39b3328e78b34250a194bca148e00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20" y="0"/>
            <a:ext cx="3085480" cy="3088382"/>
          </a:xfrm>
          <a:prstGeom prst="rect">
            <a:avLst/>
          </a:prstGeom>
        </p:spPr>
      </p:pic>
      <p:pic>
        <p:nvPicPr>
          <p:cNvPr id="5" name="Picture 4" descr="450px-Bony_sequestrum_in_a_child_femu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85" y="3088382"/>
            <a:ext cx="2827214" cy="376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ne Scan in 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76" y="2387144"/>
            <a:ext cx="3901824" cy="2856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70" y="1600200"/>
            <a:ext cx="5687732" cy="51451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Diagnosis</a:t>
            </a:r>
            <a:endParaRPr lang="en-US" sz="4400" dirty="0"/>
          </a:p>
          <a:p>
            <a:pPr lvl="1"/>
            <a:r>
              <a:rPr lang="en-US" dirty="0"/>
              <a:t>elevated WBC count </a:t>
            </a:r>
            <a:endParaRPr lang="en-US" sz="4000" dirty="0"/>
          </a:p>
          <a:p>
            <a:pPr lvl="1"/>
            <a:r>
              <a:rPr lang="en-US" dirty="0"/>
              <a:t>elevated ESR</a:t>
            </a:r>
            <a:endParaRPr lang="en-US" sz="4000" dirty="0"/>
          </a:p>
          <a:p>
            <a:pPr lvl="1"/>
            <a:r>
              <a:rPr lang="en-US" dirty="0"/>
              <a:t>blood cultures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may be positive</a:t>
            </a:r>
            <a:endParaRPr lang="en-US" sz="4000" dirty="0"/>
          </a:p>
          <a:p>
            <a:pPr lvl="1"/>
            <a:r>
              <a:rPr lang="en-US" b="1" dirty="0"/>
              <a:t>C-reactive protein</a:t>
            </a:r>
            <a:endParaRPr lang="en-US" sz="4000" dirty="0"/>
          </a:p>
          <a:p>
            <a:pPr lvl="2"/>
            <a:r>
              <a:rPr lang="en-US" b="1" dirty="0"/>
              <a:t>most sensitive monitor of infection course in children </a:t>
            </a:r>
            <a:endParaRPr lang="en-US" sz="3600" dirty="0"/>
          </a:p>
          <a:p>
            <a:pPr lvl="2"/>
            <a:r>
              <a:rPr lang="en-US" dirty="0"/>
              <a:t>short half-life </a:t>
            </a:r>
            <a:endParaRPr lang="en-US" sz="3600" dirty="0"/>
          </a:p>
          <a:p>
            <a:pPr lvl="2"/>
            <a:r>
              <a:rPr lang="en-US" dirty="0"/>
              <a:t>dissipates in about 1 week after effective treatment</a:t>
            </a:r>
            <a:endParaRPr lang="en-US" sz="3600" dirty="0"/>
          </a:p>
          <a:p>
            <a:pPr lvl="1"/>
            <a:r>
              <a:rPr lang="en-US" dirty="0"/>
              <a:t>Nuclear medicine studies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may help when not sure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387435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MRI</a:t>
            </a:r>
            <a:endParaRPr lang="en-US" sz="4400" dirty="0" smtClean="0"/>
          </a:p>
          <a:p>
            <a:pPr lvl="1"/>
            <a:r>
              <a:rPr lang="en-US" dirty="0" smtClean="0"/>
              <a:t>shows changes in bone and bone marrow before plain films</a:t>
            </a:r>
            <a:endParaRPr lang="en-US" sz="4000" dirty="0" smtClean="0"/>
          </a:p>
          <a:p>
            <a:pPr lvl="1"/>
            <a:r>
              <a:rPr lang="en-US" dirty="0" smtClean="0"/>
              <a:t>decreased T</a:t>
            </a:r>
            <a:r>
              <a:rPr lang="en-US" baseline="-25000" dirty="0" smtClean="0"/>
              <a:t>1</a:t>
            </a:r>
            <a:r>
              <a:rPr lang="en-US" dirty="0" smtClean="0"/>
              <a:t>-weighted bone marrow signal intensity</a:t>
            </a:r>
            <a:endParaRPr lang="en-US" sz="4000" dirty="0" smtClean="0"/>
          </a:p>
          <a:p>
            <a:pPr lvl="1"/>
            <a:r>
              <a:rPr lang="en-US" b="1" dirty="0" smtClean="0"/>
              <a:t>increased </a:t>
            </a:r>
            <a:r>
              <a:rPr lang="en-US" b="1" dirty="0" err="1" smtClean="0"/>
              <a:t>postgadolinium</a:t>
            </a:r>
            <a:r>
              <a:rPr lang="en-US" b="1" dirty="0" smtClean="0"/>
              <a:t> fat-suppressed T</a:t>
            </a:r>
            <a:r>
              <a:rPr lang="en-US" baseline="-25000" dirty="0" smtClean="0"/>
              <a:t>1</a:t>
            </a:r>
            <a:r>
              <a:rPr lang="en-US" b="1" dirty="0" smtClean="0"/>
              <a:t>-weighted signal intensity</a:t>
            </a:r>
            <a:endParaRPr lang="en-US" sz="4000" dirty="0" smtClean="0"/>
          </a:p>
          <a:p>
            <a:pPr lvl="1"/>
            <a:r>
              <a:rPr lang="en-US" dirty="0" smtClean="0"/>
              <a:t>increased T</a:t>
            </a:r>
            <a:r>
              <a:rPr lang="en-US" baseline="-25000" dirty="0" smtClean="0"/>
              <a:t>2</a:t>
            </a:r>
            <a:r>
              <a:rPr lang="en-US" dirty="0" smtClean="0"/>
              <a:t>-weighted signal relative to normal fat</a:t>
            </a:r>
            <a:endParaRPr lang="en-US" sz="4000" dirty="0" smtClean="0"/>
          </a:p>
          <a:p>
            <a:endParaRPr lang="en-US" dirty="0"/>
          </a:p>
        </p:txBody>
      </p:sp>
      <p:pic>
        <p:nvPicPr>
          <p:cNvPr id="4" name="Picture 3" descr="3a207d726cb0c804422f204aae5f4d_big_galler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95" y="2254958"/>
            <a:ext cx="3871205" cy="387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998</Words>
  <Application>Microsoft Office PowerPoint</Application>
  <PresentationFormat>On-screen Show (4:3)</PresentationFormat>
  <Paragraphs>279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Bone and Joint Infections</vt:lpstr>
      <vt:lpstr>Introduction</vt:lpstr>
      <vt:lpstr>Bone Infection</vt:lpstr>
      <vt:lpstr>Bone Infection</vt:lpstr>
      <vt:lpstr>Classification</vt:lpstr>
      <vt:lpstr>Acute Hematogenous OM Clinical Features</vt:lpstr>
      <vt:lpstr>Acute Hematogenous OM Radiographic Changes</vt:lpstr>
      <vt:lpstr>Diagnosis</vt:lpstr>
      <vt:lpstr>Diagnosis</vt:lpstr>
      <vt:lpstr>Treatment Outline</vt:lpstr>
      <vt:lpstr>Empirical Treatment</vt:lpstr>
      <vt:lpstr>Empirical Treatment Newborn (up to 4 months of age) </vt:lpstr>
      <vt:lpstr>Empirical Treatment Children 4 years of age or older </vt:lpstr>
      <vt:lpstr>Empirical Treatment Adults 21 years of age or older </vt:lpstr>
      <vt:lpstr>Empirical Treatment Sickle cell anemia</vt:lpstr>
      <vt:lpstr>Empirical Treatment Hemodialysis and IV drug abuser</vt:lpstr>
      <vt:lpstr>Operative Treatment</vt:lpstr>
      <vt:lpstr>Acute Osteomyelitis</vt:lpstr>
      <vt:lpstr>Acute osteomyelitis </vt:lpstr>
      <vt:lpstr>Acute osteomyelitis </vt:lpstr>
      <vt:lpstr>Chronic Osteomyelitis</vt:lpstr>
      <vt:lpstr>Chronic OM</vt:lpstr>
      <vt:lpstr>Chronic OM</vt:lpstr>
      <vt:lpstr>Chronic OM - Treatment</vt:lpstr>
      <vt:lpstr>Chronic OM - Treatment</vt:lpstr>
      <vt:lpstr>Subacute Osteomyelitis </vt:lpstr>
      <vt:lpstr>Subacute Osteomyelitis </vt:lpstr>
      <vt:lpstr>Subacute Osteomyelitis </vt:lpstr>
      <vt:lpstr>Subacute OM - Treatment</vt:lpstr>
      <vt:lpstr>Septic arthritis </vt:lpstr>
      <vt:lpstr>Septic Arthritis</vt:lpstr>
      <vt:lpstr>Septic Arthritis</vt:lpstr>
      <vt:lpstr>Septic arthritis – Empirical Rx</vt:lpstr>
      <vt:lpstr>Septic arthritis – Empirical Rx</vt:lpstr>
      <vt:lpstr>Septic arthritis – Empirical Rx</vt:lpstr>
      <vt:lpstr>Septic arthritis – Empirical Rx</vt:lpstr>
      <vt:lpstr>Septic Arthritis – Surgical treatment</vt:lpstr>
      <vt:lpstr>Infected Total Joint Arthoplasty</vt:lpstr>
      <vt:lpstr>Infected TJA - Prevention</vt:lpstr>
      <vt:lpstr>Infected TJA - Prevention</vt:lpstr>
      <vt:lpstr>Infected TJA - Diagnosis</vt:lpstr>
      <vt:lpstr>Infected TJA - Treatment</vt:lpstr>
      <vt:lpstr>Good luck!</vt:lpstr>
    </vt:vector>
  </TitlesOfParts>
  <Company>FOKU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and Joint Infections</dc:title>
  <dc:creator>Shamrookh Alresheedi</dc:creator>
  <cp:lastModifiedBy>HISHAM</cp:lastModifiedBy>
  <cp:revision>35</cp:revision>
  <dcterms:created xsi:type="dcterms:W3CDTF">2012-09-06T10:34:11Z</dcterms:created>
  <dcterms:modified xsi:type="dcterms:W3CDTF">2013-09-03T04:51:50Z</dcterms:modified>
</cp:coreProperties>
</file>