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Default Extension="wdp" ContentType="image/vnd.ms-photo"/>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27"/>
  </p:notesMasterIdLst>
  <p:sldIdLst>
    <p:sldId id="256" r:id="rId2"/>
    <p:sldId id="284" r:id="rId3"/>
    <p:sldId id="257" r:id="rId4"/>
    <p:sldId id="281" r:id="rId5"/>
    <p:sldId id="283" r:id="rId6"/>
    <p:sldId id="261" r:id="rId7"/>
    <p:sldId id="288" r:id="rId8"/>
    <p:sldId id="302" r:id="rId9"/>
    <p:sldId id="262" r:id="rId10"/>
    <p:sldId id="264" r:id="rId11"/>
    <p:sldId id="265" r:id="rId12"/>
    <p:sldId id="290" r:id="rId13"/>
    <p:sldId id="291" r:id="rId14"/>
    <p:sldId id="292" r:id="rId15"/>
    <p:sldId id="298" r:id="rId16"/>
    <p:sldId id="269" r:id="rId17"/>
    <p:sldId id="296" r:id="rId18"/>
    <p:sldId id="272" r:id="rId19"/>
    <p:sldId id="301" r:id="rId20"/>
    <p:sldId id="294" r:id="rId21"/>
    <p:sldId id="275" r:id="rId22"/>
    <p:sldId id="278" r:id="rId23"/>
    <p:sldId id="279" r:id="rId24"/>
    <p:sldId id="300" r:id="rId25"/>
    <p:sldId id="299" r:id="rId26"/>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7" d="100"/>
          <a:sy n="67" d="100"/>
        </p:scale>
        <p:origin x="-606"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51448796-8E34-4C73-B211-65E441E4F20C}" type="datetimeFigureOut">
              <a:rPr lang="ar-SA" smtClean="0"/>
              <a:pPr/>
              <a:t>20/04/1434</a:t>
            </a:fld>
            <a:endParaRPr lang="ar-S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18A31C92-2C2E-4C1C-A07E-C2B4C316BDCD}" type="slidenum">
              <a:rPr lang="ar-SA" smtClean="0"/>
              <a:pPr/>
              <a:t>‹#›</a:t>
            </a:fld>
            <a:endParaRPr lang="ar-SA"/>
          </a:p>
        </p:txBody>
      </p:sp>
    </p:spTree>
    <p:extLst>
      <p:ext uri="{BB962C8B-B14F-4D97-AF65-F5344CB8AC3E}">
        <p14:creationId xmlns:p14="http://schemas.microsoft.com/office/powerpoint/2010/main" xmlns="" val="375228631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cs typeface="Arial" pitchFamily="34" charset="0"/>
            </a:endParaRP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790A6C5-6245-4299-83C5-DF84A1B0ECC7}" type="slidenum">
              <a:rPr lang="en-US" smtClean="0"/>
              <a:pPr eaLnBrk="1" hangingPunct="1"/>
              <a:t>5</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cs typeface="Arial" pitchFamily="34" charset="0"/>
            </a:endParaRPr>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0532B63-25A5-4D3F-B21E-51FFEE433695}" type="slidenum">
              <a:rPr lang="en-US" smtClean="0"/>
              <a:pPr eaLnBrk="1" hangingPunct="1"/>
              <a:t>14</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cs typeface="Arial" pitchFamily="34" charset="0"/>
            </a:endParaRPr>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E59E820-1A7D-4AA3-BDB6-BB8C6BF55946}" type="slidenum">
              <a:rPr lang="en-US" smtClean="0"/>
              <a:pPr eaLnBrk="1" hangingPunct="1"/>
              <a:t>15</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cs typeface="Arial" pitchFamily="34" charset="0"/>
            </a:endParaRP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99B7F62-97A3-43ED-9021-E78062293C4F}" type="slidenum">
              <a:rPr lang="en-US" smtClean="0"/>
              <a:pPr eaLnBrk="1" hangingPunct="1"/>
              <a:t>16</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cs typeface="Arial" pitchFamily="34" charset="0"/>
            </a:endParaRP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99B7F62-97A3-43ED-9021-E78062293C4F}" type="slidenum">
              <a:rPr lang="en-US" smtClean="0"/>
              <a:pPr eaLnBrk="1" hangingPunct="1"/>
              <a:t>17</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cs typeface="Arial" pitchFamily="34" charset="0"/>
            </a:endParaRPr>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891B318-03B6-4676-902B-18ABF8F1D4AF}" type="slidenum">
              <a:rPr lang="en-US" smtClean="0"/>
              <a:pPr eaLnBrk="1" hangingPunct="1"/>
              <a:t>18</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cs typeface="Arial" pitchFamily="34" charset="0"/>
            </a:endParaRPr>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891B318-03B6-4676-902B-18ABF8F1D4AF}" type="slidenum">
              <a:rPr lang="en-US" smtClean="0"/>
              <a:pPr eaLnBrk="1" hangingPunct="1"/>
              <a:t>19</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cs typeface="Arial" pitchFamily="34" charset="0"/>
            </a:endParaRPr>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48E7D23-ADE8-40F5-B291-924AEC0C4985}" type="slidenum">
              <a:rPr lang="en-US" smtClean="0"/>
              <a:pPr eaLnBrk="1" hangingPunct="1"/>
              <a:t>20</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cs typeface="Arial" pitchFamily="34" charset="0"/>
            </a:endParaRPr>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48E7D23-ADE8-40F5-B291-924AEC0C4985}" type="slidenum">
              <a:rPr lang="en-US" smtClean="0"/>
              <a:pPr eaLnBrk="1" hangingPunct="1"/>
              <a:t>21</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cs typeface="Arial" pitchFamily="34" charset="0"/>
            </a:endParaRP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42A8B16-C852-40BE-AE01-A10B2367D7DC}" type="slidenum">
              <a:rPr lang="en-US" smtClean="0"/>
              <a:pPr eaLnBrk="1" hangingPunct="1"/>
              <a:t>22</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cs typeface="Arial" pitchFamily="34" charset="0"/>
            </a:endParaRP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6F5D54B-E2D3-44CC-9372-7864818F93E4}" type="slidenum">
              <a:rPr lang="en-US" smtClean="0"/>
              <a:pPr eaLnBrk="1" hangingPunct="1"/>
              <a:t>23</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cs typeface="Arial" pitchFamily="34" charset="0"/>
            </a:endParaRP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790A6C5-6245-4299-83C5-DF84A1B0ECC7}" type="slidenum">
              <a:rPr lang="en-US" smtClean="0"/>
              <a:pPr eaLnBrk="1" hangingPunct="1"/>
              <a:t>6</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cs typeface="Arial" pitchFamily="34" charset="0"/>
            </a:endParaRPr>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A983337-699C-42AD-91E6-3959872A2677}" type="slidenum">
              <a:rPr lang="en-US" smtClean="0"/>
              <a:pPr eaLnBrk="1" hangingPunct="1"/>
              <a:t>24</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cs typeface="Arial" pitchFamily="34" charset="0"/>
            </a:endParaRPr>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A983337-699C-42AD-91E6-3959872A2677}" type="slidenum">
              <a:rPr lang="en-US" smtClean="0"/>
              <a:pPr eaLnBrk="1" hangingPunct="1"/>
              <a:t>25</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cs typeface="Arial" pitchFamily="34" charset="0"/>
            </a:endParaRP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790A6C5-6245-4299-83C5-DF84A1B0ECC7}" type="slidenum">
              <a:rPr lang="en-US" smtClean="0"/>
              <a:pPr eaLnBrk="1" hangingPunct="1"/>
              <a:t>7</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cs typeface="Arial" pitchFamily="34" charset="0"/>
            </a:endParaRP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790A6C5-6245-4299-83C5-DF84A1B0ECC7}" type="slidenum">
              <a:rPr lang="en-US" smtClean="0"/>
              <a:pPr eaLnBrk="1" hangingPunct="1"/>
              <a:t>8</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cs typeface="Arial" pitchFamily="34" charset="0"/>
            </a:endParaRP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598B030-6AD9-4FBE-BE6D-D0F18CAE76B1}" type="slidenum">
              <a:rPr lang="en-US" smtClean="0"/>
              <a:pPr eaLnBrk="1" hangingPunct="1"/>
              <a:t>9</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cs typeface="Arial" pitchFamily="34" charset="0"/>
            </a:endParaRP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81F9A8E-9021-4682-AFBA-69C88AF84D9B}" type="slidenum">
              <a:rPr lang="en-US" smtClean="0"/>
              <a:pPr eaLnBrk="1" hangingPunct="1"/>
              <a:t>10</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cs typeface="Arial" pitchFamily="34" charset="0"/>
            </a:endParaRP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1C118E1-19A9-4680-AED9-51FAB3D38DCC}" type="slidenum">
              <a:rPr lang="en-US" smtClean="0"/>
              <a:pPr eaLnBrk="1" hangingPunct="1"/>
              <a:t>11</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cs typeface="Arial" pitchFamily="34" charset="0"/>
            </a:endParaRPr>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E656ED5-25E1-4364-B7E8-CA2A862863E8}" type="slidenum">
              <a:rPr lang="en-US" smtClean="0"/>
              <a:pPr eaLnBrk="1" hangingPunct="1"/>
              <a:t>12</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cs typeface="Arial" pitchFamily="34" charset="0"/>
            </a:endParaRP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249092B-722C-4FDA-9955-3DBE7E2C55BD}" type="slidenum">
              <a:rPr lang="en-US" smtClean="0"/>
              <a:pPr eaLnBrk="1" hangingPunct="1"/>
              <a:t>13</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EC50D4C9-835E-4326-B591-6DAE0C4641C1}" type="datetimeFigureOut">
              <a:rPr lang="ar-SA" smtClean="0"/>
              <a:pPr/>
              <a:t>20/04/1434</a:t>
            </a:fld>
            <a:endParaRPr lang="ar-SA"/>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ar-SA"/>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2C447EBB-D1D4-44AF-9642-509CD2CF499D}" type="slidenum">
              <a:rPr lang="ar-SA" smtClean="0"/>
              <a:pPr/>
              <a:t>‹#›</a:t>
            </a:fld>
            <a:endParaRPr lang="ar-SA"/>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50D4C9-835E-4326-B591-6DAE0C4641C1}" type="datetimeFigureOut">
              <a:rPr lang="ar-SA" smtClean="0"/>
              <a:pPr/>
              <a:t>20/04/1434</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2C447EBB-D1D4-44AF-9642-509CD2CF499D}"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50D4C9-835E-4326-B591-6DAE0C4641C1}" type="datetimeFigureOut">
              <a:rPr lang="ar-SA" smtClean="0"/>
              <a:pPr/>
              <a:t>20/04/1434</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2C447EBB-D1D4-44AF-9642-509CD2CF499D}"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3200">
                <a:solidFill>
                  <a:schemeClr val="tx2"/>
                </a:solidFill>
                <a:latin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lgn="l" rtl="0">
              <a:defRPr sz="2000">
                <a:solidFill>
                  <a:schemeClr val="tx1"/>
                </a:solidFill>
                <a:latin typeface="Calibri" pitchFamily="34" charset="0"/>
              </a:defRPr>
            </a:lvl1pPr>
            <a:lvl2pPr algn="l" rtl="0">
              <a:defRPr sz="2000">
                <a:solidFill>
                  <a:schemeClr val="tx1"/>
                </a:solidFill>
                <a:latin typeface="Calibri" pitchFamily="34" charset="0"/>
              </a:defRPr>
            </a:lvl2pPr>
            <a:lvl3pPr algn="l" rtl="0">
              <a:defRPr sz="2000">
                <a:solidFill>
                  <a:schemeClr val="tx1"/>
                </a:solidFill>
                <a:latin typeface="Calibri" pitchFamily="34" charset="0"/>
              </a:defRPr>
            </a:lvl3pPr>
            <a:lvl4pPr algn="l" rtl="0">
              <a:defRPr sz="2000">
                <a:solidFill>
                  <a:schemeClr val="tx1"/>
                </a:solidFill>
                <a:latin typeface="Calibri" pitchFamily="34" charset="0"/>
              </a:defRPr>
            </a:lvl4pPr>
            <a:lvl5pPr algn="l" rtl="0">
              <a:defRPr sz="2000">
                <a:solidFill>
                  <a:schemeClr val="tx1"/>
                </a:solidFill>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EC50D4C9-835E-4326-B591-6DAE0C4641C1}" type="datetimeFigureOut">
              <a:rPr lang="ar-SA" smtClean="0"/>
              <a:pPr/>
              <a:t>20/04/1434</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2C447EBB-D1D4-44AF-9642-509CD2CF499D}" type="slidenum">
              <a:rPr lang="ar-SA" smtClean="0"/>
              <a:pPr/>
              <a:t>‹#›</a:t>
            </a:fld>
            <a:endParaRPr lang="ar-SA"/>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50D4C9-835E-4326-B591-6DAE0C4641C1}" type="datetimeFigureOut">
              <a:rPr lang="ar-SA" smtClean="0"/>
              <a:pPr/>
              <a:t>20/04/1434</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2C447EBB-D1D4-44AF-9642-509CD2CF499D}"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EC50D4C9-835E-4326-B591-6DAE0C4641C1}" type="datetimeFigureOut">
              <a:rPr lang="ar-SA" smtClean="0"/>
              <a:pPr/>
              <a:t>20/04/1434</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2C447EBB-D1D4-44AF-9642-509CD2CF499D}" type="slidenum">
              <a:rPr lang="ar-SA" smtClean="0"/>
              <a:pPr/>
              <a:t>‹#›</a:t>
            </a:fld>
            <a:endParaRPr lang="ar-SA"/>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C50D4C9-835E-4326-B591-6DAE0C4641C1}" type="datetimeFigureOut">
              <a:rPr lang="ar-SA" smtClean="0"/>
              <a:pPr/>
              <a:t>20/04/1434</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2C447EBB-D1D4-44AF-9642-509CD2CF499D}"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C50D4C9-835E-4326-B591-6DAE0C4641C1}" type="datetimeFigureOut">
              <a:rPr lang="ar-SA" smtClean="0"/>
              <a:pPr/>
              <a:t>20/04/1434</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2C447EBB-D1D4-44AF-9642-509CD2CF499D}"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50D4C9-835E-4326-B591-6DAE0C4641C1}" type="datetimeFigureOut">
              <a:rPr lang="ar-SA" smtClean="0"/>
              <a:pPr/>
              <a:t>20/04/1434</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2C447EBB-D1D4-44AF-9642-509CD2CF499D}"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EC50D4C9-835E-4326-B591-6DAE0C4641C1}" type="datetimeFigureOut">
              <a:rPr lang="ar-SA" smtClean="0"/>
              <a:pPr/>
              <a:t>20/04/1434</a:t>
            </a:fld>
            <a:endParaRPr lang="ar-SA"/>
          </a:p>
        </p:txBody>
      </p:sp>
      <p:sp>
        <p:nvSpPr>
          <p:cNvPr id="7" name="Slide Number Placeholder 6"/>
          <p:cNvSpPr>
            <a:spLocks noGrp="1"/>
          </p:cNvSpPr>
          <p:nvPr>
            <p:ph type="sldNum" sz="quarter" idx="12"/>
          </p:nvPr>
        </p:nvSpPr>
        <p:spPr/>
        <p:txBody>
          <a:bodyPr/>
          <a:lstStyle/>
          <a:p>
            <a:fld id="{2C447EBB-D1D4-44AF-9642-509CD2CF499D}" type="slidenum">
              <a:rPr lang="ar-SA" smtClean="0"/>
              <a:pPr/>
              <a:t>‹#›</a:t>
            </a:fld>
            <a:endParaRPr lang="ar-SA"/>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ar-SA"/>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50D4C9-835E-4326-B591-6DAE0C4641C1}" type="datetimeFigureOut">
              <a:rPr lang="ar-SA" smtClean="0"/>
              <a:pPr/>
              <a:t>20/04/1434</a:t>
            </a:fld>
            <a:endParaRPr lang="ar-SA"/>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ar-SA"/>
          </a:p>
        </p:txBody>
      </p:sp>
      <p:sp>
        <p:nvSpPr>
          <p:cNvPr id="7" name="Slide Number Placeholder 6"/>
          <p:cNvSpPr>
            <a:spLocks noGrp="1"/>
          </p:cNvSpPr>
          <p:nvPr>
            <p:ph type="sldNum" sz="quarter" idx="12"/>
          </p:nvPr>
        </p:nvSpPr>
        <p:spPr/>
        <p:txBody>
          <a:bodyPr/>
          <a:lstStyle/>
          <a:p>
            <a:fld id="{2C447EBB-D1D4-44AF-9642-509CD2CF499D}"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EC50D4C9-835E-4326-B591-6DAE0C4641C1}" type="datetimeFigureOut">
              <a:rPr lang="ar-SA" smtClean="0"/>
              <a:pPr/>
              <a:t>20/04/1434</a:t>
            </a:fld>
            <a:endParaRPr lang="ar-SA"/>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ar-SA"/>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2C447EBB-D1D4-44AF-9642-509CD2CF499D}"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274320" algn="r" defTabSz="914400" rtl="1"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r" defTabSz="914400" rtl="1"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r" defTabSz="914400" rtl="1"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r" defTabSz="914400" rtl="1"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r" defTabSz="914400" rtl="1"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RealPlayer%20Downloads/Blood%20Glucose%20Meter.flv"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8.wmf"/></Relationships>
</file>

<file path=ppt/slides/_rels/slide23.xml.rels><?xml version="1.0" encoding="UTF-8" standalone="yes"?>
<Relationships xmlns="http://schemas.openxmlformats.org/package/2006/relationships"><Relationship Id="rId3" Type="http://schemas.openxmlformats.org/officeDocument/2006/relationships/hyperlink" Target="http://www.amazon.com/exec/obidos/ASIN/B000LRX6OY/yaypedmusnia-20/"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88024" y="1124744"/>
            <a:ext cx="3313355" cy="1702160"/>
          </a:xfrm>
        </p:spPr>
        <p:txBody>
          <a:bodyPr>
            <a:noAutofit/>
          </a:bodyPr>
          <a:lstStyle/>
          <a:p>
            <a:r>
              <a:rPr lang="en-GB" sz="4400" b="1" dirty="0">
                <a:solidFill>
                  <a:schemeClr val="tx2">
                    <a:lumMod val="50000"/>
                  </a:schemeClr>
                </a:solidFill>
                <a:effectLst>
                  <a:outerShdw blurRad="38100" dist="38100" dir="2700000" algn="tl">
                    <a:srgbClr val="000000">
                      <a:alpha val="43137"/>
                    </a:srgbClr>
                  </a:outerShdw>
                </a:effectLst>
                <a:latin typeface="Segoe UI Light" pitchFamily="34" charset="0"/>
                <a:cs typeface="Times New Roman" pitchFamily="18" charset="0"/>
              </a:rPr>
              <a:t>Blood Glucose Monitoring</a:t>
            </a:r>
            <a:br>
              <a:rPr lang="en-GB" sz="4400" b="1" dirty="0">
                <a:solidFill>
                  <a:schemeClr val="tx2">
                    <a:lumMod val="50000"/>
                  </a:schemeClr>
                </a:solidFill>
                <a:effectLst>
                  <a:outerShdw blurRad="38100" dist="38100" dir="2700000" algn="tl">
                    <a:srgbClr val="000000">
                      <a:alpha val="43137"/>
                    </a:srgbClr>
                  </a:outerShdw>
                </a:effectLst>
                <a:latin typeface="Segoe UI Light" pitchFamily="34" charset="0"/>
                <a:cs typeface="Times New Roman" pitchFamily="18" charset="0"/>
              </a:rPr>
            </a:br>
            <a:endParaRPr lang="ar-SA" sz="4400" dirty="0">
              <a:effectLst>
                <a:outerShdw blurRad="38100" dist="38100" dir="2700000" algn="tl">
                  <a:srgbClr val="000000">
                    <a:alpha val="43137"/>
                  </a:srgbClr>
                </a:outerShdw>
              </a:effectLst>
              <a:latin typeface="Segoe UI Light" pitchFamily="34" charset="0"/>
            </a:endParaRPr>
          </a:p>
        </p:txBody>
      </p:sp>
      <p:sp>
        <p:nvSpPr>
          <p:cNvPr id="3" name="Subtitle 2"/>
          <p:cNvSpPr>
            <a:spLocks noGrp="1"/>
          </p:cNvSpPr>
          <p:nvPr>
            <p:ph type="subTitle" idx="1"/>
          </p:nvPr>
        </p:nvSpPr>
        <p:spPr>
          <a:xfrm>
            <a:off x="4644008" y="5661248"/>
            <a:ext cx="3309803" cy="423917"/>
          </a:xfrm>
        </p:spPr>
        <p:txBody>
          <a:bodyPr>
            <a:normAutofit/>
          </a:bodyPr>
          <a:lstStyle/>
          <a:p>
            <a:r>
              <a:rPr lang="en-US" sz="2000" b="1" dirty="0" smtClean="0"/>
              <a:t>Sara </a:t>
            </a:r>
            <a:r>
              <a:rPr lang="en-US" sz="2000" b="1" dirty="0" err="1" smtClean="0"/>
              <a:t>Alosaimy</a:t>
            </a:r>
            <a:r>
              <a:rPr lang="en-US" sz="2000" b="1" dirty="0" smtClean="0"/>
              <a:t>, </a:t>
            </a:r>
            <a:r>
              <a:rPr lang="en-US" sz="2000" b="1" dirty="0" err="1" smtClean="0"/>
              <a:t>Bsc</a:t>
            </a:r>
            <a:endParaRPr lang="ar-SA" sz="2000" b="1" dirty="0"/>
          </a:p>
        </p:txBody>
      </p:sp>
      <p:pic>
        <p:nvPicPr>
          <p:cNvPr id="1026" name="Picture 2" descr="http://www.diabetescareguide.com/newsite/wp-content/uploads/2012/01/Blood_Glucose_Monitoring_154131019.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44008" y="2348880"/>
            <a:ext cx="3515097" cy="329907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778871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043608" y="188640"/>
            <a:ext cx="7024744" cy="1143000"/>
          </a:xfrm>
        </p:spPr>
        <p:txBody>
          <a:bodyPr/>
          <a:lstStyle/>
          <a:p>
            <a:pPr eaLnBrk="1" fontAlgn="auto" hangingPunct="1">
              <a:spcAft>
                <a:spcPts val="0"/>
              </a:spcAft>
              <a:defRPr/>
            </a:pPr>
            <a:r>
              <a:rPr lang="en-GB" sz="3200" b="1" dirty="0" smtClean="0">
                <a:solidFill>
                  <a:srgbClr val="CC0000"/>
                </a:solidFill>
                <a:effectLst/>
                <a:cs typeface="Times New Roman" pitchFamily="18" charset="0"/>
              </a:rPr>
              <a:t>Medtronic </a:t>
            </a:r>
            <a:r>
              <a:rPr lang="en-GB" sz="3200" b="1" dirty="0" err="1" smtClean="0">
                <a:solidFill>
                  <a:srgbClr val="CC0000"/>
                </a:solidFill>
                <a:effectLst/>
                <a:cs typeface="Times New Roman" pitchFamily="18" charset="0"/>
              </a:rPr>
              <a:t>MiniMed</a:t>
            </a:r>
            <a:endParaRPr lang="en-US" sz="3200" b="1" dirty="0" smtClean="0">
              <a:solidFill>
                <a:srgbClr val="CC0000"/>
              </a:solidFill>
              <a:effectLst/>
              <a:cs typeface="Times New Roman" pitchFamily="18" charset="0"/>
            </a:endParaRPr>
          </a:p>
        </p:txBody>
      </p:sp>
      <p:sp>
        <p:nvSpPr>
          <p:cNvPr id="15363" name="Text Box 7"/>
          <p:cNvSpPr txBox="1">
            <a:spLocks noChangeArrowheads="1"/>
          </p:cNvSpPr>
          <p:nvPr/>
        </p:nvSpPr>
        <p:spPr bwMode="auto">
          <a:xfrm>
            <a:off x="2843808" y="1930469"/>
            <a:ext cx="5918448" cy="46166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rtl="0" eaLnBrk="1" hangingPunct="1">
              <a:spcBef>
                <a:spcPct val="50000"/>
              </a:spcBef>
              <a:buFontTx/>
              <a:buChar char="•"/>
            </a:pPr>
            <a:r>
              <a:rPr lang="en-GB" sz="2000" dirty="0">
                <a:latin typeface="Calibri" pitchFamily="34" charset="0"/>
                <a:cs typeface="Times New Roman" pitchFamily="18" charset="0"/>
              </a:rPr>
              <a:t>Released in at 2005</a:t>
            </a:r>
          </a:p>
          <a:p>
            <a:pPr algn="l" rtl="0" eaLnBrk="1" hangingPunct="1">
              <a:spcBef>
                <a:spcPct val="50000"/>
              </a:spcBef>
              <a:buFontTx/>
              <a:buChar char="•"/>
            </a:pPr>
            <a:r>
              <a:rPr lang="en-GB" sz="2000" dirty="0">
                <a:latin typeface="Calibri" pitchFamily="34" charset="0"/>
                <a:cs typeface="Times New Roman" pitchFamily="18" charset="0"/>
              </a:rPr>
              <a:t>Measure glucose every 5 sec. average every 5 min. for 3 days.</a:t>
            </a:r>
          </a:p>
          <a:p>
            <a:pPr algn="l" rtl="0" eaLnBrk="1" hangingPunct="1">
              <a:spcBef>
                <a:spcPct val="50000"/>
              </a:spcBef>
              <a:buFontTx/>
              <a:buChar char="•"/>
            </a:pPr>
            <a:r>
              <a:rPr lang="en-GB" sz="2000" dirty="0">
                <a:latin typeface="Calibri" pitchFamily="34" charset="0"/>
                <a:cs typeface="Times New Roman" pitchFamily="18" charset="0"/>
              </a:rPr>
              <a:t> </a:t>
            </a:r>
            <a:r>
              <a:rPr lang="en-GB" sz="2000" b="1" dirty="0">
                <a:latin typeface="Calibri" pitchFamily="34" charset="0"/>
                <a:cs typeface="Times New Roman" pitchFamily="18" charset="0"/>
              </a:rPr>
              <a:t>A</a:t>
            </a:r>
            <a:r>
              <a:rPr lang="en-GB" sz="2000" b="1" dirty="0" smtClean="0">
                <a:latin typeface="Calibri" pitchFamily="34" charset="0"/>
                <a:cs typeface="Times New Roman" pitchFamily="18" charset="0"/>
              </a:rPr>
              <a:t>dvantage</a:t>
            </a:r>
            <a:r>
              <a:rPr lang="en-GB" sz="2000" dirty="0" smtClean="0">
                <a:latin typeface="Calibri" pitchFamily="34" charset="0"/>
                <a:cs typeface="Times New Roman" pitchFamily="18" charset="0"/>
              </a:rPr>
              <a:t> </a:t>
            </a:r>
            <a:r>
              <a:rPr lang="en-GB" sz="2000" dirty="0">
                <a:latin typeface="Calibri" pitchFamily="34" charset="0"/>
                <a:cs typeface="Times New Roman" pitchFamily="18" charset="0"/>
              </a:rPr>
              <a:t>of decrease blood sample, and continuous </a:t>
            </a:r>
            <a:r>
              <a:rPr lang="en-GB" sz="2000" dirty="0" smtClean="0">
                <a:latin typeface="Calibri" pitchFamily="34" charset="0"/>
                <a:cs typeface="Times New Roman" pitchFamily="18" charset="0"/>
              </a:rPr>
              <a:t>BGM</a:t>
            </a:r>
          </a:p>
          <a:p>
            <a:pPr algn="l" rtl="0" eaLnBrk="1" hangingPunct="1">
              <a:spcBef>
                <a:spcPct val="50000"/>
              </a:spcBef>
              <a:buFontTx/>
              <a:buChar char="•"/>
            </a:pPr>
            <a:r>
              <a:rPr lang="en-GB" sz="2000" dirty="0" smtClean="0">
                <a:latin typeface="Calibri" pitchFamily="34" charset="0"/>
                <a:cs typeface="Times New Roman" pitchFamily="18" charset="0"/>
              </a:rPr>
              <a:t>Effective for children less than 7 years old</a:t>
            </a:r>
          </a:p>
          <a:p>
            <a:pPr algn="l" rtl="0" eaLnBrk="1" hangingPunct="1">
              <a:spcBef>
                <a:spcPct val="50000"/>
              </a:spcBef>
              <a:buFontTx/>
              <a:buChar char="•"/>
            </a:pPr>
            <a:r>
              <a:rPr lang="en-US" sz="2000" dirty="0" smtClean="0">
                <a:latin typeface="Calibri" pitchFamily="34" charset="0"/>
                <a:cs typeface="Times New Roman" pitchFamily="18" charset="0"/>
              </a:rPr>
              <a:t>Potential </a:t>
            </a:r>
            <a:r>
              <a:rPr lang="en-US" sz="2000" dirty="0">
                <a:latin typeface="Calibri" pitchFamily="34" charset="0"/>
                <a:cs typeface="Times New Roman" pitchFamily="18" charset="0"/>
              </a:rPr>
              <a:t>for </a:t>
            </a:r>
            <a:r>
              <a:rPr lang="en-US" sz="2000" dirty="0" smtClean="0">
                <a:latin typeface="Calibri" pitchFamily="34" charset="0"/>
                <a:cs typeface="Times New Roman" pitchFamily="18" charset="0"/>
              </a:rPr>
              <a:t>monitoring moment-to-moment </a:t>
            </a:r>
            <a:r>
              <a:rPr lang="en-US" sz="2000" dirty="0">
                <a:latin typeface="Calibri" pitchFamily="34" charset="0"/>
                <a:cs typeface="Times New Roman" pitchFamily="18" charset="0"/>
              </a:rPr>
              <a:t>changes in blood glucose concentration,</a:t>
            </a:r>
          </a:p>
          <a:p>
            <a:pPr algn="l" rtl="0" eaLnBrk="1" hangingPunct="1">
              <a:spcBef>
                <a:spcPct val="50000"/>
              </a:spcBef>
              <a:buFontTx/>
              <a:buChar char="•"/>
            </a:pPr>
            <a:r>
              <a:rPr lang="en-US" sz="2000" dirty="0" smtClean="0">
                <a:latin typeface="Calibri" pitchFamily="34" charset="0"/>
                <a:cs typeface="Times New Roman" pitchFamily="18" charset="0"/>
              </a:rPr>
              <a:t>Which </a:t>
            </a:r>
            <a:r>
              <a:rPr lang="en-US" sz="2000" dirty="0">
                <a:latin typeface="Calibri" pitchFamily="34" charset="0"/>
                <a:cs typeface="Times New Roman" pitchFamily="18" charset="0"/>
              </a:rPr>
              <a:t>cannot </a:t>
            </a:r>
            <a:r>
              <a:rPr lang="en-US" sz="2000" dirty="0" smtClean="0">
                <a:latin typeface="Calibri" pitchFamily="34" charset="0"/>
                <a:cs typeface="Times New Roman" pitchFamily="18" charset="0"/>
              </a:rPr>
              <a:t>be </a:t>
            </a:r>
            <a:r>
              <a:rPr lang="en-US" sz="2000" dirty="0">
                <a:latin typeface="Calibri" pitchFamily="34" charset="0"/>
                <a:cs typeface="Times New Roman" pitchFamily="18" charset="0"/>
              </a:rPr>
              <a:t>detected by intermittent </a:t>
            </a:r>
            <a:r>
              <a:rPr lang="en-US" sz="2000" dirty="0" smtClean="0">
                <a:latin typeface="Calibri" pitchFamily="34" charset="0"/>
                <a:cs typeface="Times New Roman" pitchFamily="18" charset="0"/>
              </a:rPr>
              <a:t>(</a:t>
            </a:r>
            <a:r>
              <a:rPr lang="en-US" sz="2000" dirty="0">
                <a:latin typeface="Calibri" pitchFamily="34" charset="0"/>
                <a:cs typeface="Times New Roman" pitchFamily="18" charset="0"/>
              </a:rPr>
              <a:t>BGSM), so that changes in management as </a:t>
            </a:r>
            <a:r>
              <a:rPr lang="en-US" sz="2000" dirty="0" smtClean="0">
                <a:latin typeface="Calibri" pitchFamily="34" charset="0"/>
                <a:cs typeface="Times New Roman" pitchFamily="18" charset="0"/>
              </a:rPr>
              <a:t>the result </a:t>
            </a:r>
            <a:r>
              <a:rPr lang="en-US" sz="2000" dirty="0">
                <a:latin typeface="Calibri" pitchFamily="34" charset="0"/>
                <a:cs typeface="Times New Roman" pitchFamily="18" charset="0"/>
              </a:rPr>
              <a:t>of sensing may lead to improved </a:t>
            </a:r>
            <a:r>
              <a:rPr lang="en-US" sz="2000" dirty="0" smtClean="0">
                <a:latin typeface="Calibri" pitchFamily="34" charset="0"/>
                <a:cs typeface="Times New Roman" pitchFamily="18" charset="0"/>
              </a:rPr>
              <a:t>glycemic </a:t>
            </a:r>
            <a:r>
              <a:rPr lang="en-US" sz="2000" dirty="0">
                <a:latin typeface="Calibri" pitchFamily="34" charset="0"/>
                <a:cs typeface="Times New Roman" pitchFamily="18" charset="0"/>
              </a:rPr>
              <a:t>control</a:t>
            </a:r>
            <a:endParaRPr lang="ar-SA" sz="2000" dirty="0">
              <a:latin typeface="Calibri" pitchFamily="34" charset="0"/>
              <a:cs typeface="Times New Roman" pitchFamily="18" charset="0"/>
            </a:endParaRPr>
          </a:p>
          <a:p>
            <a:pPr algn="l" rtl="0" eaLnBrk="1" hangingPunct="1">
              <a:spcBef>
                <a:spcPct val="50000"/>
              </a:spcBef>
            </a:pPr>
            <a:endParaRPr lang="en-US" sz="1600" dirty="0">
              <a:solidFill>
                <a:srgbClr val="FFFF00"/>
              </a:solidFill>
              <a:latin typeface="Calibri" pitchFamily="34" charset="0"/>
              <a:cs typeface="Times New Roman" pitchFamily="18" charset="0"/>
            </a:endParaRPr>
          </a:p>
        </p:txBody>
      </p:sp>
      <p:pic>
        <p:nvPicPr>
          <p:cNvPr id="15364" name="Picture 9" descr="MiniMed Paradigm&lt;sup&gt;®&lt;/sup&gt; REAL-Time Insulin Pump"/>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9552" y="2204864"/>
            <a:ext cx="2111649" cy="31674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0746357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GlucoWatch"/>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62488" y="762000"/>
            <a:ext cx="2134761" cy="28926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387" name="Rectangle 5"/>
          <p:cNvSpPr>
            <a:spLocks noChangeArrowheads="1"/>
          </p:cNvSpPr>
          <p:nvPr/>
        </p:nvSpPr>
        <p:spPr bwMode="auto">
          <a:xfrm>
            <a:off x="3581400" y="762000"/>
            <a:ext cx="2184829"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l" rtl="0"/>
            <a:r>
              <a:rPr lang="en-GB" sz="3200" b="1" dirty="0" err="1">
                <a:solidFill>
                  <a:srgbClr val="CC0000"/>
                </a:solidFill>
                <a:latin typeface="Calibri" pitchFamily="34" charset="0"/>
                <a:cs typeface="Times New Roman" pitchFamily="18" charset="0"/>
              </a:rPr>
              <a:t>Glucowatch</a:t>
            </a:r>
            <a:endParaRPr lang="en-US" sz="2400" b="1" dirty="0">
              <a:solidFill>
                <a:srgbClr val="CC0000"/>
              </a:solidFill>
              <a:latin typeface="Calibri" pitchFamily="34" charset="0"/>
              <a:cs typeface="Times New Roman" pitchFamily="18" charset="0"/>
            </a:endParaRPr>
          </a:p>
        </p:txBody>
      </p:sp>
      <p:sp>
        <p:nvSpPr>
          <p:cNvPr id="16388" name="Rectangle 6"/>
          <p:cNvSpPr>
            <a:spLocks noChangeArrowheads="1"/>
          </p:cNvSpPr>
          <p:nvPr/>
        </p:nvSpPr>
        <p:spPr bwMode="auto">
          <a:xfrm>
            <a:off x="3347864" y="1376727"/>
            <a:ext cx="5292802" cy="56784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l" rtl="0">
              <a:spcBef>
                <a:spcPct val="50000"/>
              </a:spcBef>
              <a:buFontTx/>
              <a:buChar char="•"/>
            </a:pPr>
            <a:r>
              <a:rPr lang="en-US" sz="2200" dirty="0">
                <a:latin typeface="Calibri" pitchFamily="34" charset="0"/>
                <a:cs typeface="Times New Roman" pitchFamily="18" charset="0"/>
              </a:rPr>
              <a:t>Initially FDA approved for adult only but at August  2002 approved for child </a:t>
            </a:r>
            <a:r>
              <a:rPr lang="en-US" sz="2200" dirty="0" smtClean="0">
                <a:latin typeface="Calibri" pitchFamily="34" charset="0"/>
                <a:cs typeface="Times New Roman" pitchFamily="18" charset="0"/>
              </a:rPr>
              <a:t>7-17</a:t>
            </a:r>
            <a:endParaRPr lang="en-GB" sz="2200" dirty="0">
              <a:latin typeface="Calibri" pitchFamily="34" charset="0"/>
              <a:cs typeface="Times New Roman" pitchFamily="18" charset="0"/>
            </a:endParaRPr>
          </a:p>
          <a:p>
            <a:pPr algn="l" rtl="0">
              <a:spcBef>
                <a:spcPct val="50000"/>
              </a:spcBef>
              <a:buFontTx/>
              <a:buChar char="•"/>
            </a:pPr>
            <a:r>
              <a:rPr lang="en-GB" sz="2200" dirty="0">
                <a:latin typeface="Calibri" pitchFamily="34" charset="0"/>
                <a:cs typeface="Times New Roman" pitchFamily="18" charset="0"/>
              </a:rPr>
              <a:t>Reading every 20min. for up to 12 hrs</a:t>
            </a:r>
            <a:r>
              <a:rPr lang="en-GB" sz="2200" dirty="0" smtClean="0">
                <a:latin typeface="Calibri" pitchFamily="34" charset="0"/>
                <a:cs typeface="Times New Roman" pitchFamily="18" charset="0"/>
              </a:rPr>
              <a:t>.</a:t>
            </a:r>
          </a:p>
          <a:p>
            <a:pPr algn="l" rtl="0">
              <a:spcBef>
                <a:spcPct val="50000"/>
              </a:spcBef>
              <a:buFontTx/>
              <a:buChar char="•"/>
            </a:pPr>
            <a:r>
              <a:rPr lang="en-GB" sz="2200" dirty="0" smtClean="0">
                <a:latin typeface="Calibri" pitchFamily="34" charset="0"/>
                <a:cs typeface="Times New Roman" pitchFamily="18" charset="0"/>
              </a:rPr>
              <a:t>Adjunct device to supplement rather than to replace conventional glucose monitoring devices.</a:t>
            </a:r>
            <a:endParaRPr lang="en-GB" sz="2200" dirty="0">
              <a:latin typeface="Calibri" pitchFamily="34" charset="0"/>
              <a:cs typeface="Times New Roman" pitchFamily="18" charset="0"/>
            </a:endParaRPr>
          </a:p>
          <a:p>
            <a:pPr algn="l" rtl="0">
              <a:spcBef>
                <a:spcPct val="50000"/>
              </a:spcBef>
              <a:buFontTx/>
              <a:buChar char="•"/>
            </a:pPr>
            <a:r>
              <a:rPr lang="en-GB" sz="2200" dirty="0">
                <a:latin typeface="Calibri" pitchFamily="34" charset="0"/>
                <a:cs typeface="Times New Roman" pitchFamily="18" charset="0"/>
              </a:rPr>
              <a:t>New G2 biographer gives reading every 10 min</a:t>
            </a:r>
            <a:r>
              <a:rPr lang="en-GB" sz="2200" dirty="0" smtClean="0">
                <a:latin typeface="Calibri" pitchFamily="34" charset="0"/>
                <a:cs typeface="Times New Roman" pitchFamily="18" charset="0"/>
              </a:rPr>
              <a:t>.</a:t>
            </a:r>
            <a:endParaRPr lang="ar-SA" sz="2200" dirty="0" smtClean="0">
              <a:latin typeface="Calibri" pitchFamily="34" charset="0"/>
              <a:cs typeface="Times New Roman" pitchFamily="18" charset="0"/>
            </a:endParaRPr>
          </a:p>
          <a:p>
            <a:pPr algn="l" rtl="0">
              <a:spcBef>
                <a:spcPct val="50000"/>
              </a:spcBef>
              <a:buFontTx/>
              <a:buChar char="•"/>
            </a:pPr>
            <a:r>
              <a:rPr lang="en-GB" sz="2200" b="1" dirty="0" err="1">
                <a:latin typeface="Calibri" pitchFamily="34" charset="0"/>
                <a:cs typeface="Times New Roman" pitchFamily="18" charset="0"/>
              </a:rPr>
              <a:t>Adv</a:t>
            </a:r>
            <a:r>
              <a:rPr lang="en-GB" sz="2200" b="1" dirty="0">
                <a:latin typeface="Calibri" pitchFamily="34" charset="0"/>
                <a:cs typeface="Times New Roman" pitchFamily="18" charset="0"/>
              </a:rPr>
              <a:t>: </a:t>
            </a:r>
            <a:r>
              <a:rPr lang="en-GB" sz="2200" dirty="0">
                <a:latin typeface="Calibri" pitchFamily="34" charset="0"/>
                <a:cs typeface="Times New Roman" pitchFamily="18" charset="0"/>
              </a:rPr>
              <a:t>decrease number of blood sample daily</a:t>
            </a:r>
          </a:p>
          <a:p>
            <a:pPr algn="l" rtl="0">
              <a:spcBef>
                <a:spcPct val="50000"/>
              </a:spcBef>
              <a:buFontTx/>
              <a:buChar char="•"/>
            </a:pPr>
            <a:r>
              <a:rPr lang="en-GB" sz="2200" b="1" dirty="0" err="1">
                <a:latin typeface="Calibri" pitchFamily="34" charset="0"/>
                <a:cs typeface="Times New Roman" pitchFamily="18" charset="0"/>
              </a:rPr>
              <a:t>Disadv</a:t>
            </a:r>
            <a:r>
              <a:rPr lang="en-GB" sz="2200" b="1" dirty="0">
                <a:latin typeface="Calibri" pitchFamily="34" charset="0"/>
                <a:cs typeface="Times New Roman" pitchFamily="18" charset="0"/>
              </a:rPr>
              <a:t>: </a:t>
            </a:r>
            <a:r>
              <a:rPr lang="en-GB" sz="2200" dirty="0">
                <a:latin typeface="Calibri" pitchFamily="34" charset="0"/>
                <a:cs typeface="Times New Roman" pitchFamily="18" charset="0"/>
              </a:rPr>
              <a:t>sensor changed every 12 </a:t>
            </a:r>
            <a:r>
              <a:rPr lang="en-GB" sz="2200" dirty="0" err="1">
                <a:latin typeface="Calibri" pitchFamily="34" charset="0"/>
                <a:cs typeface="Times New Roman" pitchFamily="18" charset="0"/>
              </a:rPr>
              <a:t>hrs</a:t>
            </a:r>
            <a:r>
              <a:rPr lang="en-GB" sz="2200" dirty="0">
                <a:latin typeface="Calibri" pitchFamily="34" charset="0"/>
                <a:cs typeface="Times New Roman" pitchFamily="18" charset="0"/>
              </a:rPr>
              <a:t> (cost)</a:t>
            </a:r>
          </a:p>
          <a:p>
            <a:pPr algn="l" rtl="0">
              <a:spcBef>
                <a:spcPct val="50000"/>
              </a:spcBef>
              <a:buFontTx/>
              <a:buChar char="•"/>
            </a:pPr>
            <a:r>
              <a:rPr lang="en-GB" sz="2200" dirty="0">
                <a:latin typeface="Calibri" pitchFamily="34" charset="0"/>
                <a:cs typeface="Times New Roman" pitchFamily="18" charset="0"/>
              </a:rPr>
              <a:t>Also, its affected by weather.</a:t>
            </a:r>
          </a:p>
          <a:p>
            <a:pPr algn="l" rtl="0">
              <a:spcBef>
                <a:spcPct val="50000"/>
              </a:spcBef>
              <a:buFontTx/>
              <a:buChar char="•"/>
            </a:pPr>
            <a:endParaRPr lang="en-GB" sz="2200" dirty="0">
              <a:latin typeface="Calibri" pitchFamily="34" charset="0"/>
              <a:cs typeface="Times New Roman" pitchFamily="18" charset="0"/>
            </a:endParaRPr>
          </a:p>
        </p:txBody>
      </p:sp>
      <p:pic>
        <p:nvPicPr>
          <p:cNvPr id="39938" name="Picture 2" descr="http://www.insulin-pumpers.org.uk/images/hires/matthewglucowatch.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99592" y="3698051"/>
            <a:ext cx="2088232" cy="272103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212650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Rectangle 5"/>
          <p:cNvSpPr>
            <a:spLocks noGrp="1" noChangeArrowheads="1"/>
          </p:cNvSpPr>
          <p:nvPr>
            <p:ph idx="1"/>
          </p:nvPr>
        </p:nvSpPr>
        <p:spPr>
          <a:xfrm>
            <a:off x="710909" y="1484784"/>
            <a:ext cx="7245467" cy="4895840"/>
          </a:xfrm>
        </p:spPr>
        <p:txBody>
          <a:bodyPr>
            <a:normAutofit fontScale="92500" lnSpcReduction="10000"/>
          </a:bodyPr>
          <a:lstStyle/>
          <a:p>
            <a:pPr algn="l" eaLnBrk="1" hangingPunct="1">
              <a:buFontTx/>
              <a:buNone/>
              <a:defRPr/>
            </a:pPr>
            <a:r>
              <a:rPr lang="en-US" sz="2400" b="1" dirty="0" smtClean="0">
                <a:solidFill>
                  <a:schemeClr val="tx2"/>
                </a:solidFill>
                <a:cs typeface="Times New Roman" pitchFamily="18" charset="0"/>
              </a:rPr>
              <a:t>Sensor Meters</a:t>
            </a:r>
          </a:p>
          <a:p>
            <a:pPr algn="l" eaLnBrk="1" hangingPunct="1">
              <a:lnSpc>
                <a:spcPct val="160000"/>
              </a:lnSpc>
              <a:buFontTx/>
              <a:buNone/>
              <a:defRPr/>
            </a:pPr>
            <a:r>
              <a:rPr lang="en-US" dirty="0" smtClean="0">
                <a:solidFill>
                  <a:schemeClr val="tx1"/>
                </a:solidFill>
                <a:cs typeface="Times New Roman" pitchFamily="18" charset="0"/>
              </a:rPr>
              <a:t>- </a:t>
            </a:r>
            <a:r>
              <a:rPr lang="en-US" sz="1800" dirty="0" smtClean="0">
                <a:solidFill>
                  <a:schemeClr val="tx1"/>
                </a:solidFill>
                <a:cs typeface="Times New Roman" pitchFamily="18" charset="0"/>
              </a:rPr>
              <a:t>Measures electronic charge resulting from reaction of strip enzyme and glucose in the drop of blood.</a:t>
            </a:r>
          </a:p>
          <a:p>
            <a:pPr algn="l" eaLnBrk="1" hangingPunct="1">
              <a:lnSpc>
                <a:spcPct val="160000"/>
              </a:lnSpc>
              <a:buFontTx/>
              <a:buChar char="-"/>
              <a:defRPr/>
            </a:pPr>
            <a:r>
              <a:rPr lang="en-US" sz="1800" dirty="0" smtClean="0">
                <a:solidFill>
                  <a:schemeClr val="tx1"/>
                </a:solidFill>
                <a:cs typeface="Times New Roman" pitchFamily="18" charset="0"/>
              </a:rPr>
              <a:t>Newer meters are plasma calibrated readings are 12% higher than whole blood calibrated meters (older ones)</a:t>
            </a:r>
          </a:p>
          <a:p>
            <a:pPr algn="l" eaLnBrk="1" hangingPunct="1">
              <a:buFontTx/>
              <a:buChar char="-"/>
              <a:defRPr/>
            </a:pPr>
            <a:endParaRPr lang="en-US" sz="1800" dirty="0" smtClean="0">
              <a:solidFill>
                <a:schemeClr val="tx1"/>
              </a:solidFill>
              <a:cs typeface="Times New Roman" pitchFamily="18" charset="0"/>
            </a:endParaRPr>
          </a:p>
          <a:p>
            <a:pPr marL="68580" indent="0" algn="l" eaLnBrk="1" hangingPunct="1">
              <a:buNone/>
              <a:defRPr/>
            </a:pPr>
            <a:r>
              <a:rPr lang="en-US" sz="2600" b="1" dirty="0" smtClean="0">
                <a:solidFill>
                  <a:schemeClr val="tx2"/>
                </a:solidFill>
                <a:cs typeface="Times New Roman" pitchFamily="18" charset="0"/>
              </a:rPr>
              <a:t>Timing</a:t>
            </a:r>
          </a:p>
          <a:p>
            <a:pPr>
              <a:buFont typeface="Wingdings" pitchFamily="2" charset="2"/>
              <a:buChar char="q"/>
            </a:pPr>
            <a:r>
              <a:rPr lang="en-US" sz="1800" dirty="0">
                <a:cs typeface="Times New Roman" pitchFamily="18" charset="0"/>
              </a:rPr>
              <a:t>Fasting/before meals.</a:t>
            </a:r>
          </a:p>
          <a:p>
            <a:pPr>
              <a:buFont typeface="Wingdings" pitchFamily="2" charset="2"/>
              <a:buChar char="q"/>
            </a:pPr>
            <a:r>
              <a:rPr lang="en-US" sz="1800" dirty="0">
                <a:cs typeface="Times New Roman" pitchFamily="18" charset="0"/>
              </a:rPr>
              <a:t> After meals.</a:t>
            </a:r>
          </a:p>
          <a:p>
            <a:pPr>
              <a:buFont typeface="Wingdings" pitchFamily="2" charset="2"/>
              <a:buChar char="q"/>
            </a:pPr>
            <a:r>
              <a:rPr lang="en-US" sz="1800" dirty="0">
                <a:cs typeface="Times New Roman" pitchFamily="18" charset="0"/>
              </a:rPr>
              <a:t> Bedtime.</a:t>
            </a:r>
          </a:p>
          <a:p>
            <a:pPr>
              <a:buFont typeface="Wingdings" pitchFamily="2" charset="2"/>
              <a:buChar char="q"/>
            </a:pPr>
            <a:r>
              <a:rPr lang="en-US" sz="1800" dirty="0">
                <a:cs typeface="Times New Roman" pitchFamily="18" charset="0"/>
              </a:rPr>
              <a:t> Middle of the night.</a:t>
            </a:r>
          </a:p>
          <a:p>
            <a:pPr>
              <a:buFont typeface="Wingdings" pitchFamily="2" charset="2"/>
              <a:buChar char="q"/>
            </a:pPr>
            <a:r>
              <a:rPr lang="en-US" sz="1800" dirty="0">
                <a:cs typeface="Times New Roman" pitchFamily="18" charset="0"/>
              </a:rPr>
              <a:t> </a:t>
            </a:r>
            <a:r>
              <a:rPr lang="en-US" sz="1800" dirty="0" smtClean="0">
                <a:cs typeface="Times New Roman" pitchFamily="18" charset="0"/>
              </a:rPr>
              <a:t>When suspect low glucose</a:t>
            </a:r>
            <a:endParaRPr lang="en-US" sz="1800" dirty="0">
              <a:cs typeface="Times New Roman" pitchFamily="18" charset="0"/>
            </a:endParaRPr>
          </a:p>
          <a:p>
            <a:pPr>
              <a:buFont typeface="Wingdings" pitchFamily="2" charset="2"/>
              <a:buChar char="q"/>
            </a:pPr>
            <a:r>
              <a:rPr lang="en-US" sz="1800" dirty="0">
                <a:cs typeface="Times New Roman" pitchFamily="18" charset="0"/>
              </a:rPr>
              <a:t> Before or after activity.</a:t>
            </a:r>
          </a:p>
          <a:p>
            <a:pPr>
              <a:buFont typeface="Wingdings" pitchFamily="2" charset="2"/>
              <a:buChar char="q"/>
            </a:pPr>
            <a:r>
              <a:rPr lang="en-US" sz="1800" dirty="0">
                <a:cs typeface="Times New Roman" pitchFamily="18" charset="0"/>
              </a:rPr>
              <a:t> Before driving.</a:t>
            </a:r>
          </a:p>
          <a:p>
            <a:pPr algn="l" eaLnBrk="1" hangingPunct="1">
              <a:buFontTx/>
              <a:buChar char="-"/>
              <a:defRPr/>
            </a:pPr>
            <a:endParaRPr lang="en-US" dirty="0" smtClean="0">
              <a:solidFill>
                <a:schemeClr val="tx1"/>
              </a:solidFill>
              <a:cs typeface="Times New Roman" pitchFamily="18" charset="0"/>
            </a:endParaRPr>
          </a:p>
        </p:txBody>
      </p:sp>
      <p:sp>
        <p:nvSpPr>
          <p:cNvPr id="6146" name="Rectangle 4"/>
          <p:cNvSpPr>
            <a:spLocks noGrp="1" noChangeArrowheads="1"/>
          </p:cNvSpPr>
          <p:nvPr>
            <p:ph type="title"/>
          </p:nvPr>
        </p:nvSpPr>
        <p:spPr>
          <a:xfrm>
            <a:off x="816150" y="332656"/>
            <a:ext cx="7024744" cy="1143000"/>
          </a:xfrm>
        </p:spPr>
        <p:txBody>
          <a:bodyPr>
            <a:normAutofit/>
          </a:bodyPr>
          <a:lstStyle/>
          <a:p>
            <a:pPr algn="ctr" eaLnBrk="1" fontAlgn="auto" hangingPunct="1">
              <a:spcAft>
                <a:spcPts val="0"/>
              </a:spcAft>
              <a:defRPr/>
            </a:pPr>
            <a:r>
              <a:rPr lang="en-US" sz="3200" b="1" dirty="0" smtClean="0">
                <a:solidFill>
                  <a:srgbClr val="CC0000"/>
                </a:solidFill>
                <a:latin typeface="Calibri" pitchFamily="34" charset="0"/>
                <a:cs typeface="Times New Roman" pitchFamily="18" charset="0"/>
              </a:rPr>
              <a:t>BG Meters</a:t>
            </a:r>
          </a:p>
        </p:txBody>
      </p:sp>
      <p:pic>
        <p:nvPicPr>
          <p:cNvPr id="14340" name="Picture 6" descr="EZ_Smart_Blood_Glucose_Monitoring_System"/>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210462">
            <a:off x="6175082" y="3277237"/>
            <a:ext cx="2193683" cy="30391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3815916" y="4463864"/>
            <a:ext cx="2160240" cy="1200329"/>
          </a:xfrm>
          <a:prstGeom prst="rect">
            <a:avLst/>
          </a:prstGeom>
          <a:noFill/>
        </p:spPr>
        <p:txBody>
          <a:bodyPr wrap="square" rtlCol="1">
            <a:spAutoFit/>
          </a:bodyPr>
          <a:lstStyle/>
          <a:p>
            <a:r>
              <a:rPr lang="en-US" b="1" dirty="0" smtClean="0">
                <a:solidFill>
                  <a:schemeClr val="tx2"/>
                </a:solidFill>
              </a:rPr>
              <a:t>6 – 8 times daily for DM I</a:t>
            </a:r>
          </a:p>
          <a:p>
            <a:endParaRPr lang="en-US" b="1" dirty="0">
              <a:solidFill>
                <a:schemeClr val="tx2"/>
              </a:solidFill>
            </a:endParaRPr>
          </a:p>
          <a:p>
            <a:endParaRPr lang="ar-SA" b="1" dirty="0">
              <a:solidFill>
                <a:schemeClr val="tx2"/>
              </a:solidFill>
            </a:endParaRPr>
          </a:p>
        </p:txBody>
      </p:sp>
      <p:sp>
        <p:nvSpPr>
          <p:cNvPr id="3" name="Right Brace 2"/>
          <p:cNvSpPr/>
          <p:nvPr/>
        </p:nvSpPr>
        <p:spPr>
          <a:xfrm>
            <a:off x="3419872" y="4221088"/>
            <a:ext cx="792088" cy="2016224"/>
          </a:xfrm>
          <a:prstGeom prst="rightBrace">
            <a:avLst/>
          </a:prstGeom>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a:p>
        </p:txBody>
      </p:sp>
    </p:spTree>
    <p:extLst>
      <p:ext uri="{BB962C8B-B14F-4D97-AF65-F5344CB8AC3E}">
        <p14:creationId xmlns:p14="http://schemas.microsoft.com/office/powerpoint/2010/main" xmlns="" val="16645618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5" descr="Blood%20Glucose%20Meter%20_Roche_Accu-Chek">
            <a:hlinkClick r:id="rId3" action="ppaction://hlinkfile"/>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22255" y="1480758"/>
            <a:ext cx="6962113" cy="4828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435" name="Text Box 6"/>
          <p:cNvSpPr txBox="1">
            <a:spLocks noChangeArrowheads="1"/>
          </p:cNvSpPr>
          <p:nvPr/>
        </p:nvSpPr>
        <p:spPr bwMode="auto">
          <a:xfrm>
            <a:off x="1403648" y="762000"/>
            <a:ext cx="5606752"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rtl="0" eaLnBrk="1" hangingPunct="1">
              <a:spcBef>
                <a:spcPct val="50000"/>
              </a:spcBef>
            </a:pPr>
            <a:r>
              <a:rPr lang="en-US" sz="3200" b="1" dirty="0">
                <a:solidFill>
                  <a:srgbClr val="CC0000"/>
                </a:solidFill>
                <a:latin typeface="Calibri" pitchFamily="34" charset="0"/>
                <a:cs typeface="Times New Roman" pitchFamily="18" charset="0"/>
              </a:rPr>
              <a:t>Components of B.G meter kit</a:t>
            </a:r>
          </a:p>
        </p:txBody>
      </p:sp>
    </p:spTree>
    <p:extLst>
      <p:ext uri="{BB962C8B-B14F-4D97-AF65-F5344CB8AC3E}">
        <p14:creationId xmlns:p14="http://schemas.microsoft.com/office/powerpoint/2010/main" xmlns="" val="19415838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txBox="1">
            <a:spLocks noChangeArrowheads="1"/>
          </p:cNvSpPr>
          <p:nvPr/>
        </p:nvSpPr>
        <p:spPr bwMode="auto">
          <a:xfrm>
            <a:off x="1403648" y="762000"/>
            <a:ext cx="5606752"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rtl="0" eaLnBrk="1" hangingPunct="1">
              <a:spcBef>
                <a:spcPct val="50000"/>
              </a:spcBef>
            </a:pPr>
            <a:r>
              <a:rPr lang="en-US" sz="3200" b="1" dirty="0" smtClean="0">
                <a:solidFill>
                  <a:srgbClr val="CC0000"/>
                </a:solidFill>
                <a:latin typeface="Calibri" pitchFamily="34" charset="0"/>
                <a:cs typeface="Times New Roman" pitchFamily="18" charset="0"/>
              </a:rPr>
              <a:t>How to use it ?</a:t>
            </a:r>
            <a:endParaRPr lang="en-US" sz="3200" b="1" dirty="0">
              <a:solidFill>
                <a:srgbClr val="CC0000"/>
              </a:solidFill>
              <a:latin typeface="Calibri" pitchFamily="34" charset="0"/>
              <a:cs typeface="Times New Roman" pitchFamily="18" charset="0"/>
            </a:endParaRPr>
          </a:p>
        </p:txBody>
      </p:sp>
      <p:pic>
        <p:nvPicPr>
          <p:cNvPr id="2050" name="Picture 2" descr="https://ufandshands.org/sites/default/files/graphics/images/en/19839.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5576" y="1556792"/>
            <a:ext cx="7776864" cy="489654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082298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762000" y="685800"/>
            <a:ext cx="7554416" cy="52014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l"/>
            <a:r>
              <a:rPr lang="en-US" sz="2400" b="1" dirty="0" smtClean="0">
                <a:solidFill>
                  <a:schemeClr val="tx2"/>
                </a:solidFill>
                <a:latin typeface="Calibri" pitchFamily="34" charset="0"/>
                <a:cs typeface="Times New Roman" pitchFamily="18" charset="0"/>
              </a:rPr>
              <a:t>Alternate </a:t>
            </a:r>
            <a:r>
              <a:rPr lang="en-US" sz="2400" b="1" dirty="0">
                <a:solidFill>
                  <a:schemeClr val="tx2"/>
                </a:solidFill>
                <a:latin typeface="Calibri" pitchFamily="34" charset="0"/>
                <a:cs typeface="Times New Roman" pitchFamily="18" charset="0"/>
              </a:rPr>
              <a:t>Site Testing</a:t>
            </a:r>
          </a:p>
          <a:p>
            <a:pPr algn="l"/>
            <a:r>
              <a:rPr lang="en-US" sz="2000" b="1" dirty="0">
                <a:latin typeface="Calibri" pitchFamily="34" charset="0"/>
                <a:cs typeface="Times New Roman" pitchFamily="18" charset="0"/>
              </a:rPr>
              <a:t>(</a:t>
            </a:r>
            <a:r>
              <a:rPr lang="en-US" sz="2000" dirty="0">
                <a:latin typeface="Calibri" pitchFamily="34" charset="0"/>
                <a:cs typeface="Times New Roman" pitchFamily="18" charset="0"/>
              </a:rPr>
              <a:t>palm, forearm, thigh, upper arm) </a:t>
            </a:r>
          </a:p>
          <a:p>
            <a:pPr algn="l"/>
            <a:r>
              <a:rPr lang="en-US" sz="2000" dirty="0">
                <a:latin typeface="Calibri" pitchFamily="34" charset="0"/>
                <a:cs typeface="Times New Roman" pitchFamily="18" charset="0"/>
              </a:rPr>
              <a:t>are affected by food, activity, stress, illness, meds.</a:t>
            </a:r>
          </a:p>
          <a:p>
            <a:pPr algn="l"/>
            <a:endParaRPr lang="en-US" sz="2000" dirty="0">
              <a:solidFill>
                <a:srgbClr val="FFFF00"/>
              </a:solidFill>
              <a:latin typeface="Calibri" pitchFamily="34" charset="0"/>
              <a:cs typeface="Times New Roman" pitchFamily="18" charset="0"/>
            </a:endParaRPr>
          </a:p>
          <a:p>
            <a:pPr algn="l" rtl="0"/>
            <a:r>
              <a:rPr lang="en-US" sz="2400" b="1" dirty="0">
                <a:solidFill>
                  <a:srgbClr val="CC0000"/>
                </a:solidFill>
                <a:latin typeface="Calibri" pitchFamily="34" charset="0"/>
                <a:cs typeface="Times New Roman" pitchFamily="18" charset="0"/>
              </a:rPr>
              <a:t>When to use:</a:t>
            </a:r>
          </a:p>
          <a:p>
            <a:pPr marL="800100" lvl="1" indent="-342900" algn="l" rtl="0">
              <a:buFont typeface="Wingdings" pitchFamily="2" charset="2"/>
              <a:buChar char="q"/>
            </a:pPr>
            <a:r>
              <a:rPr lang="en-US" sz="2000" dirty="0" smtClean="0">
                <a:latin typeface="Calibri" pitchFamily="34" charset="0"/>
                <a:cs typeface="Times New Roman" pitchFamily="18" charset="0"/>
              </a:rPr>
              <a:t>Fasting </a:t>
            </a:r>
            <a:r>
              <a:rPr lang="en-US" sz="2000" dirty="0">
                <a:latin typeface="Calibri" pitchFamily="34" charset="0"/>
                <a:cs typeface="Times New Roman" pitchFamily="18" charset="0"/>
              </a:rPr>
              <a:t>or more than 2 hours since last meal/snack</a:t>
            </a:r>
          </a:p>
          <a:p>
            <a:pPr marL="800100" lvl="1" indent="-342900" algn="l" rtl="0">
              <a:buFont typeface="Wingdings" pitchFamily="2" charset="2"/>
              <a:buChar char="q"/>
            </a:pPr>
            <a:r>
              <a:rPr lang="en-US" sz="2000" dirty="0" smtClean="0">
                <a:latin typeface="Calibri" pitchFamily="34" charset="0"/>
                <a:cs typeface="Times New Roman" pitchFamily="18" charset="0"/>
              </a:rPr>
              <a:t>2 </a:t>
            </a:r>
            <a:r>
              <a:rPr lang="en-US" sz="2000" dirty="0">
                <a:latin typeface="Calibri" pitchFamily="34" charset="0"/>
                <a:cs typeface="Times New Roman" pitchFamily="18" charset="0"/>
              </a:rPr>
              <a:t>hours or more since last insulin dose</a:t>
            </a:r>
          </a:p>
          <a:p>
            <a:pPr marL="800100" lvl="1" indent="-342900" algn="l" rtl="0">
              <a:buFont typeface="Wingdings" pitchFamily="2" charset="2"/>
              <a:buChar char="q"/>
            </a:pPr>
            <a:r>
              <a:rPr lang="en-US" sz="2000" dirty="0" smtClean="0">
                <a:latin typeface="Calibri" pitchFamily="34" charset="0"/>
                <a:cs typeface="Times New Roman" pitchFamily="18" charset="0"/>
              </a:rPr>
              <a:t>2 </a:t>
            </a:r>
            <a:r>
              <a:rPr lang="en-US" sz="2000" dirty="0">
                <a:latin typeface="Calibri" pitchFamily="34" charset="0"/>
                <a:cs typeface="Times New Roman" pitchFamily="18" charset="0"/>
              </a:rPr>
              <a:t>hours or more since any activity</a:t>
            </a:r>
          </a:p>
          <a:p>
            <a:pPr algn="l" rtl="0"/>
            <a:endParaRPr lang="en-US" sz="2000" dirty="0">
              <a:solidFill>
                <a:srgbClr val="FFFF00"/>
              </a:solidFill>
              <a:latin typeface="Calibri" pitchFamily="34" charset="0"/>
              <a:cs typeface="Times New Roman" pitchFamily="18" charset="0"/>
            </a:endParaRPr>
          </a:p>
          <a:p>
            <a:pPr algn="l" rtl="0"/>
            <a:r>
              <a:rPr lang="en-US" sz="2400" b="1" dirty="0">
                <a:solidFill>
                  <a:srgbClr val="CC0000"/>
                </a:solidFill>
                <a:latin typeface="Calibri" pitchFamily="34" charset="0"/>
                <a:cs typeface="Times New Roman" pitchFamily="18" charset="0"/>
              </a:rPr>
              <a:t>When NOT to use:</a:t>
            </a:r>
          </a:p>
          <a:p>
            <a:pPr marL="800100" lvl="1" indent="-342900" algn="l" rtl="0">
              <a:buFont typeface="Wingdings" pitchFamily="2" charset="2"/>
              <a:buChar char="q"/>
            </a:pPr>
            <a:r>
              <a:rPr lang="en-US" sz="2000" dirty="0" smtClean="0">
                <a:latin typeface="Calibri" pitchFamily="34" charset="0"/>
                <a:cs typeface="Times New Roman" pitchFamily="18" charset="0"/>
              </a:rPr>
              <a:t>If </a:t>
            </a:r>
            <a:r>
              <a:rPr lang="en-US" sz="2000" dirty="0">
                <a:latin typeface="Calibri" pitchFamily="34" charset="0"/>
                <a:cs typeface="Times New Roman" pitchFamily="18" charset="0"/>
              </a:rPr>
              <a:t>has hypoglycemia unawareness</a:t>
            </a:r>
          </a:p>
          <a:p>
            <a:pPr marL="800100" lvl="1" indent="-342900" algn="l" rtl="0">
              <a:buFont typeface="Wingdings" pitchFamily="2" charset="2"/>
              <a:buChar char="q"/>
            </a:pPr>
            <a:r>
              <a:rPr lang="en-US" sz="2000" dirty="0" smtClean="0">
                <a:latin typeface="Calibri" pitchFamily="34" charset="0"/>
                <a:cs typeface="Times New Roman" pitchFamily="18" charset="0"/>
              </a:rPr>
              <a:t> </a:t>
            </a:r>
            <a:r>
              <a:rPr lang="en-US" sz="2000" dirty="0">
                <a:latin typeface="Calibri" pitchFamily="34" charset="0"/>
                <a:cs typeface="Times New Roman" pitchFamily="18" charset="0"/>
              </a:rPr>
              <a:t>If suspect a low reading</a:t>
            </a:r>
          </a:p>
          <a:p>
            <a:pPr marL="800100" lvl="1" indent="-342900" algn="l" rtl="0">
              <a:buFont typeface="Wingdings" pitchFamily="2" charset="2"/>
              <a:buChar char="q"/>
            </a:pPr>
            <a:r>
              <a:rPr lang="en-US" sz="2000" dirty="0" smtClean="0">
                <a:latin typeface="Calibri" pitchFamily="34" charset="0"/>
                <a:cs typeface="Times New Roman" pitchFamily="18" charset="0"/>
              </a:rPr>
              <a:t>Within </a:t>
            </a:r>
            <a:r>
              <a:rPr lang="en-US" sz="2000" dirty="0">
                <a:latin typeface="Calibri" pitchFamily="34" charset="0"/>
                <a:cs typeface="Times New Roman" pitchFamily="18" charset="0"/>
              </a:rPr>
              <a:t>2 hours of eating</a:t>
            </a:r>
          </a:p>
          <a:p>
            <a:pPr marL="800100" lvl="1" indent="-342900" algn="l" rtl="0">
              <a:buFont typeface="Wingdings" pitchFamily="2" charset="2"/>
              <a:buChar char="q"/>
            </a:pPr>
            <a:r>
              <a:rPr lang="en-US" sz="2000" dirty="0" smtClean="0">
                <a:latin typeface="Calibri" pitchFamily="34" charset="0"/>
                <a:cs typeface="Times New Roman" pitchFamily="18" charset="0"/>
              </a:rPr>
              <a:t> </a:t>
            </a:r>
            <a:r>
              <a:rPr lang="en-US" sz="2000" dirty="0">
                <a:latin typeface="Calibri" pitchFamily="34" charset="0"/>
                <a:cs typeface="Times New Roman" pitchFamily="18" charset="0"/>
              </a:rPr>
              <a:t>After exercise</a:t>
            </a:r>
          </a:p>
          <a:p>
            <a:pPr marL="800100" lvl="1" indent="-342900" algn="l" rtl="0">
              <a:buFont typeface="Wingdings" pitchFamily="2" charset="2"/>
              <a:buChar char="q"/>
            </a:pPr>
            <a:r>
              <a:rPr lang="en-US" sz="2000" dirty="0" smtClean="0">
                <a:latin typeface="Calibri" pitchFamily="34" charset="0"/>
                <a:cs typeface="Times New Roman" pitchFamily="18" charset="0"/>
              </a:rPr>
              <a:t>During </a:t>
            </a:r>
            <a:r>
              <a:rPr lang="en-US" sz="2000" dirty="0">
                <a:latin typeface="Calibri" pitchFamily="34" charset="0"/>
                <a:cs typeface="Times New Roman" pitchFamily="18" charset="0"/>
              </a:rPr>
              <a:t>illness</a:t>
            </a:r>
          </a:p>
          <a:p>
            <a:pPr marL="800100" lvl="1" indent="-342900" algn="l" rtl="0">
              <a:buFont typeface="Wingdings" pitchFamily="2" charset="2"/>
              <a:buChar char="q"/>
            </a:pPr>
            <a:r>
              <a:rPr lang="en-US" sz="2000" dirty="0" smtClean="0">
                <a:latin typeface="Calibri" pitchFamily="34" charset="0"/>
                <a:cs typeface="Times New Roman" pitchFamily="18" charset="0"/>
              </a:rPr>
              <a:t> </a:t>
            </a:r>
            <a:r>
              <a:rPr lang="en-US" sz="2000" dirty="0">
                <a:latin typeface="Calibri" pitchFamily="34" charset="0"/>
                <a:cs typeface="Times New Roman" pitchFamily="18" charset="0"/>
              </a:rPr>
              <a:t>Before driving</a:t>
            </a:r>
          </a:p>
        </p:txBody>
      </p:sp>
      <p:pic>
        <p:nvPicPr>
          <p:cNvPr id="1026" name="Picture 2" descr="http://us.123rf.com/400wm/400/400/soloway/soloway1109/soloway110900012/10629884-men-s-hand-with-sport-timer-on-the-surface-with-reflection-in-it.jpg"/>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ackgroundRemoval t="9913" b="100000" l="0" r="100000"/>
                    </a14:imgEffect>
                  </a14:imgLayer>
                </a14:imgProps>
              </a:ext>
              <a:ext uri="{28A0092B-C50C-407E-A947-70E740481C1C}">
                <a14:useLocalDpi xmlns:a14="http://schemas.microsoft.com/office/drawing/2010/main" xmlns="" val="0"/>
              </a:ext>
            </a:extLst>
          </a:blip>
          <a:srcRect/>
          <a:stretch>
            <a:fillRect/>
          </a:stretch>
        </p:blipFill>
        <p:spPr bwMode="auto">
          <a:xfrm>
            <a:off x="5569405" y="3861048"/>
            <a:ext cx="3107051" cy="266429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23996349"/>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idx="1"/>
          </p:nvPr>
        </p:nvSpPr>
        <p:spPr>
          <a:xfrm>
            <a:off x="806896" y="685801"/>
            <a:ext cx="8229600" cy="654968"/>
          </a:xfrm>
        </p:spPr>
        <p:txBody>
          <a:bodyPr>
            <a:normAutofit/>
          </a:bodyPr>
          <a:lstStyle/>
          <a:p>
            <a:pPr marL="68580" indent="0" algn="ctr">
              <a:buNone/>
            </a:pPr>
            <a:r>
              <a:rPr lang="en-US" sz="3200" b="1" dirty="0">
                <a:solidFill>
                  <a:schemeClr val="tx2"/>
                </a:solidFill>
              </a:rPr>
              <a:t>Glucose Meter Potential Interferences</a:t>
            </a:r>
            <a:r>
              <a:rPr lang="en-US" sz="3200" dirty="0">
                <a:solidFill>
                  <a:schemeClr val="tx2"/>
                </a:solidFill>
              </a:rPr>
              <a:t>	</a:t>
            </a:r>
          </a:p>
          <a:p>
            <a:pPr marL="365760" indent="-256032" algn="ctr" eaLnBrk="1" fontAlgn="auto" hangingPunct="1">
              <a:spcAft>
                <a:spcPts val="0"/>
              </a:spcAft>
              <a:buFontTx/>
              <a:buNone/>
              <a:defRPr/>
            </a:pPr>
            <a:endParaRPr lang="en-US" sz="2400" b="1" dirty="0" smtClean="0">
              <a:solidFill>
                <a:srgbClr val="CC0000"/>
              </a:solidFill>
              <a:latin typeface="Times New Roman" pitchFamily="18" charset="0"/>
              <a:cs typeface="Times New Roman" pitchFamily="18" charset="0"/>
            </a:endParaRPr>
          </a:p>
          <a:p>
            <a:pPr marL="365760" indent="-256032" algn="ctr" eaLnBrk="1" fontAlgn="auto" hangingPunct="1">
              <a:spcAft>
                <a:spcPts val="0"/>
              </a:spcAft>
              <a:buFontTx/>
              <a:buNone/>
              <a:defRPr/>
            </a:pPr>
            <a:endParaRPr lang="en-US" sz="2400" b="1" dirty="0" smtClean="0">
              <a:solidFill>
                <a:srgbClr val="CC0000"/>
              </a:solidFill>
              <a:latin typeface="Times New Roman" pitchFamily="18" charset="0"/>
              <a:cs typeface="Times New Roman" pitchFamily="18" charset="0"/>
            </a:endParaRPr>
          </a:p>
          <a:p>
            <a:pPr marL="365760" indent="-256032" eaLnBrk="1" fontAlgn="auto" hangingPunct="1">
              <a:spcAft>
                <a:spcPts val="0"/>
              </a:spcAft>
              <a:buFontTx/>
              <a:buNone/>
              <a:defRPr/>
            </a:pPr>
            <a:endParaRPr lang="en-US" sz="2400" b="1" dirty="0" smtClean="0">
              <a:latin typeface="Times New Roman" pitchFamily="18" charset="0"/>
              <a:cs typeface="Times New Roman" pitchFamily="18" charset="0"/>
            </a:endParaRPr>
          </a:p>
          <a:p>
            <a:pPr marL="365760" indent="-256032" eaLnBrk="1" fontAlgn="auto" hangingPunct="1">
              <a:spcAft>
                <a:spcPts val="0"/>
              </a:spcAft>
              <a:buFontTx/>
              <a:buNone/>
              <a:defRPr/>
            </a:pPr>
            <a:endParaRPr lang="en-US" sz="2400" dirty="0" smtClean="0">
              <a:solidFill>
                <a:srgbClr val="33CC33"/>
              </a:solidFill>
              <a:latin typeface="Times New Roman" pitchFamily="18" charset="0"/>
              <a:cs typeface="Times New Roman" pitchFamily="18" charset="0"/>
            </a:endParaRPr>
          </a:p>
          <a:p>
            <a:pPr marL="365760" indent="-256032" eaLnBrk="1" fontAlgn="auto" hangingPunct="1">
              <a:spcAft>
                <a:spcPts val="0"/>
              </a:spcAft>
              <a:buFontTx/>
              <a:buNone/>
              <a:defRPr/>
            </a:pPr>
            <a:endParaRPr lang="en-US" sz="2000" dirty="0" smtClean="0">
              <a:solidFill>
                <a:srgbClr val="33CC33"/>
              </a:solidFill>
              <a:latin typeface="Times New Roman" pitchFamily="18" charset="0"/>
              <a:cs typeface="Times New Roman" pitchFamily="18" charset="0"/>
            </a:endParaRPr>
          </a:p>
          <a:p>
            <a:pPr marL="365760" indent="-256032" eaLnBrk="1" fontAlgn="auto" hangingPunct="1">
              <a:spcAft>
                <a:spcPts val="0"/>
              </a:spcAft>
              <a:buFontTx/>
              <a:buNone/>
              <a:defRPr/>
            </a:pPr>
            <a:endParaRPr lang="en-US" sz="2000" dirty="0" smtClean="0">
              <a:solidFill>
                <a:srgbClr val="33CC33"/>
              </a:solidFill>
              <a:latin typeface="Times New Roman" pitchFamily="18" charset="0"/>
              <a:cs typeface="Times New Roman"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232855435"/>
              </p:ext>
            </p:extLst>
          </p:nvPr>
        </p:nvGraphicFramePr>
        <p:xfrm>
          <a:off x="1524000" y="1551776"/>
          <a:ext cx="6096000" cy="4541520"/>
        </p:xfrm>
        <a:graphic>
          <a:graphicData uri="http://schemas.openxmlformats.org/drawingml/2006/table">
            <a:tbl>
              <a:tblPr rtl="1" firstRow="1" bandRow="1">
                <a:tableStyleId>{E8B1032C-EA38-4F05-BA0D-38AFFFC7BED3}</a:tableStyleId>
              </a:tblPr>
              <a:tblGrid>
                <a:gridCol w="3048000"/>
                <a:gridCol w="3048000"/>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i="0" u="none" strike="noStrike" kern="1200" baseline="0" dirty="0" smtClean="0">
                          <a:solidFill>
                            <a:schemeClr val="tx1"/>
                          </a:solidFill>
                          <a:latin typeface="+mn-lt"/>
                          <a:ea typeface="+mn-ea"/>
                          <a:cs typeface="+mn-cs"/>
                        </a:rPr>
                        <a:t>Physiologic</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i="0" u="none" strike="noStrike" kern="1200" baseline="0" dirty="0" smtClean="0">
                          <a:solidFill>
                            <a:schemeClr val="tx1"/>
                          </a:solidFill>
                          <a:latin typeface="+mn-lt"/>
                          <a:ea typeface="+mn-ea"/>
                          <a:cs typeface="+mn-cs"/>
                        </a:rPr>
                        <a:t>Environmental	</a:t>
                      </a:r>
                    </a:p>
                  </a:txBody>
                  <a:tcPr/>
                </a:tc>
              </a:tr>
              <a:tr h="370840">
                <a:tc>
                  <a:txBody>
                    <a:bodyPr/>
                    <a:lstStyle/>
                    <a:p>
                      <a:pPr marL="285750" indent="-285750" algn="l" rtl="0">
                        <a:buFont typeface="Arial" pitchFamily="34" charset="0"/>
                        <a:buChar char="•"/>
                      </a:pPr>
                      <a:r>
                        <a:rPr lang="en-US" sz="1800" b="0" i="0" u="none" strike="noStrike" kern="1200" baseline="0" dirty="0" smtClean="0">
                          <a:solidFill>
                            <a:schemeClr val="tx1"/>
                          </a:solidFill>
                          <a:latin typeface="+mn-lt"/>
                          <a:ea typeface="+mn-ea"/>
                          <a:cs typeface="+mn-cs"/>
                        </a:rPr>
                        <a:t>Hematocrit</a:t>
                      </a:r>
                    </a:p>
                    <a:p>
                      <a:pPr marL="285750" indent="-285750" algn="l" rtl="0">
                        <a:buFont typeface="Arial" pitchFamily="34" charset="0"/>
                        <a:buChar char="•"/>
                      </a:pPr>
                      <a:r>
                        <a:rPr lang="en-US" sz="1800" b="0" i="0" u="none" strike="noStrike" kern="1200" baseline="0" dirty="0" smtClean="0">
                          <a:solidFill>
                            <a:schemeClr val="tx1"/>
                          </a:solidFill>
                          <a:latin typeface="+mn-lt"/>
                          <a:ea typeface="+mn-ea"/>
                          <a:cs typeface="+mn-cs"/>
                        </a:rPr>
                        <a:t>Prandial state</a:t>
                      </a:r>
                    </a:p>
                    <a:p>
                      <a:pPr marL="285750" indent="-285750" algn="l" rtl="0">
                        <a:buFont typeface="Arial" pitchFamily="34" charset="0"/>
                        <a:buChar char="•"/>
                      </a:pPr>
                      <a:r>
                        <a:rPr lang="en-US" sz="1800" b="0" i="0" u="none" strike="noStrike" kern="1200" baseline="0" dirty="0" smtClean="0">
                          <a:solidFill>
                            <a:schemeClr val="tx1"/>
                          </a:solidFill>
                          <a:latin typeface="+mn-lt"/>
                          <a:ea typeface="+mn-ea"/>
                          <a:cs typeface="+mn-cs"/>
                        </a:rPr>
                        <a:t>Hyperlipidemia</a:t>
                      </a:r>
                    </a:p>
                    <a:p>
                      <a:pPr marL="285750" indent="-285750" algn="l" rtl="0">
                        <a:buFont typeface="Arial" pitchFamily="34" charset="0"/>
                        <a:buChar char="•"/>
                      </a:pPr>
                      <a:r>
                        <a:rPr lang="en-US" sz="1800" b="0" i="0" u="none" strike="noStrike" kern="1200" baseline="0" dirty="0" smtClean="0">
                          <a:solidFill>
                            <a:schemeClr val="tx1"/>
                          </a:solidFill>
                          <a:latin typeface="+mn-lt"/>
                          <a:ea typeface="+mn-ea"/>
                          <a:cs typeface="+mn-cs"/>
                        </a:rPr>
                        <a:t>Oxygenation</a:t>
                      </a:r>
                    </a:p>
                    <a:p>
                      <a:pPr marL="285750" indent="-285750" algn="l" rtl="0">
                        <a:buFont typeface="Arial" pitchFamily="34" charset="0"/>
                        <a:buChar char="•"/>
                      </a:pPr>
                      <a:r>
                        <a:rPr lang="en-US" sz="1800" b="0" i="0" u="none" strike="noStrike" kern="1200" baseline="0" dirty="0" smtClean="0">
                          <a:solidFill>
                            <a:schemeClr val="tx1"/>
                          </a:solidFill>
                          <a:latin typeface="+mn-lt"/>
                          <a:ea typeface="+mn-ea"/>
                          <a:cs typeface="+mn-cs"/>
                        </a:rPr>
                        <a:t>pH 	</a:t>
                      </a:r>
                    </a:p>
                  </a:txBody>
                  <a:tcPr/>
                </a:tc>
                <a:tc>
                  <a:txBody>
                    <a:bodyPr/>
                    <a:lstStyle/>
                    <a:p>
                      <a:pPr marL="285750" indent="-285750" algn="l" rtl="0">
                        <a:buFont typeface="Arial" pitchFamily="34" charset="0"/>
                        <a:buChar char="•"/>
                      </a:pPr>
                      <a:r>
                        <a:rPr lang="en-US" sz="1800" b="0" i="0" u="none" strike="noStrike" kern="1200" baseline="0" dirty="0" smtClean="0">
                          <a:solidFill>
                            <a:schemeClr val="tx1"/>
                          </a:solidFill>
                          <a:latin typeface="+mn-lt"/>
                          <a:ea typeface="+mn-ea"/>
                          <a:cs typeface="+mn-cs"/>
                        </a:rPr>
                        <a:t>Air, exposure of strips</a:t>
                      </a:r>
                    </a:p>
                    <a:p>
                      <a:pPr marL="285750" indent="-285750" algn="l" rtl="0">
                        <a:buFont typeface="Arial" pitchFamily="34" charset="0"/>
                        <a:buChar char="•"/>
                      </a:pPr>
                      <a:r>
                        <a:rPr lang="en-US" sz="1800" b="0" i="0" u="none" strike="noStrike" kern="1200" baseline="0" dirty="0" smtClean="0">
                          <a:solidFill>
                            <a:schemeClr val="tx1"/>
                          </a:solidFill>
                          <a:latin typeface="+mn-lt"/>
                          <a:ea typeface="+mn-ea"/>
                          <a:cs typeface="+mn-cs"/>
                        </a:rPr>
                        <a:t>Altitude</a:t>
                      </a:r>
                    </a:p>
                    <a:p>
                      <a:pPr marL="285750" indent="-285750" algn="l" rtl="0">
                        <a:buFont typeface="Arial" pitchFamily="34" charset="0"/>
                        <a:buChar char="•"/>
                      </a:pPr>
                      <a:r>
                        <a:rPr lang="en-US" sz="1800" b="0" i="0" u="none" strike="noStrike" kern="1200" baseline="0" dirty="0" smtClean="0">
                          <a:solidFill>
                            <a:schemeClr val="tx1"/>
                          </a:solidFill>
                          <a:latin typeface="+mn-lt"/>
                          <a:ea typeface="+mn-ea"/>
                          <a:cs typeface="+mn-cs"/>
                        </a:rPr>
                        <a:t>Humidity</a:t>
                      </a:r>
                    </a:p>
                    <a:p>
                      <a:pPr marL="285750" indent="-285750" algn="l" rtl="0">
                        <a:buFont typeface="Arial" pitchFamily="34" charset="0"/>
                        <a:buChar char="•"/>
                      </a:pPr>
                      <a:r>
                        <a:rPr lang="en-US" sz="1800" b="0" i="0" u="none" strike="noStrike" kern="1200" baseline="0" dirty="0" smtClean="0">
                          <a:solidFill>
                            <a:schemeClr val="tx1"/>
                          </a:solidFill>
                          <a:latin typeface="+mn-lt"/>
                          <a:ea typeface="+mn-ea"/>
                          <a:cs typeface="+mn-cs"/>
                        </a:rPr>
                        <a:t>Temperature 	</a:t>
                      </a:r>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i="0" u="none" strike="noStrike" kern="1200" baseline="0" dirty="0" smtClean="0">
                          <a:solidFill>
                            <a:schemeClr val="tx1"/>
                          </a:solidFill>
                          <a:latin typeface="+mn-lt"/>
                          <a:ea typeface="+mn-ea"/>
                          <a:cs typeface="+mn-cs"/>
                        </a:rPr>
                        <a:t>Drugs</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i="0" u="none" strike="noStrike" kern="1200" baseline="0" dirty="0" smtClean="0">
                          <a:solidFill>
                            <a:schemeClr val="tx1"/>
                          </a:solidFill>
                          <a:latin typeface="+mn-lt"/>
                          <a:ea typeface="+mn-ea"/>
                          <a:cs typeface="+mn-cs"/>
                        </a:rPr>
                        <a:t>Operational</a:t>
                      </a:r>
                    </a:p>
                  </a:txBody>
                  <a:tcPr/>
                </a:tc>
              </a:tr>
              <a:tr h="370840">
                <a:tc>
                  <a:txBody>
                    <a:bodyPr/>
                    <a:lstStyle/>
                    <a:p>
                      <a:pPr marL="285750" indent="-285750" algn="l" rtl="0">
                        <a:buFont typeface="Arial" pitchFamily="34" charset="0"/>
                        <a:buChar char="•"/>
                      </a:pPr>
                      <a:r>
                        <a:rPr lang="en-US" sz="1800" b="0" i="0" u="none" strike="noStrike" kern="1200" baseline="0" dirty="0" smtClean="0">
                          <a:solidFill>
                            <a:schemeClr val="tx1"/>
                          </a:solidFill>
                          <a:latin typeface="+mn-lt"/>
                          <a:ea typeface="+mn-ea"/>
                          <a:cs typeface="+mn-cs"/>
                        </a:rPr>
                        <a:t>Maltose</a:t>
                      </a:r>
                    </a:p>
                    <a:p>
                      <a:pPr marL="285750" indent="-285750" algn="l" rtl="0">
                        <a:buFont typeface="Arial" pitchFamily="34" charset="0"/>
                        <a:buChar char="•"/>
                      </a:pPr>
                      <a:r>
                        <a:rPr lang="en-US" sz="1800" b="0" i="0" u="none" strike="noStrike" kern="1200" baseline="0" dirty="0" smtClean="0">
                          <a:solidFill>
                            <a:schemeClr val="tx1"/>
                          </a:solidFill>
                          <a:latin typeface="+mn-lt"/>
                          <a:ea typeface="+mn-ea"/>
                          <a:cs typeface="+mn-cs"/>
                        </a:rPr>
                        <a:t>Acetaminophen</a:t>
                      </a:r>
                    </a:p>
                    <a:p>
                      <a:pPr marL="285750" indent="-285750" algn="l" rtl="0">
                        <a:buFont typeface="Arial" pitchFamily="34" charset="0"/>
                        <a:buChar char="•"/>
                      </a:pPr>
                      <a:r>
                        <a:rPr lang="en-US" sz="1800" b="0" i="0" u="none" strike="noStrike" kern="1200" baseline="0" dirty="0" err="1" smtClean="0">
                          <a:solidFill>
                            <a:schemeClr val="tx1"/>
                          </a:solidFill>
                          <a:latin typeface="+mn-lt"/>
                          <a:ea typeface="+mn-ea"/>
                          <a:cs typeface="+mn-cs"/>
                        </a:rPr>
                        <a:t>Ascorbate</a:t>
                      </a:r>
                      <a:endParaRPr lang="en-US" sz="1800" b="0" i="0" u="none" strike="noStrike" kern="1200" baseline="0" dirty="0" smtClean="0">
                        <a:solidFill>
                          <a:schemeClr val="tx1"/>
                        </a:solidFill>
                        <a:latin typeface="+mn-lt"/>
                        <a:ea typeface="+mn-ea"/>
                        <a:cs typeface="+mn-cs"/>
                      </a:endParaRPr>
                    </a:p>
                    <a:p>
                      <a:pPr marL="285750" indent="-285750" algn="l" rtl="0">
                        <a:buFont typeface="Arial" pitchFamily="34" charset="0"/>
                        <a:buChar char="•"/>
                      </a:pPr>
                      <a:r>
                        <a:rPr lang="en-US" sz="1800" b="0" i="0" u="none" strike="noStrike" kern="1200" baseline="0" dirty="0" err="1" smtClean="0">
                          <a:solidFill>
                            <a:schemeClr val="tx1"/>
                          </a:solidFill>
                          <a:latin typeface="+mn-lt"/>
                          <a:ea typeface="+mn-ea"/>
                          <a:cs typeface="+mn-cs"/>
                        </a:rPr>
                        <a:t>Mannitol</a:t>
                      </a:r>
                      <a:endParaRPr lang="en-US" sz="1800" b="0" i="0" u="none" strike="noStrike" kern="1200" baseline="0" dirty="0" smtClean="0">
                        <a:solidFill>
                          <a:schemeClr val="tx1"/>
                        </a:solidFill>
                        <a:latin typeface="+mn-lt"/>
                        <a:ea typeface="+mn-ea"/>
                        <a:cs typeface="+mn-cs"/>
                      </a:endParaRPr>
                    </a:p>
                    <a:p>
                      <a:pPr marL="285750" indent="-285750" algn="l" rtl="0">
                        <a:buFont typeface="Arial" pitchFamily="34" charset="0"/>
                        <a:buChar char="•"/>
                      </a:pPr>
                      <a:r>
                        <a:rPr lang="en-US" sz="1800" b="0" i="0" u="none" strike="noStrike" kern="1200" baseline="0" dirty="0" smtClean="0">
                          <a:solidFill>
                            <a:schemeClr val="tx1"/>
                          </a:solidFill>
                          <a:latin typeface="+mn-lt"/>
                          <a:ea typeface="+mn-ea"/>
                          <a:cs typeface="+mn-cs"/>
                        </a:rPr>
                        <a:t>Dopamine 	</a:t>
                      </a:r>
                    </a:p>
                    <a:p>
                      <a:pPr marL="285750" indent="-285750" algn="l" rtl="0">
                        <a:buFont typeface="Arial" pitchFamily="34" charset="0"/>
                        <a:buChar char="•"/>
                      </a:pPr>
                      <a:endParaRPr lang="ar-SA" dirty="0"/>
                    </a:p>
                  </a:txBody>
                  <a:tcPr/>
                </a:tc>
                <a:tc>
                  <a:txBody>
                    <a:bodyPr/>
                    <a:lstStyle/>
                    <a:p>
                      <a:pPr marL="285750" indent="-285750" algn="l" rtl="0">
                        <a:buFont typeface="Arial" pitchFamily="34" charset="0"/>
                        <a:buChar char="•"/>
                      </a:pPr>
                      <a:r>
                        <a:rPr lang="en-US" sz="1800" b="0" i="0" u="none" strike="noStrike" kern="1200" baseline="0" dirty="0" smtClean="0">
                          <a:solidFill>
                            <a:schemeClr val="tx1"/>
                          </a:solidFill>
                          <a:latin typeface="+mn-lt"/>
                          <a:ea typeface="+mn-ea"/>
                          <a:cs typeface="+mn-cs"/>
                        </a:rPr>
                        <a:t>Hemolysis</a:t>
                      </a:r>
                    </a:p>
                    <a:p>
                      <a:pPr marL="285750" indent="-285750" algn="l" rtl="0">
                        <a:buFont typeface="Arial" pitchFamily="34" charset="0"/>
                        <a:buChar char="•"/>
                      </a:pPr>
                      <a:r>
                        <a:rPr lang="en-US" sz="1800" b="0" i="0" u="none" strike="noStrike" kern="1200" baseline="0" dirty="0" smtClean="0">
                          <a:solidFill>
                            <a:schemeClr val="tx1"/>
                          </a:solidFill>
                          <a:latin typeface="+mn-lt"/>
                          <a:ea typeface="+mn-ea"/>
                          <a:cs typeface="+mn-cs"/>
                        </a:rPr>
                        <a:t>Anticoagulants</a:t>
                      </a:r>
                    </a:p>
                    <a:p>
                      <a:pPr marL="285750" indent="-285750" algn="l" rtl="0">
                        <a:buFont typeface="Arial" pitchFamily="34" charset="0"/>
                        <a:buChar char="•"/>
                      </a:pPr>
                      <a:r>
                        <a:rPr lang="en-US" sz="1800" b="0" i="0" u="none" strike="noStrike" kern="1200" baseline="0" dirty="0" smtClean="0">
                          <a:solidFill>
                            <a:schemeClr val="tx1"/>
                          </a:solidFill>
                          <a:latin typeface="+mn-lt"/>
                          <a:ea typeface="+mn-ea"/>
                          <a:cs typeface="+mn-cs"/>
                        </a:rPr>
                        <a:t>Generic test strips</a:t>
                      </a:r>
                    </a:p>
                    <a:p>
                      <a:pPr marL="285750" indent="-285750" algn="l" rtl="0">
                        <a:buFont typeface="Arial" pitchFamily="34" charset="0"/>
                        <a:buChar char="•"/>
                      </a:pPr>
                      <a:r>
                        <a:rPr lang="en-US" sz="1800" b="0" i="0" u="none" strike="noStrike" kern="1200" baseline="0" dirty="0" smtClean="0">
                          <a:solidFill>
                            <a:schemeClr val="tx1"/>
                          </a:solidFill>
                          <a:latin typeface="+mn-lt"/>
                          <a:ea typeface="+mn-ea"/>
                          <a:cs typeface="+mn-cs"/>
                        </a:rPr>
                        <a:t>Amniotic fluid/animal</a:t>
                      </a:r>
                    </a:p>
                    <a:p>
                      <a:pPr marL="285750" indent="-285750" algn="l" rtl="0">
                        <a:buFont typeface="Arial" pitchFamily="34" charset="0"/>
                        <a:buChar char="•"/>
                      </a:pPr>
                      <a:r>
                        <a:rPr lang="en-US" sz="1800" b="0" i="0" u="none" strike="noStrike" kern="1200" baseline="0" dirty="0" smtClean="0">
                          <a:solidFill>
                            <a:schemeClr val="tx1"/>
                          </a:solidFill>
                          <a:latin typeface="+mn-lt"/>
                          <a:ea typeface="+mn-ea"/>
                          <a:cs typeface="+mn-cs"/>
                        </a:rPr>
                        <a:t>Arterial and catheter</a:t>
                      </a:r>
                    </a:p>
                    <a:p>
                      <a:pPr marL="285750" indent="-285750" algn="l" rtl="0">
                        <a:buFont typeface="Arial" pitchFamily="34" charset="0"/>
                        <a:buChar char="•"/>
                      </a:pPr>
                      <a:r>
                        <a:rPr lang="en-US" sz="1800" b="0" i="0" u="none" strike="noStrike" kern="1200" baseline="0" dirty="0" smtClean="0">
                          <a:solidFill>
                            <a:schemeClr val="tx1"/>
                          </a:solidFill>
                          <a:latin typeface="+mn-lt"/>
                          <a:ea typeface="+mn-ea"/>
                          <a:cs typeface="+mn-cs"/>
                        </a:rPr>
                        <a:t>Volume of sample</a:t>
                      </a:r>
                    </a:p>
                    <a:p>
                      <a:pPr marL="285750" indent="-285750" algn="l" rtl="0">
                        <a:buFont typeface="Arial" pitchFamily="34" charset="0"/>
                        <a:buChar char="•"/>
                      </a:pPr>
                      <a:r>
                        <a:rPr lang="en-US" sz="1800" b="0" i="0" u="none" strike="noStrike" kern="1200" baseline="0" dirty="0" smtClean="0">
                          <a:solidFill>
                            <a:schemeClr val="tx1"/>
                          </a:solidFill>
                          <a:latin typeface="+mn-lt"/>
                          <a:ea typeface="+mn-ea"/>
                          <a:cs typeface="+mn-cs"/>
                        </a:rPr>
                        <a:t>Reuse of strips 	</a:t>
                      </a:r>
                    </a:p>
                    <a:p>
                      <a:pPr marL="285750" indent="-285750" algn="l" rtl="0">
                        <a:buFont typeface="Arial" pitchFamily="34" charset="0"/>
                        <a:buChar char="•"/>
                      </a:pPr>
                      <a:endParaRPr lang="ar-SA" dirty="0"/>
                    </a:p>
                  </a:txBody>
                  <a:tcPr/>
                </a:tc>
              </a:tr>
            </a:tbl>
          </a:graphicData>
        </a:graphic>
      </p:graphicFrame>
    </p:spTree>
    <p:extLst>
      <p:ext uri="{BB962C8B-B14F-4D97-AF65-F5344CB8AC3E}">
        <p14:creationId xmlns:p14="http://schemas.microsoft.com/office/powerpoint/2010/main" xmlns="" val="12398845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idx="1"/>
          </p:nvPr>
        </p:nvSpPr>
        <p:spPr>
          <a:xfrm>
            <a:off x="467544" y="685801"/>
            <a:ext cx="8229600" cy="654968"/>
          </a:xfrm>
        </p:spPr>
        <p:txBody>
          <a:bodyPr>
            <a:normAutofit/>
          </a:bodyPr>
          <a:lstStyle/>
          <a:p>
            <a:pPr marL="68580" indent="0" algn="ctr">
              <a:buNone/>
            </a:pPr>
            <a:r>
              <a:rPr lang="en-US" sz="3200" b="1" dirty="0" smtClean="0">
                <a:solidFill>
                  <a:schemeClr val="tx2"/>
                </a:solidFill>
              </a:rPr>
              <a:t>Factors that </a:t>
            </a:r>
            <a:r>
              <a:rPr lang="en-US" sz="3200" b="1" dirty="0">
                <a:solidFill>
                  <a:schemeClr val="tx2"/>
                </a:solidFill>
              </a:rPr>
              <a:t>A</a:t>
            </a:r>
            <a:r>
              <a:rPr lang="en-US" sz="3200" b="1" dirty="0" smtClean="0">
                <a:solidFill>
                  <a:schemeClr val="tx2"/>
                </a:solidFill>
              </a:rPr>
              <a:t>ffect Accuracy</a:t>
            </a:r>
            <a:endParaRPr lang="en-US" sz="3200" dirty="0">
              <a:solidFill>
                <a:schemeClr val="tx2"/>
              </a:solidFill>
            </a:endParaRPr>
          </a:p>
          <a:p>
            <a:pPr marL="365760" indent="-256032" algn="ctr" eaLnBrk="1" fontAlgn="auto" hangingPunct="1">
              <a:spcAft>
                <a:spcPts val="0"/>
              </a:spcAft>
              <a:buFontTx/>
              <a:buNone/>
              <a:defRPr/>
            </a:pPr>
            <a:endParaRPr lang="en-US" sz="2400" b="1" dirty="0" smtClean="0">
              <a:solidFill>
                <a:srgbClr val="CC0000"/>
              </a:solidFill>
              <a:latin typeface="Times New Roman" pitchFamily="18" charset="0"/>
              <a:cs typeface="Times New Roman" pitchFamily="18" charset="0"/>
            </a:endParaRPr>
          </a:p>
          <a:p>
            <a:pPr marL="365760" indent="-256032" algn="ctr" eaLnBrk="1" fontAlgn="auto" hangingPunct="1">
              <a:spcAft>
                <a:spcPts val="0"/>
              </a:spcAft>
              <a:buFontTx/>
              <a:buNone/>
              <a:defRPr/>
            </a:pPr>
            <a:endParaRPr lang="en-US" sz="2400" b="1" dirty="0" smtClean="0">
              <a:solidFill>
                <a:srgbClr val="CC0000"/>
              </a:solidFill>
              <a:latin typeface="Times New Roman" pitchFamily="18" charset="0"/>
              <a:cs typeface="Times New Roman" pitchFamily="18" charset="0"/>
            </a:endParaRPr>
          </a:p>
          <a:p>
            <a:pPr marL="365760" indent="-256032" eaLnBrk="1" fontAlgn="auto" hangingPunct="1">
              <a:spcAft>
                <a:spcPts val="0"/>
              </a:spcAft>
              <a:buFontTx/>
              <a:buNone/>
              <a:defRPr/>
            </a:pPr>
            <a:endParaRPr lang="en-US" sz="2400" b="1" dirty="0" smtClean="0">
              <a:latin typeface="Times New Roman" pitchFamily="18" charset="0"/>
              <a:cs typeface="Times New Roman" pitchFamily="18" charset="0"/>
            </a:endParaRPr>
          </a:p>
          <a:p>
            <a:pPr marL="365760" indent="-256032" eaLnBrk="1" fontAlgn="auto" hangingPunct="1">
              <a:spcAft>
                <a:spcPts val="0"/>
              </a:spcAft>
              <a:buFontTx/>
              <a:buNone/>
              <a:defRPr/>
            </a:pPr>
            <a:endParaRPr lang="en-US" sz="2400" dirty="0" smtClean="0">
              <a:solidFill>
                <a:srgbClr val="33CC33"/>
              </a:solidFill>
              <a:latin typeface="Times New Roman" pitchFamily="18" charset="0"/>
              <a:cs typeface="Times New Roman" pitchFamily="18" charset="0"/>
            </a:endParaRPr>
          </a:p>
          <a:p>
            <a:pPr marL="365760" indent="-256032" eaLnBrk="1" fontAlgn="auto" hangingPunct="1">
              <a:spcAft>
                <a:spcPts val="0"/>
              </a:spcAft>
              <a:buFontTx/>
              <a:buNone/>
              <a:defRPr/>
            </a:pPr>
            <a:endParaRPr lang="en-US" sz="2000" dirty="0" smtClean="0">
              <a:solidFill>
                <a:srgbClr val="33CC33"/>
              </a:solidFill>
              <a:latin typeface="Times New Roman" pitchFamily="18" charset="0"/>
              <a:cs typeface="Times New Roman" pitchFamily="18" charset="0"/>
            </a:endParaRPr>
          </a:p>
          <a:p>
            <a:pPr marL="365760" indent="-256032" eaLnBrk="1" fontAlgn="auto" hangingPunct="1">
              <a:spcAft>
                <a:spcPts val="0"/>
              </a:spcAft>
              <a:buFontTx/>
              <a:buNone/>
              <a:defRPr/>
            </a:pPr>
            <a:endParaRPr lang="en-US" sz="2000" dirty="0" smtClean="0">
              <a:solidFill>
                <a:srgbClr val="33CC33"/>
              </a:solidFill>
              <a:latin typeface="Times New Roman" pitchFamily="18" charset="0"/>
              <a:cs typeface="Times New Roman"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1002490638"/>
              </p:ext>
            </p:extLst>
          </p:nvPr>
        </p:nvGraphicFramePr>
        <p:xfrm>
          <a:off x="899592" y="1493480"/>
          <a:ext cx="7344816" cy="4815840"/>
        </p:xfrm>
        <a:graphic>
          <a:graphicData uri="http://schemas.openxmlformats.org/drawingml/2006/table">
            <a:tbl>
              <a:tblPr rtl="1" firstRow="1" bandRow="1">
                <a:tableStyleId>{E8B1032C-EA38-4F05-BA0D-38AFFFC7BED3}</a:tableStyleId>
              </a:tblPr>
              <a:tblGrid>
                <a:gridCol w="3698319"/>
                <a:gridCol w="3646497"/>
              </a:tblGrid>
              <a:tr h="370840">
                <a:tc>
                  <a:txBody>
                    <a:bodyPr/>
                    <a:lstStyle/>
                    <a:p>
                      <a:pPr marL="109728" indent="0" algn="ctr" rtl="0" eaLnBrk="1" fontAlgn="auto" hangingPunct="1">
                        <a:spcBef>
                          <a:spcPct val="20000"/>
                        </a:spcBef>
                        <a:spcAft>
                          <a:spcPts val="0"/>
                        </a:spcAft>
                        <a:buFontTx/>
                        <a:buNone/>
                        <a:defRPr/>
                      </a:pPr>
                      <a:r>
                        <a:rPr lang="en-US" sz="2000" b="1" dirty="0" smtClean="0">
                          <a:solidFill>
                            <a:schemeClr val="accent4">
                              <a:lumMod val="50000"/>
                            </a:schemeClr>
                          </a:solidFill>
                          <a:latin typeface="Calibri" pitchFamily="34" charset="0"/>
                          <a:cs typeface="Times New Roman" pitchFamily="18" charset="0"/>
                        </a:rPr>
                        <a:t>2-Test Strips</a:t>
                      </a:r>
                    </a:p>
                  </a:txBody>
                  <a:tcPr/>
                </a:tc>
                <a:tc>
                  <a:txBody>
                    <a:bodyPr/>
                    <a:lstStyle/>
                    <a:p>
                      <a:pPr marL="109728" indent="0" algn="ctr" rtl="0" eaLnBrk="1" fontAlgn="auto" hangingPunct="1">
                        <a:spcAft>
                          <a:spcPts val="0"/>
                        </a:spcAft>
                        <a:buFontTx/>
                        <a:buNone/>
                        <a:defRPr/>
                      </a:pPr>
                      <a:r>
                        <a:rPr lang="en-US" sz="2000" b="1" dirty="0" smtClean="0">
                          <a:solidFill>
                            <a:schemeClr val="accent4">
                              <a:lumMod val="50000"/>
                            </a:schemeClr>
                          </a:solidFill>
                          <a:latin typeface="Calibri" pitchFamily="34" charset="0"/>
                          <a:cs typeface="Times New Roman" pitchFamily="18" charset="0"/>
                        </a:rPr>
                        <a:t>1-User Error </a:t>
                      </a:r>
                    </a:p>
                  </a:txBody>
                  <a:tcPr/>
                </a:tc>
              </a:tr>
              <a:tr h="370840">
                <a:tc>
                  <a:txBody>
                    <a:bodyPr/>
                    <a:lstStyle/>
                    <a:p>
                      <a:pPr marL="395478" indent="-285750" algn="l" rtl="0" eaLnBrk="1" fontAlgn="auto" hangingPunct="1">
                        <a:spcBef>
                          <a:spcPct val="20000"/>
                        </a:spcBef>
                        <a:spcAft>
                          <a:spcPts val="0"/>
                        </a:spcAft>
                        <a:buFont typeface="Wingdings" pitchFamily="2" charset="2"/>
                        <a:buChar char="q"/>
                        <a:defRPr/>
                      </a:pPr>
                      <a:r>
                        <a:rPr lang="en-US" sz="1800" dirty="0" smtClean="0">
                          <a:latin typeface="Calibri" pitchFamily="34" charset="0"/>
                          <a:cs typeface="Times New Roman" pitchFamily="18" charset="0"/>
                        </a:rPr>
                        <a:t>Do not use beyond expiration date</a:t>
                      </a:r>
                    </a:p>
                    <a:p>
                      <a:pPr marL="395478" indent="-285750" algn="l" rtl="0" eaLnBrk="1" fontAlgn="auto" hangingPunct="1">
                        <a:spcAft>
                          <a:spcPts val="0"/>
                        </a:spcAft>
                        <a:buFont typeface="Wingdings" pitchFamily="2" charset="2"/>
                        <a:buChar char="q"/>
                        <a:defRPr/>
                      </a:pPr>
                      <a:r>
                        <a:rPr lang="en-US" sz="1800" b="1" dirty="0" smtClean="0">
                          <a:latin typeface="Calibri" pitchFamily="34" charset="0"/>
                          <a:cs typeface="Times New Roman" pitchFamily="18" charset="0"/>
                        </a:rPr>
                        <a:t>Storage</a:t>
                      </a:r>
                    </a:p>
                    <a:p>
                      <a:pPr marL="852678" lvl="1" indent="-285750" algn="l" rtl="0" eaLnBrk="1" fontAlgn="auto" hangingPunct="1">
                        <a:spcAft>
                          <a:spcPts val="0"/>
                        </a:spcAft>
                        <a:buFont typeface="Wingdings" pitchFamily="2" charset="2"/>
                        <a:buChar char="§"/>
                        <a:defRPr/>
                      </a:pPr>
                      <a:r>
                        <a:rPr lang="en-US" sz="1800" dirty="0" smtClean="0">
                          <a:latin typeface="Calibri" pitchFamily="34" charset="0"/>
                          <a:cs typeface="Times New Roman" pitchFamily="18" charset="0"/>
                        </a:rPr>
                        <a:t>Avoid exposure to heat, cold, humidity</a:t>
                      </a:r>
                    </a:p>
                    <a:p>
                      <a:pPr marL="852678" lvl="1" indent="-285750" algn="l" rtl="0" eaLnBrk="1" fontAlgn="auto" hangingPunct="1">
                        <a:spcAft>
                          <a:spcPts val="0"/>
                        </a:spcAft>
                        <a:buFont typeface="Wingdings" pitchFamily="2" charset="2"/>
                        <a:buChar char="§"/>
                        <a:defRPr/>
                      </a:pPr>
                      <a:r>
                        <a:rPr lang="en-US" sz="1800" dirty="0" smtClean="0">
                          <a:latin typeface="Calibri" pitchFamily="34" charset="0"/>
                          <a:cs typeface="Times New Roman" pitchFamily="18" charset="0"/>
                        </a:rPr>
                        <a:t>Minimize exposure to air</a:t>
                      </a:r>
                    </a:p>
                    <a:p>
                      <a:pPr marL="852678" lvl="1" indent="-285750" algn="l" rtl="0" eaLnBrk="1" fontAlgn="auto" hangingPunct="1">
                        <a:spcAft>
                          <a:spcPts val="0"/>
                        </a:spcAft>
                        <a:buFont typeface="Wingdings" pitchFamily="2" charset="2"/>
                        <a:buChar char="§"/>
                        <a:defRPr/>
                      </a:pPr>
                      <a:r>
                        <a:rPr lang="en-US" sz="1800" dirty="0" smtClean="0">
                          <a:latin typeface="Calibri" pitchFamily="34" charset="0"/>
                          <a:cs typeface="Times New Roman" pitchFamily="18" charset="0"/>
                        </a:rPr>
                        <a:t>Keep in original container; recap immediately.</a:t>
                      </a:r>
                    </a:p>
                  </a:txBody>
                  <a:tcPr/>
                </a:tc>
                <a:tc>
                  <a:txBody>
                    <a:bodyPr/>
                    <a:lstStyle/>
                    <a:p>
                      <a:pPr marL="395478" indent="-285750" algn="l" rtl="0" eaLnBrk="1" fontAlgn="auto" hangingPunct="1">
                        <a:spcAft>
                          <a:spcPts val="0"/>
                        </a:spcAft>
                        <a:buFont typeface="Wingdings" pitchFamily="2" charset="2"/>
                        <a:buChar char="q"/>
                        <a:defRPr/>
                      </a:pPr>
                      <a:r>
                        <a:rPr lang="en-US" sz="1800" dirty="0" smtClean="0">
                          <a:latin typeface="Calibri" pitchFamily="34" charset="0"/>
                          <a:cs typeface="Times New Roman" pitchFamily="18" charset="0"/>
                        </a:rPr>
                        <a:t>(Inadequate or Contaminated Sample &amp;Testing Site)</a:t>
                      </a:r>
                    </a:p>
                    <a:p>
                      <a:pPr marL="395478" indent="-285750" algn="l" rtl="0" eaLnBrk="1" fontAlgn="auto" hangingPunct="1">
                        <a:spcAft>
                          <a:spcPts val="0"/>
                        </a:spcAft>
                        <a:buFont typeface="Wingdings" pitchFamily="2" charset="2"/>
                        <a:buChar char="q"/>
                        <a:defRPr/>
                      </a:pPr>
                      <a:r>
                        <a:rPr lang="en-US" sz="1800" dirty="0" smtClean="0">
                          <a:latin typeface="Calibri" pitchFamily="34" charset="0"/>
                          <a:cs typeface="Times New Roman" pitchFamily="18" charset="0"/>
                        </a:rPr>
                        <a:t> Best bleeders are </a:t>
                      </a:r>
                      <a:r>
                        <a:rPr lang="en-US" sz="1800" b="1" dirty="0" smtClean="0">
                          <a:latin typeface="Calibri" pitchFamily="34" charset="0"/>
                          <a:cs typeface="Times New Roman" pitchFamily="18" charset="0"/>
                        </a:rPr>
                        <a:t>thumb</a:t>
                      </a:r>
                      <a:r>
                        <a:rPr lang="en-US" sz="1800" dirty="0" smtClean="0">
                          <a:latin typeface="Calibri" pitchFamily="34" charset="0"/>
                          <a:cs typeface="Times New Roman" pitchFamily="18" charset="0"/>
                        </a:rPr>
                        <a:t> and </a:t>
                      </a:r>
                      <a:r>
                        <a:rPr lang="en-US" sz="1800" b="1" dirty="0" smtClean="0">
                          <a:latin typeface="Calibri" pitchFamily="34" charset="0"/>
                          <a:cs typeface="Times New Roman" pitchFamily="18" charset="0"/>
                        </a:rPr>
                        <a:t>ring finger.</a:t>
                      </a:r>
                    </a:p>
                  </a:txBody>
                  <a:tcPr/>
                </a:tc>
              </a:tr>
              <a:tr h="370840">
                <a:tc>
                  <a:txBody>
                    <a:bodyPr/>
                    <a:lstStyle/>
                    <a:p>
                      <a:pPr algn="ctr" rtl="0">
                        <a:spcBef>
                          <a:spcPct val="20000"/>
                        </a:spcBef>
                        <a:defRPr/>
                      </a:pPr>
                      <a:r>
                        <a:rPr lang="en-US" sz="2000" b="1" dirty="0" smtClean="0">
                          <a:solidFill>
                            <a:schemeClr val="accent4">
                              <a:lumMod val="50000"/>
                            </a:schemeClr>
                          </a:solidFill>
                          <a:latin typeface="Calibri" pitchFamily="34" charset="0"/>
                          <a:cs typeface="Times New Roman" pitchFamily="18" charset="0"/>
                        </a:rPr>
                        <a:t>4-Calibration/Coding</a:t>
                      </a:r>
                    </a:p>
                  </a:txBody>
                  <a:tcPr/>
                </a:tc>
                <a:tc>
                  <a:txBody>
                    <a:bodyPr/>
                    <a:lstStyle/>
                    <a:p>
                      <a:pPr algn="ctr" rtl="0">
                        <a:defRPr/>
                      </a:pPr>
                      <a:r>
                        <a:rPr lang="en-US" sz="2000" b="1" dirty="0" smtClean="0">
                          <a:solidFill>
                            <a:schemeClr val="accent4">
                              <a:lumMod val="50000"/>
                            </a:schemeClr>
                          </a:solidFill>
                          <a:latin typeface="Calibri" pitchFamily="34" charset="0"/>
                          <a:cs typeface="Times New Roman" pitchFamily="18" charset="0"/>
                        </a:rPr>
                        <a:t>3-Maintenance</a:t>
                      </a:r>
                    </a:p>
                  </a:txBody>
                  <a:tcPr/>
                </a:tc>
              </a:tr>
              <a:tr h="370840">
                <a:tc>
                  <a:txBody>
                    <a:bodyPr/>
                    <a:lstStyle/>
                    <a:p>
                      <a:pPr marL="285750" indent="-285750" algn="l" rtl="0">
                        <a:buFont typeface="Wingdings" pitchFamily="2" charset="2"/>
                        <a:buChar char="q"/>
                        <a:defRPr/>
                      </a:pPr>
                      <a:r>
                        <a:rPr lang="en-US" sz="1800" dirty="0" smtClean="0">
                          <a:latin typeface="Calibri" pitchFamily="34" charset="0"/>
                          <a:cs typeface="Times New Roman" pitchFamily="18" charset="0"/>
                        </a:rPr>
                        <a:t>Encourage client to get in habit of calibrating meter with each new box/bottle of strips. </a:t>
                      </a:r>
                    </a:p>
                    <a:p>
                      <a:pPr marL="285750" indent="-285750" algn="l" rtl="0">
                        <a:buFont typeface="Wingdings" pitchFamily="2" charset="2"/>
                        <a:buChar char="q"/>
                        <a:defRPr/>
                      </a:pPr>
                      <a:r>
                        <a:rPr lang="en-US" sz="1800" dirty="0" smtClean="0">
                          <a:latin typeface="Calibri" pitchFamily="34" charset="0"/>
                          <a:cs typeface="Times New Roman" pitchFamily="18" charset="0"/>
                        </a:rPr>
                        <a:t>Some newer meters automatically calibrate</a:t>
                      </a:r>
                    </a:p>
                    <a:p>
                      <a:pPr marL="285750" indent="-285750" algn="l" rtl="0">
                        <a:buFont typeface="Wingdings" pitchFamily="2" charset="2"/>
                        <a:buChar char="q"/>
                      </a:pPr>
                      <a:endParaRPr lang="ar-SA" dirty="0">
                        <a:latin typeface="Calibri" pitchFamily="34" charset="0"/>
                      </a:endParaRPr>
                    </a:p>
                  </a:txBody>
                  <a:tcPr/>
                </a:tc>
                <a:tc>
                  <a:txBody>
                    <a:bodyPr/>
                    <a:lstStyle/>
                    <a:p>
                      <a:pPr marL="285750" indent="-285750" algn="l" rtl="0">
                        <a:buFont typeface="Wingdings" pitchFamily="2" charset="2"/>
                        <a:buChar char="q"/>
                        <a:defRPr/>
                      </a:pPr>
                      <a:r>
                        <a:rPr lang="en-US" sz="1800" dirty="0" smtClean="0">
                          <a:latin typeface="Calibri" pitchFamily="34" charset="0"/>
                          <a:cs typeface="Times New Roman" pitchFamily="18" charset="0"/>
                        </a:rPr>
                        <a:t>Low Battery.</a:t>
                      </a:r>
                    </a:p>
                    <a:p>
                      <a:pPr marL="285750" indent="-285750" algn="l" rtl="0">
                        <a:buFont typeface="Wingdings" pitchFamily="2" charset="2"/>
                        <a:buChar char="q"/>
                        <a:defRPr/>
                      </a:pPr>
                      <a:r>
                        <a:rPr lang="en-US" sz="1800" dirty="0" smtClean="0">
                          <a:latin typeface="Calibri" pitchFamily="34" charset="0"/>
                          <a:cs typeface="Times New Roman" pitchFamily="18" charset="0"/>
                        </a:rPr>
                        <a:t> Damage (scratches) to optic window of meter.</a:t>
                      </a:r>
                    </a:p>
                    <a:p>
                      <a:pPr marL="285750" indent="-285750" algn="l" rtl="0">
                        <a:buFont typeface="Wingdings" pitchFamily="2" charset="2"/>
                        <a:buChar char="q"/>
                        <a:defRPr/>
                      </a:pPr>
                      <a:r>
                        <a:rPr lang="en-US" sz="1800" dirty="0" smtClean="0">
                          <a:latin typeface="Calibri" pitchFamily="34" charset="0"/>
                          <a:cs typeface="Times New Roman" pitchFamily="18" charset="0"/>
                        </a:rPr>
                        <a:t> Dirty meter.</a:t>
                      </a:r>
                      <a:endParaRPr lang="ar-SA" sz="1800" dirty="0" smtClean="0">
                        <a:latin typeface="Calibri" pitchFamily="34" charset="0"/>
                        <a:cs typeface="Times New Roman" pitchFamily="18" charset="0"/>
                      </a:endParaRPr>
                    </a:p>
                    <a:p>
                      <a:pPr marL="285750" indent="-285750" algn="l" rtl="0">
                        <a:buFont typeface="Arial" pitchFamily="34" charset="0"/>
                        <a:buChar char="•"/>
                      </a:pPr>
                      <a:endParaRPr lang="ar-SA" dirty="0">
                        <a:latin typeface="Calibri" pitchFamily="34" charset="0"/>
                      </a:endParaRPr>
                    </a:p>
                  </a:txBody>
                  <a:tcPr/>
                </a:tc>
              </a:tr>
            </a:tbl>
          </a:graphicData>
        </a:graphic>
      </p:graphicFrame>
    </p:spTree>
    <p:extLst>
      <p:ext uri="{BB962C8B-B14F-4D97-AF65-F5344CB8AC3E}">
        <p14:creationId xmlns:p14="http://schemas.microsoft.com/office/powerpoint/2010/main" xmlns="" val="42493523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1"/>
          <p:cNvSpPr>
            <a:spLocks noGrp="1"/>
          </p:cNvSpPr>
          <p:nvPr>
            <p:ph idx="1"/>
          </p:nvPr>
        </p:nvSpPr>
        <p:spPr>
          <a:xfrm>
            <a:off x="3203848" y="836712"/>
            <a:ext cx="5400600" cy="3024336"/>
          </a:xfrm>
        </p:spPr>
        <p:txBody>
          <a:bodyPr>
            <a:normAutofit/>
          </a:bodyPr>
          <a:lstStyle/>
          <a:p>
            <a:pPr>
              <a:buFont typeface="Wingdings" pitchFamily="2" charset="2"/>
              <a:buChar char="§"/>
            </a:pPr>
            <a:r>
              <a:rPr lang="en-US" sz="2400" b="1" i="1" dirty="0">
                <a:cs typeface="Times New Roman" pitchFamily="18" charset="0"/>
              </a:rPr>
              <a:t>% </a:t>
            </a:r>
            <a:r>
              <a:rPr lang="en-US" sz="2400" b="1" i="1" dirty="0" err="1">
                <a:cs typeface="Times New Roman" pitchFamily="18" charset="0"/>
              </a:rPr>
              <a:t>glycated</a:t>
            </a:r>
            <a:r>
              <a:rPr lang="en-US" sz="2400" b="1" i="1" dirty="0">
                <a:cs typeface="Times New Roman" pitchFamily="18" charset="0"/>
              </a:rPr>
              <a:t> hemoglobin, or HbA1c, in the blood. </a:t>
            </a:r>
          </a:p>
          <a:p>
            <a:pPr eaLnBrk="1" hangingPunct="1">
              <a:buFont typeface="Wingdings" pitchFamily="2" charset="2"/>
              <a:buChar char="§"/>
            </a:pPr>
            <a:r>
              <a:rPr lang="en-US" sz="2400" dirty="0" smtClean="0">
                <a:cs typeface="Times New Roman" pitchFamily="18" charset="0"/>
              </a:rPr>
              <a:t>The A1C test measures your average blood glucose control for the past </a:t>
            </a:r>
            <a:r>
              <a:rPr lang="en-US" sz="2400" b="1" dirty="0" smtClean="0">
                <a:cs typeface="Times New Roman" pitchFamily="18" charset="0"/>
              </a:rPr>
              <a:t>2 to 3 months</a:t>
            </a:r>
            <a:r>
              <a:rPr lang="en-US" sz="2400" dirty="0" smtClean="0">
                <a:cs typeface="Times New Roman" pitchFamily="18" charset="0"/>
              </a:rPr>
              <a:t>. </a:t>
            </a:r>
          </a:p>
          <a:p>
            <a:pPr>
              <a:buFont typeface="Wingdings" pitchFamily="2" charset="2"/>
              <a:buChar char="§"/>
            </a:pPr>
            <a:r>
              <a:rPr lang="en-US" sz="2400" dirty="0" smtClean="0">
                <a:cs typeface="Times New Roman" pitchFamily="18" charset="0"/>
              </a:rPr>
              <a:t>It does not replace daily self-testing of blood glucose. </a:t>
            </a:r>
          </a:p>
          <a:p>
            <a:pPr eaLnBrk="1" hangingPunct="1">
              <a:buFont typeface="Wingdings" pitchFamily="2" charset="2"/>
              <a:buChar char="§"/>
            </a:pPr>
            <a:endParaRPr lang="en-US" dirty="0" smtClean="0">
              <a:cs typeface="Arial"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23048" y="3573016"/>
            <a:ext cx="4853408" cy="28803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8" name="Picture 4" descr="https://s3.amazonaws.com/healthtap-public/ht-staging/user_answer/avatars/368407/large/open-uri20120822-15112-9boddx.jpeg?1345637708"/>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11560" y="620688"/>
            <a:ext cx="2736304" cy="560547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97436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1"/>
          <p:cNvSpPr>
            <a:spLocks noGrp="1"/>
          </p:cNvSpPr>
          <p:nvPr>
            <p:ph idx="1"/>
          </p:nvPr>
        </p:nvSpPr>
        <p:spPr>
          <a:xfrm>
            <a:off x="3275856" y="1196752"/>
            <a:ext cx="5544616" cy="5256584"/>
          </a:xfrm>
        </p:spPr>
        <p:txBody>
          <a:bodyPr>
            <a:normAutofit/>
          </a:bodyPr>
          <a:lstStyle/>
          <a:p>
            <a:pPr>
              <a:buFont typeface="Wingdings" pitchFamily="2" charset="2"/>
              <a:buChar char="§"/>
            </a:pPr>
            <a:r>
              <a:rPr lang="en-US" sz="2400" b="1" dirty="0" smtClean="0"/>
              <a:t>When to perform?</a:t>
            </a:r>
          </a:p>
          <a:p>
            <a:pPr lvl="1">
              <a:buFont typeface="Wingdings" pitchFamily="2" charset="2"/>
              <a:buChar char="ü"/>
            </a:pPr>
            <a:r>
              <a:rPr lang="en-US" sz="2400" dirty="0" smtClean="0"/>
              <a:t>Perform </a:t>
            </a:r>
            <a:r>
              <a:rPr lang="en-US" sz="2400" dirty="0"/>
              <a:t>the A1C test at least </a:t>
            </a:r>
            <a:r>
              <a:rPr lang="en-US" sz="2400" dirty="0" smtClean="0"/>
              <a:t>two times </a:t>
            </a:r>
            <a:r>
              <a:rPr lang="en-US" sz="2400" dirty="0"/>
              <a:t>a year in patients who are </a:t>
            </a:r>
            <a:r>
              <a:rPr lang="en-US" sz="2400" dirty="0" smtClean="0"/>
              <a:t>meeting treatment </a:t>
            </a:r>
            <a:r>
              <a:rPr lang="en-US" sz="2400" dirty="0"/>
              <a:t>goals (and who </a:t>
            </a:r>
            <a:r>
              <a:rPr lang="en-US" sz="2400" dirty="0" smtClean="0"/>
              <a:t>have stable </a:t>
            </a:r>
            <a:r>
              <a:rPr lang="en-US" sz="2400" dirty="0"/>
              <a:t>glycemic control</a:t>
            </a:r>
            <a:r>
              <a:rPr lang="en-US" sz="2400" dirty="0" smtClean="0"/>
              <a:t>) </a:t>
            </a:r>
          </a:p>
          <a:p>
            <a:pPr lvl="1">
              <a:buFont typeface="Wingdings" pitchFamily="2" charset="2"/>
              <a:buChar char="ü"/>
            </a:pPr>
            <a:r>
              <a:rPr lang="en-US" sz="2400" dirty="0" smtClean="0"/>
              <a:t>Perform </a:t>
            </a:r>
            <a:r>
              <a:rPr lang="en-US" sz="2400" dirty="0"/>
              <a:t>the A1C test quarterly in </a:t>
            </a:r>
            <a:r>
              <a:rPr lang="en-US" sz="2400" dirty="0" smtClean="0"/>
              <a:t>patients whose </a:t>
            </a:r>
            <a:r>
              <a:rPr lang="en-US" sz="2400" dirty="0"/>
              <a:t>therapy has changed </a:t>
            </a:r>
            <a:r>
              <a:rPr lang="en-US" sz="2400" dirty="0" smtClean="0"/>
              <a:t>or who </a:t>
            </a:r>
            <a:r>
              <a:rPr lang="en-US" sz="2400" dirty="0"/>
              <a:t>are not meeting glycemic goals</a:t>
            </a:r>
            <a:r>
              <a:rPr lang="en-US" sz="2400" dirty="0" smtClean="0"/>
              <a:t>.</a:t>
            </a:r>
          </a:p>
          <a:p>
            <a:pPr lvl="1">
              <a:buFont typeface="Wingdings" pitchFamily="2" charset="2"/>
              <a:buChar char="ü"/>
            </a:pPr>
            <a:endParaRPr lang="en-US" sz="2400" dirty="0" smtClean="0"/>
          </a:p>
          <a:p>
            <a:pPr marL="365760" lvl="1" indent="0">
              <a:buNone/>
            </a:pPr>
            <a:r>
              <a:rPr lang="en-US" sz="2400" b="1" dirty="0" smtClean="0"/>
              <a:t>Advantages and Disadvantages ?</a:t>
            </a:r>
          </a:p>
          <a:p>
            <a:pPr eaLnBrk="1" hangingPunct="1">
              <a:buFont typeface="Wingdings" pitchFamily="2" charset="2"/>
              <a:buChar char="§"/>
            </a:pPr>
            <a:endParaRPr lang="en-US" dirty="0" smtClean="0">
              <a:cs typeface="Arial" pitchFamily="34" charset="0"/>
            </a:endParaRPr>
          </a:p>
        </p:txBody>
      </p:sp>
      <p:pic>
        <p:nvPicPr>
          <p:cNvPr id="1028" name="Picture 4" descr="https://s3.amazonaws.com/healthtap-public/ht-staging/user_answer/avatars/368407/large/open-uri20120822-15112-9boddx.jpeg?134563770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1560" y="548680"/>
            <a:ext cx="2952328" cy="567748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146332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11560" y="1916832"/>
            <a:ext cx="7776864" cy="4392488"/>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marL="857250" indent="-857250" rtl="0">
              <a:buFont typeface="Wingdings" pitchFamily="2" charset="2"/>
              <a:buChar char="§"/>
            </a:pPr>
            <a:r>
              <a:rPr lang="en-US" sz="2000" b="1" dirty="0" smtClean="0">
                <a:solidFill>
                  <a:schemeClr val="tx2"/>
                </a:solidFill>
                <a:latin typeface="Calibri" pitchFamily="34" charset="0"/>
              </a:rPr>
              <a:t>Type </a:t>
            </a:r>
            <a:r>
              <a:rPr lang="en-US" sz="2000" b="1" dirty="0">
                <a:solidFill>
                  <a:schemeClr val="tx2"/>
                </a:solidFill>
                <a:latin typeface="Calibri" pitchFamily="34" charset="0"/>
              </a:rPr>
              <a:t>1 diabetes </a:t>
            </a:r>
            <a:endParaRPr lang="en-US" sz="2000" b="1" dirty="0" smtClean="0">
              <a:solidFill>
                <a:schemeClr val="tx2"/>
              </a:solidFill>
              <a:latin typeface="Calibri" pitchFamily="34" charset="0"/>
            </a:endParaRPr>
          </a:p>
          <a:p>
            <a:pPr rtl="0"/>
            <a:r>
              <a:rPr lang="en-US" sz="1800" b="1" dirty="0" smtClean="0">
                <a:solidFill>
                  <a:schemeClr val="tx1"/>
                </a:solidFill>
                <a:latin typeface="Calibri" pitchFamily="34" charset="0"/>
              </a:rPr>
              <a:t>(b-cell destruction</a:t>
            </a:r>
            <a:r>
              <a:rPr lang="en-US" sz="1800" b="1" dirty="0">
                <a:solidFill>
                  <a:schemeClr val="tx1"/>
                </a:solidFill>
                <a:latin typeface="Calibri" pitchFamily="34" charset="0"/>
              </a:rPr>
              <a:t>, usually leading to </a:t>
            </a:r>
            <a:r>
              <a:rPr lang="en-US" sz="1800" b="1" dirty="0" smtClean="0">
                <a:solidFill>
                  <a:schemeClr val="tx1"/>
                </a:solidFill>
                <a:latin typeface="Calibri" pitchFamily="34" charset="0"/>
              </a:rPr>
              <a:t>absolute insulin </a:t>
            </a:r>
            <a:r>
              <a:rPr lang="en-US" sz="1800" b="1" dirty="0">
                <a:solidFill>
                  <a:schemeClr val="tx1"/>
                </a:solidFill>
                <a:latin typeface="Calibri" pitchFamily="34" charset="0"/>
              </a:rPr>
              <a:t>deﬁciency</a:t>
            </a:r>
            <a:r>
              <a:rPr lang="en-US" sz="1800" b="1" dirty="0" smtClean="0">
                <a:solidFill>
                  <a:schemeClr val="tx1"/>
                </a:solidFill>
                <a:latin typeface="Calibri" pitchFamily="34" charset="0"/>
              </a:rPr>
              <a:t>)</a:t>
            </a:r>
          </a:p>
          <a:p>
            <a:pPr rtl="0"/>
            <a:endParaRPr lang="en-US" sz="1800" b="1" dirty="0" smtClean="0">
              <a:solidFill>
                <a:schemeClr val="tx1"/>
              </a:solidFill>
              <a:latin typeface="Calibri" pitchFamily="34" charset="0"/>
            </a:endParaRPr>
          </a:p>
          <a:p>
            <a:pPr rtl="0"/>
            <a:endParaRPr lang="en-US" sz="1800" b="1" dirty="0">
              <a:solidFill>
                <a:schemeClr val="tx1"/>
              </a:solidFill>
              <a:latin typeface="Calibri" pitchFamily="34" charset="0"/>
            </a:endParaRPr>
          </a:p>
          <a:p>
            <a:pPr marL="857250" indent="-857250" rtl="0">
              <a:buFont typeface="Wingdings" pitchFamily="2" charset="2"/>
              <a:buChar char="§"/>
            </a:pPr>
            <a:r>
              <a:rPr lang="en-US" sz="2000" b="1" dirty="0" smtClean="0">
                <a:solidFill>
                  <a:schemeClr val="tx2"/>
                </a:solidFill>
                <a:latin typeface="Calibri" pitchFamily="34" charset="0"/>
              </a:rPr>
              <a:t>Type </a:t>
            </a:r>
            <a:r>
              <a:rPr lang="en-US" sz="2000" b="1" dirty="0">
                <a:solidFill>
                  <a:schemeClr val="tx2"/>
                </a:solidFill>
                <a:latin typeface="Calibri" pitchFamily="34" charset="0"/>
              </a:rPr>
              <a:t>2 diabetes </a:t>
            </a:r>
            <a:endParaRPr lang="en-US" sz="2000" b="1" dirty="0" smtClean="0">
              <a:solidFill>
                <a:schemeClr val="tx2"/>
              </a:solidFill>
              <a:latin typeface="Calibri" pitchFamily="34" charset="0"/>
            </a:endParaRPr>
          </a:p>
          <a:p>
            <a:pPr rtl="0"/>
            <a:r>
              <a:rPr lang="en-US" sz="1800" b="1" dirty="0" smtClean="0">
                <a:solidFill>
                  <a:schemeClr val="tx1"/>
                </a:solidFill>
                <a:latin typeface="Calibri" pitchFamily="34" charset="0"/>
              </a:rPr>
              <a:t>(a </a:t>
            </a:r>
            <a:r>
              <a:rPr lang="en-US" sz="1800" b="1" dirty="0">
                <a:solidFill>
                  <a:schemeClr val="tx1"/>
                </a:solidFill>
                <a:latin typeface="Calibri" pitchFamily="34" charset="0"/>
              </a:rPr>
              <a:t>progressive insulin secretory defect on </a:t>
            </a:r>
            <a:r>
              <a:rPr lang="en-US" sz="1800" b="1" dirty="0" smtClean="0">
                <a:solidFill>
                  <a:schemeClr val="tx1"/>
                </a:solidFill>
                <a:latin typeface="Calibri" pitchFamily="34" charset="0"/>
              </a:rPr>
              <a:t>the background </a:t>
            </a:r>
            <a:r>
              <a:rPr lang="en-US" sz="1800" b="1" dirty="0">
                <a:solidFill>
                  <a:schemeClr val="tx1"/>
                </a:solidFill>
                <a:latin typeface="Calibri" pitchFamily="34" charset="0"/>
              </a:rPr>
              <a:t>of insulin </a:t>
            </a:r>
            <a:r>
              <a:rPr lang="en-US" sz="1800" b="1" dirty="0" smtClean="0">
                <a:solidFill>
                  <a:schemeClr val="tx1"/>
                </a:solidFill>
                <a:latin typeface="Calibri" pitchFamily="34" charset="0"/>
              </a:rPr>
              <a:t>resistance)</a:t>
            </a:r>
          </a:p>
          <a:p>
            <a:pPr rtl="0"/>
            <a:endParaRPr lang="en-US" sz="1800" b="1" dirty="0" smtClean="0">
              <a:solidFill>
                <a:schemeClr val="tx1"/>
              </a:solidFill>
              <a:latin typeface="Calibri" pitchFamily="34" charset="0"/>
            </a:endParaRPr>
          </a:p>
          <a:p>
            <a:pPr rtl="0"/>
            <a:endParaRPr lang="en-US" sz="1800" b="1" dirty="0" smtClean="0">
              <a:solidFill>
                <a:schemeClr val="tx1"/>
              </a:solidFill>
              <a:latin typeface="Calibri" pitchFamily="34" charset="0"/>
            </a:endParaRPr>
          </a:p>
          <a:p>
            <a:pPr marL="857250" indent="-857250" rtl="0">
              <a:buFont typeface="Wingdings" pitchFamily="2" charset="2"/>
              <a:buChar char="§"/>
            </a:pPr>
            <a:r>
              <a:rPr lang="en-US" sz="2000" b="1" dirty="0" smtClean="0">
                <a:solidFill>
                  <a:schemeClr val="tx2"/>
                </a:solidFill>
                <a:latin typeface="Calibri" pitchFamily="34" charset="0"/>
              </a:rPr>
              <a:t>Other </a:t>
            </a:r>
            <a:r>
              <a:rPr lang="en-US" sz="2000" b="1" dirty="0">
                <a:solidFill>
                  <a:schemeClr val="tx2"/>
                </a:solidFill>
                <a:latin typeface="Calibri" pitchFamily="34" charset="0"/>
              </a:rPr>
              <a:t>speciﬁc types of diabetes due </a:t>
            </a:r>
            <a:r>
              <a:rPr lang="en-US" sz="2000" b="1" dirty="0" smtClean="0">
                <a:solidFill>
                  <a:schemeClr val="tx2"/>
                </a:solidFill>
                <a:latin typeface="Calibri" pitchFamily="34" charset="0"/>
              </a:rPr>
              <a:t>to other causes</a:t>
            </a:r>
          </a:p>
          <a:p>
            <a:pPr rtl="0"/>
            <a:r>
              <a:rPr lang="en-US" sz="1800" b="1" dirty="0" smtClean="0">
                <a:solidFill>
                  <a:schemeClr val="tx1"/>
                </a:solidFill>
                <a:latin typeface="Calibri" pitchFamily="34" charset="0"/>
              </a:rPr>
              <a:t>e.g</a:t>
            </a:r>
            <a:r>
              <a:rPr lang="en-US" sz="1800" b="1" dirty="0">
                <a:solidFill>
                  <a:schemeClr val="tx1"/>
                </a:solidFill>
                <a:latin typeface="Calibri" pitchFamily="34" charset="0"/>
              </a:rPr>
              <a:t>., genetic defects </a:t>
            </a:r>
            <a:r>
              <a:rPr lang="en-US" sz="1800" b="1" dirty="0" smtClean="0">
                <a:solidFill>
                  <a:schemeClr val="tx1"/>
                </a:solidFill>
                <a:latin typeface="Calibri" pitchFamily="34" charset="0"/>
              </a:rPr>
              <a:t>in b-cell </a:t>
            </a:r>
            <a:r>
              <a:rPr lang="en-US" sz="1800" b="1" dirty="0">
                <a:solidFill>
                  <a:schemeClr val="tx1"/>
                </a:solidFill>
                <a:latin typeface="Calibri" pitchFamily="34" charset="0"/>
              </a:rPr>
              <a:t>function, genetic defects in insulin action, diseases of the </a:t>
            </a:r>
            <a:r>
              <a:rPr lang="en-US" sz="1800" b="1" dirty="0" err="1" smtClean="0">
                <a:solidFill>
                  <a:schemeClr val="tx1"/>
                </a:solidFill>
                <a:latin typeface="Calibri" pitchFamily="34" charset="0"/>
              </a:rPr>
              <a:t>exocrinepancreas</a:t>
            </a:r>
            <a:r>
              <a:rPr lang="en-US" sz="1800" b="1" dirty="0" smtClean="0">
                <a:solidFill>
                  <a:schemeClr val="tx1"/>
                </a:solidFill>
                <a:latin typeface="Calibri" pitchFamily="34" charset="0"/>
              </a:rPr>
              <a:t> </a:t>
            </a:r>
            <a:r>
              <a:rPr lang="en-US" sz="1800" b="1" dirty="0">
                <a:solidFill>
                  <a:schemeClr val="tx1"/>
                </a:solidFill>
                <a:latin typeface="Calibri" pitchFamily="34" charset="0"/>
              </a:rPr>
              <a:t>(such as cystic ﬁbrosis), </a:t>
            </a:r>
            <a:r>
              <a:rPr lang="en-US" sz="1800" b="1" dirty="0" smtClean="0">
                <a:solidFill>
                  <a:schemeClr val="tx1"/>
                </a:solidFill>
                <a:latin typeface="Calibri" pitchFamily="34" charset="0"/>
              </a:rPr>
              <a:t>and drug- </a:t>
            </a:r>
            <a:r>
              <a:rPr lang="en-US" sz="1800" b="1" dirty="0">
                <a:solidFill>
                  <a:schemeClr val="tx1"/>
                </a:solidFill>
                <a:latin typeface="Calibri" pitchFamily="34" charset="0"/>
              </a:rPr>
              <a:t>or chemical-induced (such as </a:t>
            </a:r>
            <a:r>
              <a:rPr lang="en-US" sz="1800" b="1" dirty="0" smtClean="0">
                <a:solidFill>
                  <a:schemeClr val="tx1"/>
                </a:solidFill>
                <a:latin typeface="Calibri" pitchFamily="34" charset="0"/>
              </a:rPr>
              <a:t>in the </a:t>
            </a:r>
            <a:r>
              <a:rPr lang="en-US" sz="1800" b="1" dirty="0">
                <a:solidFill>
                  <a:schemeClr val="tx1"/>
                </a:solidFill>
                <a:latin typeface="Calibri" pitchFamily="34" charset="0"/>
              </a:rPr>
              <a:t>treatment of HIV/AIDS or after organ transplantation</a:t>
            </a:r>
            <a:r>
              <a:rPr lang="en-US" sz="1800" b="1" dirty="0" smtClean="0">
                <a:solidFill>
                  <a:schemeClr val="tx1"/>
                </a:solidFill>
                <a:latin typeface="Calibri" pitchFamily="34" charset="0"/>
              </a:rPr>
              <a:t>)</a:t>
            </a:r>
          </a:p>
          <a:p>
            <a:pPr rtl="0"/>
            <a:endParaRPr lang="en-US" sz="1800" b="1" dirty="0" smtClean="0">
              <a:solidFill>
                <a:schemeClr val="tx1"/>
              </a:solidFill>
              <a:latin typeface="Calibri" pitchFamily="34" charset="0"/>
            </a:endParaRPr>
          </a:p>
          <a:p>
            <a:pPr rtl="0"/>
            <a:endParaRPr lang="en-US" sz="1800" b="1" dirty="0">
              <a:solidFill>
                <a:schemeClr val="tx1"/>
              </a:solidFill>
              <a:latin typeface="Calibri" pitchFamily="34" charset="0"/>
            </a:endParaRPr>
          </a:p>
          <a:p>
            <a:pPr marL="857250" indent="-857250" rtl="0">
              <a:buFont typeface="Wingdings" pitchFamily="2" charset="2"/>
              <a:buChar char="§"/>
            </a:pPr>
            <a:r>
              <a:rPr lang="en-US" sz="2000" b="1" dirty="0" smtClean="0">
                <a:solidFill>
                  <a:schemeClr val="tx2"/>
                </a:solidFill>
                <a:latin typeface="Calibri" pitchFamily="34" charset="0"/>
              </a:rPr>
              <a:t>Gestational </a:t>
            </a:r>
            <a:r>
              <a:rPr lang="en-US" sz="2000" b="1" dirty="0">
                <a:solidFill>
                  <a:schemeClr val="tx2"/>
                </a:solidFill>
                <a:latin typeface="Calibri" pitchFamily="34" charset="0"/>
              </a:rPr>
              <a:t>diabetes mellitus (GDM)</a:t>
            </a:r>
          </a:p>
          <a:p>
            <a:pPr rtl="0"/>
            <a:r>
              <a:rPr lang="en-US" sz="1800" b="1" dirty="0">
                <a:solidFill>
                  <a:schemeClr val="tx1"/>
                </a:solidFill>
                <a:latin typeface="Calibri" pitchFamily="34" charset="0"/>
              </a:rPr>
              <a:t>(diabetes diagnosed during </a:t>
            </a:r>
            <a:r>
              <a:rPr lang="en-US" sz="1800" b="1" dirty="0" smtClean="0">
                <a:solidFill>
                  <a:schemeClr val="tx1"/>
                </a:solidFill>
                <a:latin typeface="Calibri" pitchFamily="34" charset="0"/>
              </a:rPr>
              <a:t>pregnancy that </a:t>
            </a:r>
            <a:r>
              <a:rPr lang="en-US" sz="1800" b="1" dirty="0">
                <a:solidFill>
                  <a:schemeClr val="tx1"/>
                </a:solidFill>
                <a:latin typeface="Calibri" pitchFamily="34" charset="0"/>
              </a:rPr>
              <a:t>is not clearly overt diabetes)</a:t>
            </a:r>
            <a:endParaRPr lang="ar-SA" sz="1800" b="1" dirty="0">
              <a:solidFill>
                <a:schemeClr val="tx1"/>
              </a:solidFill>
              <a:latin typeface="Calibri" pitchFamily="34" charset="0"/>
            </a:endParaRPr>
          </a:p>
        </p:txBody>
      </p:sp>
      <p:sp>
        <p:nvSpPr>
          <p:cNvPr id="4" name="Title 1"/>
          <p:cNvSpPr txBox="1">
            <a:spLocks/>
          </p:cNvSpPr>
          <p:nvPr/>
        </p:nvSpPr>
        <p:spPr>
          <a:xfrm>
            <a:off x="-108520" y="260648"/>
            <a:ext cx="7024744" cy="1143000"/>
          </a:xfrm>
          <a:prstGeom prst="rect">
            <a:avLst/>
          </a:prstGeom>
        </p:spPr>
        <p:txBody>
          <a:bodyPr vert="horz" lIns="91440" tIns="45720" rIns="91440" bIns="45720" rtlCol="0" anchor="b">
            <a:norm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en-US" b="1" dirty="0" smtClean="0">
                <a:solidFill>
                  <a:schemeClr val="tx2"/>
                </a:solidFill>
              </a:rPr>
              <a:t>Diabetes Classification</a:t>
            </a:r>
            <a:endParaRPr lang="ar-SA" b="1" dirty="0">
              <a:solidFill>
                <a:schemeClr val="tx2"/>
              </a:solidFill>
            </a:endParaRPr>
          </a:p>
        </p:txBody>
      </p:sp>
    </p:spTree>
    <p:extLst>
      <p:ext uri="{BB962C8B-B14F-4D97-AF65-F5344CB8AC3E}">
        <p14:creationId xmlns:p14="http://schemas.microsoft.com/office/powerpoint/2010/main" xmlns="" val="3945388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idx="1"/>
          </p:nvPr>
        </p:nvSpPr>
        <p:spPr>
          <a:xfrm>
            <a:off x="533400" y="685800"/>
            <a:ext cx="8229600" cy="5867400"/>
          </a:xfrm>
        </p:spPr>
        <p:txBody>
          <a:bodyPr>
            <a:normAutofit/>
          </a:bodyPr>
          <a:lstStyle/>
          <a:p>
            <a:pPr marL="365760" indent="-256032" algn="ctr" eaLnBrk="1" fontAlgn="auto" hangingPunct="1">
              <a:spcAft>
                <a:spcPts val="0"/>
              </a:spcAft>
              <a:buFontTx/>
              <a:buNone/>
              <a:defRPr/>
            </a:pPr>
            <a:r>
              <a:rPr lang="en-US" sz="3200" b="1" dirty="0" smtClean="0">
                <a:solidFill>
                  <a:srgbClr val="CC0000"/>
                </a:solidFill>
                <a:cs typeface="Times New Roman" pitchFamily="18" charset="0"/>
              </a:rPr>
              <a:t>Diagnosis of Diabetes</a:t>
            </a:r>
          </a:p>
          <a:p>
            <a:pPr marL="365760" indent="-256032" eaLnBrk="1" fontAlgn="auto" hangingPunct="1">
              <a:spcAft>
                <a:spcPts val="0"/>
              </a:spcAft>
              <a:buFontTx/>
              <a:buNone/>
              <a:defRPr/>
            </a:pPr>
            <a:endParaRPr lang="en-US" sz="1800" dirty="0" smtClean="0">
              <a:solidFill>
                <a:srgbClr val="33CC33"/>
              </a:solidFill>
              <a:latin typeface="Times New Roman" pitchFamily="18" charset="0"/>
              <a:cs typeface="Times New Roman" pitchFamily="18" charset="0"/>
            </a:endParaRPr>
          </a:p>
          <a:p>
            <a:pPr marL="365760" indent="-256032" eaLnBrk="1" fontAlgn="auto" hangingPunct="1">
              <a:spcAft>
                <a:spcPts val="0"/>
              </a:spcAft>
              <a:buFontTx/>
              <a:buNone/>
              <a:defRPr/>
            </a:pPr>
            <a:endParaRPr lang="en-US" sz="1800" dirty="0" smtClean="0">
              <a:solidFill>
                <a:srgbClr val="33CC33"/>
              </a:solidFill>
              <a:latin typeface="Times New Roman" pitchFamily="18" charset="0"/>
              <a:cs typeface="Times New Roman" pitchFamily="18" charset="0"/>
            </a:endParaRPr>
          </a:p>
          <a:p>
            <a:pPr marL="365760" indent="-256032" eaLnBrk="1" fontAlgn="auto" hangingPunct="1">
              <a:spcAft>
                <a:spcPts val="0"/>
              </a:spcAft>
              <a:buFontTx/>
              <a:buNone/>
              <a:defRPr/>
            </a:pPr>
            <a:endParaRPr lang="en-US" sz="1800" dirty="0" smtClean="0">
              <a:solidFill>
                <a:srgbClr val="33CC33"/>
              </a:solidFill>
              <a:latin typeface="Times New Roman" pitchFamily="18" charset="0"/>
              <a:cs typeface="Times New Roman" pitchFamily="18" charset="0"/>
            </a:endParaRPr>
          </a:p>
          <a:p>
            <a:pPr marL="365760" indent="-256032" eaLnBrk="1" fontAlgn="auto" hangingPunct="1">
              <a:spcAft>
                <a:spcPts val="0"/>
              </a:spcAft>
              <a:buFontTx/>
              <a:buNone/>
              <a:defRPr/>
            </a:pPr>
            <a:endParaRPr lang="en-US" sz="1800" dirty="0" smtClean="0">
              <a:solidFill>
                <a:srgbClr val="33CC33"/>
              </a:solidFill>
              <a:latin typeface="Times New Roman" pitchFamily="18" charset="0"/>
              <a:cs typeface="Times New Roman" pitchFamily="18" charset="0"/>
            </a:endParaRPr>
          </a:p>
          <a:p>
            <a:pPr marL="365760" indent="-256032" eaLnBrk="1" fontAlgn="auto" hangingPunct="1">
              <a:spcAft>
                <a:spcPts val="0"/>
              </a:spcAft>
              <a:buFontTx/>
              <a:buNone/>
              <a:defRPr/>
            </a:pPr>
            <a:endParaRPr lang="en-US" sz="1800" dirty="0" smtClean="0">
              <a:solidFill>
                <a:srgbClr val="33CC33"/>
              </a:solidFill>
              <a:latin typeface="Times New Roman" pitchFamily="18" charset="0"/>
              <a:cs typeface="Times New Roman" pitchFamily="18" charset="0"/>
            </a:endParaRPr>
          </a:p>
          <a:p>
            <a:pPr marL="365760" indent="-256032" eaLnBrk="1" fontAlgn="auto" hangingPunct="1">
              <a:spcAft>
                <a:spcPts val="0"/>
              </a:spcAft>
              <a:buFontTx/>
              <a:buNone/>
              <a:defRPr/>
            </a:pPr>
            <a:endParaRPr lang="en-US" sz="1800" dirty="0" smtClean="0">
              <a:solidFill>
                <a:srgbClr val="33CC33"/>
              </a:solidFill>
              <a:latin typeface="Times New Roman" pitchFamily="18" charset="0"/>
              <a:cs typeface="Times New Roman" pitchFamily="18" charset="0"/>
            </a:endParaRPr>
          </a:p>
          <a:p>
            <a:pPr marL="365760" indent="-256032" eaLnBrk="1" fontAlgn="auto" hangingPunct="1">
              <a:spcAft>
                <a:spcPts val="0"/>
              </a:spcAft>
              <a:buFontTx/>
              <a:buNone/>
              <a:defRPr/>
            </a:pPr>
            <a:endParaRPr lang="en-US" sz="1800" dirty="0" smtClean="0">
              <a:solidFill>
                <a:srgbClr val="33CC33"/>
              </a:solidFill>
              <a:latin typeface="Times New Roman" pitchFamily="18" charset="0"/>
              <a:cs typeface="Times New Roman" pitchFamily="18" charset="0"/>
            </a:endParaRPr>
          </a:p>
          <a:p>
            <a:pPr marL="365760" indent="-256032" eaLnBrk="1" fontAlgn="auto" hangingPunct="1">
              <a:spcAft>
                <a:spcPts val="0"/>
              </a:spcAft>
              <a:buFontTx/>
              <a:buNone/>
              <a:defRPr/>
            </a:pPr>
            <a:endParaRPr lang="en-US" sz="1800" dirty="0" smtClean="0">
              <a:solidFill>
                <a:srgbClr val="33CC33"/>
              </a:solidFill>
              <a:latin typeface="Times New Roman" pitchFamily="18" charset="0"/>
              <a:cs typeface="Times New Roman" pitchFamily="18" charset="0"/>
            </a:endParaRPr>
          </a:p>
          <a:p>
            <a:pPr marL="365760" indent="-256032" eaLnBrk="1" fontAlgn="auto" hangingPunct="1">
              <a:spcAft>
                <a:spcPts val="0"/>
              </a:spcAft>
              <a:buFontTx/>
              <a:buNone/>
              <a:defRPr/>
            </a:pPr>
            <a:endParaRPr lang="en-US" sz="1800" dirty="0" smtClean="0">
              <a:solidFill>
                <a:srgbClr val="33CC33"/>
              </a:solidFill>
              <a:latin typeface="Times New Roman" pitchFamily="18" charset="0"/>
              <a:cs typeface="Times New Roman" pitchFamily="18" charset="0"/>
            </a:endParaRPr>
          </a:p>
          <a:p>
            <a:pPr marL="365760" indent="-256032" eaLnBrk="1" fontAlgn="auto" hangingPunct="1">
              <a:spcAft>
                <a:spcPts val="0"/>
              </a:spcAft>
              <a:buFontTx/>
              <a:buNone/>
              <a:defRPr/>
            </a:pPr>
            <a:endParaRPr lang="en-US" sz="1800" dirty="0" smtClean="0">
              <a:solidFill>
                <a:srgbClr val="33CC33"/>
              </a:solidFill>
              <a:latin typeface="Times New Roman" pitchFamily="18" charset="0"/>
              <a:cs typeface="Times New Roman" pitchFamily="18" charset="0"/>
            </a:endParaRPr>
          </a:p>
          <a:p>
            <a:pPr marL="365760" indent="-256032" eaLnBrk="1" fontAlgn="auto" hangingPunct="1">
              <a:spcAft>
                <a:spcPts val="0"/>
              </a:spcAft>
              <a:buFontTx/>
              <a:buNone/>
              <a:defRPr/>
            </a:pPr>
            <a:endParaRPr lang="en-US" sz="1800" dirty="0" smtClean="0">
              <a:solidFill>
                <a:srgbClr val="33CC33"/>
              </a:solidFill>
              <a:latin typeface="Times New Roman" pitchFamily="18" charset="0"/>
              <a:cs typeface="Times New Roman" pitchFamily="18" charset="0"/>
            </a:endParaRPr>
          </a:p>
          <a:p>
            <a:pPr marL="365760" indent="-256032" eaLnBrk="1" fontAlgn="auto" hangingPunct="1">
              <a:spcAft>
                <a:spcPts val="0"/>
              </a:spcAft>
              <a:buFontTx/>
              <a:buNone/>
              <a:defRPr/>
            </a:pPr>
            <a:endParaRPr lang="en-US" sz="1800" dirty="0" smtClean="0">
              <a:solidFill>
                <a:srgbClr val="33CC33"/>
              </a:solidFill>
              <a:latin typeface="Times New Roman" pitchFamily="18" charset="0"/>
              <a:cs typeface="Times New Roman" pitchFamily="18" charset="0"/>
            </a:endParaRPr>
          </a:p>
          <a:p>
            <a:pPr marL="365760" indent="-256032" eaLnBrk="1" fontAlgn="auto" hangingPunct="1">
              <a:spcAft>
                <a:spcPts val="0"/>
              </a:spcAft>
              <a:buFontTx/>
              <a:buNone/>
              <a:defRPr/>
            </a:pPr>
            <a:endParaRPr lang="en-US" sz="1800" dirty="0" smtClean="0">
              <a:solidFill>
                <a:srgbClr val="33CC33"/>
              </a:solidFill>
              <a:latin typeface="Times New Roman" pitchFamily="18" charset="0"/>
              <a:cs typeface="Times New Roman" pitchFamily="18" charset="0"/>
            </a:endParaRPr>
          </a:p>
          <a:p>
            <a:pPr marL="365760" indent="-256032" eaLnBrk="1" fontAlgn="auto" hangingPunct="1">
              <a:spcAft>
                <a:spcPts val="0"/>
              </a:spcAft>
              <a:buFontTx/>
              <a:buNone/>
              <a:defRPr/>
            </a:pPr>
            <a:endParaRPr lang="en-US" sz="1800" dirty="0" smtClean="0">
              <a:solidFill>
                <a:srgbClr val="33CC33"/>
              </a:solidFill>
              <a:latin typeface="Times New Roman" pitchFamily="18" charset="0"/>
              <a:cs typeface="Times New Roman" pitchFamily="18" charset="0"/>
            </a:endParaRPr>
          </a:p>
        </p:txBody>
      </p:sp>
      <p:graphicFrame>
        <p:nvGraphicFramePr>
          <p:cNvPr id="22607" name="Group 79"/>
          <p:cNvGraphicFramePr>
            <a:graphicFrameLocks noGrp="1"/>
          </p:cNvGraphicFramePr>
          <p:nvPr>
            <p:extLst>
              <p:ext uri="{D42A27DB-BD31-4B8C-83A1-F6EECF244321}">
                <p14:modId xmlns:p14="http://schemas.microsoft.com/office/powerpoint/2010/main" xmlns="" val="1711650739"/>
              </p:ext>
            </p:extLst>
          </p:nvPr>
        </p:nvGraphicFramePr>
        <p:xfrm>
          <a:off x="827584" y="1677774"/>
          <a:ext cx="7560840" cy="3657754"/>
        </p:xfrm>
        <a:graphic>
          <a:graphicData uri="http://schemas.openxmlformats.org/drawingml/2006/table">
            <a:tbl>
              <a:tblPr rtl="1">
                <a:tableStyleId>{68D230F3-CF80-4859-8CE7-A43EE81993B5}</a:tableStyleId>
              </a:tblPr>
              <a:tblGrid>
                <a:gridCol w="7560840"/>
              </a:tblGrid>
              <a:tr h="671106">
                <a:tc>
                  <a:txBody>
                    <a:bodyPr/>
                    <a:lstStyle/>
                    <a:p>
                      <a:pPr algn="ctr" rtl="0"/>
                      <a:r>
                        <a:rPr lang="en-US" sz="2400" b="1" u="none" strike="noStrike" kern="1200" baseline="0" dirty="0" smtClean="0">
                          <a:latin typeface="Calibri" pitchFamily="34" charset="0"/>
                        </a:rPr>
                        <a:t>A1C &gt; 6.5%. </a:t>
                      </a:r>
                      <a:endParaRPr kumimoji="0" lang="ar-SA" sz="3200" b="1" i="0" u="none" strike="noStrike" cap="none" normalizeH="0" baseline="0" dirty="0" smtClean="0">
                        <a:ln>
                          <a:noFill/>
                        </a:ln>
                        <a:solidFill>
                          <a:schemeClr val="accent4">
                            <a:lumMod val="50000"/>
                          </a:schemeClr>
                        </a:solidFill>
                        <a:effectLst/>
                        <a:latin typeface="Calibri" pitchFamily="34" charset="0"/>
                        <a:cs typeface="Times New Roman" pitchFamily="18" charset="0"/>
                      </a:endParaRPr>
                    </a:p>
                  </a:txBody>
                  <a:tcPr horzOverflow="overflow">
                    <a:solidFill>
                      <a:schemeClr val="accent2">
                        <a:lumMod val="20000"/>
                        <a:lumOff val="80000"/>
                      </a:schemeClr>
                    </a:solidFill>
                  </a:tcPr>
                </a:tc>
              </a:tr>
              <a:tr h="936104">
                <a:tc>
                  <a:txBody>
                    <a:bodyPr/>
                    <a:lstStyle/>
                    <a:p>
                      <a:pPr algn="ctr" rtl="0"/>
                      <a:r>
                        <a:rPr lang="en-US" sz="2400" b="1" u="none" strike="noStrike" kern="1200" baseline="0" dirty="0" smtClean="0">
                          <a:latin typeface="Calibri" pitchFamily="34" charset="0"/>
                        </a:rPr>
                        <a:t>FPG &gt;126 mg/</a:t>
                      </a:r>
                      <a:r>
                        <a:rPr lang="en-US" sz="2400" b="1" u="none" strike="noStrike" kern="1200" baseline="0" dirty="0" err="1" smtClean="0">
                          <a:latin typeface="Calibri" pitchFamily="34" charset="0"/>
                        </a:rPr>
                        <a:t>dL</a:t>
                      </a:r>
                      <a:r>
                        <a:rPr lang="en-US" sz="2400" b="1" u="none" strike="noStrike" kern="1200" baseline="0" dirty="0" smtClean="0">
                          <a:latin typeface="Calibri" pitchFamily="34" charset="0"/>
                        </a:rPr>
                        <a:t> (7.0 </a:t>
                      </a:r>
                      <a:r>
                        <a:rPr lang="en-US" sz="2400" b="1" u="none" strike="noStrike" kern="1200" baseline="0" dirty="0" err="1" smtClean="0">
                          <a:latin typeface="Calibri" pitchFamily="34" charset="0"/>
                        </a:rPr>
                        <a:t>mmol</a:t>
                      </a:r>
                      <a:r>
                        <a:rPr lang="en-US" sz="2400" b="1" u="none" strike="noStrike" kern="1200" baseline="0" dirty="0" smtClean="0">
                          <a:latin typeface="Calibri" pitchFamily="34" charset="0"/>
                        </a:rPr>
                        <a:t>/L)</a:t>
                      </a:r>
                    </a:p>
                    <a:p>
                      <a:pPr algn="ctr" rtl="0"/>
                      <a:r>
                        <a:rPr lang="en-US" sz="2400" b="1" u="none" strike="noStrike" kern="1200" baseline="0" dirty="0" smtClean="0">
                          <a:latin typeface="Calibri" pitchFamily="34" charset="0"/>
                        </a:rPr>
                        <a:t> </a:t>
                      </a:r>
                    </a:p>
                    <a:p>
                      <a:pPr algn="ctr" rtl="0"/>
                      <a:r>
                        <a:rPr lang="en-US" sz="1800" b="0" u="none" strike="noStrike" kern="1200" baseline="0" dirty="0" smtClean="0">
                          <a:latin typeface="Calibri" pitchFamily="34" charset="0"/>
                        </a:rPr>
                        <a:t>Fasting is defined as no caloric intake for at least 8 h.*</a:t>
                      </a:r>
                      <a:endParaRPr kumimoji="0" lang="en-US" sz="1800" b="0" i="0" u="none" strike="noStrike" cap="none" normalizeH="0" baseline="0" dirty="0" smtClean="0">
                        <a:ln>
                          <a:noFill/>
                        </a:ln>
                        <a:solidFill>
                          <a:schemeClr val="accent4">
                            <a:lumMod val="50000"/>
                          </a:schemeClr>
                        </a:solidFill>
                        <a:effectLst/>
                        <a:latin typeface="Calibri" pitchFamily="34" charset="0"/>
                        <a:cs typeface="Times New Roman" pitchFamily="18" charset="0"/>
                      </a:endParaRPr>
                    </a:p>
                  </a:txBody>
                  <a:tcPr horzOverflow="overflow"/>
                </a:tc>
              </a:tr>
              <a:tr h="792088">
                <a:tc>
                  <a:txBody>
                    <a:bodyPr/>
                    <a:lstStyle/>
                    <a:p>
                      <a:pPr algn="ctr" rtl="0"/>
                      <a:r>
                        <a:rPr lang="en-US" sz="2400" b="1" u="none" strike="noStrike" kern="1200" baseline="0" dirty="0" smtClean="0">
                          <a:latin typeface="Calibri" pitchFamily="34" charset="0"/>
                        </a:rPr>
                        <a:t>2-h plasma glucose &gt; 200mg/</a:t>
                      </a:r>
                      <a:r>
                        <a:rPr lang="en-US" sz="2400" b="1" u="none" strike="noStrike" kern="1200" baseline="0" dirty="0" err="1" smtClean="0">
                          <a:latin typeface="Calibri" pitchFamily="34" charset="0"/>
                        </a:rPr>
                        <a:t>dL</a:t>
                      </a:r>
                      <a:r>
                        <a:rPr lang="en-US" sz="2400" b="1" u="none" strike="noStrike" kern="1200" baseline="0" dirty="0" smtClean="0">
                          <a:latin typeface="Calibri" pitchFamily="34" charset="0"/>
                        </a:rPr>
                        <a:t> (11.1mmol/L)</a:t>
                      </a:r>
                      <a:endParaRPr lang="en-US" sz="2400" b="1" i="0" u="none" strike="noStrike" kern="1200" baseline="0" dirty="0" smtClean="0">
                        <a:solidFill>
                          <a:schemeClr val="tx1"/>
                        </a:solidFill>
                        <a:latin typeface="Calibri" pitchFamily="34" charset="0"/>
                        <a:ea typeface="+mn-ea"/>
                        <a:cs typeface="+mn-cs"/>
                      </a:endParaRPr>
                    </a:p>
                  </a:txBody>
                  <a:tcPr horzOverflow="overflow">
                    <a:solidFill>
                      <a:schemeClr val="accent2">
                        <a:lumMod val="20000"/>
                        <a:lumOff val="80000"/>
                      </a:schemeClr>
                    </a:solidFill>
                  </a:tcPr>
                </a:tc>
              </a:tr>
              <a:tr h="1008112">
                <a:tc>
                  <a:txBody>
                    <a:bodyPr/>
                    <a:lstStyle/>
                    <a:p>
                      <a:pPr algn="ctr" rtl="0"/>
                      <a:r>
                        <a:rPr lang="en-US" sz="2400" b="1" u="none" strike="noStrike" kern="1200" baseline="0" dirty="0" smtClean="0">
                          <a:latin typeface="Calibri" pitchFamily="34" charset="0"/>
                        </a:rPr>
                        <a:t>A random plasma glucose &gt; 200 mg/</a:t>
                      </a:r>
                      <a:r>
                        <a:rPr lang="en-US" sz="2400" b="1" u="none" strike="noStrike" kern="1200" baseline="0" dirty="0" err="1" smtClean="0">
                          <a:latin typeface="Calibri" pitchFamily="34" charset="0"/>
                        </a:rPr>
                        <a:t>dL</a:t>
                      </a:r>
                      <a:r>
                        <a:rPr lang="en-US" sz="2400" b="1" u="none" strike="noStrike" kern="1200" baseline="0" dirty="0" smtClean="0">
                          <a:latin typeface="Calibri" pitchFamily="34" charset="0"/>
                        </a:rPr>
                        <a:t> (11.1 </a:t>
                      </a:r>
                      <a:r>
                        <a:rPr lang="en-US" sz="2400" b="1" u="none" strike="noStrike" kern="1200" baseline="0" dirty="0" err="1" smtClean="0">
                          <a:latin typeface="Calibri" pitchFamily="34" charset="0"/>
                        </a:rPr>
                        <a:t>mmol</a:t>
                      </a:r>
                      <a:r>
                        <a:rPr lang="en-US" sz="2400" b="1" u="none" strike="noStrike" kern="1200" baseline="0" dirty="0" smtClean="0">
                          <a:latin typeface="Calibri" pitchFamily="34" charset="0"/>
                        </a:rPr>
                        <a:t>/L)</a:t>
                      </a:r>
                    </a:p>
                    <a:p>
                      <a:pPr algn="ctr" rtl="0"/>
                      <a:endParaRPr lang="en-US" sz="2400" b="1" u="none" strike="noStrike" kern="1200" baseline="0" dirty="0" smtClean="0">
                        <a:latin typeface="Calibri" pitchFamily="34" charset="0"/>
                      </a:endParaRPr>
                    </a:p>
                    <a:p>
                      <a:pPr algn="ctr" rtl="0"/>
                      <a:r>
                        <a:rPr lang="en-US" sz="1800" b="0" u="none" strike="noStrike" kern="1200" baseline="0" dirty="0" smtClean="0">
                          <a:latin typeface="Calibri" pitchFamily="34" charset="0"/>
                        </a:rPr>
                        <a:t>In a patient with classic symptoms of hyperglycemia or hyperglycemic crisis.</a:t>
                      </a:r>
                      <a:endParaRPr kumimoji="0" lang="en-US" sz="1800" b="0" i="0" u="none" strike="noStrike" cap="none" normalizeH="0" baseline="0" dirty="0" smtClean="0">
                        <a:ln>
                          <a:noFill/>
                        </a:ln>
                        <a:solidFill>
                          <a:schemeClr val="accent4">
                            <a:lumMod val="50000"/>
                          </a:schemeClr>
                        </a:solidFill>
                        <a:effectLst/>
                        <a:latin typeface="Calibri" pitchFamily="34" charset="0"/>
                        <a:cs typeface="Times New Roman" pitchFamily="18" charset="0"/>
                      </a:endParaRPr>
                    </a:p>
                  </a:txBody>
                  <a:tcPr horzOverflow="overflow"/>
                </a:tc>
              </a:tr>
            </a:tbl>
          </a:graphicData>
        </a:graphic>
      </p:graphicFrame>
    </p:spTree>
    <p:extLst>
      <p:ext uri="{BB962C8B-B14F-4D97-AF65-F5344CB8AC3E}">
        <p14:creationId xmlns:p14="http://schemas.microsoft.com/office/powerpoint/2010/main" xmlns="" val="12833064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idx="1"/>
          </p:nvPr>
        </p:nvSpPr>
        <p:spPr>
          <a:xfrm>
            <a:off x="533400" y="685800"/>
            <a:ext cx="8229600" cy="5867400"/>
          </a:xfrm>
        </p:spPr>
        <p:txBody>
          <a:bodyPr>
            <a:normAutofit/>
          </a:bodyPr>
          <a:lstStyle/>
          <a:p>
            <a:pPr marL="365760" indent="-256032" algn="ctr" eaLnBrk="1" fontAlgn="auto" hangingPunct="1">
              <a:spcAft>
                <a:spcPts val="0"/>
              </a:spcAft>
              <a:buFontTx/>
              <a:buNone/>
              <a:defRPr/>
            </a:pPr>
            <a:r>
              <a:rPr lang="en-US" sz="3200" b="1" dirty="0" smtClean="0">
                <a:solidFill>
                  <a:srgbClr val="CC0000"/>
                </a:solidFill>
                <a:cs typeface="Times New Roman" pitchFamily="18" charset="0"/>
              </a:rPr>
              <a:t>Target Blood Glucose Ranges</a:t>
            </a:r>
          </a:p>
          <a:p>
            <a:pPr marL="365760" indent="-256032" eaLnBrk="1" fontAlgn="auto" hangingPunct="1">
              <a:spcAft>
                <a:spcPts val="0"/>
              </a:spcAft>
              <a:buFontTx/>
              <a:buNone/>
              <a:defRPr/>
            </a:pPr>
            <a:endParaRPr lang="en-US" sz="1800" dirty="0" smtClean="0">
              <a:solidFill>
                <a:srgbClr val="33CC33"/>
              </a:solidFill>
              <a:latin typeface="Times New Roman" pitchFamily="18" charset="0"/>
              <a:cs typeface="Times New Roman" pitchFamily="18" charset="0"/>
            </a:endParaRPr>
          </a:p>
          <a:p>
            <a:pPr marL="365760" indent="-256032" eaLnBrk="1" fontAlgn="auto" hangingPunct="1">
              <a:spcAft>
                <a:spcPts val="0"/>
              </a:spcAft>
              <a:buFontTx/>
              <a:buNone/>
              <a:defRPr/>
            </a:pPr>
            <a:endParaRPr lang="en-US" sz="1800" dirty="0" smtClean="0">
              <a:solidFill>
                <a:srgbClr val="33CC33"/>
              </a:solidFill>
              <a:latin typeface="Times New Roman" pitchFamily="18" charset="0"/>
              <a:cs typeface="Times New Roman" pitchFamily="18" charset="0"/>
            </a:endParaRPr>
          </a:p>
          <a:p>
            <a:pPr marL="365760" indent="-256032" eaLnBrk="1" fontAlgn="auto" hangingPunct="1">
              <a:spcAft>
                <a:spcPts val="0"/>
              </a:spcAft>
              <a:buFontTx/>
              <a:buNone/>
              <a:defRPr/>
            </a:pPr>
            <a:endParaRPr lang="en-US" sz="1800" dirty="0" smtClean="0">
              <a:solidFill>
                <a:srgbClr val="33CC33"/>
              </a:solidFill>
              <a:latin typeface="Times New Roman" pitchFamily="18" charset="0"/>
              <a:cs typeface="Times New Roman" pitchFamily="18" charset="0"/>
            </a:endParaRPr>
          </a:p>
          <a:p>
            <a:pPr marL="365760" indent="-256032" eaLnBrk="1" fontAlgn="auto" hangingPunct="1">
              <a:spcAft>
                <a:spcPts val="0"/>
              </a:spcAft>
              <a:buFontTx/>
              <a:buNone/>
              <a:defRPr/>
            </a:pPr>
            <a:endParaRPr lang="en-US" sz="1800" dirty="0" smtClean="0">
              <a:solidFill>
                <a:srgbClr val="33CC33"/>
              </a:solidFill>
              <a:latin typeface="Times New Roman" pitchFamily="18" charset="0"/>
              <a:cs typeface="Times New Roman" pitchFamily="18" charset="0"/>
            </a:endParaRPr>
          </a:p>
          <a:p>
            <a:pPr marL="365760" indent="-256032" eaLnBrk="1" fontAlgn="auto" hangingPunct="1">
              <a:spcAft>
                <a:spcPts val="0"/>
              </a:spcAft>
              <a:buFontTx/>
              <a:buNone/>
              <a:defRPr/>
            </a:pPr>
            <a:endParaRPr lang="en-US" sz="1800" dirty="0" smtClean="0">
              <a:solidFill>
                <a:srgbClr val="33CC33"/>
              </a:solidFill>
              <a:latin typeface="Times New Roman" pitchFamily="18" charset="0"/>
              <a:cs typeface="Times New Roman" pitchFamily="18" charset="0"/>
            </a:endParaRPr>
          </a:p>
          <a:p>
            <a:pPr marL="365760" indent="-256032" eaLnBrk="1" fontAlgn="auto" hangingPunct="1">
              <a:spcAft>
                <a:spcPts val="0"/>
              </a:spcAft>
              <a:buFontTx/>
              <a:buNone/>
              <a:defRPr/>
            </a:pPr>
            <a:endParaRPr lang="en-US" sz="1800" dirty="0" smtClean="0">
              <a:solidFill>
                <a:srgbClr val="33CC33"/>
              </a:solidFill>
              <a:latin typeface="Times New Roman" pitchFamily="18" charset="0"/>
              <a:cs typeface="Times New Roman" pitchFamily="18" charset="0"/>
            </a:endParaRPr>
          </a:p>
          <a:p>
            <a:pPr marL="365760" indent="-256032" eaLnBrk="1" fontAlgn="auto" hangingPunct="1">
              <a:spcAft>
                <a:spcPts val="0"/>
              </a:spcAft>
              <a:buFontTx/>
              <a:buNone/>
              <a:defRPr/>
            </a:pPr>
            <a:endParaRPr lang="en-US" sz="1800" dirty="0" smtClean="0">
              <a:solidFill>
                <a:srgbClr val="33CC33"/>
              </a:solidFill>
              <a:latin typeface="Times New Roman" pitchFamily="18" charset="0"/>
              <a:cs typeface="Times New Roman" pitchFamily="18" charset="0"/>
            </a:endParaRPr>
          </a:p>
          <a:p>
            <a:pPr marL="365760" indent="-256032" eaLnBrk="1" fontAlgn="auto" hangingPunct="1">
              <a:spcAft>
                <a:spcPts val="0"/>
              </a:spcAft>
              <a:buFontTx/>
              <a:buNone/>
              <a:defRPr/>
            </a:pPr>
            <a:endParaRPr lang="en-US" sz="1800" dirty="0" smtClean="0">
              <a:solidFill>
                <a:srgbClr val="33CC33"/>
              </a:solidFill>
              <a:latin typeface="Times New Roman" pitchFamily="18" charset="0"/>
              <a:cs typeface="Times New Roman" pitchFamily="18" charset="0"/>
            </a:endParaRPr>
          </a:p>
          <a:p>
            <a:pPr marL="365760" indent="-256032" eaLnBrk="1" fontAlgn="auto" hangingPunct="1">
              <a:spcAft>
                <a:spcPts val="0"/>
              </a:spcAft>
              <a:buFontTx/>
              <a:buNone/>
              <a:defRPr/>
            </a:pPr>
            <a:endParaRPr lang="en-US" sz="1800" dirty="0" smtClean="0">
              <a:solidFill>
                <a:srgbClr val="33CC33"/>
              </a:solidFill>
              <a:latin typeface="Times New Roman" pitchFamily="18" charset="0"/>
              <a:cs typeface="Times New Roman" pitchFamily="18" charset="0"/>
            </a:endParaRPr>
          </a:p>
          <a:p>
            <a:pPr marL="365760" indent="-256032" eaLnBrk="1" fontAlgn="auto" hangingPunct="1">
              <a:spcAft>
                <a:spcPts val="0"/>
              </a:spcAft>
              <a:buFontTx/>
              <a:buNone/>
              <a:defRPr/>
            </a:pPr>
            <a:endParaRPr lang="en-US" sz="1800" dirty="0" smtClean="0">
              <a:solidFill>
                <a:srgbClr val="33CC33"/>
              </a:solidFill>
              <a:latin typeface="Times New Roman" pitchFamily="18" charset="0"/>
              <a:cs typeface="Times New Roman" pitchFamily="18" charset="0"/>
            </a:endParaRPr>
          </a:p>
          <a:p>
            <a:pPr marL="365760" indent="-256032" eaLnBrk="1" fontAlgn="auto" hangingPunct="1">
              <a:spcAft>
                <a:spcPts val="0"/>
              </a:spcAft>
              <a:buFontTx/>
              <a:buNone/>
              <a:defRPr/>
            </a:pPr>
            <a:endParaRPr lang="en-US" sz="1800" dirty="0" smtClean="0">
              <a:solidFill>
                <a:srgbClr val="33CC33"/>
              </a:solidFill>
              <a:latin typeface="Times New Roman" pitchFamily="18" charset="0"/>
              <a:cs typeface="Times New Roman" pitchFamily="18" charset="0"/>
            </a:endParaRPr>
          </a:p>
          <a:p>
            <a:pPr marL="365760" indent="-256032" eaLnBrk="1" fontAlgn="auto" hangingPunct="1">
              <a:spcAft>
                <a:spcPts val="0"/>
              </a:spcAft>
              <a:buFontTx/>
              <a:buNone/>
              <a:defRPr/>
            </a:pPr>
            <a:endParaRPr lang="en-US" sz="1800" dirty="0" smtClean="0">
              <a:solidFill>
                <a:srgbClr val="33CC33"/>
              </a:solidFill>
              <a:latin typeface="Times New Roman" pitchFamily="18" charset="0"/>
              <a:cs typeface="Times New Roman" pitchFamily="18" charset="0"/>
            </a:endParaRPr>
          </a:p>
          <a:p>
            <a:pPr marL="365760" indent="-256032" eaLnBrk="1" fontAlgn="auto" hangingPunct="1">
              <a:spcAft>
                <a:spcPts val="0"/>
              </a:spcAft>
              <a:buFontTx/>
              <a:buNone/>
              <a:defRPr/>
            </a:pPr>
            <a:endParaRPr lang="en-US" sz="1800" dirty="0" smtClean="0">
              <a:solidFill>
                <a:srgbClr val="33CC33"/>
              </a:solidFill>
              <a:latin typeface="Times New Roman" pitchFamily="18" charset="0"/>
              <a:cs typeface="Times New Roman" pitchFamily="18" charset="0"/>
            </a:endParaRPr>
          </a:p>
          <a:p>
            <a:pPr marL="365760" indent="-256032" eaLnBrk="1" fontAlgn="auto" hangingPunct="1">
              <a:spcAft>
                <a:spcPts val="0"/>
              </a:spcAft>
              <a:buFontTx/>
              <a:buNone/>
              <a:defRPr/>
            </a:pPr>
            <a:r>
              <a:rPr lang="en-US" sz="1600" dirty="0" smtClean="0">
                <a:solidFill>
                  <a:schemeClr val="accent4">
                    <a:lumMod val="50000"/>
                  </a:schemeClr>
                </a:solidFill>
                <a:latin typeface="Times New Roman" pitchFamily="18" charset="0"/>
                <a:cs typeface="Times New Roman" pitchFamily="18" charset="0"/>
              </a:rPr>
              <a:t>1. American Diabetes Association (213) Clinical Practice Recommendations</a:t>
            </a:r>
          </a:p>
          <a:p>
            <a:pPr marL="365760" indent="-256032" eaLnBrk="1" fontAlgn="auto" hangingPunct="1">
              <a:spcAft>
                <a:spcPts val="0"/>
              </a:spcAft>
              <a:buFontTx/>
              <a:buNone/>
              <a:defRPr/>
            </a:pPr>
            <a:endParaRPr lang="en-US" sz="1800" dirty="0" smtClean="0">
              <a:solidFill>
                <a:srgbClr val="33CC33"/>
              </a:solidFill>
              <a:latin typeface="Times New Roman" pitchFamily="18" charset="0"/>
              <a:cs typeface="Times New Roman" pitchFamily="18" charset="0"/>
            </a:endParaRPr>
          </a:p>
        </p:txBody>
      </p:sp>
      <p:graphicFrame>
        <p:nvGraphicFramePr>
          <p:cNvPr id="22607" name="Group 79"/>
          <p:cNvGraphicFramePr>
            <a:graphicFrameLocks noGrp="1"/>
          </p:cNvGraphicFramePr>
          <p:nvPr>
            <p:extLst>
              <p:ext uri="{D42A27DB-BD31-4B8C-83A1-F6EECF244321}">
                <p14:modId xmlns:p14="http://schemas.microsoft.com/office/powerpoint/2010/main" xmlns="" val="2781500042"/>
              </p:ext>
            </p:extLst>
          </p:nvPr>
        </p:nvGraphicFramePr>
        <p:xfrm>
          <a:off x="914400" y="1905000"/>
          <a:ext cx="6934200" cy="3089910"/>
        </p:xfrm>
        <a:graphic>
          <a:graphicData uri="http://schemas.openxmlformats.org/drawingml/2006/table">
            <a:tbl>
              <a:tblPr rtl="1">
                <a:tableStyleId>{68D230F3-CF80-4859-8CE7-A43EE81993B5}</a:tableStyleId>
              </a:tblPr>
              <a:tblGrid>
                <a:gridCol w="3467100"/>
                <a:gridCol w="3467100"/>
              </a:tblGrid>
              <a:tr h="755650">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GB" sz="2400" b="1" u="none" strike="noStrike" cap="none" normalizeH="0" baseline="0" dirty="0" smtClean="0">
                          <a:ln>
                            <a:noFill/>
                          </a:ln>
                          <a:effectLst/>
                        </a:rPr>
                        <a:t>ADA</a:t>
                      </a:r>
                      <a:r>
                        <a:rPr kumimoji="0" lang="en-US" sz="2400" b="1" u="none" strike="noStrike" cap="none" normalizeH="0" baseline="0" dirty="0" smtClean="0">
                          <a:ln>
                            <a:noFill/>
                          </a:ln>
                          <a:effectLst/>
                        </a:rPr>
                        <a:t>¹</a:t>
                      </a:r>
                      <a:r>
                        <a:rPr kumimoji="0" lang="en-GB" sz="2400" b="1" u="none" strike="noStrike" cap="none" normalizeH="0" baseline="0" dirty="0" smtClean="0">
                          <a:ln>
                            <a:noFill/>
                          </a:ln>
                          <a:effectLst/>
                        </a:rPr>
                        <a:t>(mg/dl)</a:t>
                      </a:r>
                      <a:endParaRPr kumimoji="0" lang="en-US" sz="2400" b="1" i="0" u="none" strike="noStrike" cap="none" normalizeH="0" baseline="0" dirty="0" smtClean="0">
                        <a:ln>
                          <a:noFill/>
                        </a:ln>
                        <a:solidFill>
                          <a:schemeClr val="accent4">
                            <a:lumMod val="50000"/>
                          </a:schemeClr>
                        </a:solidFill>
                        <a:effectLst/>
                        <a:latin typeface="Calibri" pitchFamily="34" charset="0"/>
                        <a:cs typeface="Times New Roman" pitchFamily="18" charset="0"/>
                      </a:endParaRPr>
                    </a:p>
                  </a:txBody>
                  <a:tcPr horzOverflow="overflow">
                    <a:solidFill>
                      <a:schemeClr val="accent2">
                        <a:lumMod val="20000"/>
                        <a:lumOff val="80000"/>
                      </a:schemeClr>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400" b="1" u="none" strike="noStrike" cap="none" normalizeH="0" baseline="0" dirty="0" err="1" smtClean="0">
                          <a:ln>
                            <a:noFill/>
                          </a:ln>
                          <a:effectLst/>
                        </a:rPr>
                        <a:t>Glycemic</a:t>
                      </a:r>
                      <a:r>
                        <a:rPr kumimoji="0" lang="en-US" sz="2400" b="1" u="none" strike="noStrike" cap="none" normalizeH="0" baseline="0" dirty="0" smtClean="0">
                          <a:ln>
                            <a:noFill/>
                          </a:ln>
                          <a:effectLst/>
                        </a:rPr>
                        <a:t> control </a:t>
                      </a:r>
                      <a:endParaRPr kumimoji="0" lang="ar-SA" sz="2400" b="1" i="0" u="none" strike="noStrike" cap="none" normalizeH="0" baseline="0" dirty="0" smtClean="0">
                        <a:ln>
                          <a:noFill/>
                        </a:ln>
                        <a:solidFill>
                          <a:schemeClr val="accent4">
                            <a:lumMod val="50000"/>
                          </a:schemeClr>
                        </a:solidFill>
                        <a:effectLst/>
                        <a:latin typeface="Calibri" pitchFamily="34" charset="0"/>
                        <a:cs typeface="Times New Roman" pitchFamily="18" charset="0"/>
                      </a:endParaRPr>
                    </a:p>
                  </a:txBody>
                  <a:tcPr horzOverflow="overflow">
                    <a:solidFill>
                      <a:schemeClr val="accent2">
                        <a:lumMod val="20000"/>
                        <a:lumOff val="80000"/>
                      </a:schemeClr>
                    </a:solidFill>
                  </a:tcPr>
                </a:tc>
              </a:tr>
              <a:tr h="755650">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effectLst/>
                        </a:rPr>
                        <a:t>70-130 </a:t>
                      </a:r>
                      <a:r>
                        <a:rPr lang="en-US" sz="2400" dirty="0" smtClean="0"/>
                        <a:t>(3.9 – 7.2 </a:t>
                      </a:r>
                      <a:r>
                        <a:rPr lang="en-US" sz="2400" dirty="0" err="1" smtClean="0"/>
                        <a:t>mmol</a:t>
                      </a:r>
                      <a:r>
                        <a:rPr lang="en-US" sz="2400" dirty="0" smtClean="0"/>
                        <a:t>/l) </a:t>
                      </a:r>
                      <a:endParaRPr kumimoji="0" lang="en-US" sz="2400" b="1" i="0" u="none" strike="noStrike" cap="none" normalizeH="0" baseline="0" dirty="0" smtClean="0">
                        <a:ln>
                          <a:noFill/>
                        </a:ln>
                        <a:solidFill>
                          <a:schemeClr val="tx1"/>
                        </a:solidFill>
                        <a:effectLst/>
                        <a:latin typeface="Calibri" pitchFamily="34" charset="0"/>
                        <a:cs typeface="Times New Roman" pitchFamily="18" charset="0"/>
                      </a:endParaRPr>
                    </a:p>
                  </a:txBody>
                  <a:tcPr horzOverflow="overflow"/>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GB" sz="2000" b="1" u="none" strike="noStrike" cap="none" normalizeH="0" baseline="0" dirty="0" smtClean="0">
                          <a:ln>
                            <a:noFill/>
                          </a:ln>
                          <a:effectLst/>
                        </a:rPr>
                        <a:t>Pre-meal</a:t>
                      </a:r>
                      <a:endParaRPr kumimoji="0" lang="en-US" sz="2000" b="1" i="0" u="none" strike="noStrike" cap="none" normalizeH="0" baseline="0" dirty="0" smtClean="0">
                        <a:ln>
                          <a:noFill/>
                        </a:ln>
                        <a:solidFill>
                          <a:schemeClr val="accent4">
                            <a:lumMod val="50000"/>
                          </a:schemeClr>
                        </a:solidFill>
                        <a:effectLst/>
                        <a:latin typeface="Calibri" pitchFamily="34" charset="0"/>
                        <a:cs typeface="Times New Roman" pitchFamily="18" charset="0"/>
                      </a:endParaRPr>
                    </a:p>
                  </a:txBody>
                  <a:tcPr horzOverflow="overflow"/>
                </a:tc>
              </a:tr>
              <a:tr h="755650">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effectLst/>
                        </a:rPr>
                        <a:t>&lt;180 </a:t>
                      </a:r>
                      <a:r>
                        <a:rPr lang="en-US" sz="2400" dirty="0" smtClean="0"/>
                        <a:t>(&lt;10.0 </a:t>
                      </a:r>
                      <a:r>
                        <a:rPr lang="en-US" sz="2400" dirty="0" err="1" smtClean="0"/>
                        <a:t>mmol</a:t>
                      </a:r>
                      <a:r>
                        <a:rPr lang="en-US" sz="2400" dirty="0" smtClean="0"/>
                        <a:t>/l)</a:t>
                      </a:r>
                      <a:endParaRPr kumimoji="0" lang="en-US" sz="2400" b="1" i="0" u="none" strike="noStrike" cap="none" normalizeH="0" baseline="0" dirty="0" smtClean="0">
                        <a:ln>
                          <a:noFill/>
                        </a:ln>
                        <a:solidFill>
                          <a:schemeClr val="tx1"/>
                        </a:solidFill>
                        <a:effectLst/>
                        <a:latin typeface="Calibri" pitchFamily="34" charset="0"/>
                        <a:cs typeface="Times New Roman" pitchFamily="18" charset="0"/>
                      </a:endParaRPr>
                    </a:p>
                  </a:txBody>
                  <a:tcPr horzOverflow="overflow"/>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GB" sz="2000" b="1" u="none" strike="noStrike" cap="none" normalizeH="0" baseline="0" dirty="0" smtClean="0">
                          <a:ln>
                            <a:noFill/>
                          </a:ln>
                          <a:effectLst/>
                        </a:rPr>
                        <a:t>Post-meal</a:t>
                      </a:r>
                      <a:endParaRPr kumimoji="0" lang="en-US" sz="2000" b="1" i="0" u="none" strike="noStrike" cap="none" normalizeH="0" baseline="0" dirty="0" smtClean="0">
                        <a:ln>
                          <a:noFill/>
                        </a:ln>
                        <a:solidFill>
                          <a:schemeClr val="accent4">
                            <a:lumMod val="50000"/>
                          </a:schemeClr>
                        </a:solidFill>
                        <a:effectLst/>
                        <a:latin typeface="Calibri" pitchFamily="34" charset="0"/>
                        <a:cs typeface="Times New Roman" pitchFamily="18" charset="0"/>
                      </a:endParaRPr>
                    </a:p>
                  </a:txBody>
                  <a:tcPr horzOverflow="overflow"/>
                </a:tc>
              </a:tr>
              <a:tr h="755650">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effectLst/>
                        </a:rPr>
                        <a:t>&lt;7%</a:t>
                      </a:r>
                      <a:endParaRPr kumimoji="0" lang="en-US" sz="2400" b="1" i="0" u="none" strike="noStrike" cap="none" normalizeH="0" baseline="0" dirty="0" smtClean="0">
                        <a:ln>
                          <a:noFill/>
                        </a:ln>
                        <a:solidFill>
                          <a:schemeClr val="tx1"/>
                        </a:solidFill>
                        <a:effectLst/>
                        <a:latin typeface="Calibri" pitchFamily="34" charset="0"/>
                        <a:cs typeface="Times New Roman" pitchFamily="18" charset="0"/>
                      </a:endParaRPr>
                    </a:p>
                  </a:txBody>
                  <a:tcPr horzOverflow="overflow"/>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GB" sz="2000" b="1" u="none" strike="noStrike" cap="none" normalizeH="0" baseline="0" dirty="0" err="1" smtClean="0">
                          <a:ln>
                            <a:noFill/>
                          </a:ln>
                          <a:effectLst/>
                        </a:rPr>
                        <a:t>Hb</a:t>
                      </a:r>
                      <a:r>
                        <a:rPr kumimoji="0" lang="en-GB" sz="2000" b="1" u="none" strike="noStrike" cap="none" normalizeH="0" baseline="0" dirty="0" smtClean="0">
                          <a:ln>
                            <a:noFill/>
                          </a:ln>
                          <a:effectLst/>
                        </a:rPr>
                        <a:t> A1c</a:t>
                      </a:r>
                      <a:endParaRPr kumimoji="0" lang="en-US" sz="2000" b="1" i="0" u="none" strike="noStrike" cap="none" normalizeH="0" baseline="0" dirty="0" smtClean="0">
                        <a:ln>
                          <a:noFill/>
                        </a:ln>
                        <a:solidFill>
                          <a:schemeClr val="accent4">
                            <a:lumMod val="50000"/>
                          </a:schemeClr>
                        </a:solidFill>
                        <a:effectLst/>
                        <a:latin typeface="Calibri" pitchFamily="34" charset="0"/>
                        <a:cs typeface="Times New Roman" pitchFamily="18" charset="0"/>
                      </a:endParaRPr>
                    </a:p>
                  </a:txBody>
                  <a:tcPr horzOverflow="overflow"/>
                </a:tc>
              </a:tr>
            </a:tbl>
          </a:graphicData>
        </a:graphic>
      </p:graphicFrame>
    </p:spTree>
    <p:extLst>
      <p:ext uri="{BB962C8B-B14F-4D97-AF65-F5344CB8AC3E}">
        <p14:creationId xmlns:p14="http://schemas.microsoft.com/office/powerpoint/2010/main" xmlns="" val="4639992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p:cNvSpPr>
            <a:spLocks noChangeArrowheads="1"/>
          </p:cNvSpPr>
          <p:nvPr/>
        </p:nvSpPr>
        <p:spPr bwMode="auto">
          <a:xfrm>
            <a:off x="1371600" y="685800"/>
            <a:ext cx="57912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l" rtl="0"/>
            <a:r>
              <a:rPr lang="en-US" sz="3200" b="1" dirty="0">
                <a:solidFill>
                  <a:srgbClr val="CC0000"/>
                </a:solidFill>
                <a:latin typeface="Calibri" pitchFamily="34" charset="0"/>
                <a:cs typeface="Times New Roman" pitchFamily="18" charset="0"/>
              </a:rPr>
              <a:t>Selecting An Appropriate Meter</a:t>
            </a:r>
          </a:p>
        </p:txBody>
      </p:sp>
      <p:sp>
        <p:nvSpPr>
          <p:cNvPr id="29699" name="Text Box 6"/>
          <p:cNvSpPr txBox="1">
            <a:spLocks noChangeArrowheads="1"/>
          </p:cNvSpPr>
          <p:nvPr/>
        </p:nvSpPr>
        <p:spPr bwMode="auto">
          <a:xfrm>
            <a:off x="685800" y="1524000"/>
            <a:ext cx="5410200" cy="4770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spcBef>
                <a:spcPct val="50000"/>
              </a:spcBef>
            </a:pPr>
            <a:r>
              <a:rPr lang="en-US" sz="2400" b="1" u="sng" dirty="0">
                <a:solidFill>
                  <a:schemeClr val="tx2"/>
                </a:solidFill>
                <a:latin typeface="Calibri" pitchFamily="34" charset="0"/>
                <a:cs typeface="Times New Roman" pitchFamily="18" charset="0"/>
              </a:rPr>
              <a:t>1-Consider patient age:</a:t>
            </a:r>
          </a:p>
          <a:p>
            <a:pPr algn="l" rtl="0" eaLnBrk="1" hangingPunct="1"/>
            <a:endParaRPr lang="en-US" sz="2000" b="1" i="1" dirty="0" smtClean="0">
              <a:latin typeface="Calibri" pitchFamily="34" charset="0"/>
              <a:cs typeface="Times New Roman" pitchFamily="18" charset="0"/>
            </a:endParaRPr>
          </a:p>
          <a:p>
            <a:pPr algn="l" rtl="0" eaLnBrk="1" hangingPunct="1"/>
            <a:r>
              <a:rPr lang="en-US" sz="2000" b="1" i="1" dirty="0" smtClean="0">
                <a:latin typeface="Calibri" pitchFamily="34" charset="0"/>
                <a:cs typeface="Times New Roman" pitchFamily="18" charset="0"/>
              </a:rPr>
              <a:t>The </a:t>
            </a:r>
            <a:r>
              <a:rPr lang="en-US" sz="2000" b="1" i="1" dirty="0">
                <a:latin typeface="Calibri" pitchFamily="34" charset="0"/>
                <a:cs typeface="Times New Roman" pitchFamily="18" charset="0"/>
              </a:rPr>
              <a:t>Elderly</a:t>
            </a:r>
          </a:p>
          <a:p>
            <a:pPr algn="l" eaLnBrk="1" hangingPunct="1"/>
            <a:r>
              <a:rPr lang="en-US" sz="2000" dirty="0">
                <a:latin typeface="Calibri" pitchFamily="34" charset="0"/>
                <a:cs typeface="Times New Roman" pitchFamily="18" charset="0"/>
              </a:rPr>
              <a:t>-Less strip handling</a:t>
            </a:r>
          </a:p>
          <a:p>
            <a:pPr algn="l" rtl="0" eaLnBrk="1" hangingPunct="1"/>
            <a:r>
              <a:rPr lang="en-US" sz="2000" dirty="0">
                <a:latin typeface="Calibri" pitchFamily="34" charset="0"/>
                <a:cs typeface="Times New Roman" pitchFamily="18" charset="0"/>
              </a:rPr>
              <a:t>-Small blood sample</a:t>
            </a:r>
          </a:p>
          <a:p>
            <a:pPr algn="l" rtl="0" eaLnBrk="1" hangingPunct="1"/>
            <a:r>
              <a:rPr lang="en-US" sz="2000" dirty="0">
                <a:latin typeface="Calibri" pitchFamily="34" charset="0"/>
                <a:cs typeface="Times New Roman" pitchFamily="18" charset="0"/>
              </a:rPr>
              <a:t>-Larger display screen</a:t>
            </a:r>
          </a:p>
          <a:p>
            <a:pPr algn="l" rtl="0" eaLnBrk="1" hangingPunct="1"/>
            <a:r>
              <a:rPr lang="en-US" sz="2000" dirty="0">
                <a:latin typeface="Calibri" pitchFamily="34" charset="0"/>
                <a:cs typeface="Times New Roman" pitchFamily="18" charset="0"/>
              </a:rPr>
              <a:t>-Memory</a:t>
            </a:r>
          </a:p>
          <a:p>
            <a:pPr algn="l" rtl="0" eaLnBrk="1" hangingPunct="1"/>
            <a:endParaRPr lang="en-US" sz="2000" dirty="0" smtClean="0">
              <a:latin typeface="Calibri" pitchFamily="34" charset="0"/>
              <a:cs typeface="Times New Roman" pitchFamily="18" charset="0"/>
            </a:endParaRPr>
          </a:p>
          <a:p>
            <a:pPr algn="l" rtl="0" eaLnBrk="1" hangingPunct="1"/>
            <a:endParaRPr lang="en-US" sz="2000" dirty="0">
              <a:latin typeface="Calibri" pitchFamily="34" charset="0"/>
              <a:cs typeface="Times New Roman" pitchFamily="18" charset="0"/>
            </a:endParaRPr>
          </a:p>
          <a:p>
            <a:pPr algn="l" rtl="0" eaLnBrk="1" hangingPunct="1"/>
            <a:endParaRPr lang="ar-SA" sz="2000" dirty="0">
              <a:latin typeface="Calibri" pitchFamily="34" charset="0"/>
              <a:cs typeface="Times New Roman" pitchFamily="18" charset="0"/>
            </a:endParaRPr>
          </a:p>
          <a:p>
            <a:pPr algn="l" rtl="0" eaLnBrk="1" hangingPunct="1"/>
            <a:r>
              <a:rPr lang="en-US" sz="2000" b="1" i="1" dirty="0">
                <a:latin typeface="Calibri" pitchFamily="34" charset="0"/>
                <a:cs typeface="Times New Roman" pitchFamily="18" charset="0"/>
              </a:rPr>
              <a:t>Children</a:t>
            </a:r>
          </a:p>
          <a:p>
            <a:pPr algn="l" rtl="0" eaLnBrk="1" hangingPunct="1"/>
            <a:r>
              <a:rPr lang="en-US" sz="2000" dirty="0">
                <a:latin typeface="Calibri" pitchFamily="34" charset="0"/>
                <a:cs typeface="Times New Roman" pitchFamily="18" charset="0"/>
              </a:rPr>
              <a:t>- Small blood sample</a:t>
            </a:r>
          </a:p>
          <a:p>
            <a:pPr algn="l" rtl="0" eaLnBrk="1" hangingPunct="1"/>
            <a:r>
              <a:rPr lang="en-US" sz="2000" dirty="0">
                <a:latin typeface="Calibri" pitchFamily="34" charset="0"/>
                <a:cs typeface="Times New Roman" pitchFamily="18" charset="0"/>
              </a:rPr>
              <a:t>- Comfortable lancet</a:t>
            </a:r>
          </a:p>
          <a:p>
            <a:pPr algn="l" rtl="0" eaLnBrk="1" hangingPunct="1"/>
            <a:r>
              <a:rPr lang="en-US" sz="2000" dirty="0">
                <a:latin typeface="Calibri" pitchFamily="34" charset="0"/>
                <a:cs typeface="Times New Roman" pitchFamily="18" charset="0"/>
              </a:rPr>
              <a:t>- Quick results</a:t>
            </a:r>
          </a:p>
          <a:p>
            <a:pPr algn="l" rtl="0" eaLnBrk="1" hangingPunct="1"/>
            <a:r>
              <a:rPr lang="en-US" sz="2000" dirty="0">
                <a:latin typeface="Calibri" pitchFamily="34" charset="0"/>
                <a:cs typeface="Times New Roman" pitchFamily="18" charset="0"/>
              </a:rPr>
              <a:t>- Memory</a:t>
            </a:r>
          </a:p>
        </p:txBody>
      </p:sp>
      <p:pic>
        <p:nvPicPr>
          <p:cNvPr id="29700"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79406" y="1666875"/>
            <a:ext cx="1576388" cy="213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701" name="Text Box 8"/>
          <p:cNvSpPr txBox="1">
            <a:spLocks noChangeArrowheads="1"/>
          </p:cNvSpPr>
          <p:nvPr/>
        </p:nvSpPr>
        <p:spPr bwMode="auto">
          <a:xfrm>
            <a:off x="4652590" y="2209800"/>
            <a:ext cx="20574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rtl="0" eaLnBrk="1" hangingPunct="1">
              <a:spcBef>
                <a:spcPct val="50000"/>
              </a:spcBef>
            </a:pPr>
            <a:r>
              <a:rPr lang="en-US" sz="1400" dirty="0">
                <a:latin typeface="Times New Roman" pitchFamily="18" charset="0"/>
                <a:cs typeface="Times New Roman" pitchFamily="18" charset="0"/>
              </a:rPr>
              <a:t>Automatic strip handling and coding from Roche</a:t>
            </a:r>
          </a:p>
        </p:txBody>
      </p:sp>
      <p:pic>
        <p:nvPicPr>
          <p:cNvPr id="29702" name="Picture 9"/>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646433" y="4203799"/>
            <a:ext cx="1673225" cy="2090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703" name="Text Box 10"/>
          <p:cNvSpPr txBox="1">
            <a:spLocks noChangeArrowheads="1"/>
          </p:cNvSpPr>
          <p:nvPr/>
        </p:nvSpPr>
        <p:spPr bwMode="auto">
          <a:xfrm>
            <a:off x="4535016" y="5157192"/>
            <a:ext cx="19812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rtl="0" eaLnBrk="1" hangingPunct="1"/>
            <a:r>
              <a:rPr lang="en-US" sz="1400" dirty="0">
                <a:latin typeface="Times New Roman" pitchFamily="18" charset="0"/>
                <a:cs typeface="Times New Roman" pitchFamily="18" charset="0"/>
              </a:rPr>
              <a:t>BG meter attached to a</a:t>
            </a:r>
          </a:p>
          <a:p>
            <a:pPr algn="l" rtl="0" eaLnBrk="1" hangingPunct="1"/>
            <a:r>
              <a:rPr lang="en-US" sz="1400" dirty="0">
                <a:latin typeface="Times New Roman" pitchFamily="18" charset="0"/>
                <a:cs typeface="Times New Roman" pitchFamily="18" charset="0"/>
              </a:rPr>
              <a:t>Nintendo GAMEBOY®</a:t>
            </a:r>
          </a:p>
        </p:txBody>
      </p:sp>
    </p:spTree>
    <p:extLst>
      <p:ext uri="{BB962C8B-B14F-4D97-AF65-F5344CB8AC3E}">
        <p14:creationId xmlns:p14="http://schemas.microsoft.com/office/powerpoint/2010/main" xmlns="" val="24925650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ChangeArrowheads="1"/>
          </p:cNvSpPr>
          <p:nvPr/>
        </p:nvSpPr>
        <p:spPr bwMode="auto">
          <a:xfrm>
            <a:off x="678904" y="332656"/>
            <a:ext cx="6629400" cy="61863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l" rtl="0"/>
            <a:r>
              <a:rPr lang="en-US" sz="2400" b="1" dirty="0">
                <a:solidFill>
                  <a:schemeClr val="tx2"/>
                </a:solidFill>
                <a:latin typeface="Calibri" pitchFamily="34" charset="0"/>
                <a:cs typeface="Times New Roman" pitchFamily="18" charset="0"/>
              </a:rPr>
              <a:t>2-Functional visual ability</a:t>
            </a:r>
          </a:p>
          <a:p>
            <a:pPr algn="l" rtl="0"/>
            <a:r>
              <a:rPr lang="en-US" sz="2400" dirty="0">
                <a:latin typeface="Calibri" pitchFamily="34" charset="0"/>
                <a:cs typeface="Times New Roman" pitchFamily="18" charset="0"/>
              </a:rPr>
              <a:t>-</a:t>
            </a:r>
            <a:r>
              <a:rPr lang="en-US" sz="2000" dirty="0">
                <a:latin typeface="Calibri" pitchFamily="34" charset="0"/>
                <a:cs typeface="Times New Roman" pitchFamily="18" charset="0"/>
              </a:rPr>
              <a:t>Tactile markings on strips.</a:t>
            </a:r>
          </a:p>
          <a:p>
            <a:pPr algn="l" rtl="0"/>
            <a:r>
              <a:rPr lang="en-US" sz="2000" dirty="0">
                <a:latin typeface="Calibri" pitchFamily="34" charset="0"/>
                <a:cs typeface="Times New Roman" pitchFamily="18" charset="0"/>
              </a:rPr>
              <a:t>-Strips that are not damaged by touching.</a:t>
            </a:r>
          </a:p>
          <a:p>
            <a:pPr algn="l" rtl="0"/>
            <a:r>
              <a:rPr lang="en-US" sz="2000" dirty="0">
                <a:latin typeface="Calibri" pitchFamily="34" charset="0"/>
                <a:cs typeface="Times New Roman" pitchFamily="18" charset="0"/>
              </a:rPr>
              <a:t>-Talking meters.</a:t>
            </a:r>
            <a:endParaRPr lang="ar-SA" sz="2000" dirty="0">
              <a:latin typeface="Calibri" pitchFamily="34" charset="0"/>
              <a:cs typeface="Times New Roman" pitchFamily="18" charset="0"/>
            </a:endParaRPr>
          </a:p>
          <a:p>
            <a:pPr algn="l" rtl="0"/>
            <a:endParaRPr lang="ar-SA" sz="2400" dirty="0">
              <a:latin typeface="Calibri" pitchFamily="34" charset="0"/>
              <a:cs typeface="Times New Roman" pitchFamily="18" charset="0"/>
            </a:endParaRPr>
          </a:p>
          <a:p>
            <a:pPr algn="l" rtl="0"/>
            <a:r>
              <a:rPr lang="en-GB" sz="2400" b="1" dirty="0">
                <a:solidFill>
                  <a:schemeClr val="tx2"/>
                </a:solidFill>
                <a:latin typeface="Calibri" pitchFamily="34" charset="0"/>
                <a:cs typeface="Times New Roman" pitchFamily="18" charset="0"/>
              </a:rPr>
              <a:t>3-Cost</a:t>
            </a:r>
            <a:r>
              <a:rPr lang="en-GB" sz="2400" dirty="0">
                <a:latin typeface="Calibri" pitchFamily="34" charset="0"/>
                <a:cs typeface="Times New Roman" pitchFamily="18" charset="0"/>
              </a:rPr>
              <a:t> </a:t>
            </a:r>
          </a:p>
          <a:p>
            <a:pPr algn="l" rtl="0"/>
            <a:r>
              <a:rPr lang="en-GB" sz="2000" dirty="0" smtClean="0">
                <a:latin typeface="Calibri" pitchFamily="34" charset="0"/>
                <a:cs typeface="Times New Roman" pitchFamily="18" charset="0"/>
              </a:rPr>
              <a:t>(insurance coverage or not)</a:t>
            </a:r>
          </a:p>
          <a:p>
            <a:pPr algn="l" rtl="0"/>
            <a:endParaRPr lang="en-GB" sz="2000" dirty="0" smtClean="0">
              <a:latin typeface="Calibri" pitchFamily="34" charset="0"/>
              <a:cs typeface="Times New Roman" pitchFamily="18" charset="0"/>
            </a:endParaRPr>
          </a:p>
          <a:p>
            <a:pPr algn="l" rtl="0"/>
            <a:r>
              <a:rPr lang="en-GB" sz="2400" b="1" dirty="0" smtClean="0">
                <a:solidFill>
                  <a:schemeClr val="tx2"/>
                </a:solidFill>
                <a:latin typeface="Calibri" pitchFamily="34" charset="0"/>
                <a:cs typeface="Times New Roman" pitchFamily="18" charset="0"/>
              </a:rPr>
              <a:t>4-Dislike </a:t>
            </a:r>
            <a:r>
              <a:rPr lang="en-GB" sz="2400" b="1" dirty="0">
                <a:solidFill>
                  <a:schemeClr val="tx2"/>
                </a:solidFill>
                <a:latin typeface="Calibri" pitchFamily="34" charset="0"/>
                <a:cs typeface="Times New Roman" pitchFamily="18" charset="0"/>
              </a:rPr>
              <a:t>of record </a:t>
            </a:r>
            <a:r>
              <a:rPr lang="en-GB" sz="2400" b="1" dirty="0" smtClean="0">
                <a:solidFill>
                  <a:schemeClr val="tx2"/>
                </a:solidFill>
                <a:latin typeface="Calibri" pitchFamily="34" charset="0"/>
                <a:cs typeface="Times New Roman" pitchFamily="18" charset="0"/>
              </a:rPr>
              <a:t>keeping</a:t>
            </a:r>
          </a:p>
          <a:p>
            <a:pPr algn="l" rtl="0"/>
            <a:r>
              <a:rPr lang="en-GB" sz="2400" b="1" dirty="0" smtClean="0">
                <a:solidFill>
                  <a:schemeClr val="tx2"/>
                </a:solidFill>
                <a:latin typeface="Calibri" pitchFamily="34" charset="0"/>
                <a:cs typeface="Times New Roman" pitchFamily="18" charset="0"/>
              </a:rPr>
              <a:t> </a:t>
            </a:r>
            <a:endParaRPr lang="en-GB" sz="2400" b="1" dirty="0">
              <a:solidFill>
                <a:schemeClr val="tx2"/>
              </a:solidFill>
              <a:latin typeface="Calibri" pitchFamily="34" charset="0"/>
              <a:cs typeface="Times New Roman" pitchFamily="18" charset="0"/>
            </a:endParaRPr>
          </a:p>
          <a:p>
            <a:pPr algn="l" rtl="0"/>
            <a:r>
              <a:rPr lang="en-GB" sz="2400" b="1" dirty="0">
                <a:solidFill>
                  <a:schemeClr val="tx2"/>
                </a:solidFill>
                <a:latin typeface="Calibri" pitchFamily="34" charset="0"/>
                <a:cs typeface="Times New Roman" pitchFamily="18" charset="0"/>
              </a:rPr>
              <a:t>5-Memory impairment </a:t>
            </a:r>
            <a:endParaRPr lang="en-GB" sz="2400" b="1" dirty="0" smtClean="0">
              <a:solidFill>
                <a:schemeClr val="tx2"/>
              </a:solidFill>
              <a:latin typeface="Calibri" pitchFamily="34" charset="0"/>
              <a:cs typeface="Times New Roman" pitchFamily="18" charset="0"/>
            </a:endParaRPr>
          </a:p>
          <a:p>
            <a:pPr algn="l" rtl="0"/>
            <a:r>
              <a:rPr lang="en-GB" sz="2000" dirty="0" smtClean="0">
                <a:latin typeface="Calibri" pitchFamily="34" charset="0"/>
                <a:cs typeface="Times New Roman" pitchFamily="18" charset="0"/>
              </a:rPr>
              <a:t>(</a:t>
            </a:r>
            <a:r>
              <a:rPr lang="en-GB" sz="2000" dirty="0">
                <a:latin typeface="Calibri" pitchFamily="34" charset="0"/>
                <a:cs typeface="Times New Roman" pitchFamily="18" charset="0"/>
              </a:rPr>
              <a:t>cognition</a:t>
            </a:r>
            <a:r>
              <a:rPr lang="en-GB" sz="2000" dirty="0" smtClean="0">
                <a:latin typeface="Calibri" pitchFamily="34" charset="0"/>
                <a:cs typeface="Times New Roman" pitchFamily="18" charset="0"/>
              </a:rPr>
              <a:t>)</a:t>
            </a:r>
          </a:p>
          <a:p>
            <a:pPr algn="l" rtl="0"/>
            <a:endParaRPr lang="ar-SA" sz="2000" dirty="0">
              <a:latin typeface="Calibri" pitchFamily="34" charset="0"/>
              <a:cs typeface="Times New Roman" pitchFamily="18" charset="0"/>
            </a:endParaRPr>
          </a:p>
          <a:p>
            <a:pPr algn="l" rtl="0"/>
            <a:r>
              <a:rPr lang="en-GB" sz="2400" b="1" dirty="0">
                <a:solidFill>
                  <a:schemeClr val="tx2"/>
                </a:solidFill>
                <a:latin typeface="Calibri" pitchFamily="34" charset="0"/>
                <a:cs typeface="Times New Roman" pitchFamily="18" charset="0"/>
              </a:rPr>
              <a:t>6-Motor ability </a:t>
            </a:r>
            <a:endParaRPr lang="en-GB" sz="2400" b="1" dirty="0" smtClean="0">
              <a:solidFill>
                <a:schemeClr val="tx2"/>
              </a:solidFill>
              <a:latin typeface="Calibri" pitchFamily="34" charset="0"/>
              <a:cs typeface="Times New Roman" pitchFamily="18" charset="0"/>
            </a:endParaRPr>
          </a:p>
          <a:p>
            <a:pPr algn="l" rtl="0"/>
            <a:r>
              <a:rPr lang="en-GB" sz="2000" dirty="0" smtClean="0">
                <a:latin typeface="Calibri" pitchFamily="34" charset="0"/>
                <a:cs typeface="Times New Roman" pitchFamily="18" charset="0"/>
              </a:rPr>
              <a:t>(</a:t>
            </a:r>
            <a:r>
              <a:rPr lang="en-GB" sz="2000" dirty="0" err="1">
                <a:latin typeface="Calibri" pitchFamily="34" charset="0"/>
                <a:cs typeface="Times New Roman" pitchFamily="18" charset="0"/>
              </a:rPr>
              <a:t>e.g</a:t>
            </a:r>
            <a:r>
              <a:rPr lang="en-GB" sz="2000" dirty="0">
                <a:latin typeface="Calibri" pitchFamily="34" charset="0"/>
                <a:cs typeface="Times New Roman" pitchFamily="18" charset="0"/>
              </a:rPr>
              <a:t> Tremors</a:t>
            </a:r>
            <a:r>
              <a:rPr lang="en-GB" sz="2000" dirty="0" smtClean="0">
                <a:latin typeface="Calibri" pitchFamily="34" charset="0"/>
                <a:cs typeface="Times New Roman" pitchFamily="18" charset="0"/>
              </a:rPr>
              <a:t>)</a:t>
            </a:r>
          </a:p>
          <a:p>
            <a:pPr algn="l" rtl="0"/>
            <a:endParaRPr lang="ar-SA" sz="2000" dirty="0">
              <a:latin typeface="Calibri" pitchFamily="34" charset="0"/>
              <a:cs typeface="Times New Roman" pitchFamily="18" charset="0"/>
            </a:endParaRPr>
          </a:p>
          <a:p>
            <a:pPr algn="l" rtl="0"/>
            <a:r>
              <a:rPr lang="en-GB" sz="2400" b="1" dirty="0">
                <a:solidFill>
                  <a:schemeClr val="tx2"/>
                </a:solidFill>
                <a:latin typeface="Calibri" pitchFamily="34" charset="0"/>
                <a:cs typeface="Times New Roman" pitchFamily="18" charset="0"/>
              </a:rPr>
              <a:t>7-Psychosocial concerns </a:t>
            </a:r>
            <a:endParaRPr lang="en-GB" sz="2400" b="1" dirty="0" smtClean="0">
              <a:solidFill>
                <a:schemeClr val="tx2"/>
              </a:solidFill>
              <a:latin typeface="Calibri" pitchFamily="34" charset="0"/>
              <a:cs typeface="Times New Roman" pitchFamily="18" charset="0"/>
            </a:endParaRPr>
          </a:p>
          <a:p>
            <a:pPr algn="l" rtl="0"/>
            <a:r>
              <a:rPr lang="en-GB" sz="2000" dirty="0" smtClean="0">
                <a:latin typeface="Calibri" pitchFamily="34" charset="0"/>
                <a:cs typeface="Times New Roman" pitchFamily="18" charset="0"/>
              </a:rPr>
              <a:t>(</a:t>
            </a:r>
            <a:r>
              <a:rPr lang="en-GB" sz="2000" dirty="0" err="1">
                <a:latin typeface="Calibri" pitchFamily="34" charset="0"/>
                <a:cs typeface="Times New Roman" pitchFamily="18" charset="0"/>
              </a:rPr>
              <a:t>e.g</a:t>
            </a:r>
            <a:r>
              <a:rPr lang="en-GB" sz="2000" dirty="0">
                <a:latin typeface="Calibri" pitchFamily="34" charset="0"/>
                <a:cs typeface="Times New Roman" pitchFamily="18" charset="0"/>
              </a:rPr>
              <a:t> Readiness to learn)</a:t>
            </a:r>
          </a:p>
        </p:txBody>
      </p:sp>
      <p:pic>
        <p:nvPicPr>
          <p:cNvPr id="30723" name="Picture 7" descr="* Accu-Chek Voicemate Blood Glucose Monitor">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364088" y="1052736"/>
            <a:ext cx="2857872" cy="4155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24" name="Text Box 8"/>
          <p:cNvSpPr txBox="1">
            <a:spLocks noChangeArrowheads="1"/>
          </p:cNvSpPr>
          <p:nvPr/>
        </p:nvSpPr>
        <p:spPr bwMode="auto">
          <a:xfrm>
            <a:off x="5364088" y="5208148"/>
            <a:ext cx="3096344"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rtl="0" eaLnBrk="1" hangingPunct="1"/>
            <a:r>
              <a:rPr lang="en-US" sz="1400" b="1" dirty="0" err="1">
                <a:latin typeface="Times New Roman" pitchFamily="18" charset="0"/>
                <a:cs typeface="Times New Roman" pitchFamily="18" charset="0"/>
              </a:rPr>
              <a:t>Accu-Chek</a:t>
            </a:r>
            <a:r>
              <a:rPr lang="en-US" sz="1400" b="1" dirty="0">
                <a:latin typeface="Times New Roman" pitchFamily="18" charset="0"/>
                <a:cs typeface="Times New Roman" pitchFamily="18" charset="0"/>
              </a:rPr>
              <a:t> </a:t>
            </a:r>
            <a:r>
              <a:rPr lang="en-US" sz="1400" b="1" dirty="0" err="1">
                <a:latin typeface="Times New Roman" pitchFamily="18" charset="0"/>
                <a:cs typeface="Times New Roman" pitchFamily="18" charset="0"/>
              </a:rPr>
              <a:t>Voicemate</a:t>
            </a:r>
            <a:r>
              <a:rPr lang="en-US" sz="1400" b="1" dirty="0">
                <a:latin typeface="Times New Roman" pitchFamily="18" charset="0"/>
                <a:cs typeface="Times New Roman" pitchFamily="18" charset="0"/>
              </a:rPr>
              <a:t> (Roche)</a:t>
            </a:r>
          </a:p>
          <a:p>
            <a:pPr algn="l" rtl="0" eaLnBrk="1" hangingPunct="1"/>
            <a:r>
              <a:rPr lang="en-US" sz="1400" dirty="0">
                <a:latin typeface="Times New Roman" pitchFamily="18" charset="0"/>
                <a:cs typeface="Times New Roman" pitchFamily="18" charset="0"/>
              </a:rPr>
              <a:t>-Talking monitor</a:t>
            </a:r>
          </a:p>
        </p:txBody>
      </p:sp>
    </p:spTree>
    <p:extLst>
      <p:ext uri="{BB962C8B-B14F-4D97-AF65-F5344CB8AC3E}">
        <p14:creationId xmlns:p14="http://schemas.microsoft.com/office/powerpoint/2010/main" xmlns="" val="13730929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9552" y="1628800"/>
            <a:ext cx="8064896" cy="3508977"/>
          </a:xfrm>
        </p:spPr>
        <p:txBody>
          <a:bodyPr>
            <a:noAutofit/>
          </a:bodyPr>
          <a:lstStyle/>
          <a:p>
            <a:pPr marL="365760" indent="-256032" eaLnBrk="1" fontAlgn="auto" hangingPunct="1">
              <a:spcAft>
                <a:spcPts val="0"/>
              </a:spcAft>
              <a:buFont typeface="Wingdings 3"/>
              <a:buNone/>
              <a:defRPr/>
            </a:pPr>
            <a:endParaRPr lang="en-US" sz="1800" b="1" i="1" dirty="0" smtClean="0"/>
          </a:p>
          <a:p>
            <a:pPr marL="365760" indent="-256032" eaLnBrk="1" fontAlgn="auto" hangingPunct="1">
              <a:spcAft>
                <a:spcPts val="0"/>
              </a:spcAft>
              <a:buFont typeface="Wingdings 3"/>
              <a:buChar char=""/>
              <a:defRPr/>
            </a:pPr>
            <a:r>
              <a:rPr lang="en-US" sz="1800" i="1" dirty="0" smtClean="0">
                <a:cs typeface="Times New Roman" pitchFamily="18" charset="0"/>
              </a:rPr>
              <a:t>Bob D., age 49, has type 2 diabetes. For the past seven years, he and his doctor have worked to control his blood sugar levels with diet and diabetes pills. Recently, Bob's control has been getting worse, so his doctor said that Bob might have to start insulin shots. But first, they agreed that Bob would try an exercise program to improve control.</a:t>
            </a:r>
          </a:p>
          <a:p>
            <a:pPr marL="365760" indent="-256032" eaLnBrk="1" fontAlgn="auto" hangingPunct="1">
              <a:spcAft>
                <a:spcPts val="0"/>
              </a:spcAft>
              <a:buFont typeface="Wingdings 3"/>
              <a:buChar char=""/>
              <a:defRPr/>
            </a:pPr>
            <a:r>
              <a:rPr lang="en-US" sz="1800" i="1" dirty="0" smtClean="0">
                <a:cs typeface="Times New Roman" pitchFamily="18" charset="0"/>
              </a:rPr>
              <a:t>After 3 months of sticking to his exercise plan, Bob returned to the doctor to check his blood sugar. It was near the normal range, but the doctor knew a single blood test only showed Bob's control at that time. It didn't say much about Bob's overall blood sugar control.</a:t>
            </a:r>
          </a:p>
          <a:p>
            <a:pPr marL="365760" indent="-256032" eaLnBrk="1" fontAlgn="auto" hangingPunct="1">
              <a:spcAft>
                <a:spcPts val="0"/>
              </a:spcAft>
              <a:buFont typeface="Wingdings 3"/>
              <a:buChar char=""/>
              <a:defRPr/>
            </a:pPr>
            <a:r>
              <a:rPr lang="en-US" sz="1800" i="1" dirty="0" smtClean="0">
                <a:cs typeface="Times New Roman" pitchFamily="18" charset="0"/>
              </a:rPr>
              <a:t>The doctor sent a sample of Bob's blood to the lab for an A1C test to learn how well Bob's blood sugar had been controlled, on average, for the past few months. The A1C test showed that Bob's control had improved. With the A1C results, Bob and his doctor had proof that the exercise program was working. The test results also helped Bob know that he could make a difference in his blood sugar control.</a:t>
            </a:r>
          </a:p>
          <a:p>
            <a:pPr marL="365760" indent="-256032" eaLnBrk="1" fontAlgn="auto" hangingPunct="1">
              <a:spcAft>
                <a:spcPts val="0"/>
              </a:spcAft>
              <a:buFont typeface="Wingdings 3"/>
              <a:buChar char=""/>
              <a:defRPr/>
            </a:pPr>
            <a:endParaRPr lang="en-US" sz="1800" i="1" dirty="0">
              <a:cs typeface="Times New Roman" pitchFamily="18" charset="0"/>
            </a:endParaRPr>
          </a:p>
        </p:txBody>
      </p:sp>
      <p:sp>
        <p:nvSpPr>
          <p:cNvPr id="3" name="Title 2"/>
          <p:cNvSpPr>
            <a:spLocks noGrp="1"/>
          </p:cNvSpPr>
          <p:nvPr>
            <p:ph type="title"/>
          </p:nvPr>
        </p:nvSpPr>
        <p:spPr/>
        <p:txBody>
          <a:bodyPr>
            <a:noAutofit/>
          </a:bodyPr>
          <a:lstStyle/>
          <a:p>
            <a:pPr eaLnBrk="1" fontAlgn="auto" hangingPunct="1">
              <a:spcAft>
                <a:spcPts val="0"/>
              </a:spcAft>
              <a:defRPr/>
            </a:pPr>
            <a:r>
              <a:rPr lang="en-US" sz="3200" b="1" dirty="0" smtClean="0">
                <a:solidFill>
                  <a:srgbClr val="CC0000"/>
                </a:solidFill>
              </a:rPr>
              <a:t>CASE 1: A1C Scenario</a:t>
            </a:r>
            <a:br>
              <a:rPr lang="en-US" sz="3200" b="1" dirty="0" smtClean="0">
                <a:solidFill>
                  <a:srgbClr val="CC0000"/>
                </a:solidFill>
              </a:rPr>
            </a:br>
            <a:endParaRPr lang="en-US" sz="3200" b="1" dirty="0">
              <a:solidFill>
                <a:srgbClr val="CC0000"/>
              </a:solidFill>
            </a:endParaRPr>
          </a:p>
        </p:txBody>
      </p:sp>
    </p:spTree>
    <p:extLst>
      <p:ext uri="{BB962C8B-B14F-4D97-AF65-F5344CB8AC3E}">
        <p14:creationId xmlns:p14="http://schemas.microsoft.com/office/powerpoint/2010/main" xmlns="" val="37628303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9552" y="1484784"/>
            <a:ext cx="7848872" cy="4824536"/>
          </a:xfrm>
        </p:spPr>
        <p:txBody>
          <a:bodyPr>
            <a:noAutofit/>
          </a:bodyPr>
          <a:lstStyle/>
          <a:p>
            <a:pPr marL="365760" indent="-256032" eaLnBrk="1" fontAlgn="auto" hangingPunct="1">
              <a:spcAft>
                <a:spcPts val="0"/>
              </a:spcAft>
              <a:buFont typeface="Wingdings 3"/>
              <a:buNone/>
              <a:defRPr/>
            </a:pPr>
            <a:endParaRPr lang="en-US" sz="1800" b="1" i="1" dirty="0" smtClean="0"/>
          </a:p>
          <a:p>
            <a:r>
              <a:rPr lang="en-US" sz="1800" i="1" dirty="0" err="1"/>
              <a:t>Mr</a:t>
            </a:r>
            <a:r>
              <a:rPr lang="en-US" sz="1800" i="1" dirty="0"/>
              <a:t> Giles is a 53-year-old man </a:t>
            </a:r>
            <a:r>
              <a:rPr lang="en-US" sz="1800" i="1" dirty="0" smtClean="0"/>
              <a:t>diagnosed </a:t>
            </a:r>
            <a:r>
              <a:rPr lang="en-US" sz="1800" i="1" dirty="0"/>
              <a:t>with </a:t>
            </a:r>
            <a:r>
              <a:rPr lang="en-US" sz="1800" i="1" dirty="0" smtClean="0"/>
              <a:t>diabetes 2 </a:t>
            </a:r>
            <a:r>
              <a:rPr lang="en-US" sz="1800" i="1" dirty="0"/>
              <a:t>years ago, he had an HbA1c level of 7.5</a:t>
            </a:r>
            <a:r>
              <a:rPr lang="en-US" sz="1800" i="1" dirty="0" smtClean="0"/>
              <a:t>% </a:t>
            </a:r>
          </a:p>
          <a:p>
            <a:r>
              <a:rPr lang="en-US" sz="1800" i="1" dirty="0" smtClean="0"/>
              <a:t>After </a:t>
            </a:r>
            <a:r>
              <a:rPr lang="en-US" sz="1800" i="1" dirty="0"/>
              <a:t>6 months of lifestyle </a:t>
            </a:r>
            <a:r>
              <a:rPr lang="en-US" sz="1800" i="1" dirty="0" smtClean="0"/>
              <a:t>changes, including </a:t>
            </a:r>
            <a:r>
              <a:rPr lang="en-US" sz="1800" i="1" dirty="0"/>
              <a:t>nutritional therapy, his </a:t>
            </a:r>
            <a:r>
              <a:rPr lang="en-US" sz="1800" i="1" dirty="0" smtClean="0"/>
              <a:t>HbA1c level </a:t>
            </a:r>
            <a:r>
              <a:rPr lang="en-US" sz="1800" i="1" dirty="0"/>
              <a:t>remained higher than 7% </a:t>
            </a:r>
            <a:r>
              <a:rPr lang="en-US" sz="1800" i="1" dirty="0" smtClean="0"/>
              <a:t>and </a:t>
            </a:r>
            <a:r>
              <a:rPr lang="en-US" sz="1800" i="1" dirty="0"/>
              <a:t>he was prescribed </a:t>
            </a:r>
            <a:r>
              <a:rPr lang="en-US" sz="1800" i="1" dirty="0" smtClean="0"/>
              <a:t>metformin. </a:t>
            </a:r>
          </a:p>
          <a:p>
            <a:r>
              <a:rPr lang="en-US" sz="1800" i="1" dirty="0" smtClean="0"/>
              <a:t>Although </a:t>
            </a:r>
            <a:r>
              <a:rPr lang="en-US" sz="1800" i="1" dirty="0"/>
              <a:t>his HbA1c initially declined </a:t>
            </a:r>
            <a:r>
              <a:rPr lang="en-US" sz="1800" i="1" dirty="0" smtClean="0"/>
              <a:t>to 6.7%, </a:t>
            </a:r>
            <a:r>
              <a:rPr lang="en-US" sz="1800" i="1" dirty="0"/>
              <a:t>it gradually </a:t>
            </a:r>
            <a:r>
              <a:rPr lang="en-US" sz="1800" i="1" dirty="0" smtClean="0"/>
              <a:t>returned to </a:t>
            </a:r>
            <a:r>
              <a:rPr lang="en-US" sz="1800" i="1" dirty="0"/>
              <a:t>the original level of 7.5</a:t>
            </a:r>
            <a:r>
              <a:rPr lang="en-US" sz="1800" i="1" dirty="0" smtClean="0"/>
              <a:t>% during </a:t>
            </a:r>
            <a:r>
              <a:rPr lang="en-US" sz="1800" i="1" dirty="0"/>
              <a:t>the course of a </a:t>
            </a:r>
            <a:r>
              <a:rPr lang="en-US" sz="1800" i="1" dirty="0" smtClean="0"/>
              <a:t>year. </a:t>
            </a:r>
          </a:p>
          <a:p>
            <a:r>
              <a:rPr lang="en-US" sz="1800" i="1" dirty="0" smtClean="0"/>
              <a:t>Self-monitoring </a:t>
            </a:r>
            <a:r>
              <a:rPr lang="en-US" sz="1800" i="1" dirty="0"/>
              <a:t>of blood glucose </a:t>
            </a:r>
            <a:r>
              <a:rPr lang="en-US" sz="1800" i="1" dirty="0" smtClean="0"/>
              <a:t>was discussed </a:t>
            </a:r>
            <a:r>
              <a:rPr lang="en-US" sz="1800" i="1" dirty="0"/>
              <a:t>between </a:t>
            </a:r>
            <a:r>
              <a:rPr lang="en-US" sz="1800" i="1" dirty="0" err="1"/>
              <a:t>Mr</a:t>
            </a:r>
            <a:r>
              <a:rPr lang="en-US" sz="1800" i="1" dirty="0"/>
              <a:t> Giles and the </a:t>
            </a:r>
            <a:r>
              <a:rPr lang="en-US" sz="1800" i="1" dirty="0" smtClean="0"/>
              <a:t>pharmacist, </a:t>
            </a:r>
            <a:r>
              <a:rPr lang="en-US" sz="1800" i="1" dirty="0"/>
              <a:t>and was subsequently used to </a:t>
            </a:r>
            <a:r>
              <a:rPr lang="en-US" sz="1800" i="1" dirty="0" smtClean="0"/>
              <a:t>create a </a:t>
            </a:r>
            <a:r>
              <a:rPr lang="en-US" sz="1800" i="1" dirty="0"/>
              <a:t>glucose profile that showed </a:t>
            </a:r>
            <a:r>
              <a:rPr lang="en-US" sz="1800" i="1" dirty="0" smtClean="0"/>
              <a:t>frequent </a:t>
            </a:r>
            <a:r>
              <a:rPr lang="en-US" sz="1800" i="1" dirty="0"/>
              <a:t>post-prandial glucose </a:t>
            </a:r>
            <a:r>
              <a:rPr lang="en-US" sz="1800" i="1" dirty="0" smtClean="0"/>
              <a:t>excursions higher </a:t>
            </a:r>
            <a:r>
              <a:rPr lang="en-US" sz="1800" i="1" dirty="0"/>
              <a:t>than 11.1 </a:t>
            </a:r>
            <a:r>
              <a:rPr lang="en-US" sz="1800" i="1" dirty="0" err="1"/>
              <a:t>mmol</a:t>
            </a:r>
            <a:r>
              <a:rPr lang="en-US" sz="1800" i="1" dirty="0"/>
              <a:t>/</a:t>
            </a:r>
            <a:r>
              <a:rPr lang="en-US" sz="1800" i="1" dirty="0" err="1"/>
              <a:t>litre</a:t>
            </a:r>
            <a:r>
              <a:rPr lang="en-US" sz="1800" i="1" dirty="0"/>
              <a:t>. </a:t>
            </a:r>
            <a:endParaRPr lang="en-US" sz="1800" i="1" dirty="0" smtClean="0"/>
          </a:p>
          <a:p>
            <a:r>
              <a:rPr lang="en-US" sz="1800" i="1" dirty="0" smtClean="0"/>
              <a:t>On </a:t>
            </a:r>
            <a:r>
              <a:rPr lang="en-US" sz="1800" i="1" dirty="0"/>
              <a:t>the basis </a:t>
            </a:r>
            <a:r>
              <a:rPr lang="en-US" sz="1800" i="1" dirty="0" smtClean="0"/>
              <a:t>of this </a:t>
            </a:r>
            <a:r>
              <a:rPr lang="en-US" sz="1800" i="1" dirty="0"/>
              <a:t>SMBG pattern, pre-prandial </a:t>
            </a:r>
            <a:r>
              <a:rPr lang="en-US" sz="1800" i="1" dirty="0" err="1" smtClean="0"/>
              <a:t>repaglinide</a:t>
            </a:r>
            <a:r>
              <a:rPr lang="en-US" sz="1800" i="1" dirty="0"/>
              <a:t> </a:t>
            </a:r>
            <a:r>
              <a:rPr lang="en-US" sz="1800" i="1" dirty="0" smtClean="0"/>
              <a:t>was </a:t>
            </a:r>
            <a:r>
              <a:rPr lang="en-US" sz="1800" i="1" dirty="0"/>
              <a:t>prescribed, and </a:t>
            </a:r>
            <a:r>
              <a:rPr lang="en-US" sz="1800" i="1" dirty="0" err="1"/>
              <a:t>Mr</a:t>
            </a:r>
            <a:r>
              <a:rPr lang="en-US" sz="1800" i="1" dirty="0"/>
              <a:t> Giles </a:t>
            </a:r>
            <a:r>
              <a:rPr lang="en-US" sz="1800" i="1" dirty="0" smtClean="0"/>
              <a:t>was encouraged </a:t>
            </a:r>
            <a:r>
              <a:rPr lang="en-US" sz="1800" i="1" dirty="0"/>
              <a:t>to continue SMBG </a:t>
            </a:r>
            <a:r>
              <a:rPr lang="en-US" sz="1800" i="1" dirty="0" smtClean="0"/>
              <a:t>regularly during </a:t>
            </a:r>
            <a:r>
              <a:rPr lang="en-US" sz="1800" i="1" dirty="0"/>
              <a:t>the next few weeks to </a:t>
            </a:r>
            <a:r>
              <a:rPr lang="en-US" sz="1800" i="1" dirty="0" smtClean="0"/>
              <a:t>detect impending </a:t>
            </a:r>
            <a:r>
              <a:rPr lang="en-US" sz="1800" i="1" dirty="0" err="1"/>
              <a:t>hypoglycaemia</a:t>
            </a:r>
            <a:r>
              <a:rPr lang="en-US" sz="1800" i="1" dirty="0"/>
              <a:t>, and to </a:t>
            </a:r>
            <a:r>
              <a:rPr lang="en-US" sz="1800" i="1" dirty="0" smtClean="0"/>
              <a:t>monitor his </a:t>
            </a:r>
            <a:r>
              <a:rPr lang="en-US" sz="1800" i="1" dirty="0"/>
              <a:t>response to the change in therapy. </a:t>
            </a:r>
            <a:endParaRPr lang="en-US" sz="1800" i="1" dirty="0" smtClean="0"/>
          </a:p>
          <a:p>
            <a:r>
              <a:rPr lang="en-US" sz="1800" i="1" dirty="0" smtClean="0"/>
              <a:t>At his last </a:t>
            </a:r>
            <a:r>
              <a:rPr lang="en-US" sz="1800" i="1" dirty="0"/>
              <a:t>visit, </a:t>
            </a:r>
            <a:r>
              <a:rPr lang="en-US" sz="1800" i="1" dirty="0" err="1"/>
              <a:t>Mr</a:t>
            </a:r>
            <a:r>
              <a:rPr lang="en-US" sz="1800" i="1" dirty="0"/>
              <a:t> Giles’s HbA1c had improved </a:t>
            </a:r>
            <a:r>
              <a:rPr lang="en-US" sz="1800" i="1" dirty="0" smtClean="0"/>
              <a:t>to 6.9</a:t>
            </a:r>
            <a:r>
              <a:rPr lang="en-US" sz="1800" i="1" dirty="0"/>
              <a:t>% (52 </a:t>
            </a:r>
            <a:r>
              <a:rPr lang="en-US" sz="1800" i="1" dirty="0" err="1"/>
              <a:t>mmol</a:t>
            </a:r>
            <a:r>
              <a:rPr lang="en-US" sz="1800" i="1" dirty="0"/>
              <a:t>/</a:t>
            </a:r>
            <a:r>
              <a:rPr lang="en-US" sz="1800" i="1" dirty="0" err="1"/>
              <a:t>mol</a:t>
            </a:r>
            <a:r>
              <a:rPr lang="en-US" sz="1800" i="1" dirty="0"/>
              <a:t>).</a:t>
            </a:r>
            <a:endParaRPr lang="en-US" sz="1800" i="1" dirty="0">
              <a:latin typeface="Times New Roman" pitchFamily="18" charset="0"/>
              <a:cs typeface="Times New Roman" pitchFamily="18" charset="0"/>
            </a:endParaRPr>
          </a:p>
        </p:txBody>
      </p:sp>
      <p:sp>
        <p:nvSpPr>
          <p:cNvPr id="3" name="Title 2"/>
          <p:cNvSpPr>
            <a:spLocks noGrp="1"/>
          </p:cNvSpPr>
          <p:nvPr>
            <p:ph type="title"/>
          </p:nvPr>
        </p:nvSpPr>
        <p:spPr/>
        <p:txBody>
          <a:bodyPr>
            <a:noAutofit/>
          </a:bodyPr>
          <a:lstStyle/>
          <a:p>
            <a:pPr eaLnBrk="1" fontAlgn="auto" hangingPunct="1">
              <a:spcAft>
                <a:spcPts val="0"/>
              </a:spcAft>
              <a:defRPr/>
            </a:pPr>
            <a:r>
              <a:rPr lang="en-US" sz="3200" b="1" dirty="0" smtClean="0">
                <a:solidFill>
                  <a:srgbClr val="CC0000"/>
                </a:solidFill>
              </a:rPr>
              <a:t>CASE 2: SMBG Scenario</a:t>
            </a:r>
            <a:br>
              <a:rPr lang="en-US" sz="3200" b="1" dirty="0" smtClean="0">
                <a:solidFill>
                  <a:srgbClr val="CC0000"/>
                </a:solidFill>
              </a:rPr>
            </a:br>
            <a:endParaRPr lang="en-US" sz="3200" b="1" dirty="0">
              <a:solidFill>
                <a:srgbClr val="CC0000"/>
              </a:solidFill>
            </a:endParaRPr>
          </a:p>
        </p:txBody>
      </p:sp>
    </p:spTree>
    <p:extLst>
      <p:ext uri="{BB962C8B-B14F-4D97-AF65-F5344CB8AC3E}">
        <p14:creationId xmlns:p14="http://schemas.microsoft.com/office/powerpoint/2010/main" xmlns="" val="41746108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3840" y="17714"/>
            <a:ext cx="7024744" cy="541864"/>
          </a:xfrm>
        </p:spPr>
        <p:txBody>
          <a:bodyPr>
            <a:normAutofit fontScale="90000"/>
          </a:bodyPr>
          <a:lstStyle/>
          <a:p>
            <a:pPr algn="ctr"/>
            <a:r>
              <a:rPr lang="en-US" b="1" dirty="0" smtClean="0"/>
              <a:t>Hypoglycemia</a:t>
            </a:r>
            <a:endParaRPr lang="ar-SA" b="1" dirty="0"/>
          </a:p>
        </p:txBody>
      </p:sp>
      <p:pic>
        <p:nvPicPr>
          <p:cNvPr id="4" name="Picture 2" descr="http://www.lifeclinic.com/IMAGES/hypoglycemia_bugs.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3568" y="836712"/>
            <a:ext cx="7920880" cy="5381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817740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1832" y="20531"/>
            <a:ext cx="7024744" cy="494928"/>
          </a:xfrm>
        </p:spPr>
        <p:txBody>
          <a:bodyPr>
            <a:normAutofit fontScale="90000"/>
          </a:bodyPr>
          <a:lstStyle/>
          <a:p>
            <a:pPr algn="ctr"/>
            <a:r>
              <a:rPr lang="en-US" b="1" dirty="0" smtClean="0"/>
              <a:t>Hyperglycemia</a:t>
            </a:r>
            <a:endParaRPr lang="ar-SA" b="1" dirty="0"/>
          </a:p>
        </p:txBody>
      </p:sp>
      <p:pic>
        <p:nvPicPr>
          <p:cNvPr id="5" name="Picture 4" descr="http://www.lifeclinic.com/IMAGES/hyperglycemia_bugs.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22604" y="764704"/>
            <a:ext cx="7911033" cy="56166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771233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idx="1"/>
          </p:nvPr>
        </p:nvSpPr>
        <p:spPr>
          <a:xfrm>
            <a:off x="1043492" y="2323652"/>
            <a:ext cx="7272924" cy="3508977"/>
          </a:xfrm>
        </p:spPr>
        <p:txBody>
          <a:bodyPr>
            <a:normAutofit/>
          </a:bodyPr>
          <a:lstStyle/>
          <a:p>
            <a:pPr algn="l" rtl="0">
              <a:lnSpc>
                <a:spcPct val="150000"/>
              </a:lnSpc>
              <a:buNone/>
            </a:pPr>
            <a:r>
              <a:rPr lang="en-US" sz="2000" b="1" dirty="0">
                <a:solidFill>
                  <a:schemeClr val="tx1"/>
                </a:solidFill>
                <a:latin typeface="Calibri" pitchFamily="34" charset="0"/>
                <a:cs typeface="Times New Roman" pitchFamily="18" charset="0"/>
              </a:rPr>
              <a:t>■ An </a:t>
            </a:r>
            <a:r>
              <a:rPr lang="en-US" sz="2000" b="1" dirty="0" smtClean="0">
                <a:solidFill>
                  <a:schemeClr val="tx1"/>
                </a:solidFill>
                <a:latin typeface="Calibri" pitchFamily="34" charset="0"/>
                <a:cs typeface="Times New Roman" pitchFamily="18" charset="0"/>
              </a:rPr>
              <a:t>individualized </a:t>
            </a:r>
            <a:r>
              <a:rPr lang="en-US" sz="2000" b="1" dirty="0">
                <a:solidFill>
                  <a:schemeClr val="tx1"/>
                </a:solidFill>
                <a:latin typeface="Calibri" pitchFamily="34" charset="0"/>
                <a:cs typeface="Times New Roman" pitchFamily="18" charset="0"/>
              </a:rPr>
              <a:t>blood glucose profile </a:t>
            </a:r>
            <a:r>
              <a:rPr lang="en-US" sz="2000" b="1" dirty="0" smtClean="0">
                <a:solidFill>
                  <a:schemeClr val="tx1"/>
                </a:solidFill>
                <a:latin typeface="Calibri" pitchFamily="34" charset="0"/>
                <a:cs typeface="Times New Roman" pitchFamily="18" charset="0"/>
              </a:rPr>
              <a:t> can </a:t>
            </a:r>
            <a:r>
              <a:rPr lang="en-US" sz="2000" b="1" dirty="0">
                <a:solidFill>
                  <a:schemeClr val="tx1"/>
                </a:solidFill>
                <a:latin typeface="Calibri" pitchFamily="34" charset="0"/>
                <a:cs typeface="Times New Roman" pitchFamily="18" charset="0"/>
              </a:rPr>
              <a:t>help the healthcare team tailor an </a:t>
            </a:r>
            <a:r>
              <a:rPr lang="en-US" sz="2000" b="1" dirty="0" smtClean="0">
                <a:solidFill>
                  <a:schemeClr val="tx1"/>
                </a:solidFill>
                <a:latin typeface="Calibri" pitchFamily="34" charset="0"/>
                <a:cs typeface="Times New Roman" pitchFamily="18" charset="0"/>
              </a:rPr>
              <a:t> individualized </a:t>
            </a:r>
            <a:r>
              <a:rPr lang="en-US" sz="2000" b="1" dirty="0">
                <a:solidFill>
                  <a:schemeClr val="tx1"/>
                </a:solidFill>
                <a:latin typeface="Calibri" pitchFamily="34" charset="0"/>
                <a:cs typeface="Times New Roman" pitchFamily="18" charset="0"/>
              </a:rPr>
              <a:t>diabetes treatment </a:t>
            </a:r>
            <a:r>
              <a:rPr lang="en-US" sz="2000" b="1" dirty="0" smtClean="0">
                <a:solidFill>
                  <a:schemeClr val="tx1"/>
                </a:solidFill>
                <a:latin typeface="Calibri" pitchFamily="34" charset="0"/>
                <a:cs typeface="Times New Roman" pitchFamily="18" charset="0"/>
              </a:rPr>
              <a:t>regimen</a:t>
            </a:r>
            <a:endParaRPr lang="en-US" sz="2000" b="1" dirty="0">
              <a:solidFill>
                <a:schemeClr val="tx1"/>
              </a:solidFill>
              <a:latin typeface="Calibri" pitchFamily="34" charset="0"/>
              <a:cs typeface="Times New Roman" pitchFamily="18" charset="0"/>
            </a:endParaRPr>
          </a:p>
          <a:p>
            <a:pPr algn="l" rtl="0">
              <a:lnSpc>
                <a:spcPct val="150000"/>
              </a:lnSpc>
              <a:buNone/>
            </a:pPr>
            <a:r>
              <a:rPr lang="en-US" sz="2000" b="1" dirty="0">
                <a:solidFill>
                  <a:schemeClr val="tx1"/>
                </a:solidFill>
                <a:latin typeface="Calibri" pitchFamily="34" charset="0"/>
                <a:cs typeface="Times New Roman" pitchFamily="18" charset="0"/>
              </a:rPr>
              <a:t>■ It improves recognition of </a:t>
            </a:r>
            <a:r>
              <a:rPr lang="en-US" sz="2000" b="1" dirty="0" err="1">
                <a:solidFill>
                  <a:schemeClr val="tx1"/>
                </a:solidFill>
                <a:latin typeface="Calibri" pitchFamily="34" charset="0"/>
                <a:cs typeface="Times New Roman" pitchFamily="18" charset="0"/>
              </a:rPr>
              <a:t>hypoglycaemia</a:t>
            </a:r>
            <a:r>
              <a:rPr lang="en-US" sz="2000" b="1" dirty="0">
                <a:solidFill>
                  <a:schemeClr val="tx1"/>
                </a:solidFill>
                <a:latin typeface="Calibri" pitchFamily="34" charset="0"/>
                <a:cs typeface="Times New Roman" pitchFamily="18" charset="0"/>
              </a:rPr>
              <a:t> </a:t>
            </a:r>
            <a:r>
              <a:rPr lang="en-US" sz="2000" b="1" dirty="0" smtClean="0">
                <a:solidFill>
                  <a:schemeClr val="tx1"/>
                </a:solidFill>
                <a:latin typeface="Calibri" pitchFamily="34" charset="0"/>
                <a:cs typeface="Times New Roman" pitchFamily="18" charset="0"/>
              </a:rPr>
              <a:t>or </a:t>
            </a:r>
            <a:r>
              <a:rPr lang="en-US" sz="2000" b="1" dirty="0">
                <a:solidFill>
                  <a:schemeClr val="tx1"/>
                </a:solidFill>
                <a:latin typeface="Calibri" pitchFamily="34" charset="0"/>
                <a:cs typeface="Times New Roman" pitchFamily="18" charset="0"/>
              </a:rPr>
              <a:t>severe </a:t>
            </a:r>
            <a:r>
              <a:rPr lang="en-US" sz="2000" b="1" dirty="0" err="1">
                <a:solidFill>
                  <a:schemeClr val="tx1"/>
                </a:solidFill>
                <a:latin typeface="Calibri" pitchFamily="34" charset="0"/>
                <a:cs typeface="Times New Roman" pitchFamily="18" charset="0"/>
              </a:rPr>
              <a:t>hyperglycaemia</a:t>
            </a:r>
            <a:endParaRPr lang="en-US" sz="2000" b="1" dirty="0">
              <a:solidFill>
                <a:schemeClr val="tx1"/>
              </a:solidFill>
              <a:latin typeface="Calibri" pitchFamily="34" charset="0"/>
              <a:cs typeface="Times New Roman" pitchFamily="18" charset="0"/>
            </a:endParaRPr>
          </a:p>
          <a:p>
            <a:pPr algn="l" rtl="0">
              <a:lnSpc>
                <a:spcPct val="150000"/>
              </a:lnSpc>
              <a:buNone/>
            </a:pPr>
            <a:r>
              <a:rPr lang="en-US" sz="2000" b="1" dirty="0">
                <a:solidFill>
                  <a:schemeClr val="tx1"/>
                </a:solidFill>
                <a:latin typeface="Calibri" pitchFamily="34" charset="0"/>
                <a:cs typeface="Times New Roman" pitchFamily="18" charset="0"/>
              </a:rPr>
              <a:t>■ It enhances patient education and </a:t>
            </a:r>
            <a:r>
              <a:rPr lang="en-US" sz="2000" b="1" dirty="0" smtClean="0">
                <a:solidFill>
                  <a:schemeClr val="tx1"/>
                </a:solidFill>
                <a:latin typeface="Calibri" pitchFamily="34" charset="0"/>
                <a:cs typeface="Times New Roman" pitchFamily="18" charset="0"/>
              </a:rPr>
              <a:t>empowerment</a:t>
            </a:r>
            <a:r>
              <a:rPr lang="en-US" sz="2000" b="1" dirty="0">
                <a:solidFill>
                  <a:schemeClr val="tx1"/>
                </a:solidFill>
                <a:latin typeface="Calibri" pitchFamily="34" charset="0"/>
                <a:cs typeface="Times New Roman" pitchFamily="18" charset="0"/>
              </a:rPr>
              <a:t>.</a:t>
            </a:r>
            <a:endParaRPr lang="en-US" b="1" dirty="0" smtClean="0">
              <a:solidFill>
                <a:schemeClr val="tx1"/>
              </a:solidFill>
              <a:latin typeface="Calibri" pitchFamily="34" charset="0"/>
              <a:cs typeface="Times New Roman" pitchFamily="18" charset="0"/>
            </a:endParaRPr>
          </a:p>
        </p:txBody>
      </p:sp>
      <p:sp>
        <p:nvSpPr>
          <p:cNvPr id="4098" name="Rectangle 2"/>
          <p:cNvSpPr>
            <a:spLocks noGrp="1" noChangeArrowheads="1"/>
          </p:cNvSpPr>
          <p:nvPr>
            <p:ph type="title"/>
          </p:nvPr>
        </p:nvSpPr>
        <p:spPr>
          <a:xfrm>
            <a:off x="899592" y="692696"/>
            <a:ext cx="7024744" cy="1143000"/>
          </a:xfrm>
        </p:spPr>
        <p:txBody>
          <a:bodyPr/>
          <a:lstStyle/>
          <a:p>
            <a:pPr eaLnBrk="1" fontAlgn="auto" hangingPunct="1">
              <a:spcAft>
                <a:spcPts val="0"/>
              </a:spcAft>
              <a:defRPr/>
            </a:pPr>
            <a:r>
              <a:rPr lang="en-US" sz="3200" b="1" dirty="0" smtClean="0">
                <a:solidFill>
                  <a:srgbClr val="CC0000"/>
                </a:solidFill>
                <a:effectLst/>
                <a:latin typeface="Calibri" pitchFamily="34" charset="0"/>
                <a:cs typeface="Times New Roman" pitchFamily="18" charset="0"/>
              </a:rPr>
              <a:t>Why do we do it ?</a:t>
            </a:r>
          </a:p>
        </p:txBody>
      </p:sp>
    </p:spTree>
    <p:extLst>
      <p:ext uri="{BB962C8B-B14F-4D97-AF65-F5344CB8AC3E}">
        <p14:creationId xmlns:p14="http://schemas.microsoft.com/office/powerpoint/2010/main" xmlns="" val="25247688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idx="1"/>
          </p:nvPr>
        </p:nvSpPr>
        <p:spPr/>
        <p:txBody>
          <a:bodyPr>
            <a:normAutofit/>
          </a:bodyPr>
          <a:lstStyle/>
          <a:p>
            <a:pPr algn="l" rtl="0">
              <a:lnSpc>
                <a:spcPct val="150000"/>
              </a:lnSpc>
              <a:buNone/>
            </a:pPr>
            <a:r>
              <a:rPr lang="en-US" sz="1800" b="1" dirty="0" smtClean="0">
                <a:solidFill>
                  <a:schemeClr val="tx1"/>
                </a:solidFill>
                <a:latin typeface="Calibri" pitchFamily="34" charset="0"/>
                <a:cs typeface="Times New Roman" pitchFamily="18" charset="0"/>
              </a:rPr>
              <a:t>-</a:t>
            </a:r>
            <a:r>
              <a:rPr lang="en-US" sz="2000" b="1" dirty="0">
                <a:solidFill>
                  <a:schemeClr val="tx1"/>
                </a:solidFill>
                <a:latin typeface="Calibri" pitchFamily="34" charset="0"/>
                <a:cs typeface="Times New Roman" pitchFamily="18" charset="0"/>
              </a:rPr>
              <a:t>It gives people with diabetes and their  families the ability to make appropriate  day-to-day treatment choices in activity and food choices, as well as over insulin or other agents</a:t>
            </a:r>
          </a:p>
          <a:p>
            <a:pPr algn="l" rtl="0">
              <a:lnSpc>
                <a:spcPct val="150000"/>
              </a:lnSpc>
              <a:buNone/>
            </a:pPr>
            <a:r>
              <a:rPr lang="en-US" sz="2000" b="1" dirty="0">
                <a:solidFill>
                  <a:schemeClr val="tx1"/>
                </a:solidFill>
                <a:latin typeface="Calibri" pitchFamily="34" charset="0"/>
                <a:cs typeface="Times New Roman" pitchFamily="18" charset="0"/>
              </a:rPr>
              <a:t>-Assists in achieving and maintaining glycemic goals</a:t>
            </a:r>
          </a:p>
          <a:p>
            <a:pPr algn="l" rtl="0">
              <a:lnSpc>
                <a:spcPct val="150000"/>
              </a:lnSpc>
              <a:buFont typeface="Arial" pitchFamily="34" charset="0"/>
              <a:buChar char="•"/>
            </a:pPr>
            <a:r>
              <a:rPr lang="en-US" sz="2000" dirty="0">
                <a:solidFill>
                  <a:schemeClr val="tx1"/>
                </a:solidFill>
                <a:latin typeface="Calibri" pitchFamily="34" charset="0"/>
                <a:cs typeface="Times New Roman" pitchFamily="18" charset="0"/>
              </a:rPr>
              <a:t>Evaluates pre-meal and post-meal BG Patterns. </a:t>
            </a:r>
          </a:p>
          <a:p>
            <a:pPr algn="l" rtl="0">
              <a:lnSpc>
                <a:spcPct val="150000"/>
              </a:lnSpc>
              <a:buFont typeface="Arial" pitchFamily="34" charset="0"/>
              <a:buChar char="•"/>
            </a:pPr>
            <a:r>
              <a:rPr lang="en-US" sz="2000" dirty="0">
                <a:solidFill>
                  <a:schemeClr val="tx1"/>
                </a:solidFill>
                <a:latin typeface="Calibri" pitchFamily="34" charset="0"/>
                <a:cs typeface="Times New Roman" pitchFamily="18" charset="0"/>
              </a:rPr>
              <a:t>Then, coordinates amount and timing of food, activity and meds to reach target BGs.</a:t>
            </a:r>
          </a:p>
        </p:txBody>
      </p:sp>
      <p:sp>
        <p:nvSpPr>
          <p:cNvPr id="4098" name="Rectangle 2"/>
          <p:cNvSpPr>
            <a:spLocks noGrp="1" noChangeArrowheads="1"/>
          </p:cNvSpPr>
          <p:nvPr>
            <p:ph type="title"/>
          </p:nvPr>
        </p:nvSpPr>
        <p:spPr>
          <a:xfrm>
            <a:off x="971600" y="620688"/>
            <a:ext cx="7024744" cy="1143000"/>
          </a:xfrm>
        </p:spPr>
        <p:txBody>
          <a:bodyPr/>
          <a:lstStyle/>
          <a:p>
            <a:pPr>
              <a:defRPr/>
            </a:pPr>
            <a:r>
              <a:rPr lang="en-US" sz="3200" b="1" dirty="0">
                <a:solidFill>
                  <a:srgbClr val="CC0000"/>
                </a:solidFill>
                <a:latin typeface="Calibri" pitchFamily="34" charset="0"/>
                <a:cs typeface="Times New Roman" pitchFamily="18" charset="0"/>
              </a:rPr>
              <a:t>Why do we do it ?</a:t>
            </a:r>
            <a:endParaRPr lang="en-US" sz="3200" dirty="0" smtClean="0">
              <a:solidFill>
                <a:srgbClr val="CC000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10785132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idx="1"/>
          </p:nvPr>
        </p:nvSpPr>
        <p:spPr>
          <a:xfrm>
            <a:off x="1043492" y="2323652"/>
            <a:ext cx="7704972" cy="4129684"/>
          </a:xfrm>
        </p:spPr>
        <p:txBody>
          <a:bodyPr>
            <a:normAutofit fontScale="92500"/>
          </a:bodyPr>
          <a:lstStyle/>
          <a:p>
            <a:pPr>
              <a:lnSpc>
                <a:spcPct val="150000"/>
              </a:lnSpc>
              <a:buFont typeface="Wingdings" pitchFamily="2" charset="2"/>
              <a:buChar char="§"/>
            </a:pPr>
            <a:r>
              <a:rPr lang="en-US" sz="1900" b="1" dirty="0">
                <a:cs typeface="Times New Roman" pitchFamily="18" charset="0"/>
              </a:rPr>
              <a:t>When treatment is being changed or intensified</a:t>
            </a:r>
          </a:p>
          <a:p>
            <a:pPr>
              <a:lnSpc>
                <a:spcPct val="150000"/>
              </a:lnSpc>
              <a:buFont typeface="Wingdings" pitchFamily="2" charset="2"/>
              <a:buChar char="§"/>
            </a:pPr>
            <a:r>
              <a:rPr lang="en-US" sz="1900" b="1" dirty="0" smtClean="0">
                <a:cs typeface="Times New Roman" pitchFamily="18" charset="0"/>
              </a:rPr>
              <a:t>During </a:t>
            </a:r>
            <a:r>
              <a:rPr lang="en-US" sz="1900" b="1" dirty="0">
                <a:cs typeface="Times New Roman" pitchFamily="18" charset="0"/>
              </a:rPr>
              <a:t>attempts to </a:t>
            </a:r>
            <a:r>
              <a:rPr lang="en-US" sz="1900" b="1" dirty="0" smtClean="0">
                <a:cs typeface="Times New Roman" pitchFamily="18" charset="0"/>
              </a:rPr>
              <a:t>optimize </a:t>
            </a:r>
            <a:r>
              <a:rPr lang="en-US" sz="1900" b="1" dirty="0">
                <a:cs typeface="Times New Roman" pitchFamily="18" charset="0"/>
              </a:rPr>
              <a:t>diabetes control</a:t>
            </a:r>
          </a:p>
          <a:p>
            <a:pPr>
              <a:lnSpc>
                <a:spcPct val="150000"/>
              </a:lnSpc>
              <a:buFont typeface="Wingdings" pitchFamily="2" charset="2"/>
              <a:buChar char="§"/>
            </a:pPr>
            <a:r>
              <a:rPr lang="en-US" sz="1900" b="1" dirty="0" smtClean="0">
                <a:cs typeface="Times New Roman" pitchFamily="18" charset="0"/>
              </a:rPr>
              <a:t>Suspected </a:t>
            </a:r>
            <a:r>
              <a:rPr lang="en-US" sz="1900" b="1" dirty="0">
                <a:cs typeface="Times New Roman" pitchFamily="18" charset="0"/>
              </a:rPr>
              <a:t>or confirmed </a:t>
            </a:r>
            <a:r>
              <a:rPr lang="en-US" sz="1900" b="1" dirty="0" smtClean="0">
                <a:cs typeface="Times New Roman" pitchFamily="18" charset="0"/>
              </a:rPr>
              <a:t>hypoglycemic </a:t>
            </a:r>
            <a:r>
              <a:rPr lang="en-US" sz="1900" b="1" dirty="0">
                <a:cs typeface="Times New Roman" pitchFamily="18" charset="0"/>
              </a:rPr>
              <a:t>unawareness</a:t>
            </a:r>
          </a:p>
          <a:p>
            <a:pPr>
              <a:lnSpc>
                <a:spcPct val="150000"/>
              </a:lnSpc>
              <a:buFont typeface="Wingdings" pitchFamily="2" charset="2"/>
              <a:buChar char="§"/>
            </a:pPr>
            <a:r>
              <a:rPr lang="en-US" sz="1900" b="1" dirty="0" smtClean="0">
                <a:cs typeface="Times New Roman" pitchFamily="18" charset="0"/>
              </a:rPr>
              <a:t>Regular </a:t>
            </a:r>
            <a:r>
              <a:rPr lang="en-US" sz="1900" b="1" dirty="0">
                <a:cs typeface="Times New Roman" pitchFamily="18" charset="0"/>
              </a:rPr>
              <a:t>or disabling </a:t>
            </a:r>
            <a:r>
              <a:rPr lang="en-US" sz="1900" b="1" dirty="0" smtClean="0">
                <a:cs typeface="Times New Roman" pitchFamily="18" charset="0"/>
              </a:rPr>
              <a:t>hypoglycemia</a:t>
            </a:r>
            <a:endParaRPr lang="en-US" sz="1900" b="1" dirty="0">
              <a:cs typeface="Times New Roman" pitchFamily="18" charset="0"/>
            </a:endParaRPr>
          </a:p>
          <a:p>
            <a:pPr>
              <a:lnSpc>
                <a:spcPct val="150000"/>
              </a:lnSpc>
              <a:buFont typeface="Wingdings" pitchFamily="2" charset="2"/>
              <a:buChar char="§"/>
            </a:pPr>
            <a:r>
              <a:rPr lang="en-US" sz="1900" b="1" dirty="0" smtClean="0">
                <a:cs typeface="Times New Roman" pitchFamily="18" charset="0"/>
              </a:rPr>
              <a:t>When driving</a:t>
            </a:r>
          </a:p>
          <a:p>
            <a:pPr lvl="2">
              <a:lnSpc>
                <a:spcPct val="150000"/>
              </a:lnSpc>
              <a:buFont typeface="Wingdings" pitchFamily="2" charset="2"/>
              <a:buChar char="§"/>
            </a:pPr>
            <a:r>
              <a:rPr lang="en-US" sz="1500" b="1" i="1" dirty="0">
                <a:cs typeface="Times New Roman" pitchFamily="18" charset="0"/>
              </a:rPr>
              <a:t>T</a:t>
            </a:r>
            <a:r>
              <a:rPr lang="en-US" sz="1500" b="1" i="1" dirty="0" smtClean="0">
                <a:cs typeface="Times New Roman" pitchFamily="18" charset="0"/>
              </a:rPr>
              <a:t>he </a:t>
            </a:r>
            <a:r>
              <a:rPr lang="en-US" sz="1500" b="1" i="1" dirty="0">
                <a:cs typeface="Times New Roman" pitchFamily="18" charset="0"/>
              </a:rPr>
              <a:t>Driver and Vehicle Licensing Agency (DVLA) advises that a person with </a:t>
            </a:r>
          </a:p>
          <a:p>
            <a:pPr marL="640080" lvl="2" indent="0">
              <a:lnSpc>
                <a:spcPct val="150000"/>
              </a:lnSpc>
              <a:buNone/>
            </a:pPr>
            <a:r>
              <a:rPr lang="en-US" sz="1500" b="1" i="1" dirty="0">
                <a:cs typeface="Times New Roman" pitchFamily="18" charset="0"/>
              </a:rPr>
              <a:t>diabetes on medication that may cause </a:t>
            </a:r>
            <a:r>
              <a:rPr lang="en-US" sz="1500" b="1" i="1" dirty="0" err="1">
                <a:cs typeface="Times New Roman" pitchFamily="18" charset="0"/>
              </a:rPr>
              <a:t>hypoglycaemia</a:t>
            </a:r>
            <a:r>
              <a:rPr lang="en-US" sz="1500" b="1" i="1" dirty="0">
                <a:cs typeface="Times New Roman" pitchFamily="18" charset="0"/>
              </a:rPr>
              <a:t> (such as insulin, </a:t>
            </a:r>
            <a:r>
              <a:rPr lang="en-US" sz="1500" b="1" i="1" dirty="0" err="1">
                <a:cs typeface="Times New Roman" pitchFamily="18" charset="0"/>
              </a:rPr>
              <a:t>sulphonylureas</a:t>
            </a:r>
            <a:r>
              <a:rPr lang="en-US" sz="1500" b="1" i="1" dirty="0">
                <a:cs typeface="Times New Roman" pitchFamily="18" charset="0"/>
              </a:rPr>
              <a:t> and </a:t>
            </a:r>
          </a:p>
          <a:p>
            <a:pPr marL="640080" lvl="2" indent="0">
              <a:lnSpc>
                <a:spcPct val="150000"/>
              </a:lnSpc>
              <a:buNone/>
            </a:pPr>
            <a:r>
              <a:rPr lang="en-US" sz="1500" b="1" i="1" dirty="0" err="1">
                <a:cs typeface="Times New Roman" pitchFamily="18" charset="0"/>
              </a:rPr>
              <a:t>meglitinides</a:t>
            </a:r>
            <a:r>
              <a:rPr lang="en-US" sz="1500" b="1" i="1" dirty="0">
                <a:cs typeface="Times New Roman" pitchFamily="18" charset="0"/>
              </a:rPr>
              <a:t>) MUST check their blood glucose level before driving and every 2 hours while </a:t>
            </a:r>
          </a:p>
          <a:p>
            <a:pPr marL="640080" lvl="2" indent="0">
              <a:lnSpc>
                <a:spcPct val="150000"/>
              </a:lnSpc>
              <a:buNone/>
            </a:pPr>
            <a:r>
              <a:rPr lang="en-US" sz="1500" b="1" i="1" dirty="0">
                <a:cs typeface="Times New Roman" pitchFamily="18" charset="0"/>
              </a:rPr>
              <a:t>driving (DVLA Drivers Medical Group, 2011</a:t>
            </a:r>
            <a:r>
              <a:rPr lang="en-US" sz="1500" b="1" i="1" dirty="0" smtClean="0">
                <a:cs typeface="Times New Roman" pitchFamily="18" charset="0"/>
              </a:rPr>
              <a:t>)</a:t>
            </a:r>
          </a:p>
        </p:txBody>
      </p:sp>
      <p:sp>
        <p:nvSpPr>
          <p:cNvPr id="4098" name="Rectangle 2"/>
          <p:cNvSpPr>
            <a:spLocks noGrp="1" noChangeArrowheads="1"/>
          </p:cNvSpPr>
          <p:nvPr>
            <p:ph type="title"/>
          </p:nvPr>
        </p:nvSpPr>
        <p:spPr>
          <a:xfrm>
            <a:off x="755576" y="692696"/>
            <a:ext cx="7488950" cy="1143000"/>
          </a:xfrm>
        </p:spPr>
        <p:txBody>
          <a:bodyPr>
            <a:normAutofit/>
          </a:bodyPr>
          <a:lstStyle/>
          <a:p>
            <a:pPr>
              <a:defRPr/>
            </a:pPr>
            <a:r>
              <a:rPr lang="en-US" b="1" dirty="0">
                <a:solidFill>
                  <a:srgbClr val="CC0000"/>
                </a:solidFill>
                <a:cs typeface="Times New Roman" pitchFamily="18" charset="0"/>
              </a:rPr>
              <a:t>When should self-monitoring of </a:t>
            </a:r>
            <a:r>
              <a:rPr lang="en-US" b="1" dirty="0" smtClean="0">
                <a:solidFill>
                  <a:srgbClr val="CC0000"/>
                </a:solidFill>
                <a:cs typeface="Times New Roman" pitchFamily="18" charset="0"/>
              </a:rPr>
              <a:t>BG</a:t>
            </a:r>
            <a:r>
              <a:rPr lang="en-US" b="1" dirty="0">
                <a:solidFill>
                  <a:srgbClr val="CC0000"/>
                </a:solidFill>
                <a:cs typeface="Times New Roman" pitchFamily="18" charset="0"/>
              </a:rPr>
              <a:t/>
            </a:r>
            <a:br>
              <a:rPr lang="en-US" b="1" dirty="0">
                <a:solidFill>
                  <a:srgbClr val="CC0000"/>
                </a:solidFill>
                <a:cs typeface="Times New Roman" pitchFamily="18" charset="0"/>
              </a:rPr>
            </a:br>
            <a:r>
              <a:rPr lang="en-US" b="1" dirty="0">
                <a:solidFill>
                  <a:srgbClr val="CC0000"/>
                </a:solidFill>
                <a:cs typeface="Times New Roman" pitchFamily="18" charset="0"/>
              </a:rPr>
              <a:t>be done </a:t>
            </a:r>
            <a:r>
              <a:rPr lang="en-US" b="1" dirty="0" smtClean="0">
                <a:solidFill>
                  <a:srgbClr val="CC0000"/>
                </a:solidFill>
                <a:cs typeface="Times New Roman" pitchFamily="18" charset="0"/>
              </a:rPr>
              <a:t>MORE </a:t>
            </a:r>
            <a:r>
              <a:rPr lang="en-US" b="1" dirty="0">
                <a:solidFill>
                  <a:srgbClr val="CC0000"/>
                </a:solidFill>
                <a:cs typeface="Times New Roman" pitchFamily="18" charset="0"/>
              </a:rPr>
              <a:t>often?</a:t>
            </a:r>
            <a:endParaRPr lang="en-US" sz="3200" dirty="0" smtClean="0">
              <a:solidFill>
                <a:srgbClr val="CC000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19785669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idx="1"/>
          </p:nvPr>
        </p:nvSpPr>
        <p:spPr>
          <a:xfrm>
            <a:off x="1043492" y="2323652"/>
            <a:ext cx="7704972" cy="4129684"/>
          </a:xfrm>
        </p:spPr>
        <p:txBody>
          <a:bodyPr>
            <a:normAutofit/>
          </a:bodyPr>
          <a:lstStyle/>
          <a:p>
            <a:pPr>
              <a:lnSpc>
                <a:spcPct val="150000"/>
              </a:lnSpc>
              <a:buFont typeface="Wingdings" pitchFamily="2" charset="2"/>
              <a:buChar char="§"/>
            </a:pPr>
            <a:r>
              <a:rPr lang="en-US" sz="1800" b="1" dirty="0">
                <a:cs typeface="Times New Roman" pitchFamily="18" charset="0"/>
              </a:rPr>
              <a:t>During periods of illness</a:t>
            </a:r>
          </a:p>
          <a:p>
            <a:pPr>
              <a:lnSpc>
                <a:spcPct val="150000"/>
              </a:lnSpc>
              <a:buFont typeface="Wingdings" pitchFamily="2" charset="2"/>
              <a:buChar char="§"/>
            </a:pPr>
            <a:r>
              <a:rPr lang="en-US" sz="1800" b="1" dirty="0">
                <a:cs typeface="Times New Roman" pitchFamily="18" charset="0"/>
              </a:rPr>
              <a:t>During regular and/or intensive physical activity</a:t>
            </a:r>
          </a:p>
          <a:p>
            <a:pPr>
              <a:lnSpc>
                <a:spcPct val="150000"/>
              </a:lnSpc>
              <a:buFont typeface="Wingdings" pitchFamily="2" charset="2"/>
              <a:buChar char="§"/>
            </a:pPr>
            <a:r>
              <a:rPr lang="en-US" sz="1800" b="1" dirty="0">
                <a:cs typeface="Times New Roman" pitchFamily="18" charset="0"/>
              </a:rPr>
              <a:t>When </a:t>
            </a:r>
            <a:r>
              <a:rPr lang="en-US" sz="1800" b="1" dirty="0" err="1">
                <a:cs typeface="Times New Roman" pitchFamily="18" charset="0"/>
              </a:rPr>
              <a:t>optimising</a:t>
            </a:r>
            <a:r>
              <a:rPr lang="en-US" sz="1800" b="1" dirty="0">
                <a:cs typeface="Times New Roman" pitchFamily="18" charset="0"/>
              </a:rPr>
              <a:t> control before conception and during pregnancy</a:t>
            </a:r>
          </a:p>
          <a:p>
            <a:pPr>
              <a:lnSpc>
                <a:spcPct val="150000"/>
              </a:lnSpc>
              <a:buFont typeface="Wingdings" pitchFamily="2" charset="2"/>
              <a:buChar char="§"/>
            </a:pPr>
            <a:r>
              <a:rPr lang="en-US" sz="1800" b="1" dirty="0">
                <a:cs typeface="Times New Roman" pitchFamily="18" charset="0"/>
              </a:rPr>
              <a:t>In people living alone who may be at increased risk of falls</a:t>
            </a:r>
          </a:p>
          <a:p>
            <a:pPr>
              <a:lnSpc>
                <a:spcPct val="150000"/>
              </a:lnSpc>
              <a:buFont typeface="Wingdings" pitchFamily="2" charset="2"/>
              <a:buChar char="§"/>
            </a:pPr>
            <a:r>
              <a:rPr lang="en-US" sz="1800" b="1" dirty="0">
                <a:cs typeface="Times New Roman" pitchFamily="18" charset="0"/>
              </a:rPr>
              <a:t>During shift work</a:t>
            </a:r>
          </a:p>
          <a:p>
            <a:pPr>
              <a:lnSpc>
                <a:spcPct val="150000"/>
              </a:lnSpc>
              <a:buFont typeface="Wingdings" pitchFamily="2" charset="2"/>
              <a:buChar char="§"/>
            </a:pPr>
            <a:r>
              <a:rPr lang="en-US" sz="1800" b="1" dirty="0">
                <a:cs typeface="Times New Roman" pitchFamily="18" charset="0"/>
              </a:rPr>
              <a:t>In occupations where intensive self-management is needed to avoid </a:t>
            </a:r>
            <a:r>
              <a:rPr lang="en-US" sz="1800" b="1" dirty="0" err="1">
                <a:cs typeface="Times New Roman" pitchFamily="18" charset="0"/>
              </a:rPr>
              <a:t>hypoglycaemia</a:t>
            </a:r>
            <a:endParaRPr lang="en-US" sz="1800" b="1" dirty="0">
              <a:cs typeface="Times New Roman" pitchFamily="18" charset="0"/>
            </a:endParaRPr>
          </a:p>
          <a:p>
            <a:pPr>
              <a:lnSpc>
                <a:spcPct val="150000"/>
              </a:lnSpc>
              <a:buFont typeface="Wingdings" pitchFamily="2" charset="2"/>
              <a:buChar char="§"/>
            </a:pPr>
            <a:r>
              <a:rPr lang="en-US" sz="1800" b="1" dirty="0">
                <a:cs typeface="Times New Roman" pitchFamily="18" charset="0"/>
              </a:rPr>
              <a:t>In people using insulin pumps or who have intensive multiple daily insulin therapy</a:t>
            </a:r>
          </a:p>
        </p:txBody>
      </p:sp>
      <p:sp>
        <p:nvSpPr>
          <p:cNvPr id="4098" name="Rectangle 2"/>
          <p:cNvSpPr>
            <a:spLocks noGrp="1" noChangeArrowheads="1"/>
          </p:cNvSpPr>
          <p:nvPr>
            <p:ph type="title"/>
          </p:nvPr>
        </p:nvSpPr>
        <p:spPr>
          <a:xfrm>
            <a:off x="755576" y="692696"/>
            <a:ext cx="7488950" cy="1143000"/>
          </a:xfrm>
        </p:spPr>
        <p:txBody>
          <a:bodyPr>
            <a:normAutofit/>
          </a:bodyPr>
          <a:lstStyle/>
          <a:p>
            <a:pPr>
              <a:defRPr/>
            </a:pPr>
            <a:r>
              <a:rPr lang="en-US" b="1" dirty="0">
                <a:solidFill>
                  <a:srgbClr val="CC0000"/>
                </a:solidFill>
                <a:cs typeface="Times New Roman" pitchFamily="18" charset="0"/>
              </a:rPr>
              <a:t>When should self-monitoring of </a:t>
            </a:r>
            <a:r>
              <a:rPr lang="en-US" b="1" dirty="0" smtClean="0">
                <a:solidFill>
                  <a:srgbClr val="CC0000"/>
                </a:solidFill>
                <a:cs typeface="Times New Roman" pitchFamily="18" charset="0"/>
              </a:rPr>
              <a:t>BG</a:t>
            </a:r>
            <a:r>
              <a:rPr lang="en-US" b="1" dirty="0">
                <a:solidFill>
                  <a:srgbClr val="CC0000"/>
                </a:solidFill>
                <a:cs typeface="Times New Roman" pitchFamily="18" charset="0"/>
              </a:rPr>
              <a:t/>
            </a:r>
            <a:br>
              <a:rPr lang="en-US" b="1" dirty="0">
                <a:solidFill>
                  <a:srgbClr val="CC0000"/>
                </a:solidFill>
                <a:cs typeface="Times New Roman" pitchFamily="18" charset="0"/>
              </a:rPr>
            </a:br>
            <a:r>
              <a:rPr lang="en-US" b="1" dirty="0">
                <a:solidFill>
                  <a:srgbClr val="CC0000"/>
                </a:solidFill>
                <a:cs typeface="Times New Roman" pitchFamily="18" charset="0"/>
              </a:rPr>
              <a:t>be done </a:t>
            </a:r>
            <a:r>
              <a:rPr lang="en-US" b="1" dirty="0" smtClean="0">
                <a:solidFill>
                  <a:srgbClr val="CC0000"/>
                </a:solidFill>
                <a:cs typeface="Times New Roman" pitchFamily="18" charset="0"/>
              </a:rPr>
              <a:t>MORE </a:t>
            </a:r>
            <a:r>
              <a:rPr lang="en-US" b="1" dirty="0">
                <a:solidFill>
                  <a:srgbClr val="CC0000"/>
                </a:solidFill>
                <a:cs typeface="Times New Roman" pitchFamily="18" charset="0"/>
              </a:rPr>
              <a:t>often?</a:t>
            </a:r>
            <a:endParaRPr lang="en-US" sz="3200" dirty="0" smtClean="0">
              <a:solidFill>
                <a:srgbClr val="CC000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37741884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2_1191_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450842" y="4437112"/>
            <a:ext cx="1535228" cy="203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315" name="Picture 6" descr="GlucoWatch"/>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450842" y="1920159"/>
            <a:ext cx="1559692" cy="2113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316" name="Picture 7" descr="minimedpumpdiagram"/>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72683" y="4296023"/>
            <a:ext cx="1762553" cy="22061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317" name="Picture 9" descr="EZ_Smart_Blood_Glucose_Monitoring_System"/>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76010" y="1732389"/>
            <a:ext cx="1563637" cy="216626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18" name="Text Box 10"/>
          <p:cNvSpPr txBox="1">
            <a:spLocks noChangeArrowheads="1"/>
          </p:cNvSpPr>
          <p:nvPr/>
        </p:nvSpPr>
        <p:spPr bwMode="auto">
          <a:xfrm>
            <a:off x="1600200" y="692696"/>
            <a:ext cx="5486400" cy="1230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GB" sz="3200" b="1" dirty="0">
                <a:solidFill>
                  <a:srgbClr val="CC0000"/>
                </a:solidFill>
                <a:latin typeface="Calibri" pitchFamily="34" charset="0"/>
                <a:cs typeface="Times New Roman" pitchFamily="18" charset="0"/>
              </a:rPr>
              <a:t>How to monitor BG level?</a:t>
            </a:r>
          </a:p>
          <a:p>
            <a:pPr algn="ctr" rtl="0" eaLnBrk="1" hangingPunct="1">
              <a:spcBef>
                <a:spcPct val="50000"/>
              </a:spcBef>
            </a:pPr>
            <a:r>
              <a:rPr lang="en-GB" sz="2800" b="1" dirty="0">
                <a:solidFill>
                  <a:srgbClr val="CC0000"/>
                </a:solidFill>
                <a:latin typeface="Calibri" pitchFamily="34" charset="0"/>
                <a:cs typeface="Times New Roman" pitchFamily="18" charset="0"/>
              </a:rPr>
              <a:t>(Self monitoring)</a:t>
            </a:r>
            <a:endParaRPr lang="en-US" sz="2800" b="1" dirty="0">
              <a:solidFill>
                <a:srgbClr val="CC0000"/>
              </a:solidFill>
              <a:latin typeface="Calibri" pitchFamily="34" charset="0"/>
              <a:cs typeface="Times New Roman" pitchFamily="18" charset="0"/>
            </a:endParaRPr>
          </a:p>
        </p:txBody>
      </p:sp>
      <p:sp>
        <p:nvSpPr>
          <p:cNvPr id="13319" name="Text Box 11"/>
          <p:cNvSpPr txBox="1">
            <a:spLocks noChangeArrowheads="1"/>
          </p:cNvSpPr>
          <p:nvPr/>
        </p:nvSpPr>
        <p:spPr bwMode="auto">
          <a:xfrm>
            <a:off x="2362200" y="2057400"/>
            <a:ext cx="2819400" cy="784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rtl="0" eaLnBrk="1" hangingPunct="1">
              <a:spcBef>
                <a:spcPct val="50000"/>
              </a:spcBef>
            </a:pPr>
            <a:r>
              <a:rPr lang="en-GB" b="1" dirty="0">
                <a:latin typeface="Calibri" pitchFamily="34" charset="0"/>
                <a:cs typeface="Times New Roman" pitchFamily="18" charset="0"/>
              </a:rPr>
              <a:t>1-Finger prick </a:t>
            </a:r>
          </a:p>
          <a:p>
            <a:pPr algn="l" rtl="0" eaLnBrk="1" hangingPunct="1">
              <a:spcBef>
                <a:spcPct val="50000"/>
              </a:spcBef>
            </a:pPr>
            <a:r>
              <a:rPr lang="en-GB" b="1" dirty="0">
                <a:latin typeface="Calibri" pitchFamily="34" charset="0"/>
                <a:cs typeface="Times New Roman" pitchFamily="18" charset="0"/>
              </a:rPr>
              <a:t>(Glucose meter).  </a:t>
            </a:r>
            <a:endParaRPr lang="en-US" b="1" dirty="0">
              <a:latin typeface="Calibri" pitchFamily="34" charset="0"/>
              <a:cs typeface="Times New Roman" pitchFamily="18" charset="0"/>
            </a:endParaRPr>
          </a:p>
        </p:txBody>
      </p:sp>
      <p:sp>
        <p:nvSpPr>
          <p:cNvPr id="13320" name="Text Box 12"/>
          <p:cNvSpPr txBox="1">
            <a:spLocks noChangeArrowheads="1"/>
          </p:cNvSpPr>
          <p:nvPr/>
        </p:nvSpPr>
        <p:spPr bwMode="auto">
          <a:xfrm>
            <a:off x="2438400" y="5105400"/>
            <a:ext cx="25146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spcBef>
                <a:spcPct val="50000"/>
              </a:spcBef>
            </a:pPr>
            <a:r>
              <a:rPr lang="en-GB" b="1">
                <a:latin typeface="Calibri" pitchFamily="34" charset="0"/>
                <a:cs typeface="Times New Roman" pitchFamily="18" charset="0"/>
              </a:rPr>
              <a:t>2-Medtronic MiniMed</a:t>
            </a:r>
            <a:endParaRPr lang="en-US" b="1">
              <a:latin typeface="Calibri" pitchFamily="34" charset="0"/>
              <a:cs typeface="Times New Roman" pitchFamily="18" charset="0"/>
            </a:endParaRPr>
          </a:p>
        </p:txBody>
      </p:sp>
      <p:sp>
        <p:nvSpPr>
          <p:cNvPr id="13321" name="Text Box 13"/>
          <p:cNvSpPr txBox="1">
            <a:spLocks noChangeArrowheads="1"/>
          </p:cNvSpPr>
          <p:nvPr/>
        </p:nvSpPr>
        <p:spPr bwMode="auto">
          <a:xfrm>
            <a:off x="7162800" y="2133600"/>
            <a:ext cx="16764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rtl="0" eaLnBrk="1" hangingPunct="1">
              <a:spcBef>
                <a:spcPct val="50000"/>
              </a:spcBef>
            </a:pPr>
            <a:r>
              <a:rPr lang="en-GB" b="1">
                <a:latin typeface="Calibri" pitchFamily="34" charset="0"/>
                <a:cs typeface="Times New Roman" pitchFamily="18" charset="0"/>
              </a:rPr>
              <a:t>3-Glucowatch</a:t>
            </a:r>
            <a:endParaRPr lang="en-US" b="1">
              <a:latin typeface="Calibri" pitchFamily="34" charset="0"/>
              <a:cs typeface="Times New Roman" pitchFamily="18" charset="0"/>
            </a:endParaRPr>
          </a:p>
        </p:txBody>
      </p:sp>
      <p:sp>
        <p:nvSpPr>
          <p:cNvPr id="13322" name="Text Box 14"/>
          <p:cNvSpPr txBox="1">
            <a:spLocks noChangeArrowheads="1"/>
          </p:cNvSpPr>
          <p:nvPr/>
        </p:nvSpPr>
        <p:spPr bwMode="auto">
          <a:xfrm>
            <a:off x="6876256" y="5029200"/>
            <a:ext cx="19050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spcBef>
                <a:spcPct val="50000"/>
              </a:spcBef>
            </a:pPr>
            <a:r>
              <a:rPr lang="en-GB" b="1" dirty="0">
                <a:latin typeface="Calibri" pitchFamily="34" charset="0"/>
                <a:cs typeface="Times New Roman" pitchFamily="18" charset="0"/>
              </a:rPr>
              <a:t>4-Hb A1c testing</a:t>
            </a:r>
            <a:endParaRPr lang="en-US" b="1" dirty="0">
              <a:latin typeface="Calibri" pitchFamily="34" charset="0"/>
              <a:cs typeface="Times New Roman" pitchFamily="18" charset="0"/>
            </a:endParaRPr>
          </a:p>
        </p:txBody>
      </p:sp>
    </p:spTree>
    <p:extLst>
      <p:ext uri="{BB962C8B-B14F-4D97-AF65-F5344CB8AC3E}">
        <p14:creationId xmlns:p14="http://schemas.microsoft.com/office/powerpoint/2010/main" xmlns="" val="62904649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307</TotalTime>
  <Words>1536</Words>
  <Application>Microsoft Office PowerPoint</Application>
  <PresentationFormat>On-screen Show (4:3)</PresentationFormat>
  <Paragraphs>276</Paragraphs>
  <Slides>25</Slides>
  <Notes>21</Notes>
  <HiddenSlides>2</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Austin</vt:lpstr>
      <vt:lpstr>Blood Glucose Monitoring </vt:lpstr>
      <vt:lpstr>Slide 2</vt:lpstr>
      <vt:lpstr>Hypoglycemia</vt:lpstr>
      <vt:lpstr>Hyperglycemia</vt:lpstr>
      <vt:lpstr>Why do we do it ?</vt:lpstr>
      <vt:lpstr>Why do we do it ?</vt:lpstr>
      <vt:lpstr>When should self-monitoring of BG be done MORE often?</vt:lpstr>
      <vt:lpstr>When should self-monitoring of BG be done MORE often?</vt:lpstr>
      <vt:lpstr>Slide 9</vt:lpstr>
      <vt:lpstr>Medtronic MiniMed</vt:lpstr>
      <vt:lpstr>Slide 11</vt:lpstr>
      <vt:lpstr>BG Meters</vt:lpstr>
      <vt:lpstr>Slide 13</vt:lpstr>
      <vt:lpstr>Slide 14</vt:lpstr>
      <vt:lpstr>Slide 15</vt:lpstr>
      <vt:lpstr>Slide 16</vt:lpstr>
      <vt:lpstr>Slide 17</vt:lpstr>
      <vt:lpstr>Slide 18</vt:lpstr>
      <vt:lpstr>Slide 19</vt:lpstr>
      <vt:lpstr>Slide 20</vt:lpstr>
      <vt:lpstr>Slide 21</vt:lpstr>
      <vt:lpstr>Slide 22</vt:lpstr>
      <vt:lpstr>Slide 23</vt:lpstr>
      <vt:lpstr>CASE 1: A1C Scenario </vt:lpstr>
      <vt:lpstr>CASE 2: SMBG Scenario </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Blood Glucose Monitoring</dc:title>
  <dc:creator>Sarah</dc:creator>
  <cp:lastModifiedBy>user</cp:lastModifiedBy>
  <cp:revision>27</cp:revision>
  <dcterms:created xsi:type="dcterms:W3CDTF">2013-03-01T15:19:39Z</dcterms:created>
  <dcterms:modified xsi:type="dcterms:W3CDTF">2013-03-02T11:14:10Z</dcterms:modified>
</cp:coreProperties>
</file>