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7" r:id="rId3"/>
    <p:sldId id="277" r:id="rId4"/>
    <p:sldId id="258" r:id="rId5"/>
    <p:sldId id="281" r:id="rId6"/>
    <p:sldId id="280" r:id="rId7"/>
    <p:sldId id="266" r:id="rId8"/>
    <p:sldId id="267" r:id="rId9"/>
    <p:sldId id="259" r:id="rId10"/>
    <p:sldId id="260" r:id="rId11"/>
    <p:sldId id="276" r:id="rId12"/>
    <p:sldId id="261" r:id="rId13"/>
    <p:sldId id="264" r:id="rId14"/>
    <p:sldId id="274" r:id="rId15"/>
    <p:sldId id="282" r:id="rId16"/>
    <p:sldId id="283" r:id="rId17"/>
    <p:sldId id="268" r:id="rId18"/>
    <p:sldId id="278" r:id="rId19"/>
    <p:sldId id="269" r:id="rId20"/>
    <p:sldId id="270" r:id="rId21"/>
    <p:sldId id="271" r:id="rId22"/>
    <p:sldId id="272" r:id="rId23"/>
    <p:sldId id="273" r:id="rId24"/>
    <p:sldId id="275" r:id="rId25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9091" autoAdjust="0"/>
    <p:restoredTop sz="94676"/>
  </p:normalViewPr>
  <p:slideViewPr>
    <p:cSldViewPr>
      <p:cViewPr varScale="1">
        <p:scale>
          <a:sx n="106" d="100"/>
          <a:sy n="106" d="100"/>
        </p:scale>
        <p:origin x="26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05/01/2025 R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05/01/2025 R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05/01/2025 R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Mohammed Laqqan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C36DC28-D77A-4226-B4DC-B1A37BD3B14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05/01/2025 R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05/01/2025 R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05/01/2025 R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05/01/2025 R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05/01/2025 R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05/01/2025 R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05/01/2025 R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x-none" smtClean="0"/>
              <a:pPr/>
              <a:t>05/01/2025 R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89B6-D54C-47DC-9818-E928D6F52A76}" type="datetimeFigureOut">
              <a:rPr lang="x-none" smtClean="0"/>
              <a:pPr/>
              <a:t>05/01/2025 R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753-0A53-41B4-9EB3-AD6CC5E195EC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098" name="Picture 2" descr="C:\Users\samsung1\Pictures\depositphotos_7269640-Blood-groups.jpg"/>
          <p:cNvPicPr>
            <a:picLocks noChangeAspect="1" noChangeArrowheads="1"/>
          </p:cNvPicPr>
          <p:nvPr/>
        </p:nvPicPr>
        <p:blipFill>
          <a:blip r:embed="rId2" cstate="print"/>
          <a:srcRect l="-679" t="5573" b="16408"/>
          <a:stretch>
            <a:fillRect/>
          </a:stretch>
        </p:blipFill>
        <p:spPr bwMode="auto">
          <a:xfrm>
            <a:off x="428597" y="357166"/>
            <a:ext cx="8215370" cy="63579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000364" y="3286124"/>
            <a:ext cx="3214710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dirty="0">
                <a:solidFill>
                  <a:srgbClr val="C00000"/>
                </a:solidFill>
              </a:rPr>
              <a:t>Blood Group </a:t>
            </a:r>
          </a:p>
          <a:p>
            <a:pPr algn="ctr" rtl="0"/>
            <a:r>
              <a:rPr lang="en-US" sz="3200" dirty="0">
                <a:solidFill>
                  <a:srgbClr val="C00000"/>
                </a:solidFill>
              </a:rPr>
              <a:t>&amp; </a:t>
            </a:r>
          </a:p>
          <a:p>
            <a:pPr algn="ctr" rtl="0"/>
            <a:r>
              <a:rPr lang="en-US" sz="3200" dirty="0">
                <a:solidFill>
                  <a:srgbClr val="C00000"/>
                </a:solidFill>
              </a:rPr>
              <a:t>human traits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 l="13753" r="13821"/>
          <a:stretch>
            <a:fillRect/>
          </a:stretch>
        </p:blipFill>
        <p:spPr bwMode="auto">
          <a:xfrm>
            <a:off x="285720" y="285728"/>
            <a:ext cx="82868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ABO blood group system</a:t>
            </a:r>
            <a:endParaRPr lang="x-none" dirty="0"/>
          </a:p>
        </p:txBody>
      </p:sp>
      <p:pic>
        <p:nvPicPr>
          <p:cNvPr id="31746" name="Picture 2" descr="C:\Users\samsung1\Pictures\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1142976" y="1357298"/>
            <a:ext cx="7072362" cy="530427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BLOOD GROUP TEST</a:t>
            </a:r>
            <a:endParaRPr lang="x-none" dirty="0"/>
          </a:p>
        </p:txBody>
      </p:sp>
      <p:pic>
        <p:nvPicPr>
          <p:cNvPr id="1026" name="Picture 2" descr="C:\Users\majed\Downloads\images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6572296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msung1\Pictures\imagesCAXUXS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6"/>
            <a:ext cx="1924050" cy="2371725"/>
          </a:xfrm>
          <a:prstGeom prst="rect">
            <a:avLst/>
          </a:prstGeom>
          <a:noFill/>
        </p:spPr>
      </p:pic>
      <p:pic>
        <p:nvPicPr>
          <p:cNvPr id="7172" name="Picture 4" descr="C:\Users\samsung1\Pictures\imagesCAIX4R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000372"/>
            <a:ext cx="3057525" cy="1495425"/>
          </a:xfrm>
          <a:prstGeom prst="rect">
            <a:avLst/>
          </a:prstGeom>
          <a:noFill/>
        </p:spPr>
      </p:pic>
      <p:pic>
        <p:nvPicPr>
          <p:cNvPr id="7173" name="Picture 5" descr="C:\Users\samsung1\Pictures\imagesCAGGRIY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714875"/>
            <a:ext cx="4857784" cy="2143125"/>
          </a:xfrm>
          <a:prstGeom prst="rect">
            <a:avLst/>
          </a:prstGeom>
          <a:noFill/>
        </p:spPr>
      </p:pic>
      <p:pic>
        <p:nvPicPr>
          <p:cNvPr id="7" name="Picture 2" descr="C:\Users\samsung1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00306"/>
            <a:ext cx="2514600" cy="1819275"/>
          </a:xfrm>
          <a:prstGeom prst="rect">
            <a:avLst/>
          </a:prstGeom>
          <a:noFill/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BLOOD GROUP TEST </a:t>
            </a:r>
            <a:br>
              <a:rPr lang="en-US" dirty="0"/>
            </a:br>
            <a:r>
              <a:rPr lang="en-US" dirty="0"/>
              <a:t>YOU NEED:</a:t>
            </a:r>
            <a:endParaRPr lang="x-none" dirty="0"/>
          </a:p>
        </p:txBody>
      </p:sp>
      <p:sp>
        <p:nvSpPr>
          <p:cNvPr id="9" name="مستطيل 8"/>
          <p:cNvSpPr/>
          <p:nvPr/>
        </p:nvSpPr>
        <p:spPr>
          <a:xfrm>
            <a:off x="928662" y="1928802"/>
            <a:ext cx="85725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x-non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57620" y="2357430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x-non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86578" y="1571612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x-non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28926" y="4929198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x-non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Result WITH D(+,-)</a:t>
            </a:r>
            <a:endParaRPr lang="x-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74" t="16731" r="16262"/>
          <a:stretch>
            <a:fillRect/>
          </a:stretch>
        </p:blipFill>
        <p:spPr bwMode="auto">
          <a:xfrm>
            <a:off x="71406" y="1264993"/>
            <a:ext cx="8163380" cy="5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429420" cy="50006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/>
              <a:t>Exercise</a:t>
            </a:r>
            <a:endParaRPr lang="x-non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3115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143116"/>
            <a:ext cx="3571900" cy="12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429001"/>
            <a:ext cx="35719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428999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694184"/>
              </p:ext>
            </p:extLst>
          </p:nvPr>
        </p:nvGraphicFramePr>
        <p:xfrm>
          <a:off x="251520" y="548680"/>
          <a:ext cx="86409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0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Phenotype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Genotype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/>
                        <a:t>AA,Aa</a:t>
                      </a:r>
                      <a:r>
                        <a:rPr lang="en-US" sz="3200" dirty="0"/>
                        <a:t> / </a:t>
                      </a:r>
                      <a:r>
                        <a:rPr lang="en-US" sz="3200" dirty="0" err="1"/>
                        <a:t>DD,Dd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/>
                        <a:t>AA,Aa</a:t>
                      </a:r>
                      <a:r>
                        <a:rPr lang="en-US" sz="3600" dirty="0"/>
                        <a:t>/ </a:t>
                      </a:r>
                      <a:r>
                        <a:rPr lang="en-US" sz="3600" dirty="0" err="1"/>
                        <a:t>dd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BB,</a:t>
                      </a:r>
                      <a:r>
                        <a:rPr lang="en-US" sz="3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Bb / </a:t>
                      </a:r>
                      <a:r>
                        <a:rPr lang="en-US" sz="3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DD,Dd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BB</a:t>
                      </a:r>
                      <a:r>
                        <a:rPr lang="en-US" sz="3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,Bb/</a:t>
                      </a:r>
                      <a:r>
                        <a:rPr lang="en-US" sz="3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dd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AB+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AB</a:t>
                      </a:r>
                      <a:r>
                        <a:rPr lang="en-US" sz="3200" baseline="0" dirty="0"/>
                        <a:t> / </a:t>
                      </a:r>
                      <a:r>
                        <a:rPr lang="en-US" sz="3200" baseline="0" dirty="0" err="1"/>
                        <a:t>DD,Dd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AB / </a:t>
                      </a:r>
                      <a:r>
                        <a:rPr lang="en-US" sz="3200" dirty="0" err="1"/>
                        <a:t>dd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O+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/>
                        <a:t>oo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DD,Dd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/>
                        <a:t>oo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dd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13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928826"/>
          </a:xfr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/>
              <a:t>Human Traits</a:t>
            </a:r>
            <a:endParaRPr lang="x-none" sz="6000" dirty="0"/>
          </a:p>
        </p:txBody>
      </p:sp>
      <p:pic>
        <p:nvPicPr>
          <p:cNvPr id="2050" name="Picture 2" descr="C:\Users\samsung1\Pictures\traitr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019022" cy="4829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010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Phenotype &amp; Genotype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1638"/>
            <a:ext cx="8401080" cy="22574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The </a:t>
            </a:r>
            <a:r>
              <a:rPr lang="en-US" b="1" dirty="0"/>
              <a:t>phenotype</a:t>
            </a:r>
            <a:r>
              <a:rPr lang="en-US" dirty="0"/>
              <a:t> is the name of the characteristics or traits, such as its morphology, development, biochemical or physiological properties and behavior .</a:t>
            </a:r>
          </a:p>
          <a:p>
            <a:pPr algn="l" rtl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00034" y="4143380"/>
            <a:ext cx="835824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200" dirty="0"/>
              <a:t>The </a:t>
            </a:r>
            <a:r>
              <a:rPr lang="en-US" sz="3200" b="1" dirty="0"/>
              <a:t>genotype</a:t>
            </a:r>
            <a:r>
              <a:rPr lang="en-US" sz="3200" dirty="0"/>
              <a:t> is the genetic makeup and can be predicted using the phenotype.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74704"/>
            <a:ext cx="3686172" cy="20113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Phenotype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Widows peak</a:t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Genotype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WW or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</a:t>
            </a:r>
            <a:endParaRPr lang="x-non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072066" y="785794"/>
            <a:ext cx="3543296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Strait hair line</a:t>
            </a:r>
            <a:endParaRPr lang="x-none" sz="4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noProof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ww</a:t>
            </a:r>
            <a:endParaRPr kumimoji="0" lang="x-none" sz="3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70" t="9999" r="54430" b="14999"/>
          <a:stretch>
            <a:fillRect/>
          </a:stretch>
        </p:blipFill>
        <p:spPr bwMode="auto">
          <a:xfrm>
            <a:off x="857224" y="3357562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2080" t="7500" r="2351" b="20000"/>
          <a:stretch>
            <a:fillRect/>
          </a:stretch>
        </p:blipFill>
        <p:spPr bwMode="auto">
          <a:xfrm>
            <a:off x="5857884" y="3286124"/>
            <a:ext cx="2166938" cy="149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dirty="0"/>
              <a:t>The most well-known and medically important blood types are in the ABO group.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All humans and many other primates can be typed for the ABO blood group.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There are four principal types: A, B, AB, and O.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There are two antigens and two antibodies that are mostly responsible for the ABO types.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8418" t="4428" r="2637" b="15868"/>
          <a:stretch>
            <a:fillRect/>
          </a:stretch>
        </p:blipFill>
        <p:spPr bwMode="auto">
          <a:xfrm>
            <a:off x="1142975" y="2714620"/>
            <a:ext cx="24765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4428" r="63489" b="11440"/>
          <a:stretch>
            <a:fillRect/>
          </a:stretch>
        </p:blipFill>
        <p:spPr bwMode="auto">
          <a:xfrm>
            <a:off x="5177331" y="2571744"/>
            <a:ext cx="25379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500034" y="571480"/>
            <a:ext cx="3786214" cy="1928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Free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earlobe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FF or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Ff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000628" y="571480"/>
            <a:ext cx="3786214" cy="1928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6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attached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earlobe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ff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7"/>
          <p:cNvPicPr>
            <a:picLocks noChangeAspect="1" noChangeArrowheads="1"/>
          </p:cNvPicPr>
          <p:nvPr/>
        </p:nvPicPr>
        <p:blipFill>
          <a:blip r:embed="rId2" cstate="print"/>
          <a:srcRect l="32550" t="49016" r="30560" b="27332"/>
          <a:stretch>
            <a:fillRect/>
          </a:stretch>
        </p:blipFill>
        <p:spPr bwMode="auto">
          <a:xfrm rot="367202">
            <a:off x="4809683" y="3046947"/>
            <a:ext cx="3061697" cy="27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7"/>
          <p:cNvPicPr>
            <a:picLocks noChangeAspect="1" noChangeArrowheads="1"/>
          </p:cNvPicPr>
          <p:nvPr/>
        </p:nvPicPr>
        <p:blipFill>
          <a:blip r:embed="rId2" cstate="print"/>
          <a:srcRect l="30380" t="11827" r="34900" b="64520"/>
          <a:stretch>
            <a:fillRect/>
          </a:stretch>
        </p:blipFill>
        <p:spPr bwMode="auto">
          <a:xfrm rot="191072">
            <a:off x="958639" y="2864517"/>
            <a:ext cx="2900280" cy="2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500034" y="285728"/>
            <a:ext cx="3786214" cy="20717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Tongue rolling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 or </a:t>
            </a:r>
            <a:r>
              <a:rPr lang="en-US" sz="4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714876" y="285728"/>
            <a:ext cx="4000528" cy="20002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Tongue folding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TT or </a:t>
            </a:r>
            <a:r>
              <a:rPr lang="en-US" sz="4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Tt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5"/>
          <p:cNvPicPr>
            <a:picLocks noChangeAspect="1" noChangeArrowheads="1"/>
          </p:cNvPicPr>
          <p:nvPr/>
        </p:nvPicPr>
        <p:blipFill>
          <a:blip r:embed="rId2" cstate="print"/>
          <a:srcRect l="23529" t="18182" r="48529" b="58289"/>
          <a:stretch>
            <a:fillRect/>
          </a:stretch>
        </p:blipFill>
        <p:spPr bwMode="auto">
          <a:xfrm>
            <a:off x="1142976" y="3786190"/>
            <a:ext cx="2524131" cy="28991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500034" y="928670"/>
            <a:ext cx="3714776" cy="23574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Right handedness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 or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929190" y="857232"/>
            <a:ext cx="3929090" cy="2500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5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left handedness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</a:t>
            </a:r>
            <a:r>
              <a:rPr lang="en-US" sz="5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AutoShape 2" descr="image.jpeg"/>
          <p:cNvSpPr>
            <a:spLocks noChangeAspect="1" noChangeArrowheads="1"/>
          </p:cNvSpPr>
          <p:nvPr/>
        </p:nvSpPr>
        <p:spPr bwMode="auto">
          <a:xfrm>
            <a:off x="8513763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4099" name="Picture 3" descr="C:\Users\samsung1\Pictures\image.jpeg"/>
          <p:cNvPicPr>
            <a:picLocks noChangeAspect="1" noChangeArrowheads="1"/>
          </p:cNvPicPr>
          <p:nvPr/>
        </p:nvPicPr>
        <p:blipFill>
          <a:blip r:embed="rId3" cstate="print">
            <a:lum bright="40000" contrast="20000"/>
          </a:blip>
          <a:srcRect l="18192"/>
          <a:stretch>
            <a:fillRect/>
          </a:stretch>
        </p:blipFill>
        <p:spPr bwMode="auto">
          <a:xfrm>
            <a:off x="5429256" y="3643314"/>
            <a:ext cx="2891240" cy="3025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6"/>
          <p:cNvPicPr>
            <a:picLocks noChangeAspect="1" noChangeArrowheads="1"/>
          </p:cNvPicPr>
          <p:nvPr/>
        </p:nvPicPr>
        <p:blipFill>
          <a:blip r:embed="rId2" cstate="print"/>
          <a:srcRect l="26039" t="56688" r="45750" b="21315"/>
          <a:stretch>
            <a:fillRect/>
          </a:stretch>
        </p:blipFill>
        <p:spPr bwMode="auto">
          <a:xfrm>
            <a:off x="3483709" y="3214686"/>
            <a:ext cx="2231299" cy="2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Pic6"/>
          <p:cNvPicPr>
            <a:picLocks noChangeAspect="1" noChangeArrowheads="1"/>
          </p:cNvPicPr>
          <p:nvPr/>
        </p:nvPicPr>
        <p:blipFill>
          <a:blip r:embed="rId2" cstate="print"/>
          <a:srcRect l="39059" t="11038" r="41411" b="66885"/>
          <a:stretch>
            <a:fillRect/>
          </a:stretch>
        </p:blipFill>
        <p:spPr bwMode="auto">
          <a:xfrm>
            <a:off x="542907" y="2965556"/>
            <a:ext cx="2171705" cy="339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ic6"/>
          <p:cNvPicPr>
            <a:picLocks noChangeAspect="1" noChangeArrowheads="1"/>
          </p:cNvPicPr>
          <p:nvPr/>
        </p:nvPicPr>
        <p:blipFill>
          <a:blip r:embed="rId2" cstate="print"/>
          <a:srcRect l="28210" t="34691" r="50090" b="46387"/>
          <a:stretch>
            <a:fillRect/>
          </a:stretch>
        </p:blipFill>
        <p:spPr bwMode="auto">
          <a:xfrm>
            <a:off x="6429388" y="3237584"/>
            <a:ext cx="2133605" cy="25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142876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Phenotype:</a:t>
            </a:r>
          </a:p>
          <a:p>
            <a:pPr algn="l" rtl="0"/>
            <a:r>
              <a:rPr lang="en-US" sz="3600" dirty="0"/>
              <a:t>Straight hair</a:t>
            </a:r>
          </a:p>
          <a:p>
            <a:pPr algn="ctr" rtl="0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Genotype:</a:t>
            </a:r>
          </a:p>
          <a:p>
            <a:pPr algn="ctr" rtl="0"/>
            <a:r>
              <a:rPr lang="en-US" sz="3600" dirty="0"/>
              <a:t>cc</a:t>
            </a:r>
            <a:endParaRPr lang="x-none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214710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Phenotype:</a:t>
            </a:r>
            <a:r>
              <a:rPr lang="en-US" sz="3600" dirty="0" err="1"/>
              <a:t>Wavy</a:t>
            </a:r>
            <a:r>
              <a:rPr lang="en-US" sz="3600" dirty="0"/>
              <a:t> hair</a:t>
            </a:r>
          </a:p>
          <a:p>
            <a:pPr algn="ctr" rtl="0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Genotype</a:t>
            </a:r>
            <a:r>
              <a:rPr lang="en-US" sz="3600" dirty="0"/>
              <a:t>:</a:t>
            </a:r>
          </a:p>
          <a:p>
            <a:pPr algn="ctr" rtl="0"/>
            <a:r>
              <a:rPr lang="en-US" sz="3600" dirty="0"/>
              <a:t>Cc</a:t>
            </a:r>
            <a:endParaRPr lang="x-none" sz="36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215074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Phenotype:</a:t>
            </a:r>
          </a:p>
          <a:p>
            <a:pPr algn="ctr" rtl="0"/>
            <a:r>
              <a:rPr lang="en-US" sz="3600" dirty="0"/>
              <a:t>Curly hair</a:t>
            </a:r>
          </a:p>
          <a:p>
            <a:pPr algn="ctr" rtl="0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Genotype:</a:t>
            </a:r>
          </a:p>
          <a:p>
            <a:pPr algn="ctr" rtl="0"/>
            <a:r>
              <a:rPr lang="en-US" sz="3600" dirty="0"/>
              <a:t>CC</a:t>
            </a:r>
            <a:endParaRPr lang="x-none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0722" name="Picture 2" descr="C:\Users\samsung1\Pictures\بدون عنوان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60126"/>
            <a:ext cx="6819356" cy="512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 l="15937" t="28666" r="19375" b="21481"/>
          <a:stretch>
            <a:fillRect/>
          </a:stretch>
        </p:blipFill>
        <p:spPr bwMode="auto">
          <a:xfrm>
            <a:off x="457200" y="214290"/>
            <a:ext cx="8229600" cy="61436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912572"/>
            <a:ext cx="8358246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group system :</a:t>
            </a:r>
          </a:p>
          <a:p>
            <a:pPr algn="l" rtl="0"/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3200" dirty="0"/>
              <a:t>The </a:t>
            </a:r>
            <a:r>
              <a:rPr lang="en-US" sz="3200" dirty="0" err="1"/>
              <a:t>Rh</a:t>
            </a:r>
            <a:r>
              <a:rPr lang="en-US" sz="3200" dirty="0"/>
              <a:t> system is the second most significant blood-group system in human-blood transfusion with currently 50 antigens. 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/>
              <a:t>The most significant </a:t>
            </a:r>
            <a:r>
              <a:rPr lang="en-US" sz="3200" dirty="0" err="1"/>
              <a:t>Rh</a:t>
            </a:r>
            <a:r>
              <a:rPr lang="en-US" sz="3200" dirty="0"/>
              <a:t> antigen is the D antigen, because it is the most likely to provoke an immune system response of the five main </a:t>
            </a:r>
            <a:r>
              <a:rPr lang="en-US" sz="3200" dirty="0" err="1"/>
              <a:t>Rh</a:t>
            </a:r>
            <a:r>
              <a:rPr lang="en-US" sz="3200" dirty="0"/>
              <a:t> antigens .</a:t>
            </a:r>
          </a:p>
        </p:txBody>
      </p:sp>
      <p:pic>
        <p:nvPicPr>
          <p:cNvPr id="15361" name="Picture 1" descr="C:\Users\samsung1\Pictures\بدون عنوا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306" y="142852"/>
            <a:ext cx="116541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590075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We can say :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86018"/>
            <a:ext cx="8229600" cy="1114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presence or absence of D Ag determines if the person is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rtl="0"/>
            <a:endParaRPr lang="x-none" dirty="0"/>
          </a:p>
        </p:txBody>
      </p:sp>
      <p:pic>
        <p:nvPicPr>
          <p:cNvPr id="2050" name="Picture 2" descr="C:\Users\majed\Downloads\images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72008"/>
            <a:ext cx="3071834" cy="1620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majed\Downloads\images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5" y="4163885"/>
            <a:ext cx="3038479" cy="216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majed\Downloads\images (3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95" y="4071942"/>
            <a:ext cx="2214941" cy="2203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majed\Downloads\images (3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85728"/>
            <a:ext cx="2419350" cy="189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Grp="1" noChangeArrowheads="1"/>
          </p:cNvSpPr>
          <p:nvPr>
            <p:ph type="title"/>
          </p:nvPr>
        </p:nvSpPr>
        <p:spPr>
          <a:xfrm>
            <a:off x="762000" y="285728"/>
            <a:ext cx="792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14488"/>
            <a:ext cx="7877204" cy="1143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 from the exposure to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antigens</a:t>
            </a:r>
          </a:p>
          <a:p>
            <a:pPr algn="l" rtl="0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Bind at 37°C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2828" y="3357562"/>
            <a:ext cx="1447800" cy="587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515" y="4071942"/>
            <a:ext cx="1336675" cy="187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29256" y="3357562"/>
            <a:ext cx="2643206" cy="5909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subsequent pregnancies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71942"/>
            <a:ext cx="1390650" cy="194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8596" y="6076102"/>
            <a:ext cx="4714908" cy="424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Mother makes anti-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r>
              <a:rPr lang="en-US" altLang="en-US" sz="2400" dirty="0"/>
              <a:t>.</a:t>
            </a:r>
            <a:endParaRPr lang="en-US" altLang="en-US" sz="2400" i="1" dirty="0"/>
          </a:p>
        </p:txBody>
      </p:sp>
      <p:pic>
        <p:nvPicPr>
          <p:cNvPr id="3074" name="Picture 2" descr="C:\Users\majed\Downloads\images (3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24384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ABO blood group system</a:t>
            </a:r>
            <a:endParaRPr lang="x-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34" t="16757" r="13821"/>
          <a:stretch>
            <a:fillRect/>
          </a:stretch>
        </p:blipFill>
        <p:spPr bwMode="auto">
          <a:xfrm>
            <a:off x="3103" y="1857364"/>
            <a:ext cx="914089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 l="14156" r="16419"/>
          <a:stretch>
            <a:fillRect/>
          </a:stretch>
        </p:blipFill>
        <p:spPr bwMode="auto">
          <a:xfrm>
            <a:off x="0" y="857232"/>
            <a:ext cx="8858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ABO blood group system</a:t>
            </a:r>
            <a:endParaRPr lang="x-non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Antigens</a:t>
            </a:r>
            <a:endParaRPr lang="x-none" dirty="0"/>
          </a:p>
        </p:txBody>
      </p:sp>
      <p:pic>
        <p:nvPicPr>
          <p:cNvPr id="2050" name="Picture 2" descr="C:\Users\samsung1\Pictures\ABO_blood_type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080" y="1521802"/>
            <a:ext cx="7510696" cy="4836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388</Words>
  <Application>Microsoft Macintosh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 2</vt:lpstr>
      <vt:lpstr>سمة Office</vt:lpstr>
      <vt:lpstr>PowerPoint Presentation</vt:lpstr>
      <vt:lpstr>PowerPoint Presentation</vt:lpstr>
      <vt:lpstr>PowerPoint Presentation</vt:lpstr>
      <vt:lpstr>PowerPoint Presentation</vt:lpstr>
      <vt:lpstr>We can say :</vt:lpstr>
      <vt:lpstr>Rh antibodies</vt:lpstr>
      <vt:lpstr>ABO blood group system</vt:lpstr>
      <vt:lpstr>ABO blood group system</vt:lpstr>
      <vt:lpstr>The Antigens</vt:lpstr>
      <vt:lpstr>PowerPoint Presentation</vt:lpstr>
      <vt:lpstr>ABO blood group system</vt:lpstr>
      <vt:lpstr>BLOOD GROUP TEST</vt:lpstr>
      <vt:lpstr>BLOOD GROUP TEST  YOU NEED:</vt:lpstr>
      <vt:lpstr>The Result WITH D(+,-)</vt:lpstr>
      <vt:lpstr>Exercise</vt:lpstr>
      <vt:lpstr>PowerPoint Presentation</vt:lpstr>
      <vt:lpstr>Human Traits</vt:lpstr>
      <vt:lpstr>Phenotype &amp; Genotype</vt:lpstr>
      <vt:lpstr>Phenotype: Widows peak Genotype:    WW or Ww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samsung1</dc:creator>
  <cp:lastModifiedBy>Amal almuhanna</cp:lastModifiedBy>
  <cp:revision>45</cp:revision>
  <dcterms:created xsi:type="dcterms:W3CDTF">2012-12-14T10:04:50Z</dcterms:created>
  <dcterms:modified xsi:type="dcterms:W3CDTF">2025-01-05T09:01:54Z</dcterms:modified>
</cp:coreProperties>
</file>