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1"/>
  </p:notesMasterIdLst>
  <p:sldIdLst>
    <p:sldId id="350" r:id="rId2"/>
    <p:sldId id="500" r:id="rId3"/>
    <p:sldId id="530" r:id="rId4"/>
    <p:sldId id="532" r:id="rId5"/>
    <p:sldId id="533" r:id="rId6"/>
    <p:sldId id="534" r:id="rId7"/>
    <p:sldId id="535" r:id="rId8"/>
    <p:sldId id="536" r:id="rId9"/>
    <p:sldId id="524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CC00"/>
    <a:srgbClr val="FF9900"/>
    <a:srgbClr val="800080"/>
    <a:srgbClr val="008000"/>
    <a:srgbClr val="0099CC"/>
    <a:srgbClr val="003300"/>
    <a:srgbClr val="3C845E"/>
    <a:srgbClr val="2A96B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792" autoAdjust="0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B542A9C-F43C-47BF-BBF7-0FF0718C5F1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4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3917-AFAB-4045-82FB-8BCA18569B9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37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766C-D843-447C-86BC-B2BF6E0D165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6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AA4A-B9C8-4E94-AAB2-7FF324F202EE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015CD-E8C1-4268-8A3E-8B13E2A4812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8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2DD34-050D-4742-B327-1F908663CDC0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DBE3E-73BF-4747-83B0-9B5839F955EB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51EFE-710D-4722-8698-8615B8E3FD99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41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1B069-39D0-4779-9ABB-81AF75167A6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48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EC41-8FBA-4576-B117-E42A789395AA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F640-CC1C-498D-ACC3-3FC94831D5E5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94F9A-4C41-4054-B142-AAF257A84347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1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5B16C-748F-4A4E-8454-EF66A71500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1" r:id="rId3"/>
    <p:sldLayoutId id="2147483812" r:id="rId4"/>
    <p:sldLayoutId id="2147483813" r:id="rId5"/>
    <p:sldLayoutId id="214748381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797141" y="2204864"/>
            <a:ext cx="7584844" cy="28803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661237" y="2666245"/>
            <a:ext cx="5880518" cy="191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Plant Physiology</a:t>
            </a:r>
            <a:endParaRPr lang="ar-EG" sz="44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BIO</a:t>
            </a:r>
            <a:r>
              <a:rPr lang="ar-EG" sz="40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 </a:t>
            </a:r>
            <a:r>
              <a:rPr lang="en-US" sz="4000" b="1" spc="3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rn Addict" pitchFamily="2" charset="0"/>
              </a:rPr>
              <a:t> 323</a:t>
            </a:r>
            <a:endParaRPr lang="it-IT" sz="4000" b="1" spc="3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rn Addict" pitchFamily="2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99650" y="5441708"/>
            <a:ext cx="4371710" cy="723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2400" b="1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Dr. Abdulrahman Al-</a:t>
            </a:r>
            <a:r>
              <a:rPr lang="en-US" sz="2400" b="1" spc="5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hashimi</a:t>
            </a:r>
            <a:endParaRPr lang="en-US" sz="2400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C1EF9F-8ECC-7142-8E60-111F7D382138}"/>
              </a:ext>
            </a:extLst>
          </p:cNvPr>
          <p:cNvSpPr/>
          <p:nvPr/>
        </p:nvSpPr>
        <p:spPr>
          <a:xfrm>
            <a:off x="622209" y="322217"/>
            <a:ext cx="812658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KINGDOOM OF SAUDI ARABIA</a:t>
            </a:r>
            <a:endParaRPr lang="en-US" sz="2400" dirty="0"/>
          </a:p>
          <a:p>
            <a:pPr algn="ctr"/>
            <a:r>
              <a:rPr lang="en-US" sz="2400" b="1" dirty="0"/>
              <a:t>King Saud University</a:t>
            </a:r>
          </a:p>
          <a:p>
            <a:pPr algn="ctr"/>
            <a:r>
              <a:rPr lang="en-US" sz="2400" b="1" dirty="0"/>
              <a:t>College of Sciences  -  Department of Botany and Microbiology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AD3B3EF7-FBC7-492F-9055-FA2E3D2A7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37665" y="302213"/>
            <a:ext cx="8722570" cy="62646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384868" y="454151"/>
            <a:ext cx="8487963" cy="579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Lecture 12</a:t>
            </a:r>
          </a:p>
          <a:p>
            <a:pPr>
              <a:lnSpc>
                <a:spcPct val="140000"/>
              </a:lnSpc>
            </a:pPr>
            <a:endParaRPr lang="en-US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Plant hormones (Phytohormones)</a:t>
            </a:r>
          </a:p>
          <a:p>
            <a:pPr marL="2114550" lvl="3" indent="-742950" defTabSz="914400">
              <a:lnSpc>
                <a:spcPct val="140000"/>
              </a:lnSpc>
              <a:buFont typeface="+mj-lt"/>
              <a:buAutoNum type="arabicPeriod"/>
            </a:pP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Auxins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114550" lvl="3" indent="-742950" defTabSz="914400">
              <a:lnSpc>
                <a:spcPct val="14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Gibberellins</a:t>
            </a:r>
          </a:p>
          <a:p>
            <a:pPr marL="2114550" lvl="3" indent="-742950" defTabSz="914400">
              <a:lnSpc>
                <a:spcPct val="140000"/>
              </a:lnSpc>
              <a:buFont typeface="+mj-lt"/>
              <a:buAutoNum type="arabicPeriod"/>
            </a:pP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Cytokinins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114550" lvl="3" indent="-742950" defTabSz="914400">
              <a:lnSpc>
                <a:spcPct val="140000"/>
              </a:lnSpc>
              <a:buFont typeface="+mj-lt"/>
              <a:buAutoNum type="arabicPeriod"/>
            </a:pP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Ethylene</a:t>
            </a:r>
          </a:p>
          <a:p>
            <a:pPr marL="2114550" lvl="3" indent="-742950" defTabSz="914400">
              <a:lnSpc>
                <a:spcPct val="140000"/>
              </a:lnSpc>
              <a:buFont typeface="+mj-lt"/>
              <a:buAutoNum type="arabicPeriod"/>
            </a:pP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Abscisic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acid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19" y="841513"/>
            <a:ext cx="9022642" cy="5477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/>
              <a:t>Plant hormones</a:t>
            </a:r>
            <a:r>
              <a:rPr lang="en-US" sz="2600" dirty="0"/>
              <a:t> (also known as </a:t>
            </a:r>
            <a:r>
              <a:rPr lang="en-US" sz="2600" b="1" dirty="0"/>
              <a:t>Phytohormones</a:t>
            </a:r>
            <a:r>
              <a:rPr lang="en-US" sz="2600" dirty="0"/>
              <a:t> or </a:t>
            </a:r>
            <a:r>
              <a:rPr lang="en-US" sz="2600" b="1" dirty="0"/>
              <a:t>plant growth regulators</a:t>
            </a:r>
            <a:r>
              <a:rPr lang="en-US" sz="2600" dirty="0"/>
              <a:t>) are chemical substances produced by the plants, that influence the growth and differentiation of plant cells, tissues and organs, </a:t>
            </a:r>
            <a:r>
              <a:rPr lang="en-US" altLang="zh-CN" sz="2600" dirty="0"/>
              <a:t>effective at very low concentrations.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/>
              <a:t>Plant hormones</a:t>
            </a:r>
            <a:r>
              <a:rPr lang="en-US" sz="2600" dirty="0"/>
              <a:t> function as chemical messengers for intercellular communication, and work together for coordinating the growth and development of the cells.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/>
              <a:t>Five major </a:t>
            </a:r>
            <a:r>
              <a:rPr lang="en-US" altLang="zh-CN" sz="2800" dirty="0">
                <a:ea typeface="宋体" charset="-122"/>
              </a:rPr>
              <a:t>groups </a:t>
            </a:r>
            <a:r>
              <a:rPr lang="en-US" sz="2600" dirty="0"/>
              <a:t>of plant hormones: </a:t>
            </a:r>
          </a:p>
          <a:p>
            <a:pPr marL="514350" indent="-514350" algn="ctr">
              <a:lnSpc>
                <a:spcPct val="150000"/>
              </a:lnSpc>
            </a:pPr>
            <a:r>
              <a:rPr lang="en-US" sz="2600" b="1" dirty="0"/>
              <a:t>	</a:t>
            </a:r>
            <a:r>
              <a:rPr lang="en-US" sz="2600" b="1" dirty="0" err="1"/>
              <a:t>Auxins</a:t>
            </a:r>
            <a:r>
              <a:rPr lang="en-US" sz="2600" b="1" dirty="0"/>
              <a:t> - Gibberellins - </a:t>
            </a:r>
            <a:r>
              <a:rPr lang="en-US" sz="2600" b="1" dirty="0" err="1"/>
              <a:t>Cytokinins</a:t>
            </a:r>
            <a:r>
              <a:rPr lang="en-US" sz="2600" b="1" dirty="0"/>
              <a:t> - Ethylene - </a:t>
            </a:r>
            <a:r>
              <a:rPr lang="en-US" sz="2600" b="1" dirty="0" err="1"/>
              <a:t>Abscisic</a:t>
            </a:r>
            <a:r>
              <a:rPr lang="en-US" sz="2600" b="1" dirty="0"/>
              <a:t> acid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Introduction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Auxin: The Growth Hormone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51" y="831685"/>
            <a:ext cx="898946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The most common </a:t>
            </a:r>
            <a:r>
              <a:rPr lang="en-US" sz="2500" b="1" dirty="0"/>
              <a:t>natural auxin </a:t>
            </a:r>
            <a:r>
              <a:rPr lang="en-US" sz="2500" dirty="0"/>
              <a:t>is </a:t>
            </a:r>
            <a:r>
              <a:rPr lang="en-US" sz="2500" b="1" dirty="0" err="1"/>
              <a:t>indole</a:t>
            </a:r>
            <a:r>
              <a:rPr lang="en-US" sz="2500" b="1" dirty="0"/>
              <a:t> acetic acid </a:t>
            </a:r>
            <a:r>
              <a:rPr lang="en-US" sz="2500" dirty="0"/>
              <a:t>(</a:t>
            </a:r>
            <a:r>
              <a:rPr lang="en-US" sz="2500" b="1" dirty="0"/>
              <a:t>IAA</a:t>
            </a:r>
            <a:r>
              <a:rPr lang="en-US" sz="2500" dirty="0"/>
              <a:t>). 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dirty="0"/>
              <a:t>Apical </a:t>
            </a:r>
            <a:r>
              <a:rPr lang="en-US" sz="2500" dirty="0" err="1"/>
              <a:t>meristem</a:t>
            </a:r>
            <a:r>
              <a:rPr lang="en-US" sz="2500" dirty="0"/>
              <a:t> is the major site of the auxin production.</a:t>
            </a:r>
          </a:p>
          <a:p>
            <a:pPr marL="514350" indent="-514350" algn="just">
              <a:lnSpc>
                <a:spcPct val="140000"/>
              </a:lnSpc>
              <a:buFont typeface="Wingdings" pitchFamily="2" charset="2"/>
              <a:buChar char="Ø"/>
            </a:pPr>
            <a:r>
              <a:rPr lang="en-US" sz="2500" b="1" dirty="0"/>
              <a:t>Physiological effects of Auxin: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Promotes </a:t>
            </a:r>
            <a:r>
              <a:rPr lang="en-US" sz="2500" b="1" dirty="0"/>
              <a:t>apical dominance </a:t>
            </a:r>
            <a:r>
              <a:rPr lang="en-US" sz="2500" dirty="0"/>
              <a:t>in higher plants, the growing apical bud inhibits the growth of lateral (auxiliary) buds.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Stimulates the stem elongation. 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Delays the starting of leaf abscission.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Promotes fruit development.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At higher concentrations, induces differentiation of xylem.</a:t>
            </a:r>
          </a:p>
          <a:p>
            <a:pPr marL="971550" lvl="1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en-US" sz="2500" dirty="0"/>
              <a:t>At higher concentrations, acts as a root growth inhibitor.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Gibberellins: Regulators of Plant Height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51" y="831685"/>
            <a:ext cx="8989468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The gibberellins are a large group of related compounds (more than 125 are known).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b="1" dirty="0"/>
              <a:t>Physiological effects of Gibberellins: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 cell elongation and cell division.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Stimulate stem growth in dwarf and rosette plants.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Induce α-amylase biosynthesis.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 seed germination.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 fruit growth and fruit set.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Inhibit growth of the root.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Cytokinins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Regulators of Cell Division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51" y="831685"/>
            <a:ext cx="8989468" cy="5226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 err="1"/>
              <a:t>Cytokinins</a:t>
            </a:r>
            <a:r>
              <a:rPr lang="en-US" sz="2500" dirty="0"/>
              <a:t> are synthesized in roots, developing embryos, young leaves and fruits.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b="1" dirty="0"/>
              <a:t>Physiological effects of </a:t>
            </a:r>
            <a:r>
              <a:rPr lang="en-US" sz="2500" b="1" dirty="0" err="1"/>
              <a:t>Cytokinins</a:t>
            </a:r>
            <a:r>
              <a:rPr lang="en-US" sz="2500" b="1" dirty="0"/>
              <a:t>: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 cell division and differentiation.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Regulate apical dominance.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Stimulate protein synthesis.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Modify apical dominance and promote lateral bud growth.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Delay leaf senescence.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 movement of nutrients.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Ethylene: The Gaseous Hormone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51" y="831685"/>
            <a:ext cx="8989468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Ethylene is formed in most organs of higher plants.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/>
              <a:t>Senescing tissues and ripening fruits produce more ethylene.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b="1" dirty="0"/>
              <a:t>Physiological effects of Ethylene: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Promotes the ripening of some fruits.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Induces lateral cell expansion.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Induces the formation of roots and root hairs.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Breaks seed and bud dormancy in some species.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Enhances the rate of leaf senescence.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Regulates the expression of various genes.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3031" b="89453"/>
          <a:stretch/>
        </p:blipFill>
        <p:spPr bwMode="auto">
          <a:xfrm>
            <a:off x="2445" y="0"/>
            <a:ext cx="9141555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8272"/>
            <a:ext cx="9144000" cy="64633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Abscisic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Acid: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Antistress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Signal</a:t>
            </a:r>
            <a:endParaRPr lang="ar-EG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51" y="843377"/>
            <a:ext cx="89894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b="1" dirty="0"/>
              <a:t>Physiological effects of Ethylene: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Inhibits shoot growth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Inhibits cell division in the vascular cambium.</a:t>
            </a:r>
            <a:endParaRPr lang="en-US" sz="2500" b="1" dirty="0"/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Regulation of seed maturation and dormancy.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Promotes accumulation of seed storage protein during Embryogenesis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Promotes root growth and inhibits shoot growth.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Closes Stomata in response to water stress.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500" dirty="0"/>
              <a:t>Promotes leaf senescence.</a:t>
            </a:r>
          </a:p>
        </p:txBody>
      </p:sp>
    </p:spTree>
    <p:extLst>
      <p:ext uri="{BB962C8B-B14F-4D97-AF65-F5344CB8AC3E}">
        <p14:creationId xmlns:p14="http://schemas.microsoft.com/office/powerpoint/2010/main" val="3407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90872" y="1268760"/>
            <a:ext cx="8229600" cy="24517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Any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43719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11575</TotalTime>
  <Words>463</Words>
  <Application>Microsoft Macintosh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Born Addict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إثبات أن الـ DNA هو المادة الوراثية.</dc:title>
  <dc:creator>defrawy</dc:creator>
  <cp:lastModifiedBy>Microsoft Office User</cp:lastModifiedBy>
  <cp:revision>4903</cp:revision>
  <dcterms:created xsi:type="dcterms:W3CDTF">1997-09-01T07:53:11Z</dcterms:created>
  <dcterms:modified xsi:type="dcterms:W3CDTF">2023-01-23T18:55:55Z</dcterms:modified>
</cp:coreProperties>
</file>