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15"/>
  </p:notesMasterIdLst>
  <p:sldIdLst>
    <p:sldId id="350" r:id="rId2"/>
    <p:sldId id="500" r:id="rId3"/>
    <p:sldId id="530" r:id="rId4"/>
    <p:sldId id="531" r:id="rId5"/>
    <p:sldId id="532" r:id="rId6"/>
    <p:sldId id="525" r:id="rId7"/>
    <p:sldId id="526" r:id="rId8"/>
    <p:sldId id="533" r:id="rId9"/>
    <p:sldId id="527" r:id="rId10"/>
    <p:sldId id="528" r:id="rId11"/>
    <p:sldId id="529" r:id="rId12"/>
    <p:sldId id="534" r:id="rId13"/>
    <p:sldId id="524" r:id="rId14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CC00"/>
    <a:srgbClr val="FF9900"/>
    <a:srgbClr val="800080"/>
    <a:srgbClr val="008000"/>
    <a:srgbClr val="0099CC"/>
    <a:srgbClr val="003300"/>
    <a:srgbClr val="3C845E"/>
    <a:srgbClr val="2A96B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792" autoAdjust="0"/>
  </p:normalViewPr>
  <p:slideViewPr>
    <p:cSldViewPr>
      <p:cViewPr varScale="1">
        <p:scale>
          <a:sx n="93" d="100"/>
          <a:sy n="93" d="100"/>
        </p:scale>
        <p:origin x="1664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B542A9C-F43C-47BF-BBF7-0FF0718C5F1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2475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C3917-AFAB-4045-82FB-8BCA18569B9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373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6766C-D843-447C-86BC-B2BF6E0D165E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462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DAA4A-B9C8-4E94-AAB2-7FF324F202EE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93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015CD-E8C1-4268-8A3E-8B13E2A4812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85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2DD34-050D-4742-B327-1F908663CDC0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13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DBE3E-73BF-4747-83B0-9B5839F955EB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08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51EFE-710D-4722-8698-8615B8E3FD99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41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1B069-39D0-4779-9ABB-81AF75167A62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448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2EC41-8FBA-4576-B117-E42A789395AA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018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AF640-CC1C-498D-ACC3-3FC94831D5E5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6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94F9A-4C41-4054-B142-AAF257A84347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31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35B16C-748F-4A4E-8454-EF66A71500E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1" r:id="rId3"/>
    <p:sldLayoutId id="2147483812" r:id="rId4"/>
    <p:sldLayoutId id="2147483813" r:id="rId5"/>
    <p:sldLayoutId id="2147483810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>
            <a:extLst>
              <a:ext uri="{FF2B5EF4-FFF2-40B4-BE49-F238E27FC236}">
                <a16:creationId xmlns:a16="http://schemas.microsoft.com/office/drawing/2014/main" id="{AD3B3EF7-FBC7-492F-9055-FA2E3D2A7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797141" y="2204864"/>
            <a:ext cx="7584844" cy="288032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661237" y="2666245"/>
            <a:ext cx="5880518" cy="1935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spc="3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rn Addict" pitchFamily="2" charset="0"/>
              </a:rPr>
              <a:t>Plant Physiology</a:t>
            </a:r>
            <a:endParaRPr lang="ar-EG" sz="4400" b="1" spc="3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rn Addict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spc="3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rn Addict" pitchFamily="2" charset="0"/>
              </a:rPr>
              <a:t>BOT 312</a:t>
            </a:r>
            <a:endParaRPr lang="it-IT" sz="4000" b="1" spc="3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rn Addict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2382" y="252259"/>
            <a:ext cx="812658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KINGDOOM OF SAUDI ARABIA</a:t>
            </a:r>
            <a:endParaRPr lang="en-US" sz="2400" dirty="0"/>
          </a:p>
          <a:p>
            <a:pPr algn="ctr"/>
            <a:r>
              <a:rPr lang="en-US" sz="2400" b="1" dirty="0"/>
              <a:t>King Saud University</a:t>
            </a:r>
          </a:p>
          <a:p>
            <a:pPr algn="ctr"/>
            <a:r>
              <a:rPr lang="en-US" sz="2400" b="1" dirty="0"/>
              <a:t>College of Sciences  -  Department of Botany and Microbiology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0" y="1700808"/>
            <a:ext cx="9144000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499649" y="5441708"/>
            <a:ext cx="4371710" cy="7235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en-US" sz="2400" b="1" spc="5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Dr. Abdulrahman Al-</a:t>
            </a:r>
            <a:r>
              <a:rPr lang="en-US" sz="2400" b="1" spc="5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hashimi</a:t>
            </a:r>
            <a:endParaRPr lang="en-US" sz="2400" b="1" spc="5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5419" y="841513"/>
            <a:ext cx="9022642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/>
              <a:t>Differentiation is the process by which cells acquire metabolic, structural, and functional properties distinct from those of their progenitors.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endParaRPr lang="en-US" sz="1600" dirty="0"/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/>
              <a:t>In the differentiation process, a less specialized cell becomes a more specialized cell type, to perform specific functions.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endParaRPr lang="en-US" sz="1600" dirty="0"/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/>
              <a:t>For example: some cells lose their protoplasm during the formation of </a:t>
            </a:r>
            <a:r>
              <a:rPr lang="en-US" sz="2600" dirty="0" err="1"/>
              <a:t>tracheary</a:t>
            </a:r>
            <a:r>
              <a:rPr lang="en-US" sz="2600" dirty="0"/>
              <a:t> elements.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8272"/>
            <a:ext cx="9144000" cy="64633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Cell Differentiation</a:t>
            </a:r>
            <a:endParaRPr lang="ar-EG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5419" y="841513"/>
            <a:ext cx="9022642" cy="5286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500" dirty="0"/>
              <a:t>In plants, unlike animals, cell differentiation is frequently reversible, particularly when differentiated cells are removed from the plant and placed in tissue culture. 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500" dirty="0"/>
              <a:t>Under these conditions, cells dedifferentiate (lose their differentiated characteristics), reinitiate the cell division, and in some cases, when provided with the appropriate nutrients and hormones, can regenerate the whole plants.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500" dirty="0"/>
              <a:t>Several genes play critical roles in regulating the growth and cell differentiation in plants.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8272"/>
            <a:ext cx="9144000" cy="64633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Cell Differentiation</a:t>
            </a:r>
            <a:endParaRPr lang="ar-EG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5419" y="841513"/>
            <a:ext cx="9022642" cy="5428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40000"/>
              </a:lnSpc>
              <a:buFont typeface="Wingdings" pitchFamily="2" charset="2"/>
              <a:buChar char="Ø"/>
            </a:pPr>
            <a:r>
              <a:rPr lang="en-US" sz="2500" dirty="0"/>
              <a:t>The plant senescence is an active developmental process, which can occur at the level of the whole plant (as in </a:t>
            </a:r>
            <a:r>
              <a:rPr lang="en-US" sz="2500" dirty="0" err="1"/>
              <a:t>monocarpic</a:t>
            </a:r>
            <a:r>
              <a:rPr lang="en-US" sz="2500" dirty="0"/>
              <a:t> senescence); at the organ level (as in leaf senescence; and at the cellular level (as in </a:t>
            </a:r>
            <a:r>
              <a:rPr lang="en-US" sz="2500" dirty="0" err="1"/>
              <a:t>tracheary</a:t>
            </a:r>
            <a:r>
              <a:rPr lang="en-US" sz="2500" dirty="0"/>
              <a:t> element differentiation).</a:t>
            </a:r>
          </a:p>
          <a:p>
            <a:pPr marL="514350" indent="-514350" algn="just">
              <a:lnSpc>
                <a:spcPct val="140000"/>
              </a:lnSpc>
              <a:buFont typeface="Wingdings" pitchFamily="2" charset="2"/>
              <a:buChar char="Ø"/>
            </a:pPr>
            <a:r>
              <a:rPr lang="en-US" sz="2500" dirty="0"/>
              <a:t>Programmed cell death is a specialized type of plant senescence.</a:t>
            </a:r>
          </a:p>
          <a:p>
            <a:pPr marL="514350" indent="-514350" algn="just">
              <a:lnSpc>
                <a:spcPct val="140000"/>
              </a:lnSpc>
              <a:buFont typeface="Wingdings" pitchFamily="2" charset="2"/>
              <a:buChar char="Ø"/>
            </a:pPr>
            <a:r>
              <a:rPr lang="en-US" sz="2500" dirty="0"/>
              <a:t>Programmed cell death is a genetically programmed process.</a:t>
            </a:r>
          </a:p>
          <a:p>
            <a:pPr marL="514350" indent="-514350" algn="just">
              <a:lnSpc>
                <a:spcPct val="140000"/>
              </a:lnSpc>
              <a:buFont typeface="Wingdings" pitchFamily="2" charset="2"/>
              <a:buChar char="Ø"/>
            </a:pPr>
            <a:r>
              <a:rPr lang="en-US" sz="2500" dirty="0"/>
              <a:t>The programmed cell death (PCD) can be initiated by specific signals, such as errors in DNA replication during the cell division.</a:t>
            </a:r>
          </a:p>
          <a:p>
            <a:pPr marL="514350" indent="-514350" algn="just">
              <a:lnSpc>
                <a:spcPct val="140000"/>
              </a:lnSpc>
              <a:buFont typeface="Wingdings" pitchFamily="2" charset="2"/>
              <a:buChar char="Ø"/>
            </a:pPr>
            <a:r>
              <a:rPr lang="en-US" sz="2500" dirty="0"/>
              <a:t>The programmed cell death can protect the plant against pathogenic organisms (hypersensitive response).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8272"/>
            <a:ext cx="9144000" cy="64633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Programmed Cell Death</a:t>
            </a:r>
            <a:endParaRPr lang="ar-EG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90872" y="1268760"/>
            <a:ext cx="8229600" cy="245179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Any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QUESTIONS ?</a:t>
            </a:r>
          </a:p>
        </p:txBody>
      </p:sp>
    </p:spTree>
    <p:extLst>
      <p:ext uri="{BB962C8B-B14F-4D97-AF65-F5344CB8AC3E}">
        <p14:creationId xmlns:p14="http://schemas.microsoft.com/office/powerpoint/2010/main" val="343719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>
            <a:extLst>
              <a:ext uri="{FF2B5EF4-FFF2-40B4-BE49-F238E27FC236}">
                <a16:creationId xmlns:a16="http://schemas.microsoft.com/office/drawing/2014/main" id="{AD3B3EF7-FBC7-492F-9055-FA2E3D2A7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37665" y="302213"/>
            <a:ext cx="8722570" cy="62646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Rectangle 3"/>
          <p:cNvSpPr/>
          <p:nvPr/>
        </p:nvSpPr>
        <p:spPr>
          <a:xfrm>
            <a:off x="332509" y="490438"/>
            <a:ext cx="8487963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Lecture 11</a:t>
            </a:r>
            <a:endParaRPr lang="ar-EG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	Growth and Development</a:t>
            </a:r>
          </a:p>
          <a:p>
            <a:pPr marL="2114550" lvl="3" indent="-742950" defTabSz="914400">
              <a:lnSpc>
                <a:spcPct val="130000"/>
              </a:lnSpc>
              <a:buFont typeface="+mj-lt"/>
              <a:buAutoNum type="arabicPeriod"/>
            </a:pP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Double Fertilization</a:t>
            </a:r>
          </a:p>
          <a:p>
            <a:pPr marL="2114550" lvl="3" indent="-742950" defTabSz="914400">
              <a:lnSpc>
                <a:spcPct val="130000"/>
              </a:lnSpc>
              <a:buFont typeface="+mj-lt"/>
              <a:buAutoNum type="arabicPeriod"/>
            </a:pP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Embryogenesis</a:t>
            </a:r>
          </a:p>
          <a:p>
            <a:pPr marL="2114550" lvl="3" indent="-742950" defTabSz="914400">
              <a:lnSpc>
                <a:spcPct val="130000"/>
              </a:lnSpc>
              <a:buFont typeface="+mj-lt"/>
              <a:buAutoNum type="arabicPeriod"/>
            </a:pP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Leaf and Root Development</a:t>
            </a:r>
          </a:p>
          <a:p>
            <a:pPr marL="2114550" lvl="3" indent="-742950" defTabSz="914400">
              <a:lnSpc>
                <a:spcPct val="130000"/>
              </a:lnSpc>
              <a:buFont typeface="+mj-lt"/>
              <a:buAutoNum type="arabicPeriod"/>
            </a:pP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Cell Differentiation</a:t>
            </a:r>
          </a:p>
          <a:p>
            <a:pPr marL="2114550" lvl="3" indent="-742950" defTabSz="914400">
              <a:lnSpc>
                <a:spcPct val="130000"/>
              </a:lnSpc>
              <a:buFont typeface="+mj-lt"/>
              <a:buAutoNum type="arabicPeriod"/>
            </a:pP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Programmed Cell Death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5419" y="841513"/>
            <a:ext cx="9022642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b="1" dirty="0"/>
              <a:t>Plant growth </a:t>
            </a:r>
            <a:r>
              <a:rPr lang="en-US" sz="2600" dirty="0"/>
              <a:t>is defined as “a permanent increase in the size of a plant or an organ or its part or even of an individual cell.”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b="1" dirty="0"/>
              <a:t>Plant development </a:t>
            </a:r>
            <a:r>
              <a:rPr lang="en-US" sz="2600" dirty="0"/>
              <a:t>includes all the changes that a plant goes throughout its life cycle, including growth and differentiation.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/>
              <a:t>Plant growth is concentrated in regions of cell division called </a:t>
            </a:r>
            <a:r>
              <a:rPr lang="en-US" sz="2600" b="1" dirty="0" err="1"/>
              <a:t>Meristems</a:t>
            </a:r>
            <a:r>
              <a:rPr lang="en-US" sz="2600" b="1" dirty="0"/>
              <a:t> </a:t>
            </a:r>
            <a:r>
              <a:rPr lang="en-US" sz="2600" dirty="0"/>
              <a:t>(</a:t>
            </a:r>
            <a:r>
              <a:rPr lang="en-US" sz="2600" dirty="0" err="1"/>
              <a:t>Meristematic</a:t>
            </a:r>
            <a:r>
              <a:rPr lang="en-US" sz="2600" dirty="0"/>
              <a:t> tissues). 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/>
              <a:t>During the process of development, a complex body organization is formed that produces roots, leaves, branches, flowers, fruits, and seeds, and finally they die.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8272"/>
            <a:ext cx="9144000" cy="64633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Introduction</a:t>
            </a:r>
            <a:endParaRPr lang="ar-EG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58272"/>
            <a:ext cx="9144000" cy="64633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Double Fertilization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55419" y="841513"/>
            <a:ext cx="9022642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/>
              <a:t>In plants, as in all other eukaryotes, the union of one sperm with the egg forms a single diploid cell called the </a:t>
            </a:r>
            <a:r>
              <a:rPr lang="en-US" sz="2600" b="1" dirty="0"/>
              <a:t>zygote (2n)</a:t>
            </a:r>
            <a:r>
              <a:rPr lang="en-US" sz="2600" dirty="0"/>
              <a:t>.</a:t>
            </a:r>
          </a:p>
          <a:p>
            <a:pPr marL="971550" lvl="1" indent="-5143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600" i="1" dirty="0"/>
              <a:t>this process is called </a:t>
            </a:r>
            <a:r>
              <a:rPr lang="en-US" sz="2600" b="1" i="1" dirty="0"/>
              <a:t>fertilization.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/>
              <a:t>In angiosperms, this event is accompanied by a second fertilization event, another sperm fuses with two polar nuclei to form a triploid endosperm nucleus </a:t>
            </a:r>
            <a:r>
              <a:rPr lang="en-US" sz="2600" b="1" dirty="0"/>
              <a:t>(3n)</a:t>
            </a:r>
            <a:r>
              <a:rPr lang="en-US" sz="2600" dirty="0"/>
              <a:t>, that develops into </a:t>
            </a:r>
            <a:r>
              <a:rPr lang="en-US" sz="2600" b="1" i="1" dirty="0"/>
              <a:t>endosperm </a:t>
            </a:r>
            <a:r>
              <a:rPr lang="en-US" sz="2600" dirty="0"/>
              <a:t>tissue (that supplies food for growing embryo).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/>
              <a:t>The fertilized ovule forms the seed, whereas the tissues of the ovary become the fruit, usually enveloping the seed.</a:t>
            </a:r>
          </a:p>
          <a:p>
            <a:pPr algn="just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ØµÙØ±Ø© Ø°Ø§Øª ØµÙØ©"/>
          <p:cNvPicPr>
            <a:picLocks noChangeAspect="1" noChangeArrowheads="1"/>
          </p:cNvPicPr>
          <p:nvPr/>
        </p:nvPicPr>
        <p:blipFill>
          <a:blip r:embed="rId3">
            <a:lum bright="-20000" contrast="40000"/>
          </a:blip>
          <a:srcRect/>
          <a:stretch>
            <a:fillRect/>
          </a:stretch>
        </p:blipFill>
        <p:spPr bwMode="auto">
          <a:xfrm>
            <a:off x="29872" y="905286"/>
            <a:ext cx="9072563" cy="5445306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58272"/>
            <a:ext cx="9144000" cy="64633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Double Fertilization</a:t>
            </a:r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5419" y="841513"/>
            <a:ext cx="9022642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/>
              <a:t>All cells of a plant develops from a zygote, which produces a number of cells that organize into tissues and organs.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/>
              <a:t>Vegetative phase of development begins with embryogenesis. 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/>
              <a:t>The embryogenesis is a process occurs after the fertilization to transforms the zygote into a </a:t>
            </a:r>
            <a:r>
              <a:rPr lang="en-US" sz="2600" dirty="0" err="1"/>
              <a:t>multicellular</a:t>
            </a:r>
            <a:r>
              <a:rPr lang="en-US" sz="2600" dirty="0"/>
              <a:t> plant embryo.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/>
              <a:t>The embryogenesis and endosperm development typically occur in parallel with seed development.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/>
              <a:t>When these processes completed, the seed and the embryo within it become dormant and able to survive long periods.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8272"/>
            <a:ext cx="9144000" cy="64633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Embryogenesis</a:t>
            </a:r>
            <a:endParaRPr lang="ar-EG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5419" y="841513"/>
            <a:ext cx="9022642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/>
              <a:t>The root and shoot apical </a:t>
            </a:r>
            <a:r>
              <a:rPr lang="en-US" sz="2600" dirty="0" err="1"/>
              <a:t>meristems</a:t>
            </a:r>
            <a:r>
              <a:rPr lang="en-US" sz="2600" dirty="0"/>
              <a:t> are primary </a:t>
            </a:r>
            <a:r>
              <a:rPr lang="en-US" sz="2600" dirty="0" err="1"/>
              <a:t>meristems</a:t>
            </a:r>
            <a:r>
              <a:rPr lang="en-US" sz="2600" dirty="0"/>
              <a:t> formed during embryogenesis.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/>
              <a:t>The shoot apical </a:t>
            </a:r>
            <a:r>
              <a:rPr lang="en-US" sz="2600" dirty="0" err="1"/>
              <a:t>meristem</a:t>
            </a:r>
            <a:r>
              <a:rPr lang="en-US" sz="2600" dirty="0"/>
              <a:t> repetitively forms units known as </a:t>
            </a:r>
            <a:r>
              <a:rPr lang="en-US" sz="2600" b="1" dirty="0" err="1"/>
              <a:t>phytomeres</a:t>
            </a:r>
            <a:r>
              <a:rPr lang="en-US" sz="2600" dirty="0"/>
              <a:t>, each consisting of one or more leaves, the node, the </a:t>
            </a:r>
            <a:r>
              <a:rPr lang="en-US" sz="2600" dirty="0" err="1"/>
              <a:t>internode</a:t>
            </a:r>
            <a:r>
              <a:rPr lang="en-US" sz="2600" dirty="0"/>
              <a:t>, and one or more </a:t>
            </a:r>
            <a:r>
              <a:rPr lang="en-US" sz="2600" dirty="0" err="1"/>
              <a:t>axillary</a:t>
            </a:r>
            <a:r>
              <a:rPr lang="en-US" sz="2600" dirty="0"/>
              <a:t> buds.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b="1" dirty="0"/>
              <a:t>Leaves form in a characteristic pattern, with three stages: 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sz="2600" dirty="0"/>
              <a:t>	</a:t>
            </a:r>
            <a:r>
              <a:rPr lang="en-US" sz="2600" b="1" dirty="0"/>
              <a:t>(1)</a:t>
            </a:r>
            <a:r>
              <a:rPr lang="en-US" sz="2600" dirty="0"/>
              <a:t> organogenesis, 	   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sz="2600" b="1" dirty="0"/>
              <a:t>	(2)</a:t>
            </a:r>
            <a:r>
              <a:rPr lang="en-US" sz="2600" dirty="0"/>
              <a:t> development of </a:t>
            </a:r>
            <a:r>
              <a:rPr lang="en-US" sz="2600" dirty="0" err="1"/>
              <a:t>suborgan</a:t>
            </a:r>
            <a:r>
              <a:rPr lang="en-US" sz="2600" dirty="0"/>
              <a:t> domains, 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sz="2600" dirty="0"/>
              <a:t>	</a:t>
            </a:r>
            <a:r>
              <a:rPr lang="en-US" sz="2600" b="1" dirty="0"/>
              <a:t>(3) </a:t>
            </a:r>
            <a:r>
              <a:rPr lang="en-US" sz="2600" dirty="0"/>
              <a:t>cell and tissue differentiation.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8272"/>
            <a:ext cx="9144000" cy="64633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Leaf and Root Development</a:t>
            </a:r>
            <a:endParaRPr lang="ar-EG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 l="49964" t="10742" r="7759" b="11133"/>
          <a:stretch>
            <a:fillRect/>
          </a:stretch>
        </p:blipFill>
        <p:spPr bwMode="auto">
          <a:xfrm>
            <a:off x="1500165" y="857232"/>
            <a:ext cx="6421063" cy="5670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58272"/>
            <a:ext cx="9144000" cy="64633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Leaf and Root Development</a:t>
            </a:r>
            <a:endParaRPr lang="ar-EG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5236900" y="843377"/>
            <a:ext cx="3865535" cy="5632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-33" y="813803"/>
            <a:ext cx="5472577" cy="5575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Root apical </a:t>
            </a:r>
            <a:r>
              <a:rPr lang="en-US" sz="2400" dirty="0" err="1"/>
              <a:t>meristem</a:t>
            </a:r>
            <a:r>
              <a:rPr lang="en-US" sz="2400" dirty="0"/>
              <a:t> is </a:t>
            </a:r>
            <a:r>
              <a:rPr lang="en-US" sz="2400" dirty="0" err="1"/>
              <a:t>subterminal</a:t>
            </a:r>
            <a:r>
              <a:rPr lang="en-US" sz="2400" dirty="0"/>
              <a:t> and covered by a root cap. 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The cell divisions in the root apex generate a number of cells that subsequently elongate and differentiate to specialized function. 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Four developmental zones are recognized in the root: </a:t>
            </a:r>
          </a:p>
          <a:p>
            <a:pPr marL="514350" indent="-514350">
              <a:lnSpc>
                <a:spcPct val="150000"/>
              </a:lnSpc>
            </a:pPr>
            <a:r>
              <a:rPr lang="en-US" sz="2400" dirty="0"/>
              <a:t>	Root cap,</a:t>
            </a:r>
            <a:r>
              <a:rPr lang="en-US" sz="2400" b="1" dirty="0"/>
              <a:t> </a:t>
            </a:r>
            <a:r>
              <a:rPr lang="en-US" sz="2400" dirty="0" err="1"/>
              <a:t>Meristematic</a:t>
            </a:r>
            <a:r>
              <a:rPr lang="en-US" sz="2400" dirty="0"/>
              <a:t> zone, Elongation zone and Maturation zone.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8272"/>
            <a:ext cx="9144000" cy="64633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Leaf and Root Development</a:t>
            </a:r>
            <a:endParaRPr lang="ar-EG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11414</TotalTime>
  <Words>729</Words>
  <Application>Microsoft Macintosh PowerPoint</Application>
  <PresentationFormat>On-screen Show (4:3)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Born Addict</vt:lpstr>
      <vt:lpstr>Calibri</vt:lpstr>
      <vt:lpstr>Calibri Light</vt:lpstr>
      <vt:lpstr>Comic Sans MS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إثبات أن الـ DNA هو المادة الوراثية.</dc:title>
  <dc:creator>defrawy</dc:creator>
  <cp:lastModifiedBy>Microsoft Office User</cp:lastModifiedBy>
  <cp:revision>4823</cp:revision>
  <dcterms:created xsi:type="dcterms:W3CDTF">1997-09-01T07:53:11Z</dcterms:created>
  <dcterms:modified xsi:type="dcterms:W3CDTF">2023-01-23T18:54:45Z</dcterms:modified>
</cp:coreProperties>
</file>