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04" r:id="rId1"/>
  </p:sldMasterIdLst>
  <p:notesMasterIdLst>
    <p:notesMasterId r:id="rId48"/>
  </p:notesMasterIdLst>
  <p:sldIdLst>
    <p:sldId id="256" r:id="rId2"/>
    <p:sldId id="257" r:id="rId3"/>
    <p:sldId id="258" r:id="rId4"/>
    <p:sldId id="259" r:id="rId5"/>
    <p:sldId id="412" r:id="rId6"/>
    <p:sldId id="260" r:id="rId7"/>
    <p:sldId id="262" r:id="rId8"/>
    <p:sldId id="414" r:id="rId9"/>
    <p:sldId id="261" r:id="rId10"/>
    <p:sldId id="265" r:id="rId11"/>
    <p:sldId id="275" r:id="rId12"/>
    <p:sldId id="276" r:id="rId13"/>
    <p:sldId id="277" r:id="rId14"/>
    <p:sldId id="426" r:id="rId15"/>
    <p:sldId id="427" r:id="rId16"/>
    <p:sldId id="428" r:id="rId17"/>
    <p:sldId id="279" r:id="rId18"/>
    <p:sldId id="280" r:id="rId19"/>
    <p:sldId id="429" r:id="rId20"/>
    <p:sldId id="283" r:id="rId21"/>
    <p:sldId id="284" r:id="rId22"/>
    <p:sldId id="286" r:id="rId23"/>
    <p:sldId id="288" r:id="rId24"/>
    <p:sldId id="290" r:id="rId25"/>
    <p:sldId id="299" r:id="rId26"/>
    <p:sldId id="430" r:id="rId27"/>
    <p:sldId id="431" r:id="rId28"/>
    <p:sldId id="432" r:id="rId29"/>
    <p:sldId id="433" r:id="rId30"/>
    <p:sldId id="434" r:id="rId31"/>
    <p:sldId id="300" r:id="rId32"/>
    <p:sldId id="301" r:id="rId33"/>
    <p:sldId id="303" r:id="rId34"/>
    <p:sldId id="305" r:id="rId35"/>
    <p:sldId id="306" r:id="rId36"/>
    <p:sldId id="319" r:id="rId37"/>
    <p:sldId id="316" r:id="rId38"/>
    <p:sldId id="317" r:id="rId39"/>
    <p:sldId id="308" r:id="rId40"/>
    <p:sldId id="435" r:id="rId41"/>
    <p:sldId id="311" r:id="rId42"/>
    <p:sldId id="322" r:id="rId43"/>
    <p:sldId id="423" r:id="rId44"/>
    <p:sldId id="296" r:id="rId45"/>
    <p:sldId id="297" r:id="rId46"/>
    <p:sldId id="298"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CCFF"/>
    <a:srgbClr val="00FFFF"/>
    <a:srgbClr val="00CCFF"/>
    <a:srgbClr val="33CCFF"/>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158"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BB955C-A540-4863-BAFA-9C622F340E4E}" type="datetimeFigureOut">
              <a:rPr lang="en-US" smtClean="0"/>
              <a:pPr/>
              <a:t>11/23/2020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64845A-B707-4A3F-A092-B4665D80AA2A}" type="slidenum">
              <a:rPr lang="en-US" smtClean="0"/>
              <a:pPr/>
              <a:t>‹#›</a:t>
            </a:fld>
            <a:endParaRPr lang="en-US"/>
          </a:p>
        </p:txBody>
      </p:sp>
    </p:spTree>
    <p:extLst>
      <p:ext uri="{BB962C8B-B14F-4D97-AF65-F5344CB8AC3E}">
        <p14:creationId xmlns:p14="http://schemas.microsoft.com/office/powerpoint/2010/main" val="14206012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Fpllowing</a:t>
            </a:r>
            <a:r>
              <a:rPr lang="en-US" dirty="0" smtClean="0"/>
              <a:t> </a:t>
            </a:r>
            <a:r>
              <a:rPr lang="en-US" dirty="0" err="1" smtClean="0"/>
              <a:t>fi</a:t>
            </a:r>
            <a:endParaRPr lang="ar-SA" dirty="0"/>
          </a:p>
        </p:txBody>
      </p:sp>
      <p:sp>
        <p:nvSpPr>
          <p:cNvPr id="4" name="Slide Number Placeholder 3"/>
          <p:cNvSpPr>
            <a:spLocks noGrp="1"/>
          </p:cNvSpPr>
          <p:nvPr>
            <p:ph type="sldNum" sz="quarter" idx="10"/>
          </p:nvPr>
        </p:nvSpPr>
        <p:spPr/>
        <p:txBody>
          <a:bodyPr/>
          <a:lstStyle/>
          <a:p>
            <a:fld id="{3C64845A-B707-4A3F-A092-B4665D80AA2A}"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5800" y="1346947"/>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85800" y="4282763"/>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685800" y="1484779"/>
            <a:ext cx="7772400"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a:grpSpLocks noChangeAspect="1"/>
          </p:cNvGrpSpPr>
          <p:nvPr/>
        </p:nvGrpSpPr>
        <p:grpSpPr>
          <a:xfrm>
            <a:off x="7234780" y="4107023"/>
            <a:ext cx="914400" cy="914400"/>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788670" y="1432223"/>
            <a:ext cx="7593330" cy="3035808"/>
          </a:xfrm>
        </p:spPr>
        <p:txBody>
          <a:bodyPr anchor="ctr">
            <a:noAutofit/>
          </a:bodyPr>
          <a:lstStyle>
            <a:lvl1pPr algn="l">
              <a:lnSpc>
                <a:spcPct val="80000"/>
              </a:lnSpc>
              <a:defRPr sz="6400" b="0" cap="all"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802386" y="4389120"/>
            <a:ext cx="5918454" cy="1069848"/>
          </a:xfrm>
        </p:spPr>
        <p:txBody>
          <a:bodyPr>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CD742C4-3A34-4D21-ABCF-C3D31C7FFAF3}" type="datetime1">
              <a:rPr lang="en-US" smtClean="0"/>
              <a:pPr/>
              <a:t>11/23/2020</a:t>
            </a:fld>
            <a:endParaRPr lang="en-US"/>
          </a:p>
        </p:txBody>
      </p:sp>
      <p:sp>
        <p:nvSpPr>
          <p:cNvPr id="5" name="Footer Placeholder 4"/>
          <p:cNvSpPr>
            <a:spLocks noGrp="1"/>
          </p:cNvSpPr>
          <p:nvPr>
            <p:ph type="ftr" sz="quarter" idx="11"/>
          </p:nvPr>
        </p:nvSpPr>
        <p:spPr>
          <a:xfrm>
            <a:off x="812805" y="6272785"/>
            <a:ext cx="4745736" cy="365125"/>
          </a:xfrm>
        </p:spPr>
        <p:txBody>
          <a:bodyPr/>
          <a:lstStyle/>
          <a:p>
            <a:r>
              <a:rPr lang="en-US" smtClean="0"/>
              <a:t>Dr. Mohamed Saad Daoud</a:t>
            </a:r>
            <a:endParaRPr lang="en-US"/>
          </a:p>
        </p:txBody>
      </p:sp>
      <p:sp>
        <p:nvSpPr>
          <p:cNvPr id="6" name="Slide Number Placeholder 5"/>
          <p:cNvSpPr>
            <a:spLocks noGrp="1"/>
          </p:cNvSpPr>
          <p:nvPr>
            <p:ph type="sldNum" sz="quarter" idx="12"/>
          </p:nvPr>
        </p:nvSpPr>
        <p:spPr>
          <a:xfrm>
            <a:off x="7244280" y="4227195"/>
            <a:ext cx="895401" cy="640080"/>
          </a:xfrm>
        </p:spPr>
        <p:txBody>
          <a:bodyPr/>
          <a:lstStyle>
            <a:lvl1pPr>
              <a:defRPr sz="2800" b="1"/>
            </a:lvl1pPr>
          </a:lstStyle>
          <a:p>
            <a:fld id="{C0B24F9D-808B-4200-A7FE-3B1F49D75A8C}" type="slidenum">
              <a:rPr lang="en-US" smtClean="0"/>
              <a:pPr/>
              <a:t>‹#›</a:t>
            </a:fld>
            <a:endParaRPr lang="en-US"/>
          </a:p>
        </p:txBody>
      </p:sp>
    </p:spTree>
    <p:extLst>
      <p:ext uri="{BB962C8B-B14F-4D97-AF65-F5344CB8AC3E}">
        <p14:creationId xmlns:p14="http://schemas.microsoft.com/office/powerpoint/2010/main" val="3172019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82BE0B4-C0B0-4B37-9349-1F1E080B501D}" type="datetime1">
              <a:rPr lang="en-US" smtClean="0"/>
              <a:pPr/>
              <a:t>11/23/2020</a:t>
            </a:fld>
            <a:endParaRPr lang="en-US"/>
          </a:p>
        </p:txBody>
      </p:sp>
      <p:sp>
        <p:nvSpPr>
          <p:cNvPr id="8" name="Footer Placeholder 7"/>
          <p:cNvSpPr>
            <a:spLocks noGrp="1"/>
          </p:cNvSpPr>
          <p:nvPr>
            <p:ph type="ftr" sz="quarter" idx="11"/>
          </p:nvPr>
        </p:nvSpPr>
        <p:spPr/>
        <p:txBody>
          <a:bodyPr/>
          <a:lstStyle/>
          <a:p>
            <a:r>
              <a:rPr lang="en-US" smtClean="0"/>
              <a:t>Dr. Mohamed Saad Daoud</a:t>
            </a:r>
            <a:endParaRPr lang="en-US"/>
          </a:p>
        </p:txBody>
      </p:sp>
      <p:sp>
        <p:nvSpPr>
          <p:cNvPr id="9" name="Slide Number Placeholder 8"/>
          <p:cNvSpPr>
            <a:spLocks noGrp="1"/>
          </p:cNvSpPr>
          <p:nvPr>
            <p:ph type="sldNum" sz="quarter" idx="12"/>
          </p:nvPr>
        </p:nvSpPr>
        <p:spPr/>
        <p:txBody>
          <a:bodyPr/>
          <a:lstStyle/>
          <a:p>
            <a:fld id="{C0B24F9D-808B-4200-A7FE-3B1F49D75A8C}" type="slidenum">
              <a:rPr lang="en-US" smtClean="0"/>
              <a:pPr/>
              <a:t>‹#›</a:t>
            </a:fld>
            <a:endParaRPr lang="en-US"/>
          </a:p>
        </p:txBody>
      </p:sp>
    </p:spTree>
    <p:extLst>
      <p:ext uri="{BB962C8B-B14F-4D97-AF65-F5344CB8AC3E}">
        <p14:creationId xmlns:p14="http://schemas.microsoft.com/office/powerpoint/2010/main" val="29940634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33400"/>
            <a:ext cx="1914525" cy="5638800"/>
          </a:xfrm>
        </p:spPr>
        <p:txBody>
          <a:bodyPr vert="eaVert"/>
          <a:lstStyle>
            <a:lvl1pPr>
              <a:defRPr b="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00100" y="533400"/>
            <a:ext cx="5629275" cy="56388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0DE300D-ED5D-4EDB-B7B7-16782294268B}" type="datetime1">
              <a:rPr lang="en-US" smtClean="0"/>
              <a:pPr/>
              <a:t>11/23/2020</a:t>
            </a:fld>
            <a:endParaRPr lang="en-US"/>
          </a:p>
        </p:txBody>
      </p:sp>
      <p:sp>
        <p:nvSpPr>
          <p:cNvPr id="8" name="Footer Placeholder 7"/>
          <p:cNvSpPr>
            <a:spLocks noGrp="1"/>
          </p:cNvSpPr>
          <p:nvPr>
            <p:ph type="ftr" sz="quarter" idx="11"/>
          </p:nvPr>
        </p:nvSpPr>
        <p:spPr/>
        <p:txBody>
          <a:bodyPr/>
          <a:lstStyle/>
          <a:p>
            <a:r>
              <a:rPr lang="en-US" smtClean="0"/>
              <a:t>Dr. Mohamed Saad Daoud</a:t>
            </a:r>
            <a:endParaRPr lang="en-US"/>
          </a:p>
        </p:txBody>
      </p:sp>
      <p:sp>
        <p:nvSpPr>
          <p:cNvPr id="9" name="Slide Number Placeholder 8"/>
          <p:cNvSpPr>
            <a:spLocks noGrp="1"/>
          </p:cNvSpPr>
          <p:nvPr>
            <p:ph type="sldNum" sz="quarter" idx="12"/>
          </p:nvPr>
        </p:nvSpPr>
        <p:spPr/>
        <p:txBody>
          <a:bodyPr/>
          <a:lstStyle/>
          <a:p>
            <a:fld id="{C0B24F9D-808B-4200-A7FE-3B1F49D75A8C}" type="slidenum">
              <a:rPr lang="en-US" smtClean="0"/>
              <a:pPr/>
              <a:t>‹#›</a:t>
            </a:fld>
            <a:endParaRPr lang="en-US"/>
          </a:p>
        </p:txBody>
      </p:sp>
    </p:spTree>
    <p:extLst>
      <p:ext uri="{BB962C8B-B14F-4D97-AF65-F5344CB8AC3E}">
        <p14:creationId xmlns:p14="http://schemas.microsoft.com/office/powerpoint/2010/main" val="1527889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685EFCA-3996-4DAB-911A-24681EABDBA1}" type="datetime1">
              <a:rPr lang="en-US" smtClean="0"/>
              <a:pPr/>
              <a:t>11/23/2020</a:t>
            </a:fld>
            <a:endParaRPr lang="en-US"/>
          </a:p>
        </p:txBody>
      </p:sp>
      <p:sp>
        <p:nvSpPr>
          <p:cNvPr id="8" name="Footer Placeholder 7"/>
          <p:cNvSpPr>
            <a:spLocks noGrp="1"/>
          </p:cNvSpPr>
          <p:nvPr>
            <p:ph type="ftr" sz="quarter" idx="11"/>
          </p:nvPr>
        </p:nvSpPr>
        <p:spPr/>
        <p:txBody>
          <a:bodyPr/>
          <a:lstStyle/>
          <a:p>
            <a:r>
              <a:rPr lang="en-US" smtClean="0"/>
              <a:t>Dr. Mohamed Saad Daoud</a:t>
            </a:r>
            <a:endParaRPr lang="en-US"/>
          </a:p>
        </p:txBody>
      </p:sp>
      <p:sp>
        <p:nvSpPr>
          <p:cNvPr id="9" name="Slide Number Placeholder 8"/>
          <p:cNvSpPr>
            <a:spLocks noGrp="1"/>
          </p:cNvSpPr>
          <p:nvPr>
            <p:ph type="sldNum" sz="quarter" idx="12"/>
          </p:nvPr>
        </p:nvSpPr>
        <p:spPr/>
        <p:txBody>
          <a:bodyPr/>
          <a:lstStyle/>
          <a:p>
            <a:fld id="{C0B24F9D-808B-4200-A7FE-3B1F49D75A8C}" type="slidenum">
              <a:rPr lang="en-US" smtClean="0"/>
              <a:pPr/>
              <a:t>‹#›</a:t>
            </a:fld>
            <a:endParaRPr lang="en-US"/>
          </a:p>
        </p:txBody>
      </p:sp>
    </p:spTree>
    <p:extLst>
      <p:ext uri="{BB962C8B-B14F-4D97-AF65-F5344CB8AC3E}">
        <p14:creationId xmlns:p14="http://schemas.microsoft.com/office/powerpoint/2010/main" val="13712693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9144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5346" y="1225296"/>
            <a:ext cx="6960870" cy="3520440"/>
          </a:xfrm>
        </p:spPr>
        <p:txBody>
          <a:bodyPr anchor="ctr">
            <a:normAutofit/>
          </a:bodyPr>
          <a:lstStyle>
            <a:lvl1pPr>
              <a:lnSpc>
                <a:spcPct val="80000"/>
              </a:lnSpc>
              <a:defRPr sz="6400" b="0"/>
            </a:lvl1pPr>
          </a:lstStyle>
          <a:p>
            <a:r>
              <a:rPr lang="en-US" smtClean="0"/>
              <a:t>Click to edit Master title style</a:t>
            </a:r>
            <a:endParaRPr lang="en-US" dirty="0"/>
          </a:p>
        </p:txBody>
      </p:sp>
      <p:sp>
        <p:nvSpPr>
          <p:cNvPr id="3" name="Text Placeholder 2"/>
          <p:cNvSpPr>
            <a:spLocks noGrp="1"/>
          </p:cNvSpPr>
          <p:nvPr>
            <p:ph type="body" idx="1"/>
          </p:nvPr>
        </p:nvSpPr>
        <p:spPr>
          <a:xfrm>
            <a:off x="1624330" y="5020056"/>
            <a:ext cx="6789420" cy="1066800"/>
          </a:xfrm>
        </p:spPr>
        <p:txBody>
          <a:bodyPr anchor="t">
            <a:normAutofit/>
          </a:bodyPr>
          <a:lstStyle>
            <a:lvl1pPr marL="0" indent="0">
              <a:buNone/>
              <a:defRPr sz="1800" b="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6445251" y="6272785"/>
            <a:ext cx="1983232" cy="365125"/>
          </a:xfrm>
        </p:spPr>
        <p:txBody>
          <a:bodyPr/>
          <a:lstStyle>
            <a:lvl1pPr>
              <a:defRPr>
                <a:solidFill>
                  <a:schemeClr val="accent1">
                    <a:lumMod val="50000"/>
                  </a:schemeClr>
                </a:solidFill>
              </a:defRPr>
            </a:lvl1pPr>
          </a:lstStyle>
          <a:p>
            <a:fld id="{78F9179F-03F2-42E6-B49E-ECF62F591C02}" type="datetime1">
              <a:rPr lang="en-US" smtClean="0"/>
              <a:pPr/>
              <a:t>11/23/2020</a:t>
            </a:fld>
            <a:endParaRPr lang="en-US"/>
          </a:p>
        </p:txBody>
      </p:sp>
      <p:sp>
        <p:nvSpPr>
          <p:cNvPr id="5" name="Footer Placeholder 4"/>
          <p:cNvSpPr>
            <a:spLocks noGrp="1"/>
          </p:cNvSpPr>
          <p:nvPr>
            <p:ph type="ftr" sz="quarter" idx="11"/>
          </p:nvPr>
        </p:nvSpPr>
        <p:spPr>
          <a:xfrm>
            <a:off x="1636099" y="6272784"/>
            <a:ext cx="4745736" cy="365125"/>
          </a:xfrm>
        </p:spPr>
        <p:txBody>
          <a:bodyPr/>
          <a:lstStyle>
            <a:lvl1pPr>
              <a:defRPr>
                <a:solidFill>
                  <a:schemeClr val="accent1">
                    <a:lumMod val="50000"/>
                  </a:schemeClr>
                </a:solidFill>
              </a:defRPr>
            </a:lvl1pPr>
          </a:lstStyle>
          <a:p>
            <a:r>
              <a:rPr lang="en-US" smtClean="0"/>
              <a:t>Dr. Mohamed Saad Daoud</a:t>
            </a:r>
            <a:endParaRPr lang="en-US"/>
          </a:p>
        </p:txBody>
      </p:sp>
      <p:grpSp>
        <p:nvGrpSpPr>
          <p:cNvPr id="8" name="Group 7"/>
          <p:cNvGrpSpPr>
            <a:grpSpLocks noChangeAspect="1"/>
          </p:cNvGrpSpPr>
          <p:nvPr/>
        </p:nvGrpSpPr>
        <p:grpSpPr>
          <a:xfrm>
            <a:off x="633862" y="2430623"/>
            <a:ext cx="914400" cy="914400"/>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645450" y="2508607"/>
            <a:ext cx="891224" cy="720332"/>
          </a:xfrm>
        </p:spPr>
        <p:txBody>
          <a:bodyPr/>
          <a:lstStyle>
            <a:lvl1pPr>
              <a:defRPr sz="2800"/>
            </a:lvl1pPr>
          </a:lstStyle>
          <a:p>
            <a:fld id="{C0B24F9D-808B-4200-A7FE-3B1F49D75A8C}" type="slidenum">
              <a:rPr lang="en-US" smtClean="0"/>
              <a:pPr/>
              <a:t>‹#›</a:t>
            </a:fld>
            <a:endParaRPr lang="en-US"/>
          </a:p>
        </p:txBody>
      </p:sp>
    </p:spTree>
    <p:extLst>
      <p:ext uri="{BB962C8B-B14F-4D97-AF65-F5344CB8AC3E}">
        <p14:creationId xmlns:p14="http://schemas.microsoft.com/office/powerpoint/2010/main" val="3437084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92218"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FC71C2A-AD2D-4B88-933F-B2BD4F01FB12}" type="datetime1">
              <a:rPr lang="en-US" smtClean="0"/>
              <a:pPr/>
              <a:t>11/23/2020</a:t>
            </a:fld>
            <a:endParaRPr lang="en-US"/>
          </a:p>
        </p:txBody>
      </p:sp>
      <p:sp>
        <p:nvSpPr>
          <p:cNvPr id="6" name="Footer Placeholder 5"/>
          <p:cNvSpPr>
            <a:spLocks noGrp="1"/>
          </p:cNvSpPr>
          <p:nvPr>
            <p:ph type="ftr" sz="quarter" idx="11"/>
          </p:nvPr>
        </p:nvSpPr>
        <p:spPr/>
        <p:txBody>
          <a:bodyPr/>
          <a:lstStyle/>
          <a:p>
            <a:r>
              <a:rPr lang="en-US" smtClean="0"/>
              <a:t>Dr. Mohamed Saad Daoud</a:t>
            </a:r>
            <a:endParaRPr lang="en-US"/>
          </a:p>
        </p:txBody>
      </p:sp>
      <p:sp>
        <p:nvSpPr>
          <p:cNvPr id="7" name="Slide Number Placeholder 6"/>
          <p:cNvSpPr>
            <a:spLocks noGrp="1"/>
          </p:cNvSpPr>
          <p:nvPr>
            <p:ph type="sldNum" sz="quarter" idx="12"/>
          </p:nvPr>
        </p:nvSpPr>
        <p:spPr/>
        <p:txBody>
          <a:bodyPr/>
          <a:lstStyle/>
          <a:p>
            <a:fld id="{C0B24F9D-808B-4200-A7FE-3B1F49D75A8C}" type="slidenum">
              <a:rPr lang="en-US" smtClean="0"/>
              <a:pPr/>
              <a:t>‹#›</a:t>
            </a:fld>
            <a:endParaRPr lang="en-US"/>
          </a:p>
        </p:txBody>
      </p:sp>
    </p:spTree>
    <p:extLst>
      <p:ext uri="{BB962C8B-B14F-4D97-AF65-F5344CB8AC3E}">
        <p14:creationId xmlns:p14="http://schemas.microsoft.com/office/powerpoint/2010/main" val="2549373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85800"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5800"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20793"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820793"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3BF9AC7-8CD0-4F98-B7D0-E100219275BC}" type="datetime1">
              <a:rPr lang="en-US" smtClean="0"/>
              <a:pPr/>
              <a:t>11/23/2020</a:t>
            </a:fld>
            <a:endParaRPr lang="en-US"/>
          </a:p>
        </p:txBody>
      </p:sp>
      <p:sp>
        <p:nvSpPr>
          <p:cNvPr id="8" name="Footer Placeholder 7"/>
          <p:cNvSpPr>
            <a:spLocks noGrp="1"/>
          </p:cNvSpPr>
          <p:nvPr>
            <p:ph type="ftr" sz="quarter" idx="11"/>
          </p:nvPr>
        </p:nvSpPr>
        <p:spPr/>
        <p:txBody>
          <a:bodyPr/>
          <a:lstStyle/>
          <a:p>
            <a:r>
              <a:rPr lang="en-US" smtClean="0"/>
              <a:t>Dr. Mohamed Saad Daoud</a:t>
            </a:r>
            <a:endParaRPr lang="en-US"/>
          </a:p>
        </p:txBody>
      </p:sp>
      <p:sp>
        <p:nvSpPr>
          <p:cNvPr id="9" name="Slide Number Placeholder 8"/>
          <p:cNvSpPr>
            <a:spLocks noGrp="1"/>
          </p:cNvSpPr>
          <p:nvPr>
            <p:ph type="sldNum" sz="quarter" idx="12"/>
          </p:nvPr>
        </p:nvSpPr>
        <p:spPr/>
        <p:txBody>
          <a:bodyPr/>
          <a:lstStyle/>
          <a:p>
            <a:fld id="{C0B24F9D-808B-4200-A7FE-3B1F49D75A8C}" type="slidenum">
              <a:rPr lang="en-US" smtClean="0"/>
              <a:pPr/>
              <a:t>‹#›</a:t>
            </a:fld>
            <a:endParaRPr lang="en-US"/>
          </a:p>
        </p:txBody>
      </p:sp>
    </p:spTree>
    <p:extLst>
      <p:ext uri="{BB962C8B-B14F-4D97-AF65-F5344CB8AC3E}">
        <p14:creationId xmlns:p14="http://schemas.microsoft.com/office/powerpoint/2010/main" val="329804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accent1">
                    <a:lumMod val="50000"/>
                  </a:schemeClr>
                </a:solidFill>
              </a:defRPr>
            </a:lvl1pPr>
          </a:lstStyle>
          <a:p>
            <a:fld id="{4EF7B6D0-A3F5-4CAA-B1EC-0782B8FC54E5}" type="datetime1">
              <a:rPr lang="en-US" smtClean="0"/>
              <a:pPr/>
              <a:t>11/23/2020</a:t>
            </a:fld>
            <a:endParaRPr lang="en-US"/>
          </a:p>
        </p:txBody>
      </p:sp>
      <p:sp>
        <p:nvSpPr>
          <p:cNvPr id="4" name="Footer Placeholder 3"/>
          <p:cNvSpPr>
            <a:spLocks noGrp="1"/>
          </p:cNvSpPr>
          <p:nvPr>
            <p:ph type="ftr" sz="quarter" idx="11"/>
          </p:nvPr>
        </p:nvSpPr>
        <p:spPr/>
        <p:txBody>
          <a:bodyPr/>
          <a:lstStyle>
            <a:lvl1pPr>
              <a:defRPr>
                <a:solidFill>
                  <a:schemeClr val="accent1">
                    <a:lumMod val="50000"/>
                  </a:schemeClr>
                </a:solidFill>
              </a:defRPr>
            </a:lvl1pPr>
          </a:lstStyle>
          <a:p>
            <a:r>
              <a:rPr lang="en-US" smtClean="0"/>
              <a:t>Dr. Mohamed Saad Daoud</a:t>
            </a:r>
            <a:endParaRPr lang="en-US"/>
          </a:p>
        </p:txBody>
      </p:sp>
      <p:sp>
        <p:nvSpPr>
          <p:cNvPr id="5" name="Slide Number Placeholder 4"/>
          <p:cNvSpPr>
            <a:spLocks noGrp="1"/>
          </p:cNvSpPr>
          <p:nvPr>
            <p:ph type="sldNum" sz="quarter" idx="12"/>
          </p:nvPr>
        </p:nvSpPr>
        <p:spPr/>
        <p:txBody>
          <a:bodyPr/>
          <a:lstStyle/>
          <a:p>
            <a:fld id="{C0B24F9D-808B-4200-A7FE-3B1F49D75A8C}" type="slidenum">
              <a:rPr lang="en-US" smtClean="0"/>
              <a:pPr/>
              <a:t>‹#›</a:t>
            </a:fld>
            <a:endParaRPr lang="en-US"/>
          </a:p>
        </p:txBody>
      </p:sp>
    </p:spTree>
    <p:extLst>
      <p:ext uri="{BB962C8B-B14F-4D97-AF65-F5344CB8AC3E}">
        <p14:creationId xmlns:p14="http://schemas.microsoft.com/office/powerpoint/2010/main" val="1119171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909C96-AAB8-42BA-B9D5-4FAD1394A69B}" type="datetime1">
              <a:rPr lang="en-US" smtClean="0"/>
              <a:pPr/>
              <a:t>11/23/2020</a:t>
            </a:fld>
            <a:endParaRPr lang="en-US"/>
          </a:p>
        </p:txBody>
      </p:sp>
      <p:sp>
        <p:nvSpPr>
          <p:cNvPr id="3" name="Footer Placeholder 2"/>
          <p:cNvSpPr>
            <a:spLocks noGrp="1"/>
          </p:cNvSpPr>
          <p:nvPr>
            <p:ph type="ftr" sz="quarter" idx="11"/>
          </p:nvPr>
        </p:nvSpPr>
        <p:spPr/>
        <p:txBody>
          <a:bodyPr/>
          <a:lstStyle/>
          <a:p>
            <a:r>
              <a:rPr lang="en-US" smtClean="0"/>
              <a:t>Dr. Mohamed Saad Daoud</a:t>
            </a:r>
            <a:endParaRPr lang="en-US"/>
          </a:p>
        </p:txBody>
      </p:sp>
      <p:sp>
        <p:nvSpPr>
          <p:cNvPr id="4" name="Slide Number Placeholder 3"/>
          <p:cNvSpPr>
            <a:spLocks noGrp="1"/>
          </p:cNvSpPr>
          <p:nvPr>
            <p:ph type="sldNum" sz="quarter" idx="12"/>
          </p:nvPr>
        </p:nvSpPr>
        <p:spPr/>
        <p:txBody>
          <a:bodyPr/>
          <a:lstStyle/>
          <a:p>
            <a:fld id="{C0B24F9D-808B-4200-A7FE-3B1F49D75A8C}" type="slidenum">
              <a:rPr lang="en-US" smtClean="0"/>
              <a:pPr/>
              <a:t>‹#›</a:t>
            </a:fld>
            <a:endParaRPr lang="en-US"/>
          </a:p>
        </p:txBody>
      </p:sp>
    </p:spTree>
    <p:extLst>
      <p:ext uri="{BB962C8B-B14F-4D97-AF65-F5344CB8AC3E}">
        <p14:creationId xmlns:p14="http://schemas.microsoft.com/office/powerpoint/2010/main" val="3944447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smtClean="0"/>
              <a:t>Click to edit Master title style</a:t>
            </a:r>
            <a:endParaRPr lang="en-US" dirty="0"/>
          </a:p>
        </p:txBody>
      </p:sp>
      <p:sp>
        <p:nvSpPr>
          <p:cNvPr id="3" name="Content Placeholder 2"/>
          <p:cNvSpPr>
            <a:spLocks noGrp="1"/>
          </p:cNvSpPr>
          <p:nvPr>
            <p:ph idx="1"/>
          </p:nvPr>
        </p:nvSpPr>
        <p:spPr>
          <a:xfrm>
            <a:off x="628650" y="685800"/>
            <a:ext cx="5033772"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9" name="Date Placeholder 8"/>
          <p:cNvSpPr>
            <a:spLocks noGrp="1"/>
          </p:cNvSpPr>
          <p:nvPr>
            <p:ph type="dt" sz="half" idx="10"/>
          </p:nvPr>
        </p:nvSpPr>
        <p:spPr/>
        <p:txBody>
          <a:bodyPr/>
          <a:lstStyle/>
          <a:p>
            <a:fld id="{73EEAA95-5B86-4C71-AC44-4D692ADAC773}" type="datetime1">
              <a:rPr lang="en-US" smtClean="0"/>
              <a:pPr/>
              <a:t>11/23/2020</a:t>
            </a:fld>
            <a:endParaRPr lang="en-US"/>
          </a:p>
        </p:txBody>
      </p:sp>
      <p:sp>
        <p:nvSpPr>
          <p:cNvPr id="10" name="Footer Placeholder 9"/>
          <p:cNvSpPr>
            <a:spLocks noGrp="1"/>
          </p:cNvSpPr>
          <p:nvPr>
            <p:ph type="ftr" sz="quarter" idx="11"/>
          </p:nvPr>
        </p:nvSpPr>
        <p:spPr/>
        <p:txBody>
          <a:bodyPr/>
          <a:lstStyle/>
          <a:p>
            <a:r>
              <a:rPr lang="en-US" smtClean="0"/>
              <a:t>Dr. Mohamed Saad Daoud</a:t>
            </a:r>
            <a:endParaRPr lang="en-US"/>
          </a:p>
        </p:txBody>
      </p:sp>
      <p:sp>
        <p:nvSpPr>
          <p:cNvPr id="11" name="Slide Number Placeholder 10"/>
          <p:cNvSpPr>
            <a:spLocks noGrp="1"/>
          </p:cNvSpPr>
          <p:nvPr>
            <p:ph type="sldNum" sz="quarter" idx="12"/>
          </p:nvPr>
        </p:nvSpPr>
        <p:spPr/>
        <p:txBody>
          <a:bodyPr/>
          <a:lstStyle/>
          <a:p>
            <a:fld id="{C0B24F9D-808B-4200-A7FE-3B1F49D75A8C}" type="slidenum">
              <a:rPr lang="en-US" smtClean="0"/>
              <a:pPr/>
              <a:t>‹#›</a:t>
            </a:fld>
            <a:endParaRPr lang="en-US"/>
          </a:p>
        </p:txBody>
      </p:sp>
    </p:spTree>
    <p:extLst>
      <p:ext uri="{BB962C8B-B14F-4D97-AF65-F5344CB8AC3E}">
        <p14:creationId xmlns:p14="http://schemas.microsoft.com/office/powerpoint/2010/main" val="3663989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6227805"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8" name="Date Placeholder 7"/>
          <p:cNvSpPr>
            <a:spLocks noGrp="1"/>
          </p:cNvSpPr>
          <p:nvPr>
            <p:ph type="dt" sz="half" idx="10"/>
          </p:nvPr>
        </p:nvSpPr>
        <p:spPr/>
        <p:txBody>
          <a:bodyPr/>
          <a:lstStyle/>
          <a:p>
            <a:fld id="{67EA84BA-F35E-4986-97DA-376233FCBDB2}" type="datetime1">
              <a:rPr lang="en-US" smtClean="0"/>
              <a:pPr/>
              <a:t>11/23/2020</a:t>
            </a:fld>
            <a:endParaRPr lang="en-US"/>
          </a:p>
        </p:txBody>
      </p:sp>
      <p:sp>
        <p:nvSpPr>
          <p:cNvPr id="10" name="Slide Number Placeholder 9"/>
          <p:cNvSpPr>
            <a:spLocks noGrp="1"/>
          </p:cNvSpPr>
          <p:nvPr>
            <p:ph type="sldNum" sz="quarter" idx="12"/>
          </p:nvPr>
        </p:nvSpPr>
        <p:spPr/>
        <p:txBody>
          <a:bodyPr/>
          <a:lstStyle/>
          <a:p>
            <a:fld id="{C0B24F9D-808B-4200-A7FE-3B1F49D75A8C}" type="slidenum">
              <a:rPr lang="en-US" smtClean="0"/>
              <a:pPr/>
              <a:t>‹#›</a:t>
            </a:fld>
            <a:endParaRPr lang="en-US"/>
          </a:p>
        </p:txBody>
      </p:sp>
    </p:spTree>
    <p:extLst>
      <p:ext uri="{BB962C8B-B14F-4D97-AF65-F5344CB8AC3E}">
        <p14:creationId xmlns:p14="http://schemas.microsoft.com/office/powerpoint/2010/main" val="19825412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2" name="Group 11"/>
          <p:cNvGrpSpPr/>
          <p:nvPr/>
        </p:nvGrpSpPr>
        <p:grpSpPr>
          <a:xfrm>
            <a:off x="8522664" y="6255258"/>
            <a:ext cx="393192" cy="393192"/>
            <a:chOff x="8532189" y="5068824"/>
            <a:chExt cx="393192" cy="393192"/>
          </a:xfrm>
        </p:grpSpPr>
        <p:sp>
          <p:nvSpPr>
            <p:cNvPr id="8" name="Oval 7"/>
            <p:cNvSpPr>
              <a:spLocks noChangeAspect="1"/>
            </p:cNvSpPr>
            <p:nvPr/>
          </p:nvSpPr>
          <p:spPr>
            <a:xfrm>
              <a:off x="8532189" y="5068824"/>
              <a:ext cx="393192" cy="393192"/>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2" name="Title Placeholder 1"/>
          <p:cNvSpPr>
            <a:spLocks noGrp="1"/>
          </p:cNvSpPr>
          <p:nvPr>
            <p:ph type="title"/>
          </p:nvPr>
        </p:nvSpPr>
        <p:spPr>
          <a:xfrm>
            <a:off x="685800" y="484632"/>
            <a:ext cx="77724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21408"/>
            <a:ext cx="7772400" cy="4050792"/>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2368" y="6272785"/>
            <a:ext cx="2455164" cy="365125"/>
          </a:xfrm>
          <a:prstGeom prst="rect">
            <a:avLst/>
          </a:prstGeom>
        </p:spPr>
        <p:txBody>
          <a:bodyPr vert="horz" lIns="91440" tIns="45720" rIns="91440" bIns="45720" rtlCol="0" anchor="ctr"/>
          <a:lstStyle>
            <a:lvl1pPr algn="r">
              <a:defRPr sz="1000">
                <a:solidFill>
                  <a:schemeClr val="accent1">
                    <a:lumMod val="50000"/>
                  </a:schemeClr>
                </a:solidFill>
              </a:defRPr>
            </a:lvl1pPr>
          </a:lstStyle>
          <a:p>
            <a:fld id="{E63BCB24-F74B-4F6F-871D-3F6062A38C7B}" type="datetime1">
              <a:rPr lang="en-US" smtClean="0"/>
              <a:pPr/>
              <a:t>11/23/2020</a:t>
            </a:fld>
            <a:endParaRPr lang="en-US"/>
          </a:p>
        </p:txBody>
      </p:sp>
      <p:sp>
        <p:nvSpPr>
          <p:cNvPr id="5" name="Footer Placeholder 4"/>
          <p:cNvSpPr>
            <a:spLocks noGrp="1"/>
          </p:cNvSpPr>
          <p:nvPr>
            <p:ph type="ftr" sz="quarter" idx="3"/>
          </p:nvPr>
        </p:nvSpPr>
        <p:spPr>
          <a:xfrm>
            <a:off x="685800" y="6272785"/>
            <a:ext cx="4745736" cy="365125"/>
          </a:xfrm>
          <a:prstGeom prst="rect">
            <a:avLst/>
          </a:prstGeom>
        </p:spPr>
        <p:txBody>
          <a:bodyPr vert="horz" lIns="91440" tIns="45720" rIns="91440" bIns="45720" rtlCol="0" anchor="ctr"/>
          <a:lstStyle>
            <a:lvl1pPr algn="l">
              <a:defRPr sz="1000">
                <a:solidFill>
                  <a:schemeClr val="accent1">
                    <a:lumMod val="50000"/>
                  </a:schemeClr>
                </a:solidFill>
              </a:defRPr>
            </a:lvl1pPr>
          </a:lstStyle>
          <a:p>
            <a:r>
              <a:rPr lang="en-US" smtClean="0"/>
              <a:t>Dr. Mohamed Saad Daoud</a:t>
            </a:r>
            <a:endParaRPr lang="en-US"/>
          </a:p>
        </p:txBody>
      </p:sp>
      <p:sp>
        <p:nvSpPr>
          <p:cNvPr id="6" name="Slide Number Placeholder 5"/>
          <p:cNvSpPr>
            <a:spLocks noGrp="1"/>
          </p:cNvSpPr>
          <p:nvPr>
            <p:ph type="sldNum" sz="quarter" idx="4"/>
          </p:nvPr>
        </p:nvSpPr>
        <p:spPr>
          <a:xfrm>
            <a:off x="8483346" y="6272785"/>
            <a:ext cx="480060" cy="365125"/>
          </a:xfrm>
          <a:prstGeom prst="rect">
            <a:avLst/>
          </a:prstGeom>
        </p:spPr>
        <p:txBody>
          <a:bodyPr vert="horz" lIns="91440" tIns="45720" rIns="91440" bIns="45720" rtlCol="0" anchor="ctr"/>
          <a:lstStyle>
            <a:lvl1pPr algn="ctr">
              <a:defRPr sz="1100" b="1" spc="-70" baseline="0">
                <a:solidFill>
                  <a:srgbClr val="FFFFFF"/>
                </a:solidFill>
                <a:latin typeface="+mn-lt"/>
              </a:defRPr>
            </a:lvl1pPr>
          </a:lstStyle>
          <a:p>
            <a:fld id="{C0B24F9D-808B-4200-A7FE-3B1F49D75A8C}" type="slidenum">
              <a:rPr lang="en-US" smtClean="0"/>
              <a:pPr/>
              <a:t>‹#›</a:t>
            </a:fld>
            <a:endParaRPr lang="en-US"/>
          </a:p>
        </p:txBody>
      </p:sp>
    </p:spTree>
    <p:extLst>
      <p:ext uri="{BB962C8B-B14F-4D97-AF65-F5344CB8AC3E}">
        <p14:creationId xmlns:p14="http://schemas.microsoft.com/office/powerpoint/2010/main" val="3777534528"/>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hf hdr="0" dt="0"/>
  <p:txStyles>
    <p:titleStyle>
      <a:lvl1pPr algn="l" defTabSz="914400" rtl="0" eaLnBrk="1" latinLnBrk="0" hangingPunct="1">
        <a:lnSpc>
          <a:spcPct val="90000"/>
        </a:lnSpc>
        <a:spcBef>
          <a:spcPct val="0"/>
        </a:spcBef>
        <a:buNone/>
        <a:defRPr sz="4200" b="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google.com.sa/url?sa=i&amp;rct=j&amp;q=&amp;esrc=s&amp;source=images&amp;cd=&amp;cad=rja&amp;uact=8&amp;ved=0CAcQjRw&amp;url=http://faculty.une.edu/com/abell/histo/histolab3a.htm&amp;ei=6FL3VLP9AYHhOMW1gLgL&amp;psig=AFQjCNH8GONt8-H1YWNARLywhrH8TZAacg&amp;ust=1425581102290009"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google.com.sa/url?sa=i&amp;rct=j&amp;q=&amp;esrc=s&amp;source=images&amp;cd=&amp;cad=rja&amp;uact=8&amp;ved=0CAcQjRw&amp;url=http://xetnghiemdakhoa.com/diendan/showthread.php?tid=830&amp;ei=7lT3VMy_IcPraI6zgng&amp;psig=AFQjCNHdV7QIKZSdGnPT2Qbq3LpaWI7gYA&amp;ust=1425581468578364"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s://www.google.com.sa/imgres?imgurl=http://www.cytologie-sanguine.com/image/Monocytes_gd/06-Leucemie-myelo-mono-(moelle).jpg&amp;imgrefurl=http://www.cytologie-sanguine.com/html/monocytes.php&amp;docid=_9V4ngThMlaw_M&amp;tbnid=iRhOZE_EwRxIpM:&amp;w=760&amp;h=568&amp;ei=Gq4AVbLxCIX3UKOog_AE&amp;ved=0CAIQxiAwAA&amp;iact=c"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s://www.google.com.sa/imgres?imgurl=https://classconnection.s3.amazonaws.com/249/flashcards/23249/jpg/promonocyte1325881428355.jpg&amp;imgrefurl=http://imgarcade.com/1/promonocytes-morphology/&amp;docid=YQnt2u7xz_Ks0M&amp;tbnid=RpLHwVLGo_FxZM:&amp;w=785&amp;h=524&amp;ei=z64AVZy0K4X8UIj9g4gB&amp;ved=0CAIQxiAwAA&amp;iact=c"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s://www.google.com.sa/imgres?imgurl=http://allaboutblood.files.wordpress.com/2013/03/monocyte-final.jpg&amp;imgrefurl=http://allaboutblood.com/tag/monocyte/&amp;docid=-Ictfl3kHWqUdM&amp;tbnid=JN8RzhwtXjJ2DM:&amp;w=600&amp;h=306&amp;ei=dbAAVZKQCYHZU7alg8gP&amp;ved=0CAIQxiAwAA&amp;iact=c"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www.atlasbloodcells.es/ficha.php?codigo=608&amp;codigo2=1093&amp;indice=608"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sz="4800" b="1" dirty="0" smtClean="0">
                <a:latin typeface="Times New Roman" panose="02020603050405020304" pitchFamily="18" charset="0"/>
                <a:cs typeface="Times New Roman" panose="02020603050405020304" pitchFamily="18" charset="0"/>
              </a:rPr>
              <a:t>Blood Biochemistry</a:t>
            </a:r>
            <a:br>
              <a:rPr lang="en-US" sz="4800" b="1" dirty="0" smtClean="0">
                <a:latin typeface="Times New Roman" panose="02020603050405020304" pitchFamily="18" charset="0"/>
                <a:cs typeface="Times New Roman" panose="02020603050405020304" pitchFamily="18" charset="0"/>
              </a:rPr>
            </a:br>
            <a:r>
              <a:rPr lang="en-US" sz="4800" b="1" dirty="0" smtClean="0">
                <a:latin typeface="Times New Roman" panose="02020603050405020304" pitchFamily="18" charset="0"/>
                <a:cs typeface="Times New Roman" panose="02020603050405020304" pitchFamily="18" charset="0"/>
              </a:rPr>
              <a:t>BCH 577</a:t>
            </a:r>
            <a:endParaRPr lang="en-US" sz="4800" b="1"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p:txBody>
          <a:bodyPr>
            <a:normAutofit/>
          </a:bodyPr>
          <a:lstStyle/>
          <a:p>
            <a:pPr algn="ctr"/>
            <a:r>
              <a:rPr lang="en-US" sz="2400" b="1" dirty="0" smtClean="0">
                <a:latin typeface="Times New Roman" panose="02020603050405020304" pitchFamily="18" charset="0"/>
                <a:cs typeface="Times New Roman" panose="02020603050405020304" pitchFamily="18" charset="0"/>
              </a:rPr>
              <a:t>By</a:t>
            </a:r>
          </a:p>
          <a:p>
            <a:pPr algn="ctr"/>
            <a:r>
              <a:rPr lang="en-US" sz="2400" b="1" dirty="0" smtClean="0">
                <a:latin typeface="Times New Roman" panose="02020603050405020304" pitchFamily="18" charset="0"/>
                <a:cs typeface="Times New Roman" panose="02020603050405020304" pitchFamily="18" charset="0"/>
              </a:rPr>
              <a:t>Dr. Mohamed </a:t>
            </a:r>
            <a:r>
              <a:rPr lang="en-US" sz="2400" b="1" dirty="0" err="1" smtClean="0">
                <a:latin typeface="Times New Roman" panose="02020603050405020304" pitchFamily="18" charset="0"/>
                <a:cs typeface="Times New Roman" panose="02020603050405020304" pitchFamily="18" charset="0"/>
              </a:rPr>
              <a:t>Saad</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Daoud</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292656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76672"/>
            <a:ext cx="8229600" cy="720080"/>
          </a:xfrm>
        </p:spPr>
        <p:txBody>
          <a:bodyPr>
            <a:normAutofit fontScale="90000"/>
          </a:bodyPr>
          <a:lstStyle/>
          <a:p>
            <a:pPr algn="ctr"/>
            <a:r>
              <a:rPr lang="en-US" sz="3100" b="1" dirty="0" smtClean="0">
                <a:solidFill>
                  <a:srgbClr val="FF0000"/>
                </a:solidFill>
                <a:latin typeface="Times New Roman" panose="02020603050405020304" pitchFamily="18" charset="0"/>
                <a:cs typeface="Times New Roman" panose="02020603050405020304" pitchFamily="18" charset="0"/>
              </a:rPr>
              <a:t>Concentrations of the Different White Blood Cells in the Blood</a:t>
            </a:r>
            <a:endParaRPr lang="ar-SA"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29094" y="1458876"/>
            <a:ext cx="8229600" cy="4551784"/>
          </a:xfrm>
        </p:spPr>
        <p:txBody>
          <a:bodyPr>
            <a:normAutofit lnSpcReduction="10000"/>
          </a:bodyPr>
          <a:lstStyle/>
          <a:p>
            <a:pPr algn="just">
              <a:lnSpc>
                <a:spcPct val="150000"/>
              </a:lnSpc>
            </a:pPr>
            <a:r>
              <a:rPr lang="en-US" sz="2400" b="1" dirty="0" smtClean="0">
                <a:solidFill>
                  <a:srgbClr val="0070C0"/>
                </a:solidFill>
                <a:latin typeface="Times New Roman" panose="02020603050405020304" pitchFamily="18" charset="0"/>
                <a:cs typeface="Times New Roman" panose="02020603050405020304" pitchFamily="18" charset="0"/>
              </a:rPr>
              <a:t>The adult human being has about 7000 white blood cells per microliter of blood (µL). </a:t>
            </a:r>
          </a:p>
          <a:p>
            <a:pPr algn="just">
              <a:lnSpc>
                <a:spcPct val="150000"/>
              </a:lnSpc>
            </a:pPr>
            <a:r>
              <a:rPr lang="en-US" sz="2400" b="1" dirty="0" smtClean="0">
                <a:solidFill>
                  <a:srgbClr val="0070C0"/>
                </a:solidFill>
                <a:latin typeface="Times New Roman" panose="02020603050405020304" pitchFamily="18" charset="0"/>
                <a:cs typeface="Times New Roman" panose="02020603050405020304" pitchFamily="18" charset="0"/>
              </a:rPr>
              <a:t>Of the total white blood cells, the normal percentages of the different types are approximately the following:</a:t>
            </a:r>
          </a:p>
          <a:p>
            <a:pPr marL="630238" indent="0" algn="just">
              <a:buNone/>
            </a:pPr>
            <a:r>
              <a:rPr lang="en-US" sz="2400" b="1" dirty="0" err="1" smtClean="0">
                <a:solidFill>
                  <a:srgbClr val="0070C0"/>
                </a:solidFill>
                <a:latin typeface="Times New Roman" panose="02020603050405020304" pitchFamily="18" charset="0"/>
                <a:cs typeface="Times New Roman" panose="02020603050405020304" pitchFamily="18" charset="0"/>
              </a:rPr>
              <a:t>Polymorphonuclear</a:t>
            </a:r>
            <a:r>
              <a:rPr lang="en-US" sz="2400" b="1" dirty="0" smtClean="0">
                <a:solidFill>
                  <a:srgbClr val="0070C0"/>
                </a:solidFill>
                <a:latin typeface="Times New Roman" panose="02020603050405020304" pitchFamily="18" charset="0"/>
                <a:cs typeface="Times New Roman" panose="02020603050405020304" pitchFamily="18" charset="0"/>
              </a:rPr>
              <a:t> neutrophils                      50-70 %</a:t>
            </a:r>
          </a:p>
          <a:p>
            <a:pPr marL="630238" indent="0" algn="just">
              <a:buNone/>
            </a:pPr>
            <a:r>
              <a:rPr lang="en-US" sz="2400" b="1" dirty="0" err="1" smtClean="0">
                <a:solidFill>
                  <a:srgbClr val="0070C0"/>
                </a:solidFill>
                <a:latin typeface="Times New Roman" panose="02020603050405020304" pitchFamily="18" charset="0"/>
                <a:cs typeface="Times New Roman" panose="02020603050405020304" pitchFamily="18" charset="0"/>
              </a:rPr>
              <a:t>Polymorphonuclear</a:t>
            </a:r>
            <a:r>
              <a:rPr lang="en-US" sz="2400" b="1" dirty="0" smtClean="0">
                <a:solidFill>
                  <a:srgbClr val="0070C0"/>
                </a:solidFill>
                <a:latin typeface="Times New Roman" panose="02020603050405020304" pitchFamily="18" charset="0"/>
                <a:cs typeface="Times New Roman" panose="02020603050405020304" pitchFamily="18" charset="0"/>
              </a:rPr>
              <a:t> eosinophils                       2-4 %</a:t>
            </a:r>
          </a:p>
          <a:p>
            <a:pPr marL="630238" indent="0" algn="just">
              <a:buNone/>
            </a:pPr>
            <a:r>
              <a:rPr lang="en-US" sz="2400" b="1" dirty="0" err="1" smtClean="0">
                <a:solidFill>
                  <a:srgbClr val="0070C0"/>
                </a:solidFill>
                <a:latin typeface="Times New Roman" panose="02020603050405020304" pitchFamily="18" charset="0"/>
                <a:cs typeface="Times New Roman" panose="02020603050405020304" pitchFamily="18" charset="0"/>
              </a:rPr>
              <a:t>Polymorphonuclear</a:t>
            </a:r>
            <a:r>
              <a:rPr lang="en-US" sz="2400" b="1" dirty="0" smtClean="0">
                <a:solidFill>
                  <a:srgbClr val="0070C0"/>
                </a:solidFill>
                <a:latin typeface="Times New Roman" panose="02020603050405020304" pitchFamily="18" charset="0"/>
                <a:cs typeface="Times New Roman" panose="02020603050405020304" pitchFamily="18" charset="0"/>
              </a:rPr>
              <a:t> basophils                          0-1 %</a:t>
            </a:r>
          </a:p>
          <a:p>
            <a:pPr marL="630238" indent="0" algn="just">
              <a:buNone/>
            </a:pPr>
            <a:r>
              <a:rPr lang="en-US" sz="2400" b="1" dirty="0" smtClean="0">
                <a:solidFill>
                  <a:srgbClr val="0070C0"/>
                </a:solidFill>
                <a:latin typeface="Times New Roman" panose="02020603050405020304" pitchFamily="18" charset="0"/>
                <a:cs typeface="Times New Roman" panose="02020603050405020304" pitchFamily="18" charset="0"/>
              </a:rPr>
              <a:t>Monocytes                                                           2-8 %</a:t>
            </a:r>
          </a:p>
          <a:p>
            <a:pPr marL="630238" indent="0" algn="just">
              <a:buNone/>
            </a:pPr>
            <a:r>
              <a:rPr lang="en-US" sz="2400" b="1" dirty="0" smtClean="0">
                <a:solidFill>
                  <a:srgbClr val="0070C0"/>
                </a:solidFill>
                <a:latin typeface="Times New Roman" panose="02020603050405020304" pitchFamily="18" charset="0"/>
                <a:cs typeface="Times New Roman" panose="02020603050405020304" pitchFamily="18" charset="0"/>
              </a:rPr>
              <a:t>Lymphocytes                                                       20-30 %</a:t>
            </a:r>
            <a:endParaRPr lang="ar-SA" sz="2400" b="1" dirty="0">
              <a:solidFill>
                <a:srgbClr val="0070C0"/>
              </a:solidFill>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US" smtClean="0"/>
              <a:t>Dr. Mohamed Saad Daoud</a:t>
            </a:r>
            <a:endParaRPr lang="en-US"/>
          </a:p>
        </p:txBody>
      </p:sp>
      <p:sp>
        <p:nvSpPr>
          <p:cNvPr id="5" name="Slide Number Placeholder 4"/>
          <p:cNvSpPr>
            <a:spLocks noGrp="1"/>
          </p:cNvSpPr>
          <p:nvPr>
            <p:ph type="sldNum" sz="quarter" idx="12"/>
          </p:nvPr>
        </p:nvSpPr>
        <p:spPr/>
        <p:txBody>
          <a:bodyPr/>
          <a:lstStyle/>
          <a:p>
            <a:fld id="{C0B24F9D-808B-4200-A7FE-3B1F49D75A8C}"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778" y="368831"/>
            <a:ext cx="8229600" cy="564672"/>
          </a:xfrm>
        </p:spPr>
        <p:txBody>
          <a:bodyPr>
            <a:normAutofit/>
          </a:bodyPr>
          <a:lstStyle/>
          <a:p>
            <a:pPr algn="ctr"/>
            <a:r>
              <a:rPr lang="en-US" sz="2800" b="1" dirty="0" smtClean="0">
                <a:solidFill>
                  <a:srgbClr val="FF0000"/>
                </a:solidFill>
                <a:latin typeface="Times New Roman" panose="02020603050405020304" pitchFamily="18" charset="0"/>
                <a:cs typeface="Times New Roman" panose="02020603050405020304" pitchFamily="18" charset="0"/>
              </a:rPr>
              <a:t>Genesis of Blood Cells</a:t>
            </a:r>
            <a:endParaRPr lang="ar-SA" sz="2800"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126755"/>
            <a:ext cx="8229600" cy="5328592"/>
          </a:xfrm>
        </p:spPr>
        <p:txBody>
          <a:bodyPr>
            <a:normAutofit lnSpcReduction="10000"/>
          </a:bodyPr>
          <a:lstStyle/>
          <a:p>
            <a:pPr marL="0" indent="0" algn="just">
              <a:lnSpc>
                <a:spcPct val="150000"/>
              </a:lnSpc>
              <a:buNone/>
            </a:pPr>
            <a:r>
              <a:rPr lang="en-US" b="1" dirty="0" err="1" smtClean="0">
                <a:solidFill>
                  <a:srgbClr val="002060"/>
                </a:solidFill>
                <a:latin typeface="Times New Roman" panose="02020603050405020304" pitchFamily="18" charset="0"/>
                <a:cs typeface="Times New Roman" panose="02020603050405020304" pitchFamily="18" charset="0"/>
              </a:rPr>
              <a:t>Pluripotential</a:t>
            </a:r>
            <a:r>
              <a:rPr lang="en-US" b="1" dirty="0" smtClean="0">
                <a:solidFill>
                  <a:srgbClr val="002060"/>
                </a:solidFill>
                <a:latin typeface="Times New Roman" panose="02020603050405020304" pitchFamily="18" charset="0"/>
                <a:cs typeface="Times New Roman" panose="02020603050405020304" pitchFamily="18" charset="0"/>
              </a:rPr>
              <a:t> Hematopoietic Stem Cells, Growth Inducers, and Differentiation Inducers:</a:t>
            </a:r>
          </a:p>
          <a:p>
            <a:pPr marL="0" indent="0" algn="just">
              <a:lnSpc>
                <a:spcPct val="160000"/>
              </a:lnSpc>
              <a:buNone/>
            </a:pPr>
            <a:r>
              <a:rPr lang="en-US" sz="2400" b="1" dirty="0" smtClean="0">
                <a:solidFill>
                  <a:srgbClr val="0070C0"/>
                </a:solidFill>
                <a:latin typeface="Times New Roman" panose="02020603050405020304" pitchFamily="18" charset="0"/>
                <a:cs typeface="Times New Roman" panose="02020603050405020304" pitchFamily="18" charset="0"/>
              </a:rPr>
              <a:t>     The blood cells begin their lives in the bone marrow from a single type of cell called </a:t>
            </a:r>
            <a:r>
              <a:rPr lang="en-US" sz="2400" b="1" dirty="0" smtClean="0">
                <a:solidFill>
                  <a:srgbClr val="FF0000"/>
                </a:solidFill>
                <a:latin typeface="Times New Roman" panose="02020603050405020304" pitchFamily="18" charset="0"/>
                <a:cs typeface="Times New Roman" panose="02020603050405020304" pitchFamily="18" charset="0"/>
              </a:rPr>
              <a:t>the </a:t>
            </a:r>
            <a:r>
              <a:rPr lang="en-US" sz="2400" b="1" dirty="0" err="1" smtClean="0">
                <a:solidFill>
                  <a:srgbClr val="FF0000"/>
                </a:solidFill>
                <a:latin typeface="Times New Roman" panose="02020603050405020304" pitchFamily="18" charset="0"/>
                <a:cs typeface="Times New Roman" panose="02020603050405020304" pitchFamily="18" charset="0"/>
              </a:rPr>
              <a:t>pluripotential</a:t>
            </a:r>
            <a:r>
              <a:rPr lang="en-US" sz="2400" b="1" dirty="0" smtClean="0">
                <a:solidFill>
                  <a:srgbClr val="FF0000"/>
                </a:solidFill>
                <a:latin typeface="Times New Roman" panose="02020603050405020304" pitchFamily="18" charset="0"/>
                <a:cs typeface="Times New Roman" panose="02020603050405020304" pitchFamily="18" charset="0"/>
              </a:rPr>
              <a:t> hematopoietic stem cell</a:t>
            </a:r>
            <a:r>
              <a:rPr lang="en-US" sz="2400" b="1" dirty="0" smtClean="0">
                <a:latin typeface="Times New Roman" panose="02020603050405020304" pitchFamily="18" charset="0"/>
                <a:cs typeface="Times New Roman" panose="02020603050405020304" pitchFamily="18" charset="0"/>
              </a:rPr>
              <a:t>, </a:t>
            </a:r>
            <a:r>
              <a:rPr lang="en-US" sz="2400" b="1" dirty="0" smtClean="0">
                <a:solidFill>
                  <a:srgbClr val="0070C0"/>
                </a:solidFill>
                <a:latin typeface="Times New Roman" panose="02020603050405020304" pitchFamily="18" charset="0"/>
                <a:cs typeface="Times New Roman" panose="02020603050405020304" pitchFamily="18" charset="0"/>
              </a:rPr>
              <a:t>from which all the cells of the circulating blood are eventually derived. </a:t>
            </a:r>
          </a:p>
          <a:p>
            <a:pPr marL="0" indent="0" algn="just">
              <a:lnSpc>
                <a:spcPct val="160000"/>
              </a:lnSpc>
              <a:buNone/>
            </a:pPr>
            <a:r>
              <a:rPr lang="en-US" sz="2400" b="1" dirty="0" smtClean="0">
                <a:solidFill>
                  <a:srgbClr val="0070C0"/>
                </a:solidFill>
                <a:latin typeface="Times New Roman" panose="02020603050405020304" pitchFamily="18" charset="0"/>
                <a:cs typeface="Times New Roman" panose="02020603050405020304" pitchFamily="18" charset="0"/>
              </a:rPr>
              <a:t>The following figure  shows the successive divisions of the </a:t>
            </a:r>
            <a:r>
              <a:rPr lang="en-US" sz="2400" b="1" dirty="0" err="1" smtClean="0">
                <a:solidFill>
                  <a:srgbClr val="0070C0"/>
                </a:solidFill>
                <a:latin typeface="Times New Roman" panose="02020603050405020304" pitchFamily="18" charset="0"/>
                <a:cs typeface="Times New Roman" panose="02020603050405020304" pitchFamily="18" charset="0"/>
              </a:rPr>
              <a:t>pluripotential</a:t>
            </a:r>
            <a:r>
              <a:rPr lang="en-US" sz="2400" b="1" dirty="0" smtClean="0">
                <a:solidFill>
                  <a:srgbClr val="0070C0"/>
                </a:solidFill>
                <a:latin typeface="Times New Roman" panose="02020603050405020304" pitchFamily="18" charset="0"/>
                <a:cs typeface="Times New Roman" panose="02020603050405020304" pitchFamily="18" charset="0"/>
              </a:rPr>
              <a:t> cells to form the different circulating blood cells.</a:t>
            </a:r>
            <a:endParaRPr lang="ar-SA" sz="2400" b="1" dirty="0">
              <a:solidFill>
                <a:srgbClr val="0070C0"/>
              </a:solidFill>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US" dirty="0" smtClean="0"/>
              <a:t>Dr. Mohamed Saad </a:t>
            </a:r>
            <a:r>
              <a:rPr lang="en-US" dirty="0" err="1" smtClean="0"/>
              <a:t>Daoud</a:t>
            </a:r>
            <a:endParaRPr lang="en-US" dirty="0"/>
          </a:p>
        </p:txBody>
      </p:sp>
      <p:sp>
        <p:nvSpPr>
          <p:cNvPr id="5" name="Slide Number Placeholder 4"/>
          <p:cNvSpPr>
            <a:spLocks noGrp="1"/>
          </p:cNvSpPr>
          <p:nvPr>
            <p:ph type="sldNum" sz="quarter" idx="12"/>
          </p:nvPr>
        </p:nvSpPr>
        <p:spPr/>
        <p:txBody>
          <a:bodyPr/>
          <a:lstStyle/>
          <a:p>
            <a:fld id="{C0B24F9D-808B-4200-A7FE-3B1F49D75A8C}"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982" y="5574184"/>
            <a:ext cx="8229600" cy="720080"/>
          </a:xfrm>
        </p:spPr>
        <p:txBody>
          <a:bodyPr>
            <a:normAutofit/>
          </a:bodyPr>
          <a:lstStyle/>
          <a:p>
            <a:pPr algn="just"/>
            <a:r>
              <a:rPr lang="en-US" sz="1800" b="1" cap="none" dirty="0" smtClean="0">
                <a:solidFill>
                  <a:srgbClr val="0070C0"/>
                </a:solidFill>
                <a:latin typeface="Times New Roman" panose="02020603050405020304" pitchFamily="18" charset="0"/>
                <a:cs typeface="Times New Roman" panose="02020603050405020304" pitchFamily="18" charset="0"/>
              </a:rPr>
              <a:t>Formation of the multiple different blood cells from the original </a:t>
            </a:r>
            <a:r>
              <a:rPr lang="en-US" sz="1800" b="1" i="1" cap="none" dirty="0" smtClean="0">
                <a:solidFill>
                  <a:srgbClr val="0070C0"/>
                </a:solidFill>
                <a:latin typeface="Times New Roman" panose="02020603050405020304" pitchFamily="18" charset="0"/>
                <a:cs typeface="Times New Roman" panose="02020603050405020304" pitchFamily="18" charset="0"/>
              </a:rPr>
              <a:t>pluripotent hematopoietic stem cell (PHSC) </a:t>
            </a:r>
            <a:r>
              <a:rPr lang="en-US" sz="1800" b="1" cap="none" dirty="0" smtClean="0">
                <a:solidFill>
                  <a:srgbClr val="0070C0"/>
                </a:solidFill>
                <a:latin typeface="Times New Roman" panose="02020603050405020304" pitchFamily="18" charset="0"/>
                <a:cs typeface="Times New Roman" panose="02020603050405020304" pitchFamily="18" charset="0"/>
              </a:rPr>
              <a:t>in the bone marrow.</a:t>
            </a:r>
            <a:endParaRPr lang="ar-SA" sz="1800" b="1" cap="none" dirty="0">
              <a:solidFill>
                <a:srgbClr val="0070C0"/>
              </a:solidFill>
              <a:latin typeface="Times New Roman" panose="02020603050405020304" pitchFamily="18" charset="0"/>
              <a:cs typeface="Times New Roman" panose="02020603050405020304" pitchFamily="18" charset="0"/>
            </a:endParaRPr>
          </a:p>
        </p:txBody>
      </p:sp>
      <p:pic>
        <p:nvPicPr>
          <p:cNvPr id="1026" name="Picture 2"/>
          <p:cNvPicPr>
            <a:picLocks noGrp="1" noChangeAspect="1" noChangeArrowheads="1"/>
          </p:cNvPicPr>
          <p:nvPr>
            <p:ph idx="1"/>
          </p:nvPr>
        </p:nvPicPr>
        <p:blipFill>
          <a:blip r:embed="rId2" cstate="print"/>
          <a:srcRect/>
          <a:stretch>
            <a:fillRect/>
          </a:stretch>
        </p:blipFill>
        <p:spPr bwMode="auto">
          <a:xfrm>
            <a:off x="981944" y="314920"/>
            <a:ext cx="7344816" cy="5040559"/>
          </a:xfrm>
          <a:prstGeom prst="rect">
            <a:avLst/>
          </a:prstGeom>
          <a:noFill/>
          <a:ln w="9525">
            <a:noFill/>
            <a:miter lim="800000"/>
            <a:headEnd/>
            <a:tailEnd/>
          </a:ln>
        </p:spPr>
      </p:pic>
      <p:sp>
        <p:nvSpPr>
          <p:cNvPr id="4" name="Footer Placeholder 3"/>
          <p:cNvSpPr>
            <a:spLocks noGrp="1"/>
          </p:cNvSpPr>
          <p:nvPr>
            <p:ph type="ftr" sz="quarter" idx="11"/>
          </p:nvPr>
        </p:nvSpPr>
        <p:spPr>
          <a:xfrm>
            <a:off x="107504" y="6435198"/>
            <a:ext cx="4745736" cy="365125"/>
          </a:xfrm>
        </p:spPr>
        <p:txBody>
          <a:bodyPr/>
          <a:lstStyle/>
          <a:p>
            <a:r>
              <a:rPr lang="en-US" smtClean="0"/>
              <a:t>Dr. Mohamed Saad Daoud</a:t>
            </a:r>
            <a:endParaRPr lang="en-US"/>
          </a:p>
        </p:txBody>
      </p:sp>
      <p:sp>
        <p:nvSpPr>
          <p:cNvPr id="5" name="Slide Number Placeholder 4"/>
          <p:cNvSpPr>
            <a:spLocks noGrp="1"/>
          </p:cNvSpPr>
          <p:nvPr>
            <p:ph type="sldNum" sz="quarter" idx="12"/>
          </p:nvPr>
        </p:nvSpPr>
        <p:spPr/>
        <p:txBody>
          <a:bodyPr/>
          <a:lstStyle/>
          <a:p>
            <a:fld id="{C0B24F9D-808B-4200-A7FE-3B1F49D75A8C}"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5991944"/>
          </a:xfrm>
        </p:spPr>
        <p:txBody>
          <a:bodyPr>
            <a:noAutofit/>
          </a:bodyPr>
          <a:lstStyle/>
          <a:p>
            <a:pPr algn="just">
              <a:lnSpc>
                <a:spcPct val="150000"/>
              </a:lnSpc>
            </a:pPr>
            <a:r>
              <a:rPr lang="en-US" sz="2400" b="1" dirty="0" smtClean="0">
                <a:solidFill>
                  <a:srgbClr val="0070C0"/>
                </a:solidFill>
                <a:latin typeface="Times New Roman" panose="02020603050405020304" pitchFamily="18" charset="0"/>
                <a:cs typeface="Times New Roman" panose="02020603050405020304" pitchFamily="18" charset="0"/>
              </a:rPr>
              <a:t>Small portion of cell reproduces and remains exactly like the original </a:t>
            </a:r>
            <a:r>
              <a:rPr lang="en-US" sz="2400" b="1" dirty="0" err="1" smtClean="0">
                <a:solidFill>
                  <a:srgbClr val="0070C0"/>
                </a:solidFill>
                <a:latin typeface="Times New Roman" panose="02020603050405020304" pitchFamily="18" charset="0"/>
                <a:cs typeface="Times New Roman" panose="02020603050405020304" pitchFamily="18" charset="0"/>
              </a:rPr>
              <a:t>pluripotential</a:t>
            </a:r>
            <a:r>
              <a:rPr lang="en-US" sz="2400" b="1" dirty="0" smtClean="0">
                <a:solidFill>
                  <a:srgbClr val="0070C0"/>
                </a:solidFill>
                <a:latin typeface="Times New Roman" panose="02020603050405020304" pitchFamily="18" charset="0"/>
                <a:cs typeface="Times New Roman" panose="02020603050405020304" pitchFamily="18" charset="0"/>
              </a:rPr>
              <a:t> cells and is retained in the bone marrow to maintain a supply of these, </a:t>
            </a:r>
            <a:r>
              <a:rPr lang="en-US" sz="2400" b="1" dirty="0" smtClean="0">
                <a:solidFill>
                  <a:srgbClr val="00B050"/>
                </a:solidFill>
                <a:latin typeface="Times New Roman" panose="02020603050405020304" pitchFamily="18" charset="0"/>
                <a:cs typeface="Times New Roman" panose="02020603050405020304" pitchFamily="18" charset="0"/>
              </a:rPr>
              <a:t>although their numbers diminish with age. </a:t>
            </a:r>
          </a:p>
          <a:p>
            <a:pPr algn="just">
              <a:lnSpc>
                <a:spcPct val="150000"/>
              </a:lnSpc>
            </a:pPr>
            <a:r>
              <a:rPr lang="en-US" sz="2400" b="1" dirty="0" smtClean="0">
                <a:solidFill>
                  <a:srgbClr val="0070C0"/>
                </a:solidFill>
                <a:latin typeface="Times New Roman" panose="02020603050405020304" pitchFamily="18" charset="0"/>
                <a:cs typeface="Times New Roman" panose="02020603050405020304" pitchFamily="18" charset="0"/>
              </a:rPr>
              <a:t>Most of the reproduced cells, differentiate to form the other cell types. </a:t>
            </a:r>
          </a:p>
          <a:p>
            <a:pPr algn="just">
              <a:lnSpc>
                <a:spcPct val="150000"/>
              </a:lnSpc>
            </a:pPr>
            <a:r>
              <a:rPr lang="en-US" sz="2400" b="1" dirty="0" smtClean="0">
                <a:solidFill>
                  <a:srgbClr val="0070C0"/>
                </a:solidFill>
                <a:latin typeface="Times New Roman" panose="02020603050405020304" pitchFamily="18" charset="0"/>
                <a:cs typeface="Times New Roman" panose="02020603050405020304" pitchFamily="18" charset="0"/>
              </a:rPr>
              <a:t>The intermediate stage cells are very much like the </a:t>
            </a:r>
            <a:r>
              <a:rPr lang="en-US" sz="2400" b="1" dirty="0" err="1" smtClean="0">
                <a:solidFill>
                  <a:srgbClr val="0070C0"/>
                </a:solidFill>
                <a:latin typeface="Times New Roman" panose="02020603050405020304" pitchFamily="18" charset="0"/>
                <a:cs typeface="Times New Roman" panose="02020603050405020304" pitchFamily="18" charset="0"/>
              </a:rPr>
              <a:t>pluripotential</a:t>
            </a:r>
            <a:r>
              <a:rPr lang="en-US" sz="2400" b="1" dirty="0" smtClean="0">
                <a:solidFill>
                  <a:srgbClr val="0070C0"/>
                </a:solidFill>
                <a:latin typeface="Times New Roman" panose="02020603050405020304" pitchFamily="18" charset="0"/>
                <a:cs typeface="Times New Roman" panose="02020603050405020304" pitchFamily="18" charset="0"/>
              </a:rPr>
              <a:t> stem cells, even though they have already become committed to a particular line of cells and are called </a:t>
            </a:r>
            <a:r>
              <a:rPr lang="en-US" sz="2400" b="1" dirty="0" smtClean="0">
                <a:solidFill>
                  <a:srgbClr val="C00000"/>
                </a:solidFill>
                <a:latin typeface="Times New Roman" panose="02020603050405020304" pitchFamily="18" charset="0"/>
                <a:cs typeface="Times New Roman" panose="02020603050405020304" pitchFamily="18" charset="0"/>
              </a:rPr>
              <a:t>committed stem cells. </a:t>
            </a:r>
            <a:endParaRPr lang="ar-SA" sz="2400" b="1" dirty="0">
              <a:solidFill>
                <a:srgbClr val="C00000"/>
              </a:solidFill>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US" smtClean="0"/>
              <a:t>Dr. Mohamed Saad Daoud</a:t>
            </a:r>
            <a:endParaRPr lang="en-US"/>
          </a:p>
        </p:txBody>
      </p:sp>
      <p:sp>
        <p:nvSpPr>
          <p:cNvPr id="5" name="Slide Number Placeholder 4"/>
          <p:cNvSpPr>
            <a:spLocks noGrp="1"/>
          </p:cNvSpPr>
          <p:nvPr>
            <p:ph type="sldNum" sz="quarter" idx="12"/>
          </p:nvPr>
        </p:nvSpPr>
        <p:spPr/>
        <p:txBody>
          <a:bodyPr/>
          <a:lstStyle/>
          <a:p>
            <a:fld id="{C0B24F9D-808B-4200-A7FE-3B1F49D75A8C}"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0503" y="1256564"/>
            <a:ext cx="7772400" cy="5407496"/>
          </a:xfrm>
        </p:spPr>
        <p:txBody>
          <a:bodyPr>
            <a:normAutofit fontScale="92500"/>
          </a:bodyPr>
          <a:lstStyle/>
          <a:p>
            <a:pPr lvl="0" algn="just">
              <a:lnSpc>
                <a:spcPct val="150000"/>
              </a:lnSpc>
              <a:buClr>
                <a:srgbClr val="D34817">
                  <a:lumMod val="75000"/>
                </a:srgbClr>
              </a:buClr>
            </a:pPr>
            <a:r>
              <a:rPr lang="en-US" sz="2400" b="1" dirty="0">
                <a:solidFill>
                  <a:srgbClr val="0070C0"/>
                </a:solidFill>
                <a:latin typeface="Times New Roman" panose="02020603050405020304" pitchFamily="18" charset="0"/>
                <a:cs typeface="Times New Roman" panose="02020603050405020304" pitchFamily="18" charset="0"/>
              </a:rPr>
              <a:t>The different committed stem cells, when grown in culture, will produce colonies of specific types of blood cells</a:t>
            </a:r>
            <a:r>
              <a:rPr lang="en-US" sz="2400" b="1" dirty="0" smtClean="0">
                <a:solidFill>
                  <a:srgbClr val="0070C0"/>
                </a:solidFill>
                <a:latin typeface="Times New Roman" panose="02020603050405020304" pitchFamily="18" charset="0"/>
                <a:cs typeface="Times New Roman" panose="02020603050405020304" pitchFamily="18" charset="0"/>
              </a:rPr>
              <a:t>.</a:t>
            </a:r>
          </a:p>
          <a:p>
            <a:pPr lvl="0" algn="just">
              <a:lnSpc>
                <a:spcPct val="150000"/>
              </a:lnSpc>
              <a:buClr>
                <a:srgbClr val="D34817">
                  <a:lumMod val="75000"/>
                </a:srgbClr>
              </a:buClr>
            </a:pPr>
            <a:r>
              <a:rPr lang="en-US" sz="2400" b="1" dirty="0">
                <a:solidFill>
                  <a:srgbClr val="0070C0"/>
                </a:solidFill>
                <a:latin typeface="Times New Roman" panose="02020603050405020304" pitchFamily="18" charset="0"/>
                <a:cs typeface="Times New Roman" panose="02020603050405020304" pitchFamily="18" charset="0"/>
              </a:rPr>
              <a:t>A committed stem cell that produces granulocytes and monocytes is called a </a:t>
            </a:r>
            <a:r>
              <a:rPr lang="en-US" sz="2400" b="1" dirty="0">
                <a:solidFill>
                  <a:srgbClr val="006600"/>
                </a:solidFill>
                <a:latin typeface="Times New Roman" panose="02020603050405020304" pitchFamily="18" charset="0"/>
                <a:cs typeface="Times New Roman" panose="02020603050405020304" pitchFamily="18" charset="0"/>
              </a:rPr>
              <a:t>colony-forming unit </a:t>
            </a:r>
            <a:r>
              <a:rPr lang="en-US" sz="2400" b="1" dirty="0">
                <a:solidFill>
                  <a:srgbClr val="0070C0"/>
                </a:solidFill>
                <a:latin typeface="Times New Roman" panose="02020603050405020304" pitchFamily="18" charset="0"/>
                <a:cs typeface="Times New Roman" panose="02020603050405020304" pitchFamily="18" charset="0"/>
              </a:rPr>
              <a:t>granulocytes and monocytes (</a:t>
            </a:r>
            <a:r>
              <a:rPr lang="en-US" sz="2400" b="1" dirty="0">
                <a:solidFill>
                  <a:srgbClr val="006600"/>
                </a:solidFill>
                <a:latin typeface="Times New Roman" panose="02020603050405020304" pitchFamily="18" charset="0"/>
                <a:cs typeface="Times New Roman" panose="02020603050405020304" pitchFamily="18" charset="0"/>
              </a:rPr>
              <a:t>CFU</a:t>
            </a:r>
            <a:r>
              <a:rPr lang="en-US" sz="2400" b="1" dirty="0">
                <a:solidFill>
                  <a:srgbClr val="0070C0"/>
                </a:solidFill>
                <a:latin typeface="Times New Roman" panose="02020603050405020304" pitchFamily="18" charset="0"/>
                <a:cs typeface="Times New Roman" panose="02020603050405020304" pitchFamily="18" charset="0"/>
              </a:rPr>
              <a:t>-GM). </a:t>
            </a:r>
            <a:endParaRPr lang="en-US" sz="2400" b="1" dirty="0" smtClean="0">
              <a:solidFill>
                <a:srgbClr val="0070C0"/>
              </a:solidFill>
              <a:latin typeface="Times New Roman" panose="02020603050405020304" pitchFamily="18" charset="0"/>
              <a:cs typeface="Times New Roman" panose="02020603050405020304" pitchFamily="18" charset="0"/>
            </a:endParaRPr>
          </a:p>
          <a:p>
            <a:pPr lvl="0" algn="just">
              <a:lnSpc>
                <a:spcPct val="150000"/>
              </a:lnSpc>
              <a:buClr>
                <a:srgbClr val="D34817">
                  <a:lumMod val="75000"/>
                </a:srgbClr>
              </a:buClr>
            </a:pPr>
            <a:r>
              <a:rPr lang="en-US" sz="2400" b="1" dirty="0">
                <a:solidFill>
                  <a:srgbClr val="0070C0"/>
                </a:solidFill>
                <a:latin typeface="Times New Roman" panose="02020603050405020304" pitchFamily="18" charset="0"/>
                <a:cs typeface="Times New Roman" panose="02020603050405020304" pitchFamily="18" charset="0"/>
              </a:rPr>
              <a:t>Growth and reproduction of the different stem cells are controlled by multiple proteins called </a:t>
            </a:r>
            <a:r>
              <a:rPr lang="en-US" sz="2400" b="1" dirty="0">
                <a:solidFill>
                  <a:srgbClr val="006600"/>
                </a:solidFill>
                <a:latin typeface="Times New Roman" panose="02020603050405020304" pitchFamily="18" charset="0"/>
                <a:cs typeface="Times New Roman" panose="02020603050405020304" pitchFamily="18" charset="0"/>
              </a:rPr>
              <a:t>growth </a:t>
            </a:r>
            <a:r>
              <a:rPr lang="en-US" sz="2400" b="1" dirty="0" smtClean="0">
                <a:solidFill>
                  <a:srgbClr val="006600"/>
                </a:solidFill>
                <a:latin typeface="Times New Roman" panose="02020603050405020304" pitchFamily="18" charset="0"/>
                <a:cs typeface="Times New Roman" panose="02020603050405020304" pitchFamily="18" charset="0"/>
              </a:rPr>
              <a:t>inducer</a:t>
            </a:r>
            <a:r>
              <a:rPr lang="en-US" sz="2400" b="1" dirty="0" smtClean="0">
                <a:solidFill>
                  <a:srgbClr val="0070C0"/>
                </a:solidFill>
                <a:latin typeface="Times New Roman" panose="02020603050405020304" pitchFamily="18" charset="0"/>
                <a:cs typeface="Times New Roman" panose="02020603050405020304" pitchFamily="18" charset="0"/>
              </a:rPr>
              <a:t>. After that other inducer called </a:t>
            </a:r>
            <a:r>
              <a:rPr lang="en-US" sz="2400" b="1" dirty="0" smtClean="0">
                <a:solidFill>
                  <a:srgbClr val="FF0000"/>
                </a:solidFill>
                <a:latin typeface="Times New Roman" panose="02020603050405020304" pitchFamily="18" charset="0"/>
                <a:cs typeface="Times New Roman" panose="02020603050405020304" pitchFamily="18" charset="0"/>
              </a:rPr>
              <a:t>differentiation inducer </a:t>
            </a:r>
            <a:r>
              <a:rPr lang="en-US" sz="2400" b="1" dirty="0" smtClean="0">
                <a:solidFill>
                  <a:srgbClr val="0070C0"/>
                </a:solidFill>
                <a:latin typeface="Times New Roman" panose="02020603050405020304" pitchFamily="18" charset="0"/>
                <a:cs typeface="Times New Roman" panose="02020603050405020304" pitchFamily="18" charset="0"/>
              </a:rPr>
              <a:t>completes the process.</a:t>
            </a:r>
            <a:endParaRPr lang="en-US" sz="2400" b="1" dirty="0">
              <a:solidFill>
                <a:srgbClr val="C00000"/>
              </a:solidFill>
              <a:latin typeface="Rockwell Condensed" panose="02060603050405020104"/>
            </a:endParaRPr>
          </a:p>
          <a:p>
            <a:pPr lvl="0" algn="just">
              <a:lnSpc>
                <a:spcPct val="150000"/>
              </a:lnSpc>
              <a:buClr>
                <a:srgbClr val="D34817">
                  <a:lumMod val="75000"/>
                </a:srgbClr>
              </a:buClr>
            </a:pPr>
            <a:endParaRPr lang="ar-SA" sz="2400" b="1" dirty="0">
              <a:solidFill>
                <a:srgbClr val="0070C0"/>
              </a:solidFill>
              <a:latin typeface="Rockwell Condensed" panose="02060603050405020104"/>
            </a:endParaRPr>
          </a:p>
          <a:p>
            <a:endParaRPr lang="en-US" dirty="0"/>
          </a:p>
        </p:txBody>
      </p:sp>
      <p:sp>
        <p:nvSpPr>
          <p:cNvPr id="4" name="Footer Placeholder 3"/>
          <p:cNvSpPr>
            <a:spLocks noGrp="1"/>
          </p:cNvSpPr>
          <p:nvPr>
            <p:ph type="ftr" sz="quarter" idx="11"/>
          </p:nvPr>
        </p:nvSpPr>
        <p:spPr/>
        <p:txBody>
          <a:bodyPr/>
          <a:lstStyle/>
          <a:p>
            <a:r>
              <a:rPr lang="en-US" smtClean="0"/>
              <a:t>Dr. Mohamed Saad Daoud</a:t>
            </a:r>
            <a:endParaRPr lang="en-US"/>
          </a:p>
        </p:txBody>
      </p:sp>
      <p:sp>
        <p:nvSpPr>
          <p:cNvPr id="5" name="Slide Number Placeholder 4"/>
          <p:cNvSpPr>
            <a:spLocks noGrp="1"/>
          </p:cNvSpPr>
          <p:nvPr>
            <p:ph type="sldNum" sz="quarter" idx="12"/>
          </p:nvPr>
        </p:nvSpPr>
        <p:spPr/>
        <p:txBody>
          <a:bodyPr/>
          <a:lstStyle/>
          <a:p>
            <a:fld id="{C0B24F9D-808B-4200-A7FE-3B1F49D75A8C}" type="slidenum">
              <a:rPr lang="en-US" smtClean="0"/>
              <a:pPr/>
              <a:t>14</a:t>
            </a:fld>
            <a:endParaRPr lang="en-US"/>
          </a:p>
        </p:txBody>
      </p:sp>
      <p:sp>
        <p:nvSpPr>
          <p:cNvPr id="2" name="Rectangle 1"/>
          <p:cNvSpPr/>
          <p:nvPr/>
        </p:nvSpPr>
        <p:spPr>
          <a:xfrm>
            <a:off x="822158" y="283917"/>
            <a:ext cx="5173211" cy="646331"/>
          </a:xfrm>
          <a:prstGeom prst="rect">
            <a:avLst/>
          </a:prstGeom>
        </p:spPr>
        <p:txBody>
          <a:bodyPr wrap="none">
            <a:spAutoFit/>
          </a:bodyPr>
          <a:lstStyle/>
          <a:p>
            <a:r>
              <a:rPr lang="en-US" sz="3600" b="1" dirty="0" smtClean="0">
                <a:solidFill>
                  <a:srgbClr val="C00000"/>
                </a:solidFill>
                <a:latin typeface="Times New Roman" panose="02020603050405020304" pitchFamily="18" charset="0"/>
                <a:cs typeface="Times New Roman" panose="02020603050405020304" pitchFamily="18" charset="0"/>
              </a:rPr>
              <a:t>The committed </a:t>
            </a:r>
            <a:r>
              <a:rPr lang="en-US" sz="3600" b="1" dirty="0">
                <a:solidFill>
                  <a:srgbClr val="C00000"/>
                </a:solidFill>
                <a:latin typeface="Times New Roman" panose="02020603050405020304" pitchFamily="18" charset="0"/>
                <a:cs typeface="Times New Roman" panose="02020603050405020304" pitchFamily="18" charset="0"/>
              </a:rPr>
              <a:t>stem cells</a:t>
            </a:r>
            <a:endParaRPr lang="en-US" sz="3600" dirty="0"/>
          </a:p>
        </p:txBody>
      </p:sp>
    </p:spTree>
    <p:extLst>
      <p:ext uri="{BB962C8B-B14F-4D97-AF65-F5344CB8AC3E}">
        <p14:creationId xmlns:p14="http://schemas.microsoft.com/office/powerpoint/2010/main" val="3845712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692696"/>
            <a:ext cx="7990656" cy="5479504"/>
          </a:xfrm>
        </p:spPr>
        <p:txBody>
          <a:bodyPr>
            <a:normAutofit/>
          </a:bodyPr>
          <a:lstStyle/>
          <a:p>
            <a:pPr lvl="0" algn="just">
              <a:lnSpc>
                <a:spcPct val="150000"/>
              </a:lnSpc>
              <a:buClr>
                <a:srgbClr val="D34817">
                  <a:lumMod val="75000"/>
                </a:srgbClr>
              </a:buClr>
            </a:pPr>
            <a:r>
              <a:rPr lang="en-US" sz="2400" b="1" dirty="0">
                <a:solidFill>
                  <a:srgbClr val="006600"/>
                </a:solidFill>
                <a:latin typeface="Times New Roman" panose="02020603050405020304" pitchFamily="18" charset="0"/>
                <a:cs typeface="Times New Roman" panose="02020603050405020304" pitchFamily="18" charset="0"/>
              </a:rPr>
              <a:t>G</a:t>
            </a:r>
            <a:r>
              <a:rPr lang="en-US" sz="2400" b="1" dirty="0" smtClean="0">
                <a:solidFill>
                  <a:srgbClr val="006600"/>
                </a:solidFill>
                <a:latin typeface="Times New Roman" panose="02020603050405020304" pitchFamily="18" charset="0"/>
                <a:cs typeface="Times New Roman" panose="02020603050405020304" pitchFamily="18" charset="0"/>
              </a:rPr>
              <a:t>rowth </a:t>
            </a:r>
            <a:r>
              <a:rPr lang="en-US" sz="2400" b="1" dirty="0">
                <a:solidFill>
                  <a:srgbClr val="006600"/>
                </a:solidFill>
                <a:latin typeface="Times New Roman" panose="02020603050405020304" pitchFamily="18" charset="0"/>
                <a:cs typeface="Times New Roman" panose="02020603050405020304" pitchFamily="18" charset="0"/>
              </a:rPr>
              <a:t>inducers </a:t>
            </a:r>
            <a:r>
              <a:rPr lang="en-US" sz="2400" b="1" dirty="0">
                <a:solidFill>
                  <a:srgbClr val="0070C0"/>
                </a:solidFill>
                <a:latin typeface="Times New Roman" panose="02020603050405020304" pitchFamily="18" charset="0"/>
                <a:cs typeface="Times New Roman" panose="02020603050405020304" pitchFamily="18" charset="0"/>
              </a:rPr>
              <a:t>promote growth but not differentiation of the </a:t>
            </a:r>
            <a:r>
              <a:rPr lang="en-US" sz="2400" b="1" dirty="0" smtClean="0">
                <a:solidFill>
                  <a:srgbClr val="0070C0"/>
                </a:solidFill>
                <a:latin typeface="Times New Roman" panose="02020603050405020304" pitchFamily="18" charset="0"/>
                <a:cs typeface="Times New Roman" panose="02020603050405020304" pitchFamily="18" charset="0"/>
              </a:rPr>
              <a:t>cells.</a:t>
            </a:r>
            <a:endParaRPr lang="en-US" sz="2400" b="1" dirty="0">
              <a:solidFill>
                <a:srgbClr val="0070C0"/>
              </a:solidFill>
              <a:latin typeface="Times New Roman" panose="02020603050405020304" pitchFamily="18" charset="0"/>
              <a:cs typeface="Times New Roman" panose="02020603050405020304" pitchFamily="18" charset="0"/>
            </a:endParaRPr>
          </a:p>
          <a:p>
            <a:pPr lvl="0" algn="just">
              <a:lnSpc>
                <a:spcPct val="150000"/>
              </a:lnSpc>
              <a:buClr>
                <a:srgbClr val="D34817">
                  <a:lumMod val="75000"/>
                </a:srgbClr>
              </a:buClr>
            </a:pPr>
            <a:r>
              <a:rPr lang="en-US" sz="2400" b="1" dirty="0">
                <a:solidFill>
                  <a:srgbClr val="0070C0"/>
                </a:solidFill>
                <a:latin typeface="Times New Roman" panose="02020603050405020304" pitchFamily="18" charset="0"/>
                <a:cs typeface="Times New Roman" panose="02020603050405020304" pitchFamily="18" charset="0"/>
              </a:rPr>
              <a:t>Four major growth inducers</a:t>
            </a:r>
            <a:r>
              <a:rPr lang="en-US" sz="2400" b="1" dirty="0" smtClean="0">
                <a:solidFill>
                  <a:srgbClr val="0070C0"/>
                </a:solidFill>
                <a:latin typeface="Times New Roman" panose="02020603050405020304" pitchFamily="18" charset="0"/>
                <a:cs typeface="Times New Roman" panose="02020603050405020304" pitchFamily="18" charset="0"/>
              </a:rPr>
              <a:t>:</a:t>
            </a:r>
            <a:endParaRPr lang="en-US" sz="2400" b="1" dirty="0" smtClean="0">
              <a:solidFill>
                <a:srgbClr val="C00000"/>
              </a:solidFill>
              <a:latin typeface="Times New Roman" panose="02020603050405020304" pitchFamily="18" charset="0"/>
              <a:cs typeface="Times New Roman" panose="02020603050405020304" pitchFamily="18" charset="0"/>
            </a:endParaRPr>
          </a:p>
          <a:p>
            <a:pPr lvl="1" algn="just">
              <a:lnSpc>
                <a:spcPct val="150000"/>
              </a:lnSpc>
            </a:pPr>
            <a:r>
              <a:rPr lang="en-US" sz="2200" b="1" dirty="0" smtClean="0">
                <a:solidFill>
                  <a:srgbClr val="C00000"/>
                </a:solidFill>
                <a:latin typeface="Times New Roman" panose="02020603050405020304" pitchFamily="18" charset="0"/>
                <a:cs typeface="Times New Roman" panose="02020603050405020304" pitchFamily="18" charset="0"/>
              </a:rPr>
              <a:t>Interleukin-3</a:t>
            </a:r>
            <a:r>
              <a:rPr lang="en-US" sz="2200" b="1" dirty="0" smtClean="0">
                <a:solidFill>
                  <a:srgbClr val="0070C0"/>
                </a:solidFill>
                <a:latin typeface="Times New Roman" panose="02020603050405020304" pitchFamily="18" charset="0"/>
                <a:cs typeface="Times New Roman" panose="02020603050405020304" pitchFamily="18" charset="0"/>
              </a:rPr>
              <a:t> </a:t>
            </a:r>
            <a:r>
              <a:rPr lang="en-US" sz="2200" b="1" dirty="0">
                <a:solidFill>
                  <a:srgbClr val="0070C0"/>
                </a:solidFill>
                <a:latin typeface="Times New Roman" panose="02020603050405020304" pitchFamily="18" charset="0"/>
                <a:cs typeface="Times New Roman" panose="02020603050405020304" pitchFamily="18" charset="0"/>
              </a:rPr>
              <a:t>– promotes growth </a:t>
            </a:r>
            <a:r>
              <a:rPr lang="en-US" sz="2200" b="1" dirty="0" smtClean="0">
                <a:solidFill>
                  <a:srgbClr val="0070C0"/>
                </a:solidFill>
                <a:latin typeface="Times New Roman" panose="02020603050405020304" pitchFamily="18" charset="0"/>
                <a:cs typeface="Times New Roman" panose="02020603050405020304" pitchFamily="18" charset="0"/>
              </a:rPr>
              <a:t>and reproduction </a:t>
            </a:r>
            <a:r>
              <a:rPr lang="en-US" sz="2200" b="1" dirty="0">
                <a:solidFill>
                  <a:srgbClr val="0070C0"/>
                </a:solidFill>
                <a:latin typeface="Times New Roman" panose="02020603050405020304" pitchFamily="18" charset="0"/>
                <a:cs typeface="Times New Roman" panose="02020603050405020304" pitchFamily="18" charset="0"/>
              </a:rPr>
              <a:t>of virtually </a:t>
            </a:r>
            <a:r>
              <a:rPr lang="en-US" sz="2200" b="1" dirty="0">
                <a:solidFill>
                  <a:srgbClr val="002060"/>
                </a:solidFill>
                <a:latin typeface="Times New Roman" panose="02020603050405020304" pitchFamily="18" charset="0"/>
                <a:cs typeface="Times New Roman" panose="02020603050405020304" pitchFamily="18" charset="0"/>
              </a:rPr>
              <a:t>all the different types of committed stem cells </a:t>
            </a:r>
            <a:endParaRPr lang="en-US" sz="2200" b="1" dirty="0" smtClean="0">
              <a:solidFill>
                <a:srgbClr val="002060"/>
              </a:solidFill>
              <a:latin typeface="Times New Roman" panose="02020603050405020304" pitchFamily="18" charset="0"/>
              <a:cs typeface="Times New Roman" panose="02020603050405020304" pitchFamily="18" charset="0"/>
            </a:endParaRPr>
          </a:p>
          <a:p>
            <a:pPr lvl="1" algn="just">
              <a:lnSpc>
                <a:spcPct val="150000"/>
              </a:lnSpc>
            </a:pPr>
            <a:r>
              <a:rPr lang="en-US" sz="2200" b="1" dirty="0">
                <a:solidFill>
                  <a:srgbClr val="C00000"/>
                </a:solidFill>
                <a:latin typeface="Times New Roman" panose="02020603050405020304" pitchFamily="18" charset="0"/>
                <a:cs typeface="Times New Roman" panose="02020603050405020304" pitchFamily="18" charset="0"/>
              </a:rPr>
              <a:t>Interleukin </a:t>
            </a:r>
            <a:r>
              <a:rPr lang="en-US" sz="2200" b="1" dirty="0" smtClean="0">
                <a:solidFill>
                  <a:srgbClr val="C00000"/>
                </a:solidFill>
                <a:latin typeface="Times New Roman" panose="02020603050405020304" pitchFamily="18" charset="0"/>
                <a:cs typeface="Times New Roman" panose="02020603050405020304" pitchFamily="18" charset="0"/>
              </a:rPr>
              <a:t>5, 6 </a:t>
            </a:r>
            <a:r>
              <a:rPr lang="en-US" sz="2200" b="1" dirty="0">
                <a:solidFill>
                  <a:srgbClr val="C00000"/>
                </a:solidFill>
                <a:latin typeface="Times New Roman" panose="02020603050405020304" pitchFamily="18" charset="0"/>
                <a:cs typeface="Times New Roman" panose="02020603050405020304" pitchFamily="18" charset="0"/>
              </a:rPr>
              <a:t>&amp; </a:t>
            </a:r>
            <a:r>
              <a:rPr lang="en-US" sz="2200" b="1" dirty="0" smtClean="0">
                <a:solidFill>
                  <a:srgbClr val="C00000"/>
                </a:solidFill>
                <a:latin typeface="Times New Roman" panose="02020603050405020304" pitchFamily="18" charset="0"/>
                <a:cs typeface="Times New Roman" panose="02020603050405020304" pitchFamily="18" charset="0"/>
              </a:rPr>
              <a:t>7</a:t>
            </a:r>
            <a:r>
              <a:rPr lang="en-US" sz="2200" b="1" dirty="0" smtClean="0">
                <a:solidFill>
                  <a:srgbClr val="0070C0"/>
                </a:solidFill>
                <a:latin typeface="Times New Roman" panose="02020603050405020304" pitchFamily="18" charset="0"/>
                <a:cs typeface="Times New Roman" panose="02020603050405020304" pitchFamily="18" charset="0"/>
              </a:rPr>
              <a:t> </a:t>
            </a:r>
            <a:r>
              <a:rPr lang="en-US" sz="2200" b="1" dirty="0">
                <a:solidFill>
                  <a:srgbClr val="0070C0"/>
                </a:solidFill>
                <a:latin typeface="Times New Roman" panose="02020603050405020304" pitchFamily="18" charset="0"/>
                <a:cs typeface="Times New Roman" panose="02020603050405020304" pitchFamily="18" charset="0"/>
              </a:rPr>
              <a:t>– induce growth of </a:t>
            </a:r>
            <a:r>
              <a:rPr lang="en-US" sz="2200" b="1" dirty="0">
                <a:solidFill>
                  <a:srgbClr val="002060"/>
                </a:solidFill>
                <a:latin typeface="Times New Roman" panose="02020603050405020304" pitchFamily="18" charset="0"/>
                <a:cs typeface="Times New Roman" panose="02020603050405020304" pitchFamily="18" charset="0"/>
              </a:rPr>
              <a:t>only specific types of cells </a:t>
            </a:r>
          </a:p>
        </p:txBody>
      </p:sp>
      <p:sp>
        <p:nvSpPr>
          <p:cNvPr id="4" name="Footer Placeholder 3"/>
          <p:cNvSpPr>
            <a:spLocks noGrp="1"/>
          </p:cNvSpPr>
          <p:nvPr>
            <p:ph type="ftr" sz="quarter" idx="11"/>
          </p:nvPr>
        </p:nvSpPr>
        <p:spPr/>
        <p:txBody>
          <a:bodyPr/>
          <a:lstStyle/>
          <a:p>
            <a:r>
              <a:rPr lang="en-US" smtClean="0"/>
              <a:t>Dr. Mohamed Saad Daoud</a:t>
            </a:r>
            <a:endParaRPr lang="en-US"/>
          </a:p>
        </p:txBody>
      </p:sp>
      <p:sp>
        <p:nvSpPr>
          <p:cNvPr id="5" name="Slide Number Placeholder 4"/>
          <p:cNvSpPr>
            <a:spLocks noGrp="1"/>
          </p:cNvSpPr>
          <p:nvPr>
            <p:ph type="sldNum" sz="quarter" idx="12"/>
          </p:nvPr>
        </p:nvSpPr>
        <p:spPr/>
        <p:txBody>
          <a:bodyPr/>
          <a:lstStyle/>
          <a:p>
            <a:fld id="{C0B24F9D-808B-4200-A7FE-3B1F49D75A8C}" type="slidenum">
              <a:rPr lang="en-US" smtClean="0"/>
              <a:pPr/>
              <a:t>15</a:t>
            </a:fld>
            <a:endParaRPr lang="en-US"/>
          </a:p>
        </p:txBody>
      </p:sp>
    </p:spTree>
    <p:extLst>
      <p:ext uri="{BB962C8B-B14F-4D97-AF65-F5344CB8AC3E}">
        <p14:creationId xmlns:p14="http://schemas.microsoft.com/office/powerpoint/2010/main" val="38178062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66CCFF"/>
        </a:solid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Dr. Mohamed Saad Daoud</a:t>
            </a:r>
            <a:endParaRPr lang="en-US"/>
          </a:p>
        </p:txBody>
      </p:sp>
      <p:sp>
        <p:nvSpPr>
          <p:cNvPr id="5" name="Slide Number Placeholder 4"/>
          <p:cNvSpPr>
            <a:spLocks noGrp="1"/>
          </p:cNvSpPr>
          <p:nvPr>
            <p:ph type="sldNum" sz="quarter" idx="12"/>
          </p:nvPr>
        </p:nvSpPr>
        <p:spPr/>
        <p:txBody>
          <a:bodyPr/>
          <a:lstStyle/>
          <a:p>
            <a:fld id="{C0B24F9D-808B-4200-A7FE-3B1F49D75A8C}" type="slidenum">
              <a:rPr lang="en-US" smtClean="0"/>
              <a:pPr/>
              <a:t>16</a:t>
            </a:fld>
            <a:endParaRPr lang="en-US"/>
          </a:p>
        </p:txBody>
      </p:sp>
      <p:pic>
        <p:nvPicPr>
          <p:cNvPr id="6" name="Picture 5"/>
          <p:cNvPicPr>
            <a:picLocks noChangeAspect="1"/>
          </p:cNvPicPr>
          <p:nvPr/>
        </p:nvPicPr>
        <p:blipFill>
          <a:blip r:embed="rId2"/>
          <a:stretch>
            <a:fillRect/>
          </a:stretch>
        </p:blipFill>
        <p:spPr>
          <a:xfrm>
            <a:off x="685800" y="426109"/>
            <a:ext cx="7904773" cy="5832648"/>
          </a:xfrm>
          <a:prstGeom prst="rect">
            <a:avLst/>
          </a:prstGeom>
        </p:spPr>
      </p:pic>
    </p:spTree>
    <p:extLst>
      <p:ext uri="{BB962C8B-B14F-4D97-AF65-F5344CB8AC3E}">
        <p14:creationId xmlns:p14="http://schemas.microsoft.com/office/powerpoint/2010/main" val="12789128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620688"/>
            <a:ext cx="8229600" cy="5487888"/>
          </a:xfrm>
        </p:spPr>
        <p:txBody>
          <a:bodyPr>
            <a:normAutofit/>
          </a:bodyPr>
          <a:lstStyle/>
          <a:p>
            <a:pPr algn="just">
              <a:lnSpc>
                <a:spcPct val="150000"/>
              </a:lnSpc>
            </a:pPr>
            <a:r>
              <a:rPr lang="en-US" sz="2400" b="1" dirty="0" smtClean="0">
                <a:solidFill>
                  <a:srgbClr val="FF0000"/>
                </a:solidFill>
                <a:latin typeface="Times New Roman" panose="02020603050405020304" pitchFamily="18" charset="0"/>
                <a:cs typeface="Times New Roman" panose="02020603050405020304" pitchFamily="18" charset="0"/>
              </a:rPr>
              <a:t>Differentiation inducers </a:t>
            </a:r>
            <a:r>
              <a:rPr lang="en-US" sz="2400" b="1" dirty="0" smtClean="0">
                <a:solidFill>
                  <a:srgbClr val="0070C0"/>
                </a:solidFill>
                <a:latin typeface="Times New Roman" panose="02020603050405020304" pitchFamily="18" charset="0"/>
                <a:cs typeface="Times New Roman" panose="02020603050405020304" pitchFamily="18" charset="0"/>
              </a:rPr>
              <a:t>causes one type of committed stem cell to differentiate one or more steps toward a final adult blood cell.</a:t>
            </a:r>
          </a:p>
          <a:p>
            <a:pPr algn="just">
              <a:lnSpc>
                <a:spcPct val="150000"/>
              </a:lnSpc>
            </a:pPr>
            <a:r>
              <a:rPr lang="en-US" sz="2400" b="1" dirty="0" smtClean="0">
                <a:solidFill>
                  <a:srgbClr val="0070C0"/>
                </a:solidFill>
                <a:latin typeface="Times New Roman" panose="02020603050405020304" pitchFamily="18" charset="0"/>
                <a:cs typeface="Times New Roman" panose="02020603050405020304" pitchFamily="18" charset="0"/>
              </a:rPr>
              <a:t>Formation of the growth inducers and differentiation inducers is itself controlled by factors outside the bone marrow.</a:t>
            </a:r>
          </a:p>
          <a:p>
            <a:pPr algn="just">
              <a:lnSpc>
                <a:spcPct val="150000"/>
              </a:lnSpc>
            </a:pPr>
            <a:r>
              <a:rPr lang="en-US" sz="2400" b="1" dirty="0" smtClean="0">
                <a:solidFill>
                  <a:srgbClr val="0070C0"/>
                </a:solidFill>
                <a:latin typeface="Times New Roman" panose="02020603050405020304" pitchFamily="18" charset="0"/>
                <a:cs typeface="Times New Roman" panose="02020603050405020304" pitchFamily="18" charset="0"/>
              </a:rPr>
              <a:t>Infectious diseases cause growth, differentiation, and eventual formation of specific types of white blood cells that are needed to battle each infection.</a:t>
            </a:r>
            <a:endParaRPr lang="ar-SA" sz="2400" b="1" dirty="0">
              <a:solidFill>
                <a:srgbClr val="0070C0"/>
              </a:solidFill>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US" smtClean="0"/>
              <a:t>Dr. Mohamed Saad Daoud</a:t>
            </a:r>
            <a:endParaRPr lang="en-US"/>
          </a:p>
        </p:txBody>
      </p:sp>
      <p:sp>
        <p:nvSpPr>
          <p:cNvPr id="5" name="Slide Number Placeholder 4"/>
          <p:cNvSpPr>
            <a:spLocks noGrp="1"/>
          </p:cNvSpPr>
          <p:nvPr>
            <p:ph type="sldNum" sz="quarter" idx="12"/>
          </p:nvPr>
        </p:nvSpPr>
        <p:spPr/>
        <p:txBody>
          <a:bodyPr/>
          <a:lstStyle/>
          <a:p>
            <a:fld id="{C0B24F9D-808B-4200-A7FE-3B1F49D75A8C}" type="slidenum">
              <a:rPr lang="en-US" smtClean="0"/>
              <a:pPr/>
              <a:t>17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2999"/>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764704"/>
            <a:ext cx="8208912" cy="5616624"/>
          </a:xfrm>
        </p:spPr>
        <p:txBody>
          <a:bodyPr>
            <a:noAutofit/>
          </a:bodyPr>
          <a:lstStyle/>
          <a:p>
            <a:pPr algn="just">
              <a:lnSpc>
                <a:spcPct val="150000"/>
              </a:lnSpc>
            </a:pPr>
            <a:r>
              <a:rPr lang="en-US" sz="2400" b="1" dirty="0" smtClean="0">
                <a:solidFill>
                  <a:srgbClr val="C00000"/>
                </a:solidFill>
                <a:latin typeface="Times New Roman" panose="02020603050405020304" pitchFamily="18" charset="0"/>
                <a:cs typeface="Times New Roman" panose="02020603050405020304" pitchFamily="18" charset="0"/>
              </a:rPr>
              <a:t>Lineages of white blood cells (sources and precursor) </a:t>
            </a:r>
          </a:p>
          <a:p>
            <a:pPr marL="0" indent="0" algn="just">
              <a:lnSpc>
                <a:spcPct val="150000"/>
              </a:lnSpc>
              <a:buNone/>
            </a:pPr>
            <a:r>
              <a:rPr lang="en-US" sz="2400" b="1" dirty="0" smtClean="0">
                <a:solidFill>
                  <a:srgbClr val="0070C0"/>
                </a:solidFill>
                <a:latin typeface="Times New Roman" panose="02020603050405020304" pitchFamily="18" charset="0"/>
                <a:cs typeface="Times New Roman" panose="02020603050405020304" pitchFamily="18" charset="0"/>
              </a:rPr>
              <a:t>1- The </a:t>
            </a:r>
            <a:r>
              <a:rPr lang="en-US" sz="2400" b="1" dirty="0" err="1" smtClean="0">
                <a:solidFill>
                  <a:srgbClr val="0070C0"/>
                </a:solidFill>
                <a:latin typeface="Times New Roman" panose="02020603050405020304" pitchFamily="18" charset="0"/>
                <a:cs typeface="Times New Roman" panose="02020603050405020304" pitchFamily="18" charset="0"/>
              </a:rPr>
              <a:t>myelocytic</a:t>
            </a:r>
            <a:r>
              <a:rPr lang="en-US" sz="2400" b="1" dirty="0" smtClean="0">
                <a:solidFill>
                  <a:srgbClr val="0070C0"/>
                </a:solidFill>
                <a:latin typeface="Times New Roman" panose="02020603050405020304" pitchFamily="18" charset="0"/>
                <a:cs typeface="Times New Roman" panose="02020603050405020304" pitchFamily="18" charset="0"/>
              </a:rPr>
              <a:t> lineage, beginning with the </a:t>
            </a:r>
            <a:r>
              <a:rPr lang="en-US" sz="2400" b="1" dirty="0" err="1" smtClean="0">
                <a:solidFill>
                  <a:srgbClr val="0070C0"/>
                </a:solidFill>
                <a:latin typeface="Times New Roman" panose="02020603050405020304" pitchFamily="18" charset="0"/>
                <a:cs typeface="Times New Roman" panose="02020603050405020304" pitchFamily="18" charset="0"/>
              </a:rPr>
              <a:t>myeloblast</a:t>
            </a:r>
            <a:endParaRPr lang="en-US" sz="2400" b="1" dirty="0">
              <a:solidFill>
                <a:srgbClr val="0070C0"/>
              </a:solidFill>
              <a:latin typeface="Times New Roman" panose="02020603050405020304" pitchFamily="18" charset="0"/>
              <a:cs typeface="Times New Roman" panose="02020603050405020304" pitchFamily="18" charset="0"/>
            </a:endParaRPr>
          </a:p>
          <a:p>
            <a:pPr marL="346075" indent="-346075" algn="just">
              <a:lnSpc>
                <a:spcPct val="150000"/>
              </a:lnSpc>
              <a:buNone/>
              <a:tabLst>
                <a:tab pos="284163" algn="l"/>
              </a:tabLst>
            </a:pPr>
            <a:r>
              <a:rPr lang="en-US" sz="2400" b="1" dirty="0" smtClean="0">
                <a:solidFill>
                  <a:srgbClr val="0070C0"/>
                </a:solidFill>
                <a:latin typeface="Times New Roman" panose="02020603050405020304" pitchFamily="18" charset="0"/>
                <a:cs typeface="Times New Roman" panose="02020603050405020304" pitchFamily="18" charset="0"/>
              </a:rPr>
              <a:t>2- The lymphocytic lineage, beginning with the lymphoblast. </a:t>
            </a:r>
          </a:p>
          <a:p>
            <a:pPr marL="346075" indent="-346075" algn="just">
              <a:lnSpc>
                <a:spcPct val="150000"/>
              </a:lnSpc>
              <a:buNone/>
            </a:pPr>
            <a:r>
              <a:rPr lang="en-US" sz="2400" b="1" dirty="0" smtClean="0">
                <a:solidFill>
                  <a:srgbClr val="0070C0"/>
                </a:solidFill>
                <a:latin typeface="Times New Roman" panose="02020603050405020304" pitchFamily="18" charset="0"/>
                <a:cs typeface="Times New Roman" panose="02020603050405020304" pitchFamily="18" charset="0"/>
              </a:rPr>
              <a:t>3-</a:t>
            </a:r>
            <a:r>
              <a:rPr lang="en-US" sz="2400" b="1" dirty="0" smtClean="0">
                <a:latin typeface="Times New Roman" panose="02020603050405020304" pitchFamily="18" charset="0"/>
                <a:cs typeface="Times New Roman" panose="02020603050405020304" pitchFamily="18" charset="0"/>
              </a:rPr>
              <a:t> </a:t>
            </a:r>
            <a:r>
              <a:rPr lang="en-US" sz="2400" b="1" dirty="0" smtClean="0">
                <a:solidFill>
                  <a:srgbClr val="0070C0"/>
                </a:solidFill>
                <a:latin typeface="Times New Roman" panose="02020603050405020304" pitchFamily="18" charset="0"/>
                <a:cs typeface="Times New Roman" panose="02020603050405020304" pitchFamily="18" charset="0"/>
              </a:rPr>
              <a:t>The granulocytes and monocytes are formed only in the bone marrow. </a:t>
            </a:r>
          </a:p>
          <a:p>
            <a:pPr marL="346075" indent="-346075" algn="just">
              <a:lnSpc>
                <a:spcPct val="150000"/>
              </a:lnSpc>
              <a:buNone/>
            </a:pPr>
            <a:r>
              <a:rPr lang="en-US" sz="2400" b="1" dirty="0" smtClean="0">
                <a:solidFill>
                  <a:srgbClr val="0070C0"/>
                </a:solidFill>
                <a:latin typeface="Times New Roman" panose="02020603050405020304" pitchFamily="18" charset="0"/>
                <a:cs typeface="Times New Roman" panose="02020603050405020304" pitchFamily="18" charset="0"/>
              </a:rPr>
              <a:t>4-</a:t>
            </a:r>
            <a:r>
              <a:rPr lang="en-US" sz="2400" b="1" dirty="0" smtClean="0">
                <a:latin typeface="Times New Roman" panose="02020603050405020304" pitchFamily="18" charset="0"/>
                <a:cs typeface="Times New Roman" panose="02020603050405020304" pitchFamily="18" charset="0"/>
              </a:rPr>
              <a:t> </a:t>
            </a:r>
            <a:r>
              <a:rPr lang="en-US" sz="2400" b="1" dirty="0" smtClean="0">
                <a:solidFill>
                  <a:srgbClr val="0070C0"/>
                </a:solidFill>
                <a:latin typeface="Times New Roman" panose="02020603050405020304" pitchFamily="18" charset="0"/>
                <a:cs typeface="Times New Roman" panose="02020603050405020304" pitchFamily="18" charset="0"/>
              </a:rPr>
              <a:t>Lymphocytes and plasma cells are produced mainly in </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smtClean="0">
                <a:solidFill>
                  <a:srgbClr val="0070C0"/>
                </a:solidFill>
                <a:latin typeface="Times New Roman" panose="02020603050405020304" pitchFamily="18" charset="0"/>
                <a:cs typeface="Times New Roman" panose="02020603050405020304" pitchFamily="18" charset="0"/>
              </a:rPr>
              <a:t>lymph glands, spleen, thymus, tonsils, and various pockets of lymphoid tissue.</a:t>
            </a:r>
            <a:endParaRPr lang="ar-SA" sz="2400" b="1" dirty="0">
              <a:solidFill>
                <a:srgbClr val="0070C0"/>
              </a:solidFill>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US" smtClean="0"/>
              <a:t>Dr. Mohamed Saad Daoud</a:t>
            </a:r>
            <a:endParaRPr lang="en-US"/>
          </a:p>
        </p:txBody>
      </p:sp>
      <p:sp>
        <p:nvSpPr>
          <p:cNvPr id="5" name="Slide Number Placeholder 4"/>
          <p:cNvSpPr>
            <a:spLocks noGrp="1"/>
          </p:cNvSpPr>
          <p:nvPr>
            <p:ph type="sldNum" sz="quarter" idx="12"/>
          </p:nvPr>
        </p:nvSpPr>
        <p:spPr/>
        <p:txBody>
          <a:bodyPr/>
          <a:lstStyle/>
          <a:p>
            <a:fld id="{C0B24F9D-808B-4200-A7FE-3B1F49D75A8C}"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822503"/>
            <a:ext cx="4680520" cy="5335488"/>
          </a:xfrm>
        </p:spPr>
        <p:txBody>
          <a:bodyPr>
            <a:noAutofit/>
          </a:bodyPr>
          <a:lstStyle/>
          <a:p>
            <a:pPr marL="457200" indent="-457200">
              <a:buAutoNum type="arabicParenBoth"/>
            </a:pPr>
            <a:r>
              <a:rPr lang="en-US" dirty="0" err="1" smtClean="0">
                <a:latin typeface="Helvetica-Light"/>
              </a:rPr>
              <a:t>Myeloblast</a:t>
            </a:r>
            <a:endParaRPr lang="en-US" dirty="0" smtClean="0">
              <a:latin typeface="Helvetica-Light"/>
            </a:endParaRPr>
          </a:p>
          <a:p>
            <a:pPr marL="457200" indent="-457200">
              <a:buAutoNum type="arabicParenBoth"/>
            </a:pPr>
            <a:r>
              <a:rPr lang="en-US" dirty="0" err="1" smtClean="0">
                <a:latin typeface="Helvetica-Light"/>
              </a:rPr>
              <a:t>Promyelocyte</a:t>
            </a:r>
            <a:endParaRPr lang="en-US" dirty="0" smtClean="0">
              <a:latin typeface="Helvetica-Light"/>
            </a:endParaRPr>
          </a:p>
          <a:p>
            <a:pPr marL="457200" indent="-457200">
              <a:buAutoNum type="arabicParenBoth"/>
            </a:pPr>
            <a:r>
              <a:rPr lang="en-US" dirty="0" smtClean="0">
                <a:latin typeface="Helvetica-Light"/>
              </a:rPr>
              <a:t>Megakaryocyte</a:t>
            </a:r>
          </a:p>
          <a:p>
            <a:pPr marL="457200" indent="-457200">
              <a:buAutoNum type="arabicParenBoth"/>
            </a:pPr>
            <a:r>
              <a:rPr lang="en-US" dirty="0" smtClean="0">
                <a:latin typeface="Helvetica-Light"/>
              </a:rPr>
              <a:t>Neutrophil </a:t>
            </a:r>
            <a:r>
              <a:rPr lang="en-US" dirty="0" err="1" smtClean="0">
                <a:latin typeface="Helvetica-Light"/>
              </a:rPr>
              <a:t>myelocyte</a:t>
            </a:r>
            <a:endParaRPr lang="en-US" dirty="0" smtClean="0">
              <a:latin typeface="Helvetica-Light"/>
            </a:endParaRPr>
          </a:p>
          <a:p>
            <a:pPr marL="457200" indent="-457200">
              <a:buAutoNum type="arabicParenBoth"/>
            </a:pPr>
            <a:r>
              <a:rPr lang="en-US" dirty="0" smtClean="0">
                <a:latin typeface="Helvetica-Light"/>
              </a:rPr>
              <a:t>Young neutrophil </a:t>
            </a:r>
            <a:r>
              <a:rPr lang="en-US" dirty="0" err="1" smtClean="0">
                <a:latin typeface="Helvetica-Light"/>
              </a:rPr>
              <a:t>metamyelocyte</a:t>
            </a:r>
            <a:endParaRPr lang="en-US" dirty="0" smtClean="0">
              <a:latin typeface="Helvetica-Light"/>
            </a:endParaRPr>
          </a:p>
          <a:p>
            <a:pPr marL="457200" indent="-457200">
              <a:buAutoNum type="arabicParenBoth"/>
            </a:pPr>
            <a:r>
              <a:rPr lang="en-US" dirty="0" smtClean="0">
                <a:latin typeface="Helvetica-Light"/>
              </a:rPr>
              <a:t>“Band</a:t>
            </a:r>
            <a:r>
              <a:rPr lang="en-US" dirty="0">
                <a:latin typeface="Helvetica-Light"/>
              </a:rPr>
              <a:t>” neutrophil </a:t>
            </a:r>
            <a:r>
              <a:rPr lang="en-US" dirty="0" err="1" smtClean="0">
                <a:latin typeface="Helvetica-Light"/>
              </a:rPr>
              <a:t>metamyelocyte</a:t>
            </a:r>
            <a:endParaRPr lang="en-US" dirty="0" smtClean="0">
              <a:latin typeface="Helvetica-Light"/>
            </a:endParaRPr>
          </a:p>
          <a:p>
            <a:pPr marL="457200" indent="-457200">
              <a:buAutoNum type="arabicParenBoth"/>
            </a:pPr>
            <a:r>
              <a:rPr lang="en-US" dirty="0" err="1">
                <a:latin typeface="Helvetica-Light"/>
              </a:rPr>
              <a:t>P</a:t>
            </a:r>
            <a:r>
              <a:rPr lang="en-US" dirty="0" err="1" smtClean="0">
                <a:latin typeface="Helvetica-Light"/>
              </a:rPr>
              <a:t>olymorphonuclear</a:t>
            </a:r>
            <a:r>
              <a:rPr lang="en-US" dirty="0" smtClean="0">
                <a:latin typeface="Helvetica-Light"/>
              </a:rPr>
              <a:t> neutrophil</a:t>
            </a:r>
          </a:p>
          <a:p>
            <a:pPr marL="457200" indent="-457200">
              <a:buAutoNum type="arabicParenBoth"/>
            </a:pPr>
            <a:r>
              <a:rPr lang="en-US" dirty="0">
                <a:latin typeface="Helvetica-Light"/>
              </a:rPr>
              <a:t>E</a:t>
            </a:r>
            <a:r>
              <a:rPr lang="en-US" dirty="0" smtClean="0">
                <a:latin typeface="Helvetica-Light"/>
              </a:rPr>
              <a:t>osinophil </a:t>
            </a:r>
            <a:r>
              <a:rPr lang="en-US" dirty="0" err="1" smtClean="0">
                <a:latin typeface="Helvetica-Light"/>
              </a:rPr>
              <a:t>myelocyte</a:t>
            </a:r>
            <a:endParaRPr lang="en-US" dirty="0" smtClean="0">
              <a:latin typeface="Helvetica-Light"/>
            </a:endParaRPr>
          </a:p>
          <a:p>
            <a:pPr marL="457200" indent="-457200">
              <a:buAutoNum type="arabicParenBoth"/>
            </a:pPr>
            <a:r>
              <a:rPr lang="en-US" dirty="0">
                <a:latin typeface="Helvetica-Light"/>
              </a:rPr>
              <a:t>E</a:t>
            </a:r>
            <a:r>
              <a:rPr lang="en-US" dirty="0" smtClean="0">
                <a:latin typeface="Helvetica-Light"/>
              </a:rPr>
              <a:t>osinophil </a:t>
            </a:r>
            <a:r>
              <a:rPr lang="en-US" dirty="0" err="1" smtClean="0">
                <a:latin typeface="Helvetica-Light"/>
              </a:rPr>
              <a:t>metamyelocyte</a:t>
            </a:r>
            <a:endParaRPr lang="en-US" dirty="0" smtClean="0">
              <a:latin typeface="Helvetica-Light"/>
            </a:endParaRPr>
          </a:p>
          <a:p>
            <a:pPr marL="457200" indent="-457200">
              <a:buAutoNum type="arabicParenBoth"/>
            </a:pPr>
            <a:r>
              <a:rPr lang="en-US" dirty="0" smtClean="0">
                <a:latin typeface="Helvetica-Light"/>
              </a:rPr>
              <a:t> </a:t>
            </a:r>
            <a:r>
              <a:rPr lang="en-US" dirty="0" err="1" smtClean="0">
                <a:latin typeface="Helvetica-Light"/>
              </a:rPr>
              <a:t>Polymorphonuclear</a:t>
            </a:r>
            <a:r>
              <a:rPr lang="en-US" dirty="0" smtClean="0">
                <a:latin typeface="Helvetica-Light"/>
              </a:rPr>
              <a:t> eosinophil</a:t>
            </a:r>
          </a:p>
          <a:p>
            <a:pPr marL="457200" indent="-457200">
              <a:buAutoNum type="arabicParenBoth"/>
            </a:pPr>
            <a:r>
              <a:rPr lang="en-US" dirty="0">
                <a:latin typeface="Helvetica-Light"/>
              </a:rPr>
              <a:t>B</a:t>
            </a:r>
            <a:r>
              <a:rPr lang="en-US" dirty="0" smtClean="0">
                <a:latin typeface="Helvetica-Light"/>
              </a:rPr>
              <a:t>asophil </a:t>
            </a:r>
            <a:r>
              <a:rPr lang="en-US" dirty="0" err="1" smtClean="0">
                <a:latin typeface="Helvetica-Light"/>
              </a:rPr>
              <a:t>myelocyte</a:t>
            </a:r>
            <a:endParaRPr lang="en-US" dirty="0" smtClean="0">
              <a:latin typeface="Helvetica-Light"/>
            </a:endParaRPr>
          </a:p>
          <a:p>
            <a:pPr marL="457200" indent="-457200">
              <a:buAutoNum type="arabicParenBoth"/>
            </a:pPr>
            <a:r>
              <a:rPr lang="en-US" dirty="0" err="1" smtClean="0">
                <a:latin typeface="Helvetica-Light"/>
              </a:rPr>
              <a:t>Polymorphonuclear</a:t>
            </a:r>
            <a:r>
              <a:rPr lang="en-US" dirty="0" smtClean="0">
                <a:latin typeface="Helvetica-Light"/>
              </a:rPr>
              <a:t> basophil</a:t>
            </a:r>
          </a:p>
          <a:p>
            <a:pPr marL="0" indent="0">
              <a:buNone/>
            </a:pPr>
            <a:r>
              <a:rPr lang="en-US" dirty="0" smtClean="0">
                <a:solidFill>
                  <a:schemeClr val="accent2"/>
                </a:solidFill>
                <a:latin typeface="Helvetica-Light"/>
              </a:rPr>
              <a:t>(13–16) </a:t>
            </a:r>
            <a:r>
              <a:rPr lang="en-US" dirty="0" smtClean="0">
                <a:latin typeface="Helvetica-Light"/>
              </a:rPr>
              <a:t>stages </a:t>
            </a:r>
            <a:r>
              <a:rPr lang="en-US" dirty="0">
                <a:latin typeface="Helvetica-Light"/>
              </a:rPr>
              <a:t>of monocyte formation.</a:t>
            </a:r>
            <a:endParaRPr lang="en-US" b="1" dirty="0">
              <a:solidFill>
                <a:srgbClr val="002060"/>
              </a:solidFill>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a:xfrm>
            <a:off x="233378" y="6373435"/>
            <a:ext cx="4745736" cy="365125"/>
          </a:xfrm>
        </p:spPr>
        <p:txBody>
          <a:bodyPr/>
          <a:lstStyle/>
          <a:p>
            <a:r>
              <a:rPr lang="en-US" smtClean="0"/>
              <a:t>Dr. Mohamed Saad Daoud</a:t>
            </a:r>
            <a:endParaRPr lang="en-US"/>
          </a:p>
        </p:txBody>
      </p:sp>
      <p:sp>
        <p:nvSpPr>
          <p:cNvPr id="5" name="Slide Number Placeholder 4"/>
          <p:cNvSpPr>
            <a:spLocks noGrp="1"/>
          </p:cNvSpPr>
          <p:nvPr>
            <p:ph type="sldNum" sz="quarter" idx="12"/>
          </p:nvPr>
        </p:nvSpPr>
        <p:spPr/>
        <p:txBody>
          <a:bodyPr/>
          <a:lstStyle/>
          <a:p>
            <a:fld id="{C0B24F9D-808B-4200-A7FE-3B1F49D75A8C}" type="slidenum">
              <a:rPr lang="en-US" smtClean="0"/>
              <a:pPr/>
              <a:t>19</a:t>
            </a:fld>
            <a:endParaRPr lang="en-US"/>
          </a:p>
        </p:txBody>
      </p:sp>
      <p:pic>
        <p:nvPicPr>
          <p:cNvPr id="6" name="Picture 5"/>
          <p:cNvPicPr>
            <a:picLocks noChangeAspect="1"/>
          </p:cNvPicPr>
          <p:nvPr/>
        </p:nvPicPr>
        <p:blipFill rotWithShape="1">
          <a:blip r:embed="rId2"/>
          <a:srcRect l="3595" r="12362"/>
          <a:stretch/>
        </p:blipFill>
        <p:spPr>
          <a:xfrm>
            <a:off x="5228632" y="156084"/>
            <a:ext cx="3803304" cy="6009220"/>
          </a:xfrm>
          <a:prstGeom prst="rect">
            <a:avLst/>
          </a:prstGeom>
        </p:spPr>
      </p:pic>
      <p:sp>
        <p:nvSpPr>
          <p:cNvPr id="2" name="Rectangle 1"/>
          <p:cNvSpPr/>
          <p:nvPr/>
        </p:nvSpPr>
        <p:spPr>
          <a:xfrm>
            <a:off x="179512" y="176172"/>
            <a:ext cx="5688632" cy="430887"/>
          </a:xfrm>
          <a:prstGeom prst="rect">
            <a:avLst/>
          </a:prstGeom>
        </p:spPr>
        <p:txBody>
          <a:bodyPr wrap="square">
            <a:spAutoFit/>
          </a:bodyPr>
          <a:lstStyle/>
          <a:p>
            <a:r>
              <a:rPr lang="en-US" sz="2200" b="1" dirty="0">
                <a:solidFill>
                  <a:srgbClr val="002060"/>
                </a:solidFill>
                <a:latin typeface="Times New Roman" panose="02020603050405020304" pitchFamily="18" charset="0"/>
                <a:cs typeface="Times New Roman" panose="02020603050405020304" pitchFamily="18" charset="0"/>
              </a:rPr>
              <a:t>The Different cells of the </a:t>
            </a:r>
            <a:r>
              <a:rPr lang="en-US" sz="2200" b="1" dirty="0" err="1">
                <a:solidFill>
                  <a:srgbClr val="002060"/>
                </a:solidFill>
                <a:latin typeface="Times New Roman" panose="02020603050405020304" pitchFamily="18" charset="0"/>
                <a:cs typeface="Times New Roman" panose="02020603050405020304" pitchFamily="18" charset="0"/>
              </a:rPr>
              <a:t>myelocyte</a:t>
            </a:r>
            <a:r>
              <a:rPr lang="en-US" sz="2200" b="1" dirty="0">
                <a:solidFill>
                  <a:srgbClr val="002060"/>
                </a:solidFill>
                <a:latin typeface="Times New Roman" panose="02020603050405020304" pitchFamily="18" charset="0"/>
                <a:cs typeface="Times New Roman" panose="02020603050405020304" pitchFamily="18" charset="0"/>
              </a:rPr>
              <a:t> series are;</a:t>
            </a:r>
          </a:p>
        </p:txBody>
      </p:sp>
    </p:spTree>
    <p:extLst>
      <p:ext uri="{BB962C8B-B14F-4D97-AF65-F5344CB8AC3E}">
        <p14:creationId xmlns:p14="http://schemas.microsoft.com/office/powerpoint/2010/main" val="13903145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636680"/>
          </a:xfrm>
        </p:spPr>
        <p:txBody>
          <a:bodyPr>
            <a:normAutofit fontScale="90000"/>
          </a:bodyPr>
          <a:lstStyle/>
          <a:p>
            <a:pPr algn="ctr"/>
            <a:r>
              <a:rPr lang="en-US" sz="4000" b="1" dirty="0" smtClean="0">
                <a:solidFill>
                  <a:schemeClr val="tx1"/>
                </a:solidFill>
                <a:latin typeface="Times New Roman" panose="02020603050405020304" pitchFamily="18" charset="0"/>
                <a:cs typeface="Times New Roman" panose="02020603050405020304" pitchFamily="18" charset="0"/>
              </a:rPr>
              <a:t>Leukocytes</a:t>
            </a:r>
            <a:endParaRPr lang="en-US" sz="4000" b="1"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196752"/>
            <a:ext cx="8229600" cy="5127848"/>
          </a:xfrm>
        </p:spPr>
        <p:txBody>
          <a:bodyPr>
            <a:normAutofit lnSpcReduction="10000"/>
          </a:bodyPr>
          <a:lstStyle/>
          <a:p>
            <a:pPr marL="0" indent="0">
              <a:buNone/>
            </a:pPr>
            <a:r>
              <a:rPr lang="en-US" sz="2800" b="1" dirty="0" smtClean="0">
                <a:solidFill>
                  <a:srgbClr val="FF0000"/>
                </a:solidFill>
                <a:latin typeface="Times New Roman" panose="02020603050405020304" pitchFamily="18" charset="0"/>
                <a:cs typeface="Times New Roman" panose="02020603050405020304" pitchFamily="18" charset="0"/>
              </a:rPr>
              <a:t>Introduction:</a:t>
            </a:r>
          </a:p>
          <a:p>
            <a:pPr algn="just">
              <a:lnSpc>
                <a:spcPct val="150000"/>
              </a:lnSpc>
            </a:pPr>
            <a:r>
              <a:rPr lang="en-US" sz="2400" b="1" dirty="0" smtClean="0">
                <a:solidFill>
                  <a:srgbClr val="0070C0"/>
                </a:solidFill>
                <a:latin typeface="Times New Roman" panose="02020603050405020304" pitchFamily="18" charset="0"/>
                <a:cs typeface="Times New Roman" panose="02020603050405020304" pitchFamily="18" charset="0"/>
              </a:rPr>
              <a:t>Our bodies continuously are exposed to </a:t>
            </a:r>
            <a:r>
              <a:rPr lang="en-US" sz="2400" b="1" dirty="0">
                <a:solidFill>
                  <a:srgbClr val="0070C0"/>
                </a:solidFill>
                <a:latin typeface="Times New Roman" panose="02020603050405020304" pitchFamily="18" charset="0"/>
                <a:cs typeface="Times New Roman" panose="02020603050405020304" pitchFamily="18" charset="0"/>
              </a:rPr>
              <a:t>Infectious agents</a:t>
            </a:r>
            <a:r>
              <a:rPr lang="en-US" sz="2400" b="1" dirty="0" smtClean="0">
                <a:solidFill>
                  <a:srgbClr val="0070C0"/>
                </a:solidFill>
                <a:latin typeface="Times New Roman" panose="02020603050405020304" pitchFamily="18" charset="0"/>
                <a:cs typeface="Times New Roman" panose="02020603050405020304" pitchFamily="18" charset="0"/>
              </a:rPr>
              <a:t> (bacteria, viruses</a:t>
            </a:r>
            <a:r>
              <a:rPr lang="en-US" sz="2400" b="1" dirty="0">
                <a:solidFill>
                  <a:srgbClr val="0070C0"/>
                </a:solidFill>
                <a:latin typeface="Times New Roman" panose="02020603050405020304" pitchFamily="18" charset="0"/>
                <a:cs typeface="Times New Roman" panose="02020603050405020304" pitchFamily="18" charset="0"/>
              </a:rPr>
              <a:t>, fungi, and </a:t>
            </a:r>
            <a:r>
              <a:rPr lang="en-US" sz="2400" b="1" dirty="0" smtClean="0">
                <a:solidFill>
                  <a:srgbClr val="0070C0"/>
                </a:solidFill>
                <a:latin typeface="Times New Roman" panose="02020603050405020304" pitchFamily="18" charset="0"/>
                <a:cs typeface="Times New Roman" panose="02020603050405020304" pitchFamily="18" charset="0"/>
              </a:rPr>
              <a:t>parasites).</a:t>
            </a:r>
          </a:p>
          <a:p>
            <a:pPr algn="just">
              <a:lnSpc>
                <a:spcPct val="150000"/>
              </a:lnSpc>
            </a:pPr>
            <a:r>
              <a:rPr lang="en-US" sz="2400" b="1" dirty="0" smtClean="0">
                <a:solidFill>
                  <a:srgbClr val="0070C0"/>
                </a:solidFill>
                <a:latin typeface="Times New Roman" panose="02020603050405020304" pitchFamily="18" charset="0"/>
                <a:cs typeface="Times New Roman" panose="02020603050405020304" pitchFamily="18" charset="0"/>
              </a:rPr>
              <a:t>Infectious </a:t>
            </a:r>
            <a:r>
              <a:rPr lang="en-US" sz="2400" b="1" dirty="0">
                <a:solidFill>
                  <a:srgbClr val="0070C0"/>
                </a:solidFill>
                <a:latin typeface="Times New Roman" panose="02020603050405020304" pitchFamily="18" charset="0"/>
                <a:cs typeface="Times New Roman" panose="02020603050405020304" pitchFamily="18" charset="0"/>
              </a:rPr>
              <a:t>agents </a:t>
            </a:r>
            <a:r>
              <a:rPr lang="en-US" sz="2400" b="1" dirty="0" smtClean="0">
                <a:solidFill>
                  <a:srgbClr val="0070C0"/>
                </a:solidFill>
                <a:latin typeface="Times New Roman" panose="02020603050405020304" pitchFamily="18" charset="0"/>
                <a:cs typeface="Times New Roman" panose="02020603050405020304" pitchFamily="18" charset="0"/>
              </a:rPr>
              <a:t>are capable </a:t>
            </a:r>
            <a:r>
              <a:rPr lang="en-US" sz="2400" b="1" dirty="0">
                <a:solidFill>
                  <a:srgbClr val="0070C0"/>
                </a:solidFill>
                <a:latin typeface="Times New Roman" panose="02020603050405020304" pitchFamily="18" charset="0"/>
                <a:cs typeface="Times New Roman" panose="02020603050405020304" pitchFamily="18" charset="0"/>
              </a:rPr>
              <a:t>of causing serious abnormal </a:t>
            </a:r>
            <a:r>
              <a:rPr lang="en-US" sz="2400" b="1" dirty="0" smtClean="0">
                <a:solidFill>
                  <a:srgbClr val="0070C0"/>
                </a:solidFill>
                <a:latin typeface="Times New Roman" panose="02020603050405020304" pitchFamily="18" charset="0"/>
                <a:cs typeface="Times New Roman" panose="02020603050405020304" pitchFamily="18" charset="0"/>
              </a:rPr>
              <a:t>physiologic function </a:t>
            </a:r>
            <a:r>
              <a:rPr lang="en-US" sz="2400" b="1" dirty="0">
                <a:solidFill>
                  <a:srgbClr val="0070C0"/>
                </a:solidFill>
                <a:latin typeface="Times New Roman" panose="02020603050405020304" pitchFamily="18" charset="0"/>
                <a:cs typeface="Times New Roman" panose="02020603050405020304" pitchFamily="18" charset="0"/>
              </a:rPr>
              <a:t>or even death if they invade the </a:t>
            </a:r>
            <a:r>
              <a:rPr lang="en-US" sz="2400" b="1" dirty="0" smtClean="0">
                <a:solidFill>
                  <a:srgbClr val="0070C0"/>
                </a:solidFill>
                <a:latin typeface="Times New Roman" panose="02020603050405020304" pitchFamily="18" charset="0"/>
                <a:cs typeface="Times New Roman" panose="02020603050405020304" pitchFamily="18" charset="0"/>
              </a:rPr>
              <a:t>deeper tissues. </a:t>
            </a:r>
          </a:p>
          <a:p>
            <a:pPr algn="just">
              <a:lnSpc>
                <a:spcPct val="150000"/>
              </a:lnSpc>
            </a:pPr>
            <a:r>
              <a:rPr lang="en-US" sz="2400" b="1" dirty="0" smtClean="0">
                <a:solidFill>
                  <a:srgbClr val="0070C0"/>
                </a:solidFill>
                <a:latin typeface="Times New Roman" panose="02020603050405020304" pitchFamily="18" charset="0"/>
                <a:cs typeface="Times New Roman" panose="02020603050405020304" pitchFamily="18" charset="0"/>
              </a:rPr>
              <a:t>Highly </a:t>
            </a:r>
            <a:r>
              <a:rPr lang="en-US" sz="2400" b="1" dirty="0">
                <a:solidFill>
                  <a:srgbClr val="0070C0"/>
                </a:solidFill>
                <a:latin typeface="Times New Roman" panose="02020603050405020304" pitchFamily="18" charset="0"/>
                <a:cs typeface="Times New Roman" panose="02020603050405020304" pitchFamily="18" charset="0"/>
              </a:rPr>
              <a:t>infectious </a:t>
            </a:r>
            <a:r>
              <a:rPr lang="en-US" sz="2400" b="1" dirty="0" smtClean="0">
                <a:solidFill>
                  <a:srgbClr val="0070C0"/>
                </a:solidFill>
                <a:latin typeface="Times New Roman" panose="02020603050405020304" pitchFamily="18" charset="0"/>
                <a:cs typeface="Times New Roman" panose="02020603050405020304" pitchFamily="18" charset="0"/>
              </a:rPr>
              <a:t>bacteria and </a:t>
            </a:r>
            <a:r>
              <a:rPr lang="en-US" sz="2400" b="1" dirty="0">
                <a:solidFill>
                  <a:srgbClr val="0070C0"/>
                </a:solidFill>
                <a:latin typeface="Times New Roman" panose="02020603050405020304" pitchFamily="18" charset="0"/>
                <a:cs typeface="Times New Roman" panose="02020603050405020304" pitchFamily="18" charset="0"/>
              </a:rPr>
              <a:t>viruses </a:t>
            </a:r>
            <a:r>
              <a:rPr lang="en-US" sz="2400" b="1" dirty="0" smtClean="0">
                <a:solidFill>
                  <a:srgbClr val="0070C0"/>
                </a:solidFill>
                <a:latin typeface="Times New Roman" panose="02020603050405020304" pitchFamily="18" charset="0"/>
                <a:cs typeface="Times New Roman" panose="02020603050405020304" pitchFamily="18" charset="0"/>
              </a:rPr>
              <a:t>can cause acute </a:t>
            </a:r>
            <a:r>
              <a:rPr lang="en-US" sz="2400" b="1" dirty="0">
                <a:solidFill>
                  <a:srgbClr val="0070C0"/>
                </a:solidFill>
                <a:latin typeface="Times New Roman" panose="02020603050405020304" pitchFamily="18" charset="0"/>
                <a:cs typeface="Times New Roman" panose="02020603050405020304" pitchFamily="18" charset="0"/>
              </a:rPr>
              <a:t>lethal diseases such as </a:t>
            </a:r>
            <a:r>
              <a:rPr lang="en-US" sz="2400" b="1" dirty="0" smtClean="0">
                <a:solidFill>
                  <a:srgbClr val="0070C0"/>
                </a:solidFill>
                <a:latin typeface="Times New Roman" panose="02020603050405020304" pitchFamily="18" charset="0"/>
                <a:cs typeface="Times New Roman" panose="02020603050405020304" pitchFamily="18" charset="0"/>
              </a:rPr>
              <a:t>pneumonia, streptococcal </a:t>
            </a:r>
            <a:r>
              <a:rPr lang="en-US" sz="2400" b="1" dirty="0">
                <a:solidFill>
                  <a:srgbClr val="0070C0"/>
                </a:solidFill>
                <a:latin typeface="Times New Roman" panose="02020603050405020304" pitchFamily="18" charset="0"/>
                <a:cs typeface="Times New Roman" panose="02020603050405020304" pitchFamily="18" charset="0"/>
              </a:rPr>
              <a:t>infection, and </a:t>
            </a:r>
            <a:r>
              <a:rPr lang="en-US" sz="2400" b="1" dirty="0" smtClean="0">
                <a:solidFill>
                  <a:srgbClr val="0070C0"/>
                </a:solidFill>
                <a:latin typeface="Times New Roman" panose="02020603050405020304" pitchFamily="18" charset="0"/>
                <a:cs typeface="Times New Roman" panose="02020603050405020304" pitchFamily="18" charset="0"/>
              </a:rPr>
              <a:t>typhoid fever</a:t>
            </a:r>
            <a:r>
              <a:rPr lang="en-US" sz="2400" b="1" dirty="0">
                <a:solidFill>
                  <a:srgbClr val="0070C0"/>
                </a:solidFill>
                <a:latin typeface="Times New Roman" panose="02020603050405020304" pitchFamily="18" charset="0"/>
                <a:cs typeface="Times New Roman" panose="02020603050405020304" pitchFamily="18" charset="0"/>
              </a:rPr>
              <a:t>.</a:t>
            </a:r>
          </a:p>
        </p:txBody>
      </p:sp>
      <p:sp>
        <p:nvSpPr>
          <p:cNvPr id="4" name="Footer Placeholder 3"/>
          <p:cNvSpPr>
            <a:spLocks noGrp="1"/>
          </p:cNvSpPr>
          <p:nvPr>
            <p:ph type="ftr" sz="quarter" idx="11"/>
          </p:nvPr>
        </p:nvSpPr>
        <p:spPr/>
        <p:txBody>
          <a:bodyPr/>
          <a:lstStyle/>
          <a:p>
            <a:r>
              <a:rPr lang="en-US" dirty="0" smtClean="0"/>
              <a:t>Dr. Mohamed </a:t>
            </a:r>
            <a:r>
              <a:rPr lang="en-US" dirty="0" err="1" smtClean="0"/>
              <a:t>Saad</a:t>
            </a:r>
            <a:r>
              <a:rPr lang="en-US" dirty="0" smtClean="0"/>
              <a:t> </a:t>
            </a:r>
            <a:r>
              <a:rPr lang="en-US" dirty="0" err="1" smtClean="0"/>
              <a:t>Daoud</a:t>
            </a:r>
            <a:endParaRPr lang="en-US" dirty="0"/>
          </a:p>
        </p:txBody>
      </p:sp>
      <p:sp>
        <p:nvSpPr>
          <p:cNvPr id="5" name="Slide Number Placeholder 4"/>
          <p:cNvSpPr>
            <a:spLocks noGrp="1"/>
          </p:cNvSpPr>
          <p:nvPr>
            <p:ph type="sldNum" sz="quarter" idx="12"/>
          </p:nvPr>
        </p:nvSpPr>
        <p:spPr/>
        <p:txBody>
          <a:bodyPr/>
          <a:lstStyle/>
          <a:p>
            <a:fld id="{C0B24F9D-808B-4200-A7FE-3B1F49D75A8C}" type="slidenum">
              <a:rPr lang="en-US" smtClean="0"/>
              <a:pPr/>
              <a:t>2</a:t>
            </a:fld>
            <a:endParaRPr lang="en-US"/>
          </a:p>
        </p:txBody>
      </p:sp>
    </p:spTree>
    <p:extLst>
      <p:ext uri="{BB962C8B-B14F-4D97-AF65-F5344CB8AC3E}">
        <p14:creationId xmlns:p14="http://schemas.microsoft.com/office/powerpoint/2010/main" val="30469787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20688"/>
            <a:ext cx="8229600" cy="5832648"/>
          </a:xfrm>
        </p:spPr>
        <p:txBody>
          <a:bodyPr>
            <a:normAutofit fontScale="92500" lnSpcReduction="10000"/>
          </a:bodyPr>
          <a:lstStyle/>
          <a:p>
            <a:pPr marL="0" indent="0" algn="just">
              <a:lnSpc>
                <a:spcPct val="150000"/>
              </a:lnSpc>
              <a:buNone/>
            </a:pPr>
            <a:r>
              <a:rPr lang="en-US" sz="2800" b="1" dirty="0" smtClean="0">
                <a:solidFill>
                  <a:srgbClr val="FF0000"/>
                </a:solidFill>
                <a:latin typeface="Times New Roman" panose="02020603050405020304" pitchFamily="18" charset="0"/>
                <a:cs typeface="Times New Roman" panose="02020603050405020304" pitchFamily="18" charset="0"/>
              </a:rPr>
              <a:t>Granulocyte Lineage:</a:t>
            </a:r>
          </a:p>
          <a:p>
            <a:pPr marL="0" indent="0" algn="just">
              <a:lnSpc>
                <a:spcPct val="150000"/>
              </a:lnSpc>
              <a:buNone/>
            </a:pPr>
            <a:r>
              <a:rPr lang="en-US" b="1" dirty="0" err="1" smtClean="0">
                <a:solidFill>
                  <a:srgbClr val="0070C0"/>
                </a:solidFill>
                <a:latin typeface="Times New Roman" panose="02020603050405020304" pitchFamily="18" charset="0"/>
                <a:cs typeface="Times New Roman" panose="02020603050405020304" pitchFamily="18" charset="0"/>
              </a:rPr>
              <a:t>Myeloblast</a:t>
            </a:r>
            <a:r>
              <a:rPr lang="en-US" b="1" dirty="0" smtClean="0">
                <a:solidFill>
                  <a:srgbClr val="0070C0"/>
                </a:solidFill>
                <a:latin typeface="Times New Roman" panose="02020603050405020304" pitchFamily="18" charset="0"/>
                <a:cs typeface="Times New Roman" panose="02020603050405020304" pitchFamily="18" charset="0"/>
              </a:rPr>
              <a:t> </a:t>
            </a:r>
            <a:r>
              <a:rPr lang="en-US" b="1" dirty="0" smtClean="0">
                <a:solidFill>
                  <a:srgbClr val="0070C0"/>
                </a:solidFill>
                <a:latin typeface="Times New Roman" panose="02020603050405020304" pitchFamily="18" charset="0"/>
                <a:cs typeface="Times New Roman" panose="02020603050405020304" pitchFamily="18" charset="0"/>
                <a:sym typeface="Wingdings" pitchFamily="2" charset="2"/>
              </a:rPr>
              <a:t> </a:t>
            </a:r>
            <a:r>
              <a:rPr lang="en-US" b="1" dirty="0" err="1" smtClean="0">
                <a:solidFill>
                  <a:srgbClr val="0070C0"/>
                </a:solidFill>
                <a:latin typeface="Times New Roman" panose="02020603050405020304" pitchFamily="18" charset="0"/>
                <a:cs typeface="Times New Roman" panose="02020603050405020304" pitchFamily="18" charset="0"/>
                <a:sym typeface="Wingdings" pitchFamily="2" charset="2"/>
              </a:rPr>
              <a:t>promyelocyte</a:t>
            </a:r>
            <a:r>
              <a:rPr lang="en-US" b="1" dirty="0" smtClean="0">
                <a:solidFill>
                  <a:srgbClr val="0070C0"/>
                </a:solidFill>
                <a:latin typeface="Times New Roman" panose="02020603050405020304" pitchFamily="18" charset="0"/>
                <a:cs typeface="Times New Roman" panose="02020603050405020304" pitchFamily="18" charset="0"/>
                <a:sym typeface="Wingdings" pitchFamily="2" charset="2"/>
              </a:rPr>
              <a:t>  </a:t>
            </a:r>
            <a:r>
              <a:rPr lang="en-US" b="1" dirty="0" err="1" smtClean="0">
                <a:solidFill>
                  <a:srgbClr val="0070C0"/>
                </a:solidFill>
                <a:latin typeface="Times New Roman" panose="02020603050405020304" pitchFamily="18" charset="0"/>
                <a:cs typeface="Times New Roman" panose="02020603050405020304" pitchFamily="18" charset="0"/>
                <a:sym typeface="Wingdings" pitchFamily="2" charset="2"/>
              </a:rPr>
              <a:t>myelocyte</a:t>
            </a:r>
            <a:r>
              <a:rPr lang="en-US" b="1" dirty="0" smtClean="0">
                <a:solidFill>
                  <a:srgbClr val="0070C0"/>
                </a:solidFill>
                <a:latin typeface="Times New Roman" panose="02020603050405020304" pitchFamily="18" charset="0"/>
                <a:cs typeface="Times New Roman" panose="02020603050405020304" pitchFamily="18" charset="0"/>
                <a:sym typeface="Wingdings" pitchFamily="2" charset="2"/>
              </a:rPr>
              <a:t>  </a:t>
            </a:r>
            <a:r>
              <a:rPr lang="en-US" b="1" dirty="0" err="1" smtClean="0">
                <a:solidFill>
                  <a:srgbClr val="0070C0"/>
                </a:solidFill>
                <a:latin typeface="Times New Roman" panose="02020603050405020304" pitchFamily="18" charset="0"/>
                <a:cs typeface="Times New Roman" panose="02020603050405020304" pitchFamily="18" charset="0"/>
                <a:sym typeface="Wingdings" pitchFamily="2" charset="2"/>
              </a:rPr>
              <a:t>metamyelocyte</a:t>
            </a:r>
            <a:r>
              <a:rPr lang="en-US" b="1" dirty="0" smtClean="0">
                <a:solidFill>
                  <a:srgbClr val="0070C0"/>
                </a:solidFill>
                <a:latin typeface="Times New Roman" panose="02020603050405020304" pitchFamily="18" charset="0"/>
                <a:cs typeface="Times New Roman" panose="02020603050405020304" pitchFamily="18" charset="0"/>
                <a:sym typeface="Wingdings" pitchFamily="2" charset="2"/>
              </a:rPr>
              <a:t>  band form  mature </a:t>
            </a:r>
            <a:r>
              <a:rPr lang="en-US" b="1" dirty="0" err="1" smtClean="0">
                <a:solidFill>
                  <a:srgbClr val="0070C0"/>
                </a:solidFill>
                <a:latin typeface="Times New Roman" panose="02020603050405020304" pitchFamily="18" charset="0"/>
                <a:cs typeface="Times New Roman" panose="02020603050405020304" pitchFamily="18" charset="0"/>
                <a:sym typeface="Wingdings" pitchFamily="2" charset="2"/>
              </a:rPr>
              <a:t>neutrophil</a:t>
            </a:r>
            <a:endParaRPr lang="en-US" b="1" dirty="0" smtClean="0">
              <a:solidFill>
                <a:srgbClr val="0070C0"/>
              </a:solidFill>
              <a:latin typeface="Times New Roman" panose="02020603050405020304" pitchFamily="18" charset="0"/>
              <a:cs typeface="Times New Roman" panose="02020603050405020304" pitchFamily="18" charset="0"/>
              <a:sym typeface="Wingdings" pitchFamily="2" charset="2"/>
            </a:endParaRPr>
          </a:p>
          <a:p>
            <a:pPr marL="0" indent="0" algn="just">
              <a:lnSpc>
                <a:spcPct val="150000"/>
              </a:lnSpc>
              <a:buNone/>
            </a:pPr>
            <a:r>
              <a:rPr lang="en-US" sz="2400" b="1" u="sng" dirty="0" err="1" smtClean="0">
                <a:solidFill>
                  <a:schemeClr val="accent2"/>
                </a:solidFill>
                <a:latin typeface="Times New Roman" panose="02020603050405020304" pitchFamily="18" charset="0"/>
                <a:cs typeface="Times New Roman" panose="02020603050405020304" pitchFamily="18" charset="0"/>
                <a:sym typeface="Wingdings" pitchFamily="2" charset="2"/>
              </a:rPr>
              <a:t>Myeloblast</a:t>
            </a:r>
            <a:r>
              <a:rPr lang="en-US" sz="2400" b="1" u="sng" dirty="0" smtClean="0">
                <a:solidFill>
                  <a:schemeClr val="accent2"/>
                </a:solidFill>
                <a:latin typeface="Times New Roman" panose="02020603050405020304" pitchFamily="18" charset="0"/>
                <a:cs typeface="Times New Roman" panose="02020603050405020304" pitchFamily="18" charset="0"/>
                <a:sym typeface="Wingdings" pitchFamily="2" charset="2"/>
              </a:rPr>
              <a:t>: </a:t>
            </a:r>
          </a:p>
          <a:p>
            <a:pPr marL="0" indent="0" algn="just">
              <a:lnSpc>
                <a:spcPct val="150000"/>
              </a:lnSpc>
              <a:buNone/>
            </a:pPr>
            <a:r>
              <a:rPr lang="en-US" b="1" dirty="0" smtClean="0">
                <a:solidFill>
                  <a:srgbClr val="0070C0"/>
                </a:solidFill>
                <a:latin typeface="Times New Roman" panose="02020603050405020304" pitchFamily="18" charset="0"/>
                <a:cs typeface="Times New Roman" panose="02020603050405020304" pitchFamily="18" charset="0"/>
              </a:rPr>
              <a:t>It is a large cell (18 µm) with pale </a:t>
            </a:r>
          </a:p>
          <a:p>
            <a:pPr marL="0" indent="0" algn="just">
              <a:lnSpc>
                <a:spcPct val="150000"/>
              </a:lnSpc>
              <a:buNone/>
            </a:pPr>
            <a:r>
              <a:rPr lang="en-US" b="1" dirty="0" smtClean="0">
                <a:solidFill>
                  <a:srgbClr val="0070C0"/>
                </a:solidFill>
                <a:latin typeface="Times New Roman" panose="02020603050405020304" pitchFamily="18" charset="0"/>
                <a:cs typeface="Times New Roman" panose="02020603050405020304" pitchFamily="18" charset="0"/>
              </a:rPr>
              <a:t>basophilic cytoplasm without any </a:t>
            </a:r>
          </a:p>
          <a:p>
            <a:pPr marL="0" indent="0" algn="just">
              <a:lnSpc>
                <a:spcPct val="150000"/>
              </a:lnSpc>
              <a:buNone/>
            </a:pPr>
            <a:r>
              <a:rPr lang="en-US" b="1" dirty="0" smtClean="0">
                <a:solidFill>
                  <a:srgbClr val="0070C0"/>
                </a:solidFill>
                <a:latin typeface="Times New Roman" panose="02020603050405020304" pitchFamily="18" charset="0"/>
                <a:cs typeface="Times New Roman" panose="02020603050405020304" pitchFamily="18" charset="0"/>
              </a:rPr>
              <a:t>granules. It has a large round nucleus</a:t>
            </a:r>
          </a:p>
          <a:p>
            <a:pPr marL="0" indent="0" algn="just">
              <a:lnSpc>
                <a:spcPct val="150000"/>
              </a:lnSpc>
              <a:buNone/>
            </a:pPr>
            <a:r>
              <a:rPr lang="en-US" b="1" dirty="0" smtClean="0">
                <a:solidFill>
                  <a:srgbClr val="0070C0"/>
                </a:solidFill>
                <a:latin typeface="Times New Roman" panose="02020603050405020304" pitchFamily="18" charset="0"/>
                <a:cs typeface="Times New Roman" panose="02020603050405020304" pitchFamily="18" charset="0"/>
              </a:rPr>
              <a:t>and prominent nucleoli which </a:t>
            </a:r>
          </a:p>
          <a:p>
            <a:pPr marL="0" indent="0" algn="just">
              <a:lnSpc>
                <a:spcPct val="150000"/>
              </a:lnSpc>
              <a:buNone/>
            </a:pPr>
            <a:r>
              <a:rPr lang="en-US" b="1" dirty="0" smtClean="0">
                <a:solidFill>
                  <a:srgbClr val="0070C0"/>
                </a:solidFill>
                <a:latin typeface="Times New Roman" panose="02020603050405020304" pitchFamily="18" charset="0"/>
                <a:cs typeface="Times New Roman" panose="02020603050405020304" pitchFamily="18" charset="0"/>
              </a:rPr>
              <a:t>appear as lightly staining spheres </a:t>
            </a:r>
          </a:p>
          <a:p>
            <a:pPr marL="0" indent="0" algn="just">
              <a:lnSpc>
                <a:spcPct val="150000"/>
              </a:lnSpc>
              <a:buNone/>
            </a:pPr>
            <a:r>
              <a:rPr lang="en-US" b="1" dirty="0" smtClean="0">
                <a:solidFill>
                  <a:srgbClr val="0070C0"/>
                </a:solidFill>
                <a:latin typeface="Times New Roman" panose="02020603050405020304" pitchFamily="18" charset="0"/>
                <a:cs typeface="Times New Roman" panose="02020603050405020304" pitchFamily="18" charset="0"/>
              </a:rPr>
              <a:t>within the nucleus. </a:t>
            </a:r>
          </a:p>
          <a:p>
            <a:pPr marL="0" indent="0" algn="just">
              <a:lnSpc>
                <a:spcPct val="150000"/>
              </a:lnSpc>
              <a:buNone/>
            </a:pPr>
            <a:endParaRPr lang="en-US" sz="2400" b="1" u="sng" dirty="0" smtClean="0">
              <a:latin typeface="+mj-lt"/>
              <a:sym typeface="Wingdings" pitchFamily="2" charset="2"/>
            </a:endParaRPr>
          </a:p>
          <a:p>
            <a:pPr marL="0" indent="0" algn="just">
              <a:lnSpc>
                <a:spcPct val="150000"/>
              </a:lnSpc>
              <a:buNone/>
            </a:pPr>
            <a:endParaRPr lang="en-US" sz="2400" b="1" dirty="0" smtClean="0">
              <a:latin typeface="+mj-lt"/>
              <a:sym typeface="Wingdings" pitchFamily="2" charset="2"/>
            </a:endParaRPr>
          </a:p>
          <a:p>
            <a:pPr marL="0" indent="0" algn="just">
              <a:lnSpc>
                <a:spcPct val="150000"/>
              </a:lnSpc>
              <a:buNone/>
            </a:pPr>
            <a:endParaRPr lang="ar-SA" b="1" dirty="0">
              <a:latin typeface="+mj-lt"/>
            </a:endParaRPr>
          </a:p>
        </p:txBody>
      </p:sp>
      <p:sp>
        <p:nvSpPr>
          <p:cNvPr id="4" name="Footer Placeholder 3"/>
          <p:cNvSpPr>
            <a:spLocks noGrp="1"/>
          </p:cNvSpPr>
          <p:nvPr>
            <p:ph type="ftr" sz="quarter" idx="11"/>
          </p:nvPr>
        </p:nvSpPr>
        <p:spPr/>
        <p:txBody>
          <a:bodyPr/>
          <a:lstStyle/>
          <a:p>
            <a:r>
              <a:rPr lang="en-US" smtClean="0"/>
              <a:t>Dr. Mohamed Saad Daoud</a:t>
            </a:r>
            <a:endParaRPr lang="en-US"/>
          </a:p>
        </p:txBody>
      </p:sp>
      <p:sp>
        <p:nvSpPr>
          <p:cNvPr id="5" name="Slide Number Placeholder 4"/>
          <p:cNvSpPr>
            <a:spLocks noGrp="1"/>
          </p:cNvSpPr>
          <p:nvPr>
            <p:ph type="sldNum" sz="quarter" idx="12"/>
          </p:nvPr>
        </p:nvSpPr>
        <p:spPr/>
        <p:txBody>
          <a:bodyPr/>
          <a:lstStyle/>
          <a:p>
            <a:fld id="{C0B24F9D-808B-4200-A7FE-3B1F49D75A8C}" type="slidenum">
              <a:rPr lang="en-US" smtClean="0"/>
              <a:pPr/>
              <a:t>20</a:t>
            </a:fld>
            <a:endParaRPr lang="en-US"/>
          </a:p>
        </p:txBody>
      </p:sp>
      <p:pic>
        <p:nvPicPr>
          <p:cNvPr id="6" name="Picture 3" descr="16_Myeloblast_82"/>
          <p:cNvPicPr>
            <a:picLocks noChangeAspect="1" noChangeArrowheads="1"/>
          </p:cNvPicPr>
          <p:nvPr/>
        </p:nvPicPr>
        <p:blipFill>
          <a:blip r:embed="rId2" cstate="print"/>
          <a:srcRect/>
          <a:stretch>
            <a:fillRect/>
          </a:stretch>
        </p:blipFill>
        <p:spPr>
          <a:xfrm>
            <a:off x="5292080" y="2564904"/>
            <a:ext cx="3533023" cy="3399311"/>
          </a:xfrm>
          <a:prstGeom prst="rect">
            <a:avLst/>
          </a:prstGeom>
          <a:noFill/>
          <a:ln/>
        </p:spPr>
      </p:pic>
      <p:cxnSp>
        <p:nvCxnSpPr>
          <p:cNvPr id="7" name="Straight Arrow Connector 6"/>
          <p:cNvCxnSpPr/>
          <p:nvPr/>
        </p:nvCxnSpPr>
        <p:spPr>
          <a:xfrm flipV="1">
            <a:off x="4067944" y="4365104"/>
            <a:ext cx="2808312" cy="115212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4704"/>
            <a:ext cx="8506206" cy="5559896"/>
          </a:xfrm>
        </p:spPr>
        <p:txBody>
          <a:bodyPr>
            <a:normAutofit fontScale="92500" lnSpcReduction="20000"/>
          </a:bodyPr>
          <a:lstStyle/>
          <a:p>
            <a:pPr marL="0" indent="0" algn="just">
              <a:lnSpc>
                <a:spcPct val="150000"/>
              </a:lnSpc>
              <a:buNone/>
            </a:pPr>
            <a:r>
              <a:rPr lang="en-US" sz="2400" b="1" dirty="0" smtClean="0">
                <a:solidFill>
                  <a:srgbClr val="0070C0"/>
                </a:solidFill>
                <a:latin typeface="Times New Roman" panose="02020603050405020304" pitchFamily="18" charset="0"/>
                <a:cs typeface="Times New Roman" panose="02020603050405020304" pitchFamily="18" charset="0"/>
              </a:rPr>
              <a:t>Normal </a:t>
            </a:r>
            <a:r>
              <a:rPr lang="en-US" sz="2400" b="1" dirty="0" err="1" smtClean="0">
                <a:solidFill>
                  <a:srgbClr val="0070C0"/>
                </a:solidFill>
                <a:latin typeface="Times New Roman" panose="02020603050405020304" pitchFamily="18" charset="0"/>
                <a:cs typeface="Times New Roman" panose="02020603050405020304" pitchFamily="18" charset="0"/>
              </a:rPr>
              <a:t>myeloblasts</a:t>
            </a:r>
            <a:r>
              <a:rPr lang="en-US" sz="2400" b="1" dirty="0" smtClean="0">
                <a:solidFill>
                  <a:srgbClr val="0070C0"/>
                </a:solidFill>
                <a:latin typeface="Times New Roman" panose="02020603050405020304" pitchFamily="18" charset="0"/>
                <a:cs typeface="Times New Roman" panose="02020603050405020304" pitchFamily="18" charset="0"/>
              </a:rPr>
              <a:t> have </a:t>
            </a:r>
            <a:r>
              <a:rPr lang="en-US" sz="2400" b="1" dirty="0" smtClean="0">
                <a:solidFill>
                  <a:srgbClr val="00B050"/>
                </a:solidFill>
                <a:latin typeface="Times New Roman" panose="02020603050405020304" pitchFamily="18" charset="0"/>
                <a:cs typeface="Times New Roman" panose="02020603050405020304" pitchFamily="18" charset="0"/>
              </a:rPr>
              <a:t>no granules </a:t>
            </a:r>
            <a:r>
              <a:rPr lang="en-US" sz="2400" b="1" dirty="0" smtClean="0">
                <a:solidFill>
                  <a:srgbClr val="0070C0"/>
                </a:solidFill>
                <a:latin typeface="Times New Roman" panose="02020603050405020304" pitchFamily="18" charset="0"/>
                <a:cs typeface="Times New Roman" panose="02020603050405020304" pitchFamily="18" charset="0"/>
              </a:rPr>
              <a:t>but abnormal </a:t>
            </a:r>
            <a:r>
              <a:rPr lang="en-US" sz="2400" b="1" dirty="0" err="1" smtClean="0">
                <a:solidFill>
                  <a:srgbClr val="0070C0"/>
                </a:solidFill>
                <a:latin typeface="Times New Roman" panose="02020603050405020304" pitchFamily="18" charset="0"/>
                <a:cs typeface="Times New Roman" panose="02020603050405020304" pitchFamily="18" charset="0"/>
              </a:rPr>
              <a:t>myeloblasts</a:t>
            </a:r>
            <a:r>
              <a:rPr lang="en-US" sz="2400" b="1" dirty="0" smtClean="0">
                <a:solidFill>
                  <a:srgbClr val="0070C0"/>
                </a:solidFill>
                <a:latin typeface="Times New Roman" panose="02020603050405020304" pitchFamily="18" charset="0"/>
                <a:cs typeface="Times New Roman" panose="02020603050405020304" pitchFamily="18" charset="0"/>
              </a:rPr>
              <a:t> may have  a few granules. </a:t>
            </a:r>
          </a:p>
          <a:p>
            <a:pPr marL="0" indent="0" algn="just">
              <a:lnSpc>
                <a:spcPct val="150000"/>
              </a:lnSpc>
              <a:buNone/>
            </a:pPr>
            <a:r>
              <a:rPr lang="en-US" sz="2400" b="1" dirty="0" err="1" smtClean="0">
                <a:solidFill>
                  <a:srgbClr val="0070C0"/>
                </a:solidFill>
                <a:latin typeface="Times New Roman" panose="02020603050405020304" pitchFamily="18" charset="0"/>
                <a:cs typeface="Times New Roman" panose="02020603050405020304" pitchFamily="18" charset="0"/>
              </a:rPr>
              <a:t>Myeloblasts</a:t>
            </a:r>
            <a:r>
              <a:rPr lang="en-US" sz="2400" b="1" dirty="0" smtClean="0">
                <a:solidFill>
                  <a:srgbClr val="0070C0"/>
                </a:solidFill>
                <a:latin typeface="Times New Roman" panose="02020603050405020304" pitchFamily="18" charset="0"/>
                <a:cs typeface="Times New Roman" panose="02020603050405020304" pitchFamily="18" charset="0"/>
              </a:rPr>
              <a:t> undergo  one cell division and mature into  </a:t>
            </a:r>
            <a:r>
              <a:rPr lang="en-US" sz="2400" b="1" dirty="0" err="1" smtClean="0">
                <a:solidFill>
                  <a:srgbClr val="0070C0"/>
                </a:solidFill>
                <a:latin typeface="Times New Roman" panose="02020603050405020304" pitchFamily="18" charset="0"/>
                <a:cs typeface="Times New Roman" panose="02020603050405020304" pitchFamily="18" charset="0"/>
              </a:rPr>
              <a:t>promyelocytes</a:t>
            </a:r>
            <a:r>
              <a:rPr lang="en-US" sz="2400" b="1" dirty="0" smtClean="0">
                <a:solidFill>
                  <a:srgbClr val="0070C0"/>
                </a:solidFill>
                <a:latin typeface="Times New Roman" panose="02020603050405020304" pitchFamily="18" charset="0"/>
                <a:cs typeface="Times New Roman" panose="02020603050405020304" pitchFamily="18" charset="0"/>
              </a:rPr>
              <a:t>. </a:t>
            </a:r>
          </a:p>
          <a:p>
            <a:pPr marL="0" indent="0" algn="just">
              <a:lnSpc>
                <a:spcPct val="150000"/>
              </a:lnSpc>
              <a:buNone/>
            </a:pPr>
            <a:r>
              <a:rPr lang="en-US" sz="2400" b="1" u="sng" dirty="0" smtClean="0">
                <a:solidFill>
                  <a:schemeClr val="accent2"/>
                </a:solidFill>
                <a:latin typeface="Times New Roman" panose="02020603050405020304" pitchFamily="18" charset="0"/>
                <a:cs typeface="Times New Roman" panose="02020603050405020304" pitchFamily="18" charset="0"/>
              </a:rPr>
              <a:t>Pro-</a:t>
            </a:r>
            <a:r>
              <a:rPr lang="en-US" sz="2400" b="1" u="sng" dirty="0" err="1" smtClean="0">
                <a:solidFill>
                  <a:schemeClr val="accent2"/>
                </a:solidFill>
                <a:latin typeface="Times New Roman" panose="02020603050405020304" pitchFamily="18" charset="0"/>
                <a:cs typeface="Times New Roman" panose="02020603050405020304" pitchFamily="18" charset="0"/>
              </a:rPr>
              <a:t>myelocytes</a:t>
            </a:r>
            <a:r>
              <a:rPr lang="en-US" sz="2400" b="1" u="sng" dirty="0" smtClean="0">
                <a:solidFill>
                  <a:schemeClr val="accent2"/>
                </a:solidFill>
                <a:latin typeface="Times New Roman" panose="02020603050405020304" pitchFamily="18" charset="0"/>
                <a:cs typeface="Times New Roman" panose="02020603050405020304" pitchFamily="18" charset="0"/>
              </a:rPr>
              <a:t>:</a:t>
            </a:r>
          </a:p>
          <a:p>
            <a:pPr>
              <a:buNone/>
            </a:pPr>
            <a:r>
              <a:rPr lang="en-US" sz="2400" b="1" dirty="0" smtClean="0">
                <a:solidFill>
                  <a:srgbClr val="0070C0"/>
                </a:solidFill>
                <a:latin typeface="Times New Roman" panose="02020603050405020304" pitchFamily="18" charset="0"/>
                <a:cs typeface="Times New Roman" panose="02020603050405020304" pitchFamily="18" charset="0"/>
              </a:rPr>
              <a:t>The most characteristic features of the </a:t>
            </a:r>
          </a:p>
          <a:p>
            <a:pPr>
              <a:buNone/>
            </a:pPr>
            <a:r>
              <a:rPr lang="en-US" sz="2400" b="1" dirty="0" err="1" smtClean="0">
                <a:solidFill>
                  <a:srgbClr val="0070C0"/>
                </a:solidFill>
                <a:latin typeface="Times New Roman" panose="02020603050405020304" pitchFamily="18" charset="0"/>
                <a:cs typeface="Times New Roman" panose="02020603050405020304" pitchFamily="18" charset="0"/>
              </a:rPr>
              <a:t>promyelocyte</a:t>
            </a:r>
            <a:r>
              <a:rPr lang="en-US" sz="2400" b="1" dirty="0" smtClean="0">
                <a:solidFill>
                  <a:srgbClr val="0070C0"/>
                </a:solidFill>
                <a:latin typeface="Times New Roman" panose="02020603050405020304" pitchFamily="18" charset="0"/>
                <a:cs typeface="Times New Roman" panose="02020603050405020304" pitchFamily="18" charset="0"/>
              </a:rPr>
              <a:t> are :</a:t>
            </a:r>
          </a:p>
          <a:p>
            <a:pPr lvl="0"/>
            <a:r>
              <a:rPr lang="en-US" sz="2400" b="1" dirty="0" smtClean="0">
                <a:solidFill>
                  <a:srgbClr val="0070C0"/>
                </a:solidFill>
                <a:latin typeface="Times New Roman" panose="02020603050405020304" pitchFamily="18" charset="0"/>
                <a:cs typeface="Times New Roman" panose="02020603050405020304" pitchFamily="18" charset="0"/>
              </a:rPr>
              <a:t>its large overall cell size</a:t>
            </a:r>
          </a:p>
          <a:p>
            <a:pPr lvl="0"/>
            <a:r>
              <a:rPr lang="en-US" sz="2400" b="1" dirty="0" smtClean="0">
                <a:solidFill>
                  <a:srgbClr val="0070C0"/>
                </a:solidFill>
                <a:latin typeface="Times New Roman" panose="02020603050405020304" pitchFamily="18" charset="0"/>
                <a:cs typeface="Times New Roman" panose="02020603050405020304" pitchFamily="18" charset="0"/>
              </a:rPr>
              <a:t>its large rounded nucleus with </a:t>
            </a:r>
          </a:p>
          <a:p>
            <a:pPr marL="273050" lvl="0" indent="-273050">
              <a:buNone/>
            </a:pPr>
            <a:r>
              <a:rPr lang="en-US" sz="2400" b="1" dirty="0" smtClean="0">
                <a:solidFill>
                  <a:srgbClr val="0070C0"/>
                </a:solidFill>
                <a:latin typeface="Times New Roman" panose="02020603050405020304" pitchFamily="18" charset="0"/>
                <a:cs typeface="Times New Roman" panose="02020603050405020304" pitchFamily="18" charset="0"/>
              </a:rPr>
              <a:t>    prominent nucleoli</a:t>
            </a:r>
          </a:p>
          <a:p>
            <a:pPr lvl="0"/>
            <a:r>
              <a:rPr lang="en-US" sz="2400" b="1" dirty="0" smtClean="0">
                <a:solidFill>
                  <a:srgbClr val="0070C0"/>
                </a:solidFill>
                <a:latin typeface="Times New Roman" panose="02020603050405020304" pitchFamily="18" charset="0"/>
                <a:cs typeface="Times New Roman" panose="02020603050405020304" pitchFamily="18" charset="0"/>
              </a:rPr>
              <a:t>the presence of purple-staining </a:t>
            </a:r>
          </a:p>
          <a:p>
            <a:pPr lvl="0">
              <a:buNone/>
            </a:pPr>
            <a:r>
              <a:rPr lang="en-US" sz="2400" b="1" dirty="0" smtClean="0">
                <a:solidFill>
                  <a:srgbClr val="0070C0"/>
                </a:solidFill>
                <a:latin typeface="Times New Roman" panose="02020603050405020304" pitchFamily="18" charset="0"/>
                <a:cs typeface="Times New Roman" panose="02020603050405020304" pitchFamily="18" charset="0"/>
              </a:rPr>
              <a:t>    nonspecific </a:t>
            </a:r>
            <a:r>
              <a:rPr lang="en-US" sz="2400" b="1" dirty="0" err="1" smtClean="0">
                <a:solidFill>
                  <a:srgbClr val="0070C0"/>
                </a:solidFill>
                <a:latin typeface="Times New Roman" panose="02020603050405020304" pitchFamily="18" charset="0"/>
                <a:cs typeface="Times New Roman" panose="02020603050405020304" pitchFamily="18" charset="0"/>
              </a:rPr>
              <a:t>azurophilic</a:t>
            </a:r>
            <a:r>
              <a:rPr lang="en-US" sz="2400" b="1" dirty="0" smtClean="0">
                <a:solidFill>
                  <a:srgbClr val="0070C0"/>
                </a:solidFill>
                <a:latin typeface="Times New Roman" panose="02020603050405020304" pitchFamily="18" charset="0"/>
                <a:cs typeface="Times New Roman" panose="02020603050405020304" pitchFamily="18" charset="0"/>
              </a:rPr>
              <a:t> granules. </a:t>
            </a:r>
          </a:p>
          <a:p>
            <a:pPr marL="0" indent="0" algn="just">
              <a:lnSpc>
                <a:spcPct val="150000"/>
              </a:lnSpc>
              <a:buNone/>
            </a:pPr>
            <a:endParaRPr lang="en-US" sz="2400" dirty="0" smtClean="0">
              <a:latin typeface="+mj-lt"/>
            </a:endParaRPr>
          </a:p>
          <a:p>
            <a:pPr>
              <a:buNone/>
            </a:pPr>
            <a:endParaRPr lang="ar-SA" dirty="0"/>
          </a:p>
        </p:txBody>
      </p:sp>
      <p:sp>
        <p:nvSpPr>
          <p:cNvPr id="4" name="Footer Placeholder 3"/>
          <p:cNvSpPr>
            <a:spLocks noGrp="1"/>
          </p:cNvSpPr>
          <p:nvPr>
            <p:ph type="ftr" sz="quarter" idx="11"/>
          </p:nvPr>
        </p:nvSpPr>
        <p:spPr/>
        <p:txBody>
          <a:bodyPr/>
          <a:lstStyle/>
          <a:p>
            <a:r>
              <a:rPr lang="en-US" smtClean="0"/>
              <a:t>Dr. Mohamed Saad Daoud</a:t>
            </a:r>
            <a:endParaRPr lang="en-US"/>
          </a:p>
        </p:txBody>
      </p:sp>
      <p:sp>
        <p:nvSpPr>
          <p:cNvPr id="5" name="Slide Number Placeholder 4"/>
          <p:cNvSpPr>
            <a:spLocks noGrp="1"/>
          </p:cNvSpPr>
          <p:nvPr>
            <p:ph type="sldNum" sz="quarter" idx="12"/>
          </p:nvPr>
        </p:nvSpPr>
        <p:spPr/>
        <p:txBody>
          <a:bodyPr/>
          <a:lstStyle/>
          <a:p>
            <a:fld id="{C0B24F9D-808B-4200-A7FE-3B1F49D75A8C}" type="slidenum">
              <a:rPr lang="en-US" smtClean="0"/>
              <a:pPr/>
              <a:t>21</a:t>
            </a:fld>
            <a:endParaRPr lang="en-US"/>
          </a:p>
        </p:txBody>
      </p:sp>
      <p:pic>
        <p:nvPicPr>
          <p:cNvPr id="1026" name="Picture 2" descr="Blasts, promyelocytes, abnormal promyelocytes. | Download Scientific Dia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5406" y="2996952"/>
            <a:ext cx="3048000" cy="30480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5454" y="332656"/>
            <a:ext cx="8727952" cy="6120680"/>
          </a:xfrm>
        </p:spPr>
        <p:txBody>
          <a:bodyPr>
            <a:normAutofit fontScale="62500" lnSpcReduction="20000"/>
          </a:bodyPr>
          <a:lstStyle/>
          <a:p>
            <a:pPr algn="just">
              <a:buNone/>
            </a:pPr>
            <a:r>
              <a:rPr lang="en-US" sz="4000" b="1" u="sng" dirty="0" err="1" smtClean="0">
                <a:solidFill>
                  <a:srgbClr val="C00000"/>
                </a:solidFill>
                <a:latin typeface="Times New Roman" panose="02020603050405020304" pitchFamily="18" charset="0"/>
                <a:cs typeface="Times New Roman" panose="02020603050405020304" pitchFamily="18" charset="0"/>
                <a:sym typeface="Wingdings" pitchFamily="2" charset="2"/>
              </a:rPr>
              <a:t>Myelocyte</a:t>
            </a:r>
            <a:r>
              <a:rPr lang="en-US" sz="4000" b="1" u="sng" dirty="0" smtClean="0">
                <a:solidFill>
                  <a:srgbClr val="C00000"/>
                </a:solidFill>
                <a:latin typeface="Times New Roman" panose="02020603050405020304" pitchFamily="18" charset="0"/>
                <a:cs typeface="Times New Roman" panose="02020603050405020304" pitchFamily="18" charset="0"/>
                <a:sym typeface="Wingdings" pitchFamily="2" charset="2"/>
              </a:rPr>
              <a:t>:</a:t>
            </a:r>
          </a:p>
          <a:p>
            <a:pPr algn="just">
              <a:lnSpc>
                <a:spcPct val="150000"/>
              </a:lnSpc>
              <a:buNone/>
            </a:pPr>
            <a:r>
              <a:rPr lang="en-US" sz="3100" b="1" dirty="0" smtClean="0">
                <a:solidFill>
                  <a:srgbClr val="002060"/>
                </a:solidFill>
                <a:latin typeface="Times New Roman" panose="02020603050405020304" pitchFamily="18" charset="0"/>
                <a:cs typeface="Times New Roman" panose="02020603050405020304" pitchFamily="18" charset="0"/>
              </a:rPr>
              <a:t>The most characteristic features of the </a:t>
            </a:r>
          </a:p>
          <a:p>
            <a:pPr algn="just">
              <a:lnSpc>
                <a:spcPct val="150000"/>
              </a:lnSpc>
              <a:buNone/>
            </a:pPr>
            <a:r>
              <a:rPr lang="en-US" sz="3100" b="1" dirty="0" err="1" smtClean="0">
                <a:solidFill>
                  <a:srgbClr val="002060"/>
                </a:solidFill>
                <a:latin typeface="Times New Roman" panose="02020603050405020304" pitchFamily="18" charset="0"/>
                <a:cs typeface="Times New Roman" panose="02020603050405020304" pitchFamily="18" charset="0"/>
              </a:rPr>
              <a:t>myelocyte</a:t>
            </a:r>
            <a:r>
              <a:rPr lang="en-US" sz="3100" b="1" dirty="0" smtClean="0">
                <a:solidFill>
                  <a:srgbClr val="002060"/>
                </a:solidFill>
                <a:latin typeface="Times New Roman" panose="02020603050405020304" pitchFamily="18" charset="0"/>
                <a:cs typeface="Times New Roman" panose="02020603050405020304" pitchFamily="18" charset="0"/>
              </a:rPr>
              <a:t> stage are: </a:t>
            </a:r>
          </a:p>
          <a:p>
            <a:pPr lvl="0" algn="just">
              <a:lnSpc>
                <a:spcPct val="150000"/>
              </a:lnSpc>
            </a:pPr>
            <a:r>
              <a:rPr lang="en-US" sz="3100" b="1" dirty="0" smtClean="0">
                <a:solidFill>
                  <a:srgbClr val="0070C0"/>
                </a:solidFill>
                <a:latin typeface="Times New Roman" panose="02020603050405020304" pitchFamily="18" charset="0"/>
                <a:cs typeface="Times New Roman" panose="02020603050405020304" pitchFamily="18" charset="0"/>
              </a:rPr>
              <a:t>the range in cell size - early </a:t>
            </a:r>
            <a:r>
              <a:rPr lang="en-US" sz="3100" b="1" dirty="0" err="1" smtClean="0">
                <a:solidFill>
                  <a:srgbClr val="0070C0"/>
                </a:solidFill>
                <a:latin typeface="Times New Roman" panose="02020603050405020304" pitchFamily="18" charset="0"/>
                <a:cs typeface="Times New Roman" panose="02020603050405020304" pitchFamily="18" charset="0"/>
              </a:rPr>
              <a:t>myelocytes</a:t>
            </a:r>
            <a:r>
              <a:rPr lang="en-US" sz="3100" b="1" dirty="0" smtClean="0">
                <a:solidFill>
                  <a:srgbClr val="0070C0"/>
                </a:solidFill>
                <a:latin typeface="Times New Roman" panose="02020603050405020304" pitchFamily="18" charset="0"/>
                <a:cs typeface="Times New Roman" panose="02020603050405020304" pitchFamily="18" charset="0"/>
              </a:rPr>
              <a:t> are </a:t>
            </a:r>
          </a:p>
          <a:p>
            <a:pPr lvl="0" algn="just">
              <a:lnSpc>
                <a:spcPct val="150000"/>
              </a:lnSpc>
              <a:buNone/>
            </a:pPr>
            <a:r>
              <a:rPr lang="en-US" sz="3100" b="1" dirty="0" smtClean="0">
                <a:solidFill>
                  <a:srgbClr val="0070C0"/>
                </a:solidFill>
                <a:latin typeface="Times New Roman" panose="02020603050405020304" pitchFamily="18" charset="0"/>
                <a:cs typeface="Times New Roman" panose="02020603050405020304" pitchFamily="18" charset="0"/>
              </a:rPr>
              <a:t>    as large as </a:t>
            </a:r>
            <a:r>
              <a:rPr lang="en-US" sz="3100" b="1" dirty="0" err="1" smtClean="0">
                <a:solidFill>
                  <a:srgbClr val="0070C0"/>
                </a:solidFill>
                <a:latin typeface="Times New Roman" panose="02020603050405020304" pitchFamily="18" charset="0"/>
                <a:cs typeface="Times New Roman" panose="02020603050405020304" pitchFamily="18" charset="0"/>
              </a:rPr>
              <a:t>promyelocytes</a:t>
            </a:r>
            <a:r>
              <a:rPr lang="en-US" sz="3100" b="1" dirty="0" smtClean="0">
                <a:solidFill>
                  <a:srgbClr val="0070C0"/>
                </a:solidFill>
                <a:latin typeface="Times New Roman" panose="02020603050405020304" pitchFamily="18" charset="0"/>
                <a:cs typeface="Times New Roman" panose="02020603050405020304" pitchFamily="18" charset="0"/>
              </a:rPr>
              <a:t>, whereas late </a:t>
            </a:r>
          </a:p>
          <a:p>
            <a:pPr lvl="0" algn="just">
              <a:lnSpc>
                <a:spcPct val="150000"/>
              </a:lnSpc>
              <a:buNone/>
            </a:pPr>
            <a:r>
              <a:rPr lang="en-US" sz="3100" b="1" dirty="0" smtClean="0">
                <a:solidFill>
                  <a:srgbClr val="0070C0"/>
                </a:solidFill>
                <a:latin typeface="Times New Roman" panose="02020603050405020304" pitchFamily="18" charset="0"/>
                <a:cs typeface="Times New Roman" panose="02020603050405020304" pitchFamily="18" charset="0"/>
              </a:rPr>
              <a:t>    </a:t>
            </a:r>
            <a:r>
              <a:rPr lang="en-US" sz="3100" b="1" dirty="0" err="1" smtClean="0">
                <a:solidFill>
                  <a:srgbClr val="0070C0"/>
                </a:solidFill>
                <a:latin typeface="Times New Roman" panose="02020603050405020304" pitchFamily="18" charset="0"/>
                <a:cs typeface="Times New Roman" panose="02020603050405020304" pitchFamily="18" charset="0"/>
              </a:rPr>
              <a:t>myelocytes</a:t>
            </a:r>
            <a:r>
              <a:rPr lang="en-US" sz="3100" b="1" dirty="0" smtClean="0">
                <a:solidFill>
                  <a:srgbClr val="0070C0"/>
                </a:solidFill>
                <a:latin typeface="Times New Roman" panose="02020603050405020304" pitchFamily="18" charset="0"/>
                <a:cs typeface="Times New Roman" panose="02020603050405020304" pitchFamily="18" charset="0"/>
              </a:rPr>
              <a:t>  are closer in size to </a:t>
            </a:r>
            <a:r>
              <a:rPr lang="en-US" sz="3100" b="1" dirty="0" err="1" smtClean="0">
                <a:solidFill>
                  <a:srgbClr val="0070C0"/>
                </a:solidFill>
                <a:latin typeface="Times New Roman" panose="02020603050405020304" pitchFamily="18" charset="0"/>
                <a:cs typeface="Times New Roman" panose="02020603050405020304" pitchFamily="18" charset="0"/>
              </a:rPr>
              <a:t>metamyelocytes</a:t>
            </a:r>
            <a:r>
              <a:rPr lang="en-US" sz="3100" b="1" dirty="0" smtClean="0">
                <a:solidFill>
                  <a:srgbClr val="0070C0"/>
                </a:solidFill>
                <a:latin typeface="Times New Roman" panose="02020603050405020304" pitchFamily="18" charset="0"/>
                <a:cs typeface="Times New Roman" panose="02020603050405020304" pitchFamily="18" charset="0"/>
              </a:rPr>
              <a:t> .</a:t>
            </a:r>
          </a:p>
          <a:p>
            <a:pPr lvl="0" algn="just">
              <a:lnSpc>
                <a:spcPct val="150000"/>
              </a:lnSpc>
            </a:pPr>
            <a:r>
              <a:rPr lang="en-US" sz="3100" b="1" dirty="0" smtClean="0">
                <a:solidFill>
                  <a:srgbClr val="0070C0"/>
                </a:solidFill>
                <a:latin typeface="Times New Roman" panose="02020603050405020304" pitchFamily="18" charset="0"/>
                <a:cs typeface="Times New Roman" panose="02020603050405020304" pitchFamily="18" charset="0"/>
              </a:rPr>
              <a:t>the shape and size of the nucleus - more condensed than that of a </a:t>
            </a:r>
            <a:r>
              <a:rPr lang="en-US" sz="3100" b="1" dirty="0" err="1" smtClean="0">
                <a:solidFill>
                  <a:srgbClr val="0070C0"/>
                </a:solidFill>
                <a:latin typeface="Times New Roman" panose="02020603050405020304" pitchFamily="18" charset="0"/>
                <a:cs typeface="Times New Roman" panose="02020603050405020304" pitchFamily="18" charset="0"/>
              </a:rPr>
              <a:t>promyelocyte</a:t>
            </a:r>
            <a:r>
              <a:rPr lang="en-US" sz="3100" b="1" dirty="0" smtClean="0">
                <a:solidFill>
                  <a:srgbClr val="0070C0"/>
                </a:solidFill>
                <a:latin typeface="Times New Roman" panose="02020603050405020304" pitchFamily="18" charset="0"/>
                <a:cs typeface="Times New Roman" panose="02020603050405020304" pitchFamily="18" charset="0"/>
              </a:rPr>
              <a:t> and frequently indented (dislocated)</a:t>
            </a:r>
          </a:p>
          <a:p>
            <a:pPr lvl="0" algn="just">
              <a:lnSpc>
                <a:spcPct val="150000"/>
              </a:lnSpc>
            </a:pPr>
            <a:r>
              <a:rPr lang="en-US" sz="3100" b="1" dirty="0" smtClean="0">
                <a:solidFill>
                  <a:srgbClr val="0070C0"/>
                </a:solidFill>
                <a:latin typeface="Times New Roman" panose="02020603050405020304" pitchFamily="18" charset="0"/>
                <a:cs typeface="Times New Roman" panose="02020603050405020304" pitchFamily="18" charset="0"/>
              </a:rPr>
              <a:t>the presence of both the purplish-staining </a:t>
            </a:r>
            <a:r>
              <a:rPr lang="en-US" sz="3100" b="1" dirty="0" err="1" smtClean="0">
                <a:solidFill>
                  <a:srgbClr val="0070C0"/>
                </a:solidFill>
                <a:latin typeface="Times New Roman" panose="02020603050405020304" pitchFamily="18" charset="0"/>
                <a:cs typeface="Times New Roman" panose="02020603050405020304" pitchFamily="18" charset="0"/>
              </a:rPr>
              <a:t>azurophilic</a:t>
            </a:r>
            <a:r>
              <a:rPr lang="en-US" sz="3100" b="1" dirty="0" smtClean="0">
                <a:solidFill>
                  <a:srgbClr val="0070C0"/>
                </a:solidFill>
                <a:latin typeface="Times New Roman" panose="02020603050405020304" pitchFamily="18" charset="0"/>
                <a:cs typeface="Times New Roman" panose="02020603050405020304" pitchFamily="18" charset="0"/>
              </a:rPr>
              <a:t> and lilac-staining linear-specific granules.</a:t>
            </a:r>
          </a:p>
          <a:p>
            <a:pPr algn="just">
              <a:lnSpc>
                <a:spcPct val="150000"/>
              </a:lnSpc>
            </a:pPr>
            <a:r>
              <a:rPr lang="en-US" sz="3200" b="1" dirty="0">
                <a:solidFill>
                  <a:srgbClr val="0070C0"/>
                </a:solidFill>
                <a:latin typeface="Times New Roman" panose="02020603050405020304" pitchFamily="18" charset="0"/>
                <a:cs typeface="Times New Roman" panose="02020603050405020304" pitchFamily="18" charset="0"/>
              </a:rPr>
              <a:t> The number of linear-specific granules per cell increases and the number of </a:t>
            </a:r>
            <a:r>
              <a:rPr lang="en-US" sz="3200" b="1" dirty="0" err="1">
                <a:solidFill>
                  <a:srgbClr val="0070C0"/>
                </a:solidFill>
                <a:latin typeface="Times New Roman" panose="02020603050405020304" pitchFamily="18" charset="0"/>
                <a:cs typeface="Times New Roman" panose="02020603050405020304" pitchFamily="18" charset="0"/>
              </a:rPr>
              <a:t>azurophilic</a:t>
            </a:r>
            <a:r>
              <a:rPr lang="en-US" sz="3200" b="1" dirty="0">
                <a:solidFill>
                  <a:srgbClr val="0070C0"/>
                </a:solidFill>
                <a:latin typeface="Times New Roman" panose="02020603050405020304" pitchFamily="18" charset="0"/>
                <a:cs typeface="Times New Roman" panose="02020603050405020304" pitchFamily="18" charset="0"/>
              </a:rPr>
              <a:t> granules per cell decreases</a:t>
            </a:r>
            <a:r>
              <a:rPr lang="en-US" sz="3200" b="1" dirty="0" smtClean="0">
                <a:solidFill>
                  <a:srgbClr val="0070C0"/>
                </a:solidFill>
                <a:latin typeface="Times New Roman" panose="02020603050405020304" pitchFamily="18" charset="0"/>
                <a:cs typeface="Times New Roman" panose="02020603050405020304" pitchFamily="18" charset="0"/>
              </a:rPr>
              <a:t>.</a:t>
            </a:r>
            <a:endParaRPr lang="en-US" sz="3100" b="1" dirty="0" smtClean="0">
              <a:solidFill>
                <a:srgbClr val="0070C0"/>
              </a:solidFill>
              <a:latin typeface="Times New Roman" panose="02020603050405020304" pitchFamily="18" charset="0"/>
              <a:cs typeface="Times New Roman" panose="02020603050405020304" pitchFamily="18" charset="0"/>
            </a:endParaRPr>
          </a:p>
          <a:p>
            <a:pPr algn="just">
              <a:buNone/>
            </a:pPr>
            <a:endParaRPr lang="ar-SA" sz="2400" u="sng" dirty="0">
              <a:solidFill>
                <a:schemeClr val="accent2"/>
              </a:solidFill>
              <a:latin typeface="+mj-lt"/>
            </a:endParaRPr>
          </a:p>
        </p:txBody>
      </p:sp>
      <p:sp>
        <p:nvSpPr>
          <p:cNvPr id="4" name="Footer Placeholder 3"/>
          <p:cNvSpPr>
            <a:spLocks noGrp="1"/>
          </p:cNvSpPr>
          <p:nvPr>
            <p:ph type="ftr" sz="quarter" idx="11"/>
          </p:nvPr>
        </p:nvSpPr>
        <p:spPr/>
        <p:txBody>
          <a:bodyPr/>
          <a:lstStyle/>
          <a:p>
            <a:r>
              <a:rPr lang="en-US" smtClean="0"/>
              <a:t>Dr. Mohamed Saad Daoud</a:t>
            </a:r>
            <a:endParaRPr lang="en-US"/>
          </a:p>
        </p:txBody>
      </p:sp>
      <p:sp>
        <p:nvSpPr>
          <p:cNvPr id="5" name="Slide Number Placeholder 4"/>
          <p:cNvSpPr>
            <a:spLocks noGrp="1"/>
          </p:cNvSpPr>
          <p:nvPr>
            <p:ph type="sldNum" sz="quarter" idx="12"/>
          </p:nvPr>
        </p:nvSpPr>
        <p:spPr/>
        <p:txBody>
          <a:bodyPr/>
          <a:lstStyle/>
          <a:p>
            <a:fld id="{C0B24F9D-808B-4200-A7FE-3B1F49D75A8C}" type="slidenum">
              <a:rPr lang="en-US" smtClean="0"/>
              <a:pPr/>
              <a:t>22</a:t>
            </a:fld>
            <a:endParaRPr lang="en-US"/>
          </a:p>
        </p:txBody>
      </p:sp>
      <p:pic>
        <p:nvPicPr>
          <p:cNvPr id="6" name="Picture 5" descr="19_Myelocyte_82"/>
          <p:cNvPicPr>
            <a:picLocks noChangeAspect="1" noChangeArrowheads="1"/>
          </p:cNvPicPr>
          <p:nvPr/>
        </p:nvPicPr>
        <p:blipFill>
          <a:blip r:embed="rId2" cstate="print"/>
          <a:srcRect l="16551"/>
          <a:stretch>
            <a:fillRect/>
          </a:stretch>
        </p:blipFill>
        <p:spPr bwMode="auto">
          <a:xfrm>
            <a:off x="6061482" y="332656"/>
            <a:ext cx="2901924" cy="2808312"/>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5777" y="404664"/>
            <a:ext cx="8229600" cy="5487888"/>
          </a:xfrm>
        </p:spPr>
        <p:txBody>
          <a:bodyPr>
            <a:normAutofit/>
          </a:bodyPr>
          <a:lstStyle/>
          <a:p>
            <a:pPr algn="just">
              <a:buNone/>
            </a:pPr>
            <a:r>
              <a:rPr lang="en-US" sz="2400" b="1" u="sng" dirty="0" err="1" smtClean="0">
                <a:solidFill>
                  <a:schemeClr val="accent2"/>
                </a:solidFill>
                <a:latin typeface="Times New Roman" panose="02020603050405020304" pitchFamily="18" charset="0"/>
                <a:cs typeface="Times New Roman" panose="02020603050405020304" pitchFamily="18" charset="0"/>
                <a:sym typeface="Wingdings" pitchFamily="2" charset="2"/>
              </a:rPr>
              <a:t>Metamyelocyte</a:t>
            </a:r>
            <a:r>
              <a:rPr lang="en-US" sz="2400" b="1" u="sng" dirty="0" smtClean="0">
                <a:solidFill>
                  <a:schemeClr val="accent2"/>
                </a:solidFill>
                <a:latin typeface="Times New Roman" panose="02020603050405020304" pitchFamily="18" charset="0"/>
                <a:cs typeface="Times New Roman" panose="02020603050405020304" pitchFamily="18" charset="0"/>
                <a:sym typeface="Wingdings" pitchFamily="2" charset="2"/>
              </a:rPr>
              <a:t>:</a:t>
            </a:r>
          </a:p>
          <a:p>
            <a:pPr marL="0" indent="0" algn="just">
              <a:lnSpc>
                <a:spcPct val="150000"/>
              </a:lnSpc>
              <a:buNone/>
            </a:pPr>
            <a:r>
              <a:rPr lang="en-US" sz="2400" b="1" dirty="0" smtClean="0">
                <a:solidFill>
                  <a:srgbClr val="0070C0"/>
                </a:solidFill>
                <a:latin typeface="Times New Roman" panose="02020603050405020304" pitchFamily="18" charset="0"/>
                <a:cs typeface="Times New Roman" panose="02020603050405020304" pitchFamily="18" charset="0"/>
              </a:rPr>
              <a:t>When the nucleus becomes flattened and the chromatin further condensed (bean or kidney shaped) and the cytoplasm is similar to </a:t>
            </a:r>
            <a:r>
              <a:rPr lang="en-US" sz="2400" b="1" dirty="0">
                <a:solidFill>
                  <a:srgbClr val="0070C0"/>
                </a:solidFill>
                <a:latin typeface="Times New Roman" panose="02020603050405020304" pitchFamily="18" charset="0"/>
                <a:cs typeface="Times New Roman" panose="02020603050405020304" pitchFamily="18" charset="0"/>
              </a:rPr>
              <a:t>that  </a:t>
            </a:r>
            <a:r>
              <a:rPr lang="en-US" sz="2400" b="1" dirty="0" err="1" smtClean="0">
                <a:solidFill>
                  <a:srgbClr val="0070C0"/>
                </a:solidFill>
                <a:latin typeface="Times New Roman" panose="02020603050405020304" pitchFamily="18" charset="0"/>
                <a:cs typeface="Times New Roman" panose="02020603050405020304" pitchFamily="18" charset="0"/>
              </a:rPr>
              <a:t>myelocyte</a:t>
            </a:r>
            <a:r>
              <a:rPr lang="en-US" sz="2400" b="1" dirty="0" smtClean="0">
                <a:solidFill>
                  <a:srgbClr val="0070C0"/>
                </a:solidFill>
                <a:latin typeface="Times New Roman" panose="02020603050405020304" pitchFamily="18" charset="0"/>
                <a:cs typeface="Times New Roman" panose="02020603050405020304" pitchFamily="18" charset="0"/>
              </a:rPr>
              <a:t> but with less granules.  the cell is called a </a:t>
            </a:r>
            <a:r>
              <a:rPr lang="en-US" sz="2400" b="1" dirty="0" err="1" smtClean="0">
                <a:solidFill>
                  <a:srgbClr val="0070C0"/>
                </a:solidFill>
                <a:latin typeface="Times New Roman" panose="02020603050405020304" pitchFamily="18" charset="0"/>
                <a:cs typeface="Times New Roman" panose="02020603050405020304" pitchFamily="18" charset="0"/>
              </a:rPr>
              <a:t>metamyelocyte</a:t>
            </a:r>
            <a:r>
              <a:rPr lang="en-US" sz="2400" dirty="0" smtClean="0">
                <a:solidFill>
                  <a:srgbClr val="0070C0"/>
                </a:solidFill>
                <a:latin typeface="Times New Roman" panose="02020603050405020304" pitchFamily="18" charset="0"/>
                <a:cs typeface="Times New Roman" panose="02020603050405020304" pitchFamily="18" charset="0"/>
              </a:rPr>
              <a:t>. </a:t>
            </a:r>
          </a:p>
          <a:p>
            <a:pPr algn="just">
              <a:buNone/>
            </a:pPr>
            <a:endParaRPr lang="ar-SA" sz="2400" u="sng" dirty="0">
              <a:solidFill>
                <a:schemeClr val="accent2"/>
              </a:solidFill>
              <a:latin typeface="+mj-lt"/>
            </a:endParaRPr>
          </a:p>
        </p:txBody>
      </p:sp>
      <p:sp>
        <p:nvSpPr>
          <p:cNvPr id="4" name="Footer Placeholder 3"/>
          <p:cNvSpPr>
            <a:spLocks noGrp="1"/>
          </p:cNvSpPr>
          <p:nvPr>
            <p:ph type="ftr" sz="quarter" idx="11"/>
          </p:nvPr>
        </p:nvSpPr>
        <p:spPr/>
        <p:txBody>
          <a:bodyPr/>
          <a:lstStyle/>
          <a:p>
            <a:r>
              <a:rPr lang="en-US" smtClean="0"/>
              <a:t>Dr. Mohamed Saad Daoud</a:t>
            </a:r>
            <a:endParaRPr lang="en-US"/>
          </a:p>
        </p:txBody>
      </p:sp>
      <p:sp>
        <p:nvSpPr>
          <p:cNvPr id="5" name="Slide Number Placeholder 4"/>
          <p:cNvSpPr>
            <a:spLocks noGrp="1"/>
          </p:cNvSpPr>
          <p:nvPr>
            <p:ph type="sldNum" sz="quarter" idx="12"/>
          </p:nvPr>
        </p:nvSpPr>
        <p:spPr/>
        <p:txBody>
          <a:bodyPr/>
          <a:lstStyle/>
          <a:p>
            <a:fld id="{C0B24F9D-808B-4200-A7FE-3B1F49D75A8C}" type="slidenum">
              <a:rPr lang="en-US" smtClean="0"/>
              <a:pPr/>
              <a:t>23</a:t>
            </a:fld>
            <a:endParaRPr lang="en-US"/>
          </a:p>
        </p:txBody>
      </p:sp>
      <p:pic>
        <p:nvPicPr>
          <p:cNvPr id="8" name="Picture 4" descr="24_Metamyelo_82"/>
          <p:cNvPicPr>
            <a:picLocks noChangeAspect="1" noChangeArrowheads="1"/>
          </p:cNvPicPr>
          <p:nvPr/>
        </p:nvPicPr>
        <p:blipFill>
          <a:blip r:embed="rId2" cstate="print"/>
          <a:srcRect/>
          <a:stretch>
            <a:fillRect/>
          </a:stretch>
        </p:blipFill>
        <p:spPr>
          <a:xfrm>
            <a:off x="4427984" y="2846057"/>
            <a:ext cx="4176463" cy="3270813"/>
          </a:xfrm>
          <a:prstGeom prst="rect">
            <a:avLst/>
          </a:prstGeom>
          <a:noFill/>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3746" y="404664"/>
            <a:ext cx="8229600" cy="5559896"/>
          </a:xfrm>
        </p:spPr>
        <p:txBody>
          <a:bodyPr>
            <a:normAutofit fontScale="92500"/>
          </a:bodyPr>
          <a:lstStyle/>
          <a:p>
            <a:pPr>
              <a:buNone/>
            </a:pPr>
            <a:r>
              <a:rPr lang="en-US" sz="2400" b="1" u="sng" dirty="0" smtClean="0">
                <a:solidFill>
                  <a:schemeClr val="accent2"/>
                </a:solidFill>
                <a:latin typeface="Times New Roman" panose="02020603050405020304" pitchFamily="18" charset="0"/>
                <a:cs typeface="Times New Roman" panose="02020603050405020304" pitchFamily="18" charset="0"/>
                <a:sym typeface="Wingdings" pitchFamily="2" charset="2"/>
              </a:rPr>
              <a:t>Band (Stab or </a:t>
            </a:r>
            <a:r>
              <a:rPr lang="en-US" sz="2400" b="1" u="sng" dirty="0" smtClean="0">
                <a:solidFill>
                  <a:schemeClr val="accent2"/>
                </a:solidFill>
                <a:latin typeface="Times New Roman" panose="02020603050405020304" pitchFamily="18" charset="0"/>
                <a:cs typeface="Times New Roman" panose="02020603050405020304" pitchFamily="18" charset="0"/>
              </a:rPr>
              <a:t>juvenile</a:t>
            </a:r>
            <a:r>
              <a:rPr lang="en-US" sz="2400" b="1" u="sng" dirty="0" smtClean="0">
                <a:solidFill>
                  <a:schemeClr val="accent2"/>
                </a:solidFill>
                <a:latin typeface="Times New Roman" panose="02020603050405020304" pitchFamily="18" charset="0"/>
                <a:cs typeface="Times New Roman" panose="02020603050405020304" pitchFamily="18" charset="0"/>
                <a:sym typeface="Wingdings" pitchFamily="2" charset="2"/>
              </a:rPr>
              <a:t>):</a:t>
            </a:r>
          </a:p>
          <a:p>
            <a:pPr algn="just">
              <a:lnSpc>
                <a:spcPct val="150000"/>
              </a:lnSpc>
              <a:buNone/>
            </a:pPr>
            <a:r>
              <a:rPr lang="en-US" sz="2400" b="1" dirty="0" smtClean="0">
                <a:solidFill>
                  <a:srgbClr val="0070C0"/>
                </a:solidFill>
                <a:latin typeface="Times New Roman" panose="02020603050405020304" pitchFamily="18" charset="0"/>
                <a:cs typeface="Times New Roman" panose="02020603050405020304" pitchFamily="18" charset="0"/>
              </a:rPr>
              <a:t>When the nucleus becomes </a:t>
            </a:r>
            <a:r>
              <a:rPr lang="en-US" sz="2400" b="1" dirty="0" smtClean="0">
                <a:solidFill>
                  <a:srgbClr val="00B050"/>
                </a:solidFill>
                <a:latin typeface="Times New Roman" panose="02020603050405020304" pitchFamily="18" charset="0"/>
                <a:cs typeface="Times New Roman" panose="02020603050405020304" pitchFamily="18" charset="0"/>
              </a:rPr>
              <a:t>horseshoe-shaped,</a:t>
            </a:r>
          </a:p>
          <a:p>
            <a:pPr algn="just">
              <a:lnSpc>
                <a:spcPct val="150000"/>
              </a:lnSpc>
              <a:buNone/>
            </a:pPr>
            <a:r>
              <a:rPr lang="en-US" sz="2400" b="1" dirty="0" smtClean="0">
                <a:solidFill>
                  <a:srgbClr val="0070C0"/>
                </a:solidFill>
                <a:latin typeface="Times New Roman" panose="02020603050405020304" pitchFamily="18" charset="0"/>
                <a:cs typeface="Times New Roman" panose="02020603050405020304" pitchFamily="18" charset="0"/>
              </a:rPr>
              <a:t> it is called a band cell. </a:t>
            </a:r>
            <a:endParaRPr lang="en-US" sz="2400" dirty="0" smtClean="0">
              <a:solidFill>
                <a:srgbClr val="0070C0"/>
              </a:solidFill>
              <a:latin typeface="Times New Roman" panose="02020603050405020304" pitchFamily="18" charset="0"/>
              <a:cs typeface="Times New Roman" panose="02020603050405020304" pitchFamily="18" charset="0"/>
            </a:endParaRPr>
          </a:p>
          <a:p>
            <a:pPr lvl="0" algn="just">
              <a:lnSpc>
                <a:spcPct val="150000"/>
              </a:lnSpc>
            </a:pPr>
            <a:r>
              <a:rPr lang="en-US" sz="2400" b="1" dirty="0" smtClean="0">
                <a:solidFill>
                  <a:srgbClr val="0070C0"/>
                </a:solidFill>
                <a:latin typeface="Times New Roman" panose="02020603050405020304" pitchFamily="18" charset="0"/>
                <a:cs typeface="Times New Roman" panose="02020603050405020304" pitchFamily="18" charset="0"/>
              </a:rPr>
              <a:t>The shape can also be described as C </a:t>
            </a:r>
            <a:r>
              <a:rPr lang="en-US" sz="2400" b="1" dirty="0" smtClean="0">
                <a:solidFill>
                  <a:srgbClr val="0070C0"/>
                </a:solidFill>
                <a:latin typeface="Times New Roman" panose="02020603050405020304" pitchFamily="18" charset="0"/>
                <a:cs typeface="Times New Roman" panose="02020603050405020304" pitchFamily="18" charset="0"/>
              </a:rPr>
              <a:t>or</a:t>
            </a:r>
          </a:p>
          <a:p>
            <a:pPr marL="0" lvl="0" indent="0" algn="just">
              <a:lnSpc>
                <a:spcPct val="150000"/>
              </a:lnSpc>
              <a:buNone/>
            </a:pP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smtClean="0">
                <a:solidFill>
                  <a:srgbClr val="0070C0"/>
                </a:solidFill>
                <a:latin typeface="Times New Roman" panose="02020603050405020304" pitchFamily="18" charset="0"/>
                <a:cs typeface="Times New Roman" panose="02020603050405020304" pitchFamily="18" charset="0"/>
              </a:rPr>
              <a:t> </a:t>
            </a:r>
            <a:r>
              <a:rPr lang="en-US" sz="2400" b="1" dirty="0" smtClean="0">
                <a:solidFill>
                  <a:srgbClr val="0070C0"/>
                </a:solidFill>
                <a:latin typeface="Times New Roman" panose="02020603050405020304" pitchFamily="18" charset="0"/>
                <a:cs typeface="Times New Roman" panose="02020603050405020304" pitchFamily="18" charset="0"/>
              </a:rPr>
              <a:t>S shaped.</a:t>
            </a:r>
            <a:endParaRPr lang="en-US" sz="2400" dirty="0" smtClean="0">
              <a:solidFill>
                <a:srgbClr val="0070C0"/>
              </a:solidFill>
              <a:latin typeface="Times New Roman" panose="02020603050405020304" pitchFamily="18" charset="0"/>
              <a:cs typeface="Times New Roman" panose="02020603050405020304" pitchFamily="18" charset="0"/>
            </a:endParaRPr>
          </a:p>
          <a:p>
            <a:pPr lvl="0" algn="just">
              <a:lnSpc>
                <a:spcPct val="150000"/>
              </a:lnSpc>
            </a:pPr>
            <a:r>
              <a:rPr lang="en-US" sz="2400" b="1" dirty="0" smtClean="0">
                <a:solidFill>
                  <a:srgbClr val="0070C0"/>
                </a:solidFill>
                <a:latin typeface="Times New Roman" panose="02020603050405020304" pitchFamily="18" charset="0"/>
                <a:cs typeface="Times New Roman" panose="02020603050405020304" pitchFamily="18" charset="0"/>
              </a:rPr>
              <a:t>A band cell can also be referred to as a stab cell. </a:t>
            </a:r>
            <a:endParaRPr lang="en-US" sz="2400" dirty="0" smtClean="0">
              <a:solidFill>
                <a:srgbClr val="0070C0"/>
              </a:solidFill>
              <a:latin typeface="Times New Roman" panose="02020603050405020304" pitchFamily="18" charset="0"/>
              <a:cs typeface="Times New Roman" panose="02020603050405020304" pitchFamily="18" charset="0"/>
            </a:endParaRPr>
          </a:p>
          <a:p>
            <a:pPr algn="just">
              <a:lnSpc>
                <a:spcPct val="150000"/>
              </a:lnSpc>
              <a:buNone/>
            </a:pPr>
            <a:r>
              <a:rPr lang="en-US" sz="2400" b="1" dirty="0" smtClean="0">
                <a:solidFill>
                  <a:srgbClr val="0070C0"/>
                </a:solidFill>
                <a:latin typeface="Times New Roman" panose="02020603050405020304" pitchFamily="18" charset="0"/>
                <a:cs typeface="Times New Roman" panose="02020603050405020304" pitchFamily="18" charset="0"/>
              </a:rPr>
              <a:t>There are smaller numbers of cells of </a:t>
            </a:r>
            <a:r>
              <a:rPr lang="en-US" sz="2400" b="1" dirty="0" err="1" smtClean="0">
                <a:solidFill>
                  <a:srgbClr val="0070C0"/>
                </a:solidFill>
                <a:latin typeface="Times New Roman" panose="02020603050405020304" pitchFamily="18" charset="0"/>
                <a:cs typeface="Times New Roman" panose="02020603050405020304" pitchFamily="18" charset="0"/>
              </a:rPr>
              <a:t>neutrophil</a:t>
            </a:r>
            <a:r>
              <a:rPr lang="en-US" sz="2400" b="1" dirty="0" smtClean="0">
                <a:solidFill>
                  <a:srgbClr val="0070C0"/>
                </a:solidFill>
                <a:latin typeface="Times New Roman" panose="02020603050405020304" pitchFamily="18" charset="0"/>
                <a:cs typeface="Times New Roman" panose="02020603050405020304" pitchFamily="18" charset="0"/>
              </a:rPr>
              <a:t> lineage with   non-segmented nuclei. They are referred to as </a:t>
            </a:r>
            <a:r>
              <a:rPr lang="en-US" sz="2400" b="1" dirty="0" err="1" smtClean="0">
                <a:solidFill>
                  <a:srgbClr val="0070C0"/>
                </a:solidFill>
                <a:latin typeface="Times New Roman" panose="02020603050405020304" pitchFamily="18" charset="0"/>
                <a:cs typeface="Times New Roman" panose="02020603050405020304" pitchFamily="18" charset="0"/>
              </a:rPr>
              <a:t>neutrophil</a:t>
            </a:r>
            <a:r>
              <a:rPr lang="en-US" sz="2400" b="1" dirty="0" smtClean="0">
                <a:solidFill>
                  <a:srgbClr val="0070C0"/>
                </a:solidFill>
                <a:latin typeface="Times New Roman" panose="02020603050405020304" pitchFamily="18" charset="0"/>
                <a:cs typeface="Times New Roman" panose="02020603050405020304" pitchFamily="18" charset="0"/>
              </a:rPr>
              <a:t> band cells or band forms. They are less mature than segmented neutrophils. </a:t>
            </a:r>
            <a:endParaRPr lang="en-US" sz="2400" dirty="0" smtClean="0">
              <a:solidFill>
                <a:srgbClr val="0070C0"/>
              </a:solidFill>
              <a:latin typeface="Times New Roman" panose="02020603050405020304" pitchFamily="18" charset="0"/>
              <a:cs typeface="Times New Roman" panose="02020603050405020304" pitchFamily="18" charset="0"/>
            </a:endParaRPr>
          </a:p>
          <a:p>
            <a:pPr>
              <a:buNone/>
            </a:pPr>
            <a:endParaRPr lang="ar-SA" sz="2400" u="sng" dirty="0">
              <a:solidFill>
                <a:schemeClr val="accent2"/>
              </a:solidFill>
              <a:latin typeface="+mj-lt"/>
            </a:endParaRPr>
          </a:p>
        </p:txBody>
      </p:sp>
      <p:sp>
        <p:nvSpPr>
          <p:cNvPr id="4" name="Footer Placeholder 3"/>
          <p:cNvSpPr>
            <a:spLocks noGrp="1"/>
          </p:cNvSpPr>
          <p:nvPr>
            <p:ph type="ftr" sz="quarter" idx="11"/>
          </p:nvPr>
        </p:nvSpPr>
        <p:spPr/>
        <p:txBody>
          <a:bodyPr/>
          <a:lstStyle/>
          <a:p>
            <a:r>
              <a:rPr lang="en-US" smtClean="0"/>
              <a:t>Dr. Mohamed Saad Daoud</a:t>
            </a:r>
            <a:endParaRPr lang="en-US"/>
          </a:p>
        </p:txBody>
      </p:sp>
      <p:sp>
        <p:nvSpPr>
          <p:cNvPr id="5" name="Slide Number Placeholder 4"/>
          <p:cNvSpPr>
            <a:spLocks noGrp="1"/>
          </p:cNvSpPr>
          <p:nvPr>
            <p:ph type="sldNum" sz="quarter" idx="12"/>
          </p:nvPr>
        </p:nvSpPr>
        <p:spPr/>
        <p:txBody>
          <a:bodyPr/>
          <a:lstStyle/>
          <a:p>
            <a:fld id="{C0B24F9D-808B-4200-A7FE-3B1F49D75A8C}" type="slidenum">
              <a:rPr lang="en-US" smtClean="0"/>
              <a:pPr/>
              <a:t>24</a:t>
            </a:fld>
            <a:endParaRPr lang="en-US"/>
          </a:p>
        </p:txBody>
      </p:sp>
      <p:pic>
        <p:nvPicPr>
          <p:cNvPr id="6" name="Picture 17" descr="6-13"/>
          <p:cNvPicPr>
            <a:picLocks noChangeAspect="1" noChangeArrowheads="1"/>
          </p:cNvPicPr>
          <p:nvPr/>
        </p:nvPicPr>
        <p:blipFill>
          <a:blip r:embed="rId2" cstate="print"/>
          <a:srcRect l="10715" t="16054" r="37500" b="14381"/>
          <a:stretch>
            <a:fillRect/>
          </a:stretch>
        </p:blipFill>
        <p:spPr>
          <a:xfrm>
            <a:off x="5849741" y="404664"/>
            <a:ext cx="3113665" cy="2511020"/>
          </a:xfrm>
          <a:prstGeom prst="rect">
            <a:avLst/>
          </a:prstGeo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241184377"/>
              </p:ext>
            </p:extLst>
          </p:nvPr>
        </p:nvGraphicFramePr>
        <p:xfrm>
          <a:off x="103287" y="368128"/>
          <a:ext cx="8933209" cy="5904657"/>
        </p:xfrm>
        <a:graphic>
          <a:graphicData uri="http://schemas.openxmlformats.org/drawingml/2006/table">
            <a:tbl>
              <a:tblPr rtl="1" firstRow="1" bandRow="1">
                <a:tableStyleId>{5C22544A-7EE6-4342-B048-85BDC9FD1C3A}</a:tableStyleId>
              </a:tblPr>
              <a:tblGrid>
                <a:gridCol w="2930334">
                  <a:extLst>
                    <a:ext uri="{9D8B030D-6E8A-4147-A177-3AD203B41FA5}">
                      <a16:colId xmlns:a16="http://schemas.microsoft.com/office/drawing/2014/main" val="20000"/>
                    </a:ext>
                  </a:extLst>
                </a:gridCol>
                <a:gridCol w="3007305">
                  <a:extLst>
                    <a:ext uri="{9D8B030D-6E8A-4147-A177-3AD203B41FA5}">
                      <a16:colId xmlns:a16="http://schemas.microsoft.com/office/drawing/2014/main" val="20001"/>
                    </a:ext>
                  </a:extLst>
                </a:gridCol>
                <a:gridCol w="1360172">
                  <a:extLst>
                    <a:ext uri="{9D8B030D-6E8A-4147-A177-3AD203B41FA5}">
                      <a16:colId xmlns:a16="http://schemas.microsoft.com/office/drawing/2014/main" val="20002"/>
                    </a:ext>
                  </a:extLst>
                </a:gridCol>
                <a:gridCol w="1635398">
                  <a:extLst>
                    <a:ext uri="{9D8B030D-6E8A-4147-A177-3AD203B41FA5}">
                      <a16:colId xmlns:a16="http://schemas.microsoft.com/office/drawing/2014/main" val="20003"/>
                    </a:ext>
                  </a:extLst>
                </a:gridCol>
              </a:tblGrid>
              <a:tr h="554891">
                <a:tc>
                  <a:txBody>
                    <a:bodyPr/>
                    <a:lstStyle/>
                    <a:p>
                      <a:pPr algn="ctr" rtl="0">
                        <a:lnSpc>
                          <a:spcPct val="115000"/>
                        </a:lnSpc>
                        <a:spcAft>
                          <a:spcPts val="1440"/>
                        </a:spcAft>
                      </a:pPr>
                      <a:r>
                        <a:rPr lang="en-US" sz="1600" b="1" dirty="0">
                          <a:latin typeface="Calibri"/>
                          <a:ea typeface="Calibri"/>
                          <a:cs typeface="Arial"/>
                        </a:rPr>
                        <a:t>Cytoplasm</a:t>
                      </a:r>
                    </a:p>
                  </a:txBody>
                  <a:tcPr marL="68580" marR="68580" marT="0" marB="0" anchor="ctr"/>
                </a:tc>
                <a:tc>
                  <a:txBody>
                    <a:bodyPr/>
                    <a:lstStyle/>
                    <a:p>
                      <a:pPr algn="ctr" rtl="0">
                        <a:lnSpc>
                          <a:spcPct val="115000"/>
                        </a:lnSpc>
                        <a:spcAft>
                          <a:spcPts val="1440"/>
                        </a:spcAft>
                      </a:pPr>
                      <a:r>
                        <a:rPr lang="en-US" sz="1600" b="1" dirty="0">
                          <a:latin typeface="Calibri"/>
                          <a:ea typeface="Calibri"/>
                          <a:cs typeface="Arial"/>
                        </a:rPr>
                        <a:t>Nucleus</a:t>
                      </a:r>
                    </a:p>
                  </a:txBody>
                  <a:tcPr marL="68580" marR="68580" marT="0" marB="0" anchor="ctr"/>
                </a:tc>
                <a:tc>
                  <a:txBody>
                    <a:bodyPr/>
                    <a:lstStyle/>
                    <a:p>
                      <a:pPr algn="ctr" rtl="0">
                        <a:lnSpc>
                          <a:spcPct val="115000"/>
                        </a:lnSpc>
                        <a:spcAft>
                          <a:spcPts val="1440"/>
                        </a:spcAft>
                      </a:pPr>
                      <a:r>
                        <a:rPr lang="en-US" sz="1800" b="1" dirty="0">
                          <a:latin typeface="Calibri"/>
                          <a:ea typeface="Calibri"/>
                          <a:cs typeface="Arial"/>
                        </a:rPr>
                        <a:t>Size</a:t>
                      </a:r>
                    </a:p>
                  </a:txBody>
                  <a:tcPr marL="68580" marR="68580" marT="0" marB="0" anchor="ctr"/>
                </a:tc>
                <a:tc>
                  <a:txBody>
                    <a:bodyPr/>
                    <a:lstStyle/>
                    <a:p>
                      <a:pPr algn="ctr" rtl="0">
                        <a:lnSpc>
                          <a:spcPct val="115000"/>
                        </a:lnSpc>
                        <a:spcAft>
                          <a:spcPts val="1440"/>
                        </a:spcAft>
                      </a:pPr>
                      <a:r>
                        <a:rPr lang="en-US" sz="1600" b="1" dirty="0">
                          <a:latin typeface="Calibri"/>
                          <a:ea typeface="Calibri"/>
                          <a:cs typeface="Arial"/>
                        </a:rPr>
                        <a:t>Cell</a:t>
                      </a:r>
                    </a:p>
                  </a:txBody>
                  <a:tcPr marL="68580" marR="68580" marT="0" marB="0" anchor="ctr"/>
                </a:tc>
                <a:extLst>
                  <a:ext uri="{0D108BD9-81ED-4DB2-BD59-A6C34878D82A}">
                    <a16:rowId xmlns:a16="http://schemas.microsoft.com/office/drawing/2014/main" val="10000"/>
                  </a:ext>
                </a:extLst>
              </a:tr>
              <a:tr h="944077">
                <a:tc>
                  <a:txBody>
                    <a:bodyPr/>
                    <a:lstStyle/>
                    <a:p>
                      <a:pPr algn="ctr" rtl="0">
                        <a:lnSpc>
                          <a:spcPct val="115000"/>
                        </a:lnSpc>
                        <a:spcAft>
                          <a:spcPts val="1440"/>
                        </a:spcAft>
                      </a:pPr>
                      <a:r>
                        <a:rPr lang="en-US" sz="1600" b="1" dirty="0">
                          <a:latin typeface="Calibri"/>
                          <a:ea typeface="Calibri"/>
                          <a:cs typeface="Arial"/>
                        </a:rPr>
                        <a:t>Blue usually without granules. Some </a:t>
                      </a:r>
                      <a:r>
                        <a:rPr lang="en-US" sz="1600" b="1" dirty="0" err="1">
                          <a:latin typeface="Calibri"/>
                          <a:ea typeface="Calibri"/>
                          <a:cs typeface="Arial"/>
                        </a:rPr>
                        <a:t>azurophilic</a:t>
                      </a:r>
                      <a:r>
                        <a:rPr lang="en-US" sz="1600" b="1" dirty="0">
                          <a:latin typeface="Calibri"/>
                          <a:ea typeface="Calibri"/>
                          <a:cs typeface="Arial"/>
                        </a:rPr>
                        <a:t> granules may be present</a:t>
                      </a:r>
                    </a:p>
                  </a:txBody>
                  <a:tcPr marL="68580" marR="68580" marT="0" marB="0" anchor="ctr"/>
                </a:tc>
                <a:tc>
                  <a:txBody>
                    <a:bodyPr/>
                    <a:lstStyle/>
                    <a:p>
                      <a:pPr algn="ctr" rtl="0">
                        <a:lnSpc>
                          <a:spcPct val="115000"/>
                        </a:lnSpc>
                        <a:spcAft>
                          <a:spcPts val="1440"/>
                        </a:spcAft>
                      </a:pPr>
                      <a:r>
                        <a:rPr lang="en-US" sz="1600" b="1" dirty="0">
                          <a:latin typeface="Calibri"/>
                          <a:ea typeface="Calibri"/>
                          <a:cs typeface="Arial"/>
                        </a:rPr>
                        <a:t>Round, fine chromatin, nucleoli</a:t>
                      </a:r>
                    </a:p>
                  </a:txBody>
                  <a:tcPr marL="68580" marR="68580" marT="0" marB="0" anchor="ctr"/>
                </a:tc>
                <a:tc>
                  <a:txBody>
                    <a:bodyPr/>
                    <a:lstStyle/>
                    <a:p>
                      <a:pPr algn="ctr" rtl="0">
                        <a:lnSpc>
                          <a:spcPct val="115000"/>
                        </a:lnSpc>
                        <a:spcAft>
                          <a:spcPts val="1440"/>
                        </a:spcAft>
                      </a:pPr>
                      <a:r>
                        <a:rPr lang="en-US" sz="1600" b="1" dirty="0">
                          <a:latin typeface="Calibri"/>
                          <a:ea typeface="Calibri"/>
                          <a:cs typeface="Arial"/>
                        </a:rPr>
                        <a:t>12-20μ</a:t>
                      </a:r>
                    </a:p>
                  </a:txBody>
                  <a:tcPr marL="68580" marR="68580" marT="0" marB="0" anchor="ctr"/>
                </a:tc>
                <a:tc>
                  <a:txBody>
                    <a:bodyPr/>
                    <a:lstStyle/>
                    <a:p>
                      <a:pPr algn="ctr" rtl="0">
                        <a:lnSpc>
                          <a:spcPct val="115000"/>
                        </a:lnSpc>
                        <a:spcAft>
                          <a:spcPts val="1440"/>
                        </a:spcAft>
                      </a:pPr>
                      <a:r>
                        <a:rPr lang="en-US" sz="1600" b="1" dirty="0" err="1">
                          <a:latin typeface="Calibri"/>
                          <a:ea typeface="Calibri"/>
                          <a:cs typeface="Arial"/>
                        </a:rPr>
                        <a:t>Myeloblast</a:t>
                      </a:r>
                      <a:endParaRPr lang="en-US" sz="1600" b="1" dirty="0">
                        <a:latin typeface="Calibri"/>
                        <a:ea typeface="Calibri"/>
                        <a:cs typeface="Arial"/>
                      </a:endParaRPr>
                    </a:p>
                  </a:txBody>
                  <a:tcPr marL="68580" marR="68580" marT="0" marB="0" anchor="ctr"/>
                </a:tc>
                <a:extLst>
                  <a:ext uri="{0D108BD9-81ED-4DB2-BD59-A6C34878D82A}">
                    <a16:rowId xmlns:a16="http://schemas.microsoft.com/office/drawing/2014/main" val="10001"/>
                  </a:ext>
                </a:extLst>
              </a:tr>
              <a:tr h="1258769">
                <a:tc>
                  <a:txBody>
                    <a:bodyPr/>
                    <a:lstStyle/>
                    <a:p>
                      <a:pPr algn="ctr" rtl="0">
                        <a:lnSpc>
                          <a:spcPct val="115000"/>
                        </a:lnSpc>
                        <a:spcAft>
                          <a:spcPts val="1440"/>
                        </a:spcAft>
                      </a:pPr>
                      <a:r>
                        <a:rPr lang="en-US" sz="1600" b="1">
                          <a:latin typeface="Calibri"/>
                          <a:ea typeface="Calibri"/>
                          <a:cs typeface="Arial"/>
                        </a:rPr>
                        <a:t>Blue cytoplasm with numerous azurophilic granules</a:t>
                      </a:r>
                    </a:p>
                  </a:txBody>
                  <a:tcPr marL="68580" marR="68580" marT="0" marB="0" anchor="ctr"/>
                </a:tc>
                <a:tc>
                  <a:txBody>
                    <a:bodyPr/>
                    <a:lstStyle/>
                    <a:p>
                      <a:pPr algn="ctr" rtl="0">
                        <a:lnSpc>
                          <a:spcPct val="115000"/>
                        </a:lnSpc>
                        <a:spcAft>
                          <a:spcPts val="1440"/>
                        </a:spcAft>
                      </a:pPr>
                      <a:r>
                        <a:rPr lang="en-US" sz="1600" b="1" dirty="0">
                          <a:latin typeface="Calibri"/>
                          <a:ea typeface="Calibri"/>
                          <a:cs typeface="Arial"/>
                        </a:rPr>
                        <a:t>Slightly indented nucleus often eccentrically placed. Chromatin coarser than a </a:t>
                      </a:r>
                      <a:r>
                        <a:rPr lang="en-US" sz="1600" b="1" dirty="0" err="1">
                          <a:latin typeface="Calibri"/>
                          <a:ea typeface="Calibri"/>
                          <a:cs typeface="Arial"/>
                        </a:rPr>
                        <a:t>myeloblast</a:t>
                      </a:r>
                      <a:r>
                        <a:rPr lang="en-US" sz="1600" b="1" dirty="0">
                          <a:latin typeface="Calibri"/>
                          <a:ea typeface="Calibri"/>
                          <a:cs typeface="Arial"/>
                        </a:rPr>
                        <a:t>. Nucleoli seen</a:t>
                      </a:r>
                    </a:p>
                  </a:txBody>
                  <a:tcPr marL="68580" marR="68580" marT="0" marB="0" anchor="ctr"/>
                </a:tc>
                <a:tc>
                  <a:txBody>
                    <a:bodyPr/>
                    <a:lstStyle/>
                    <a:p>
                      <a:pPr algn="ctr" rtl="0">
                        <a:lnSpc>
                          <a:spcPct val="115000"/>
                        </a:lnSpc>
                        <a:spcAft>
                          <a:spcPts val="1440"/>
                        </a:spcAft>
                      </a:pPr>
                      <a:r>
                        <a:rPr lang="en-US" sz="1600" b="1" dirty="0">
                          <a:latin typeface="Calibri"/>
                          <a:ea typeface="Calibri"/>
                          <a:cs typeface="Arial"/>
                        </a:rPr>
                        <a:t>15-25μ</a:t>
                      </a:r>
                    </a:p>
                  </a:txBody>
                  <a:tcPr marL="68580" marR="68580" marT="0" marB="0" anchor="ctr"/>
                </a:tc>
                <a:tc>
                  <a:txBody>
                    <a:bodyPr/>
                    <a:lstStyle/>
                    <a:p>
                      <a:pPr algn="ctr" rtl="0">
                        <a:lnSpc>
                          <a:spcPct val="115000"/>
                        </a:lnSpc>
                        <a:spcAft>
                          <a:spcPts val="1440"/>
                        </a:spcAft>
                      </a:pPr>
                      <a:r>
                        <a:rPr lang="en-US" sz="1600" b="1" dirty="0" err="1">
                          <a:latin typeface="Calibri"/>
                          <a:ea typeface="Calibri"/>
                          <a:cs typeface="Arial"/>
                        </a:rPr>
                        <a:t>Promyelocyte</a:t>
                      </a:r>
                      <a:endParaRPr lang="en-US" sz="1600" b="1" dirty="0">
                        <a:latin typeface="Calibri"/>
                        <a:ea typeface="Calibri"/>
                        <a:cs typeface="Arial"/>
                      </a:endParaRPr>
                    </a:p>
                  </a:txBody>
                  <a:tcPr marL="68580" marR="68580" marT="0" marB="0" anchor="ctr"/>
                </a:tc>
                <a:extLst>
                  <a:ext uri="{0D108BD9-81ED-4DB2-BD59-A6C34878D82A}">
                    <a16:rowId xmlns:a16="http://schemas.microsoft.com/office/drawing/2014/main" val="10002"/>
                  </a:ext>
                </a:extLst>
              </a:tr>
              <a:tr h="1573460">
                <a:tc>
                  <a:txBody>
                    <a:bodyPr/>
                    <a:lstStyle/>
                    <a:p>
                      <a:pPr algn="ctr" rtl="0">
                        <a:lnSpc>
                          <a:spcPct val="115000"/>
                        </a:lnSpc>
                        <a:spcAft>
                          <a:spcPts val="1440"/>
                        </a:spcAft>
                      </a:pPr>
                      <a:r>
                        <a:rPr lang="en-US" sz="1600" b="1" dirty="0">
                          <a:latin typeface="Calibri"/>
                          <a:ea typeface="Calibri"/>
                          <a:cs typeface="Arial"/>
                        </a:rPr>
                        <a:t>Most immature forms have less </a:t>
                      </a:r>
                      <a:r>
                        <a:rPr lang="en-US" sz="1600" b="1" dirty="0" err="1">
                          <a:latin typeface="Calibri"/>
                          <a:ea typeface="Calibri"/>
                          <a:cs typeface="Arial"/>
                        </a:rPr>
                        <a:t>basophilia</a:t>
                      </a:r>
                      <a:r>
                        <a:rPr lang="en-US" sz="1600" b="1" dirty="0">
                          <a:latin typeface="Calibri"/>
                          <a:ea typeface="Calibri"/>
                          <a:cs typeface="Arial"/>
                        </a:rPr>
                        <a:t> than the </a:t>
                      </a:r>
                      <a:r>
                        <a:rPr lang="en-US" sz="1600" b="1" dirty="0" err="1">
                          <a:latin typeface="Calibri"/>
                          <a:ea typeface="Calibri"/>
                          <a:cs typeface="Arial"/>
                        </a:rPr>
                        <a:t>promyeloblast</a:t>
                      </a:r>
                      <a:r>
                        <a:rPr lang="en-US" sz="1600" b="1" dirty="0">
                          <a:latin typeface="Calibri"/>
                          <a:ea typeface="Calibri"/>
                          <a:cs typeface="Arial"/>
                        </a:rPr>
                        <a:t>. </a:t>
                      </a:r>
                      <a:r>
                        <a:rPr lang="en-US" sz="1600" b="1" dirty="0" err="1">
                          <a:latin typeface="Calibri"/>
                          <a:ea typeface="Calibri"/>
                          <a:cs typeface="Arial"/>
                        </a:rPr>
                        <a:t>Basophilia</a:t>
                      </a:r>
                      <a:r>
                        <a:rPr lang="en-US" sz="1600" b="1" dirty="0">
                          <a:latin typeface="Calibri"/>
                          <a:ea typeface="Calibri"/>
                          <a:cs typeface="Arial"/>
                        </a:rPr>
                        <a:t> </a:t>
                      </a:r>
                      <a:r>
                        <a:rPr lang="en-US" sz="1600" b="1" dirty="0" smtClean="0">
                          <a:latin typeface="Calibri"/>
                          <a:ea typeface="Calibri"/>
                          <a:cs typeface="Arial"/>
                        </a:rPr>
                        <a:t>disappears </a:t>
                      </a:r>
                      <a:r>
                        <a:rPr lang="en-US" sz="1600" b="1" dirty="0">
                          <a:latin typeface="Calibri"/>
                          <a:ea typeface="Calibri"/>
                          <a:cs typeface="Arial"/>
                        </a:rPr>
                        <a:t>as cell matures. Secondary granules appear.</a:t>
                      </a:r>
                    </a:p>
                  </a:txBody>
                  <a:tcPr marL="68580" marR="68580" marT="0" marB="0" anchor="ctr"/>
                </a:tc>
                <a:tc>
                  <a:txBody>
                    <a:bodyPr/>
                    <a:lstStyle/>
                    <a:p>
                      <a:pPr algn="ctr" rtl="0">
                        <a:lnSpc>
                          <a:spcPct val="115000"/>
                        </a:lnSpc>
                        <a:spcAft>
                          <a:spcPts val="1440"/>
                        </a:spcAft>
                      </a:pPr>
                      <a:r>
                        <a:rPr lang="en-US" sz="1600" b="1" dirty="0">
                          <a:latin typeface="Calibri"/>
                          <a:ea typeface="Calibri"/>
                          <a:cs typeface="Arial"/>
                        </a:rPr>
                        <a:t>Round to oval, indented, chromatin more coarse than </a:t>
                      </a:r>
                      <a:r>
                        <a:rPr lang="en-US" sz="1600" b="1" dirty="0" err="1">
                          <a:latin typeface="Calibri"/>
                          <a:ea typeface="Calibri"/>
                          <a:cs typeface="Arial"/>
                        </a:rPr>
                        <a:t>promyelocyte</a:t>
                      </a:r>
                      <a:r>
                        <a:rPr lang="en-US" sz="1600" b="1" dirty="0">
                          <a:latin typeface="Calibri"/>
                          <a:ea typeface="Calibri"/>
                          <a:cs typeface="Arial"/>
                        </a:rPr>
                        <a:t>, no nucleoli</a:t>
                      </a:r>
                    </a:p>
                  </a:txBody>
                  <a:tcPr marL="68580" marR="68580" marT="0" marB="0" anchor="ctr"/>
                </a:tc>
                <a:tc>
                  <a:txBody>
                    <a:bodyPr/>
                    <a:lstStyle/>
                    <a:p>
                      <a:pPr algn="ctr" rtl="0">
                        <a:lnSpc>
                          <a:spcPct val="115000"/>
                        </a:lnSpc>
                        <a:spcAft>
                          <a:spcPts val="1440"/>
                        </a:spcAft>
                      </a:pPr>
                      <a:r>
                        <a:rPr lang="en-US" sz="1600" b="1" dirty="0">
                          <a:latin typeface="Calibri"/>
                          <a:ea typeface="Calibri"/>
                          <a:cs typeface="Arial"/>
                        </a:rPr>
                        <a:t>10-20μ</a:t>
                      </a:r>
                    </a:p>
                  </a:txBody>
                  <a:tcPr marL="68580" marR="68580" marT="0" marB="0" anchor="ctr"/>
                </a:tc>
                <a:tc>
                  <a:txBody>
                    <a:bodyPr/>
                    <a:lstStyle/>
                    <a:p>
                      <a:pPr algn="ctr" rtl="0">
                        <a:lnSpc>
                          <a:spcPct val="115000"/>
                        </a:lnSpc>
                        <a:spcAft>
                          <a:spcPts val="1440"/>
                        </a:spcAft>
                      </a:pPr>
                      <a:r>
                        <a:rPr lang="en-US" sz="1600" b="1" dirty="0" err="1">
                          <a:latin typeface="Calibri"/>
                          <a:ea typeface="Calibri"/>
                          <a:cs typeface="Arial"/>
                        </a:rPr>
                        <a:t>Myelocyte</a:t>
                      </a:r>
                      <a:endParaRPr lang="en-US" sz="1600" b="1" dirty="0">
                        <a:latin typeface="Calibri"/>
                        <a:ea typeface="Calibri"/>
                        <a:cs typeface="Arial"/>
                      </a:endParaRPr>
                    </a:p>
                  </a:txBody>
                  <a:tcPr marL="68580" marR="68580" marT="0" marB="0" anchor="ctr"/>
                </a:tc>
                <a:extLst>
                  <a:ext uri="{0D108BD9-81ED-4DB2-BD59-A6C34878D82A}">
                    <a16:rowId xmlns:a16="http://schemas.microsoft.com/office/drawing/2014/main" val="10003"/>
                  </a:ext>
                </a:extLst>
              </a:tr>
              <a:tr h="629383">
                <a:tc>
                  <a:txBody>
                    <a:bodyPr/>
                    <a:lstStyle/>
                    <a:p>
                      <a:pPr algn="ctr" rtl="0">
                        <a:lnSpc>
                          <a:spcPct val="115000"/>
                        </a:lnSpc>
                        <a:spcAft>
                          <a:spcPts val="1440"/>
                        </a:spcAft>
                      </a:pPr>
                      <a:r>
                        <a:rPr lang="en-US" sz="1600" b="1">
                          <a:latin typeface="Calibri"/>
                          <a:ea typeface="Calibri"/>
                          <a:cs typeface="Arial"/>
                        </a:rPr>
                        <a:t>Pink with secondary granules.</a:t>
                      </a:r>
                    </a:p>
                  </a:txBody>
                  <a:tcPr marL="68580" marR="68580" marT="0" marB="0" anchor="ctr"/>
                </a:tc>
                <a:tc>
                  <a:txBody>
                    <a:bodyPr/>
                    <a:lstStyle/>
                    <a:p>
                      <a:pPr algn="ctr" rtl="0">
                        <a:lnSpc>
                          <a:spcPct val="115000"/>
                        </a:lnSpc>
                        <a:spcAft>
                          <a:spcPts val="1440"/>
                        </a:spcAft>
                      </a:pPr>
                      <a:r>
                        <a:rPr lang="en-US" sz="1600" b="1" dirty="0">
                          <a:latin typeface="Calibri"/>
                          <a:ea typeface="Calibri"/>
                          <a:cs typeface="Arial"/>
                        </a:rPr>
                        <a:t>Indented, coarse clumped chromatin</a:t>
                      </a:r>
                    </a:p>
                  </a:txBody>
                  <a:tcPr marL="68580" marR="68580" marT="0" marB="0" anchor="ctr"/>
                </a:tc>
                <a:tc>
                  <a:txBody>
                    <a:bodyPr/>
                    <a:lstStyle/>
                    <a:p>
                      <a:pPr algn="ctr" rtl="0">
                        <a:lnSpc>
                          <a:spcPct val="115000"/>
                        </a:lnSpc>
                        <a:spcAft>
                          <a:spcPts val="1440"/>
                        </a:spcAft>
                      </a:pPr>
                      <a:r>
                        <a:rPr lang="en-US" sz="1600" b="1" dirty="0">
                          <a:latin typeface="Calibri"/>
                          <a:ea typeface="Calibri"/>
                          <a:cs typeface="Arial"/>
                        </a:rPr>
                        <a:t>12-18μ</a:t>
                      </a:r>
                    </a:p>
                  </a:txBody>
                  <a:tcPr marL="68580" marR="68580" marT="0" marB="0" anchor="ctr"/>
                </a:tc>
                <a:tc>
                  <a:txBody>
                    <a:bodyPr/>
                    <a:lstStyle/>
                    <a:p>
                      <a:pPr algn="ctr" rtl="0">
                        <a:lnSpc>
                          <a:spcPct val="115000"/>
                        </a:lnSpc>
                        <a:spcAft>
                          <a:spcPts val="1440"/>
                        </a:spcAft>
                      </a:pPr>
                      <a:r>
                        <a:rPr lang="en-US" sz="1600" b="1" dirty="0" err="1">
                          <a:latin typeface="Calibri"/>
                          <a:ea typeface="Calibri"/>
                          <a:cs typeface="Arial"/>
                        </a:rPr>
                        <a:t>Metamyelocyte</a:t>
                      </a:r>
                      <a:endParaRPr lang="en-US" sz="1600" b="1" dirty="0">
                        <a:latin typeface="Calibri"/>
                        <a:ea typeface="Calibri"/>
                        <a:cs typeface="Arial"/>
                      </a:endParaRPr>
                    </a:p>
                  </a:txBody>
                  <a:tcPr marL="68580" marR="68580" marT="0" marB="0" anchor="ctr"/>
                </a:tc>
                <a:extLst>
                  <a:ext uri="{0D108BD9-81ED-4DB2-BD59-A6C34878D82A}">
                    <a16:rowId xmlns:a16="http://schemas.microsoft.com/office/drawing/2014/main" val="10004"/>
                  </a:ext>
                </a:extLst>
              </a:tr>
              <a:tr h="944077">
                <a:tc>
                  <a:txBody>
                    <a:bodyPr/>
                    <a:lstStyle/>
                    <a:p>
                      <a:pPr algn="ctr" rtl="0">
                        <a:lnSpc>
                          <a:spcPct val="115000"/>
                        </a:lnSpc>
                        <a:spcAft>
                          <a:spcPts val="1440"/>
                        </a:spcAft>
                      </a:pPr>
                      <a:r>
                        <a:rPr lang="en-US" sz="1600" b="1" dirty="0">
                          <a:latin typeface="Calibri"/>
                          <a:ea typeface="Calibri"/>
                          <a:cs typeface="Arial"/>
                        </a:rPr>
                        <a:t>Pink with secondary granules</a:t>
                      </a:r>
                    </a:p>
                  </a:txBody>
                  <a:tcPr marL="68580" marR="68580" marT="0" marB="0" anchor="ctr"/>
                </a:tc>
                <a:tc>
                  <a:txBody>
                    <a:bodyPr/>
                    <a:lstStyle/>
                    <a:p>
                      <a:pPr algn="ctr" rtl="0">
                        <a:lnSpc>
                          <a:spcPct val="115000"/>
                        </a:lnSpc>
                        <a:spcAft>
                          <a:spcPts val="1440"/>
                        </a:spcAft>
                      </a:pPr>
                      <a:r>
                        <a:rPr lang="en-US" sz="1600" b="1" dirty="0">
                          <a:latin typeface="Calibri"/>
                          <a:ea typeface="Calibri"/>
                          <a:cs typeface="Arial"/>
                        </a:rPr>
                        <a:t>Band shaped. Borders are parallel for most of the length. May be folded</a:t>
                      </a:r>
                    </a:p>
                  </a:txBody>
                  <a:tcPr marL="68580" marR="68580" marT="0" marB="0" anchor="ctr"/>
                </a:tc>
                <a:tc>
                  <a:txBody>
                    <a:bodyPr/>
                    <a:lstStyle/>
                    <a:p>
                      <a:pPr algn="ctr" rtl="0">
                        <a:lnSpc>
                          <a:spcPct val="115000"/>
                        </a:lnSpc>
                        <a:spcAft>
                          <a:spcPts val="1440"/>
                        </a:spcAft>
                      </a:pPr>
                      <a:r>
                        <a:rPr lang="en-US" sz="1600" b="1" dirty="0">
                          <a:latin typeface="Calibri"/>
                          <a:ea typeface="Calibri"/>
                          <a:cs typeface="Arial"/>
                        </a:rPr>
                        <a:t>10-12μ</a:t>
                      </a:r>
                    </a:p>
                  </a:txBody>
                  <a:tcPr marL="68580" marR="68580" marT="0" marB="0" anchor="ctr"/>
                </a:tc>
                <a:tc>
                  <a:txBody>
                    <a:bodyPr/>
                    <a:lstStyle/>
                    <a:p>
                      <a:pPr algn="ctr" rtl="0">
                        <a:lnSpc>
                          <a:spcPct val="115000"/>
                        </a:lnSpc>
                        <a:spcAft>
                          <a:spcPts val="1440"/>
                        </a:spcAft>
                      </a:pPr>
                      <a:r>
                        <a:rPr lang="en-US" sz="1600" b="1" dirty="0">
                          <a:latin typeface="Calibri"/>
                          <a:ea typeface="Calibri"/>
                          <a:cs typeface="Arial"/>
                        </a:rPr>
                        <a:t>Band Form</a:t>
                      </a:r>
                    </a:p>
                  </a:txBody>
                  <a:tcPr marL="68580" marR="68580" marT="0" marB="0" anchor="ctr"/>
                </a:tc>
                <a:extLst>
                  <a:ext uri="{0D108BD9-81ED-4DB2-BD59-A6C34878D82A}">
                    <a16:rowId xmlns:a16="http://schemas.microsoft.com/office/drawing/2014/main" val="10005"/>
                  </a:ext>
                </a:extLst>
              </a:tr>
            </a:tbl>
          </a:graphicData>
        </a:graphic>
      </p:graphicFrame>
      <p:sp>
        <p:nvSpPr>
          <p:cNvPr id="4" name="Footer Placeholder 3"/>
          <p:cNvSpPr>
            <a:spLocks noGrp="1"/>
          </p:cNvSpPr>
          <p:nvPr>
            <p:ph type="ftr" sz="quarter" idx="11"/>
          </p:nvPr>
        </p:nvSpPr>
        <p:spPr/>
        <p:txBody>
          <a:bodyPr/>
          <a:lstStyle/>
          <a:p>
            <a:r>
              <a:rPr lang="en-US" smtClean="0"/>
              <a:t>Dr. Mohamed Saad Daoud</a:t>
            </a:r>
            <a:endParaRPr lang="en-US"/>
          </a:p>
        </p:txBody>
      </p:sp>
      <p:sp>
        <p:nvSpPr>
          <p:cNvPr id="5" name="Slide Number Placeholder 4"/>
          <p:cNvSpPr>
            <a:spLocks noGrp="1"/>
          </p:cNvSpPr>
          <p:nvPr>
            <p:ph type="sldNum" sz="quarter" idx="12"/>
          </p:nvPr>
        </p:nvSpPr>
        <p:spPr/>
        <p:txBody>
          <a:bodyPr/>
          <a:lstStyle/>
          <a:p>
            <a:fld id="{C0B24F9D-808B-4200-A7FE-3B1F49D75A8C}" type="slidenum">
              <a:rPr lang="en-US" smtClean="0"/>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3746" y="116632"/>
            <a:ext cx="8494718" cy="5487888"/>
          </a:xfrm>
        </p:spPr>
        <p:txBody>
          <a:bodyPr>
            <a:noAutofit/>
          </a:bodyPr>
          <a:lstStyle/>
          <a:p>
            <a:pPr marL="0" indent="0" algn="just">
              <a:lnSpc>
                <a:spcPct val="150000"/>
              </a:lnSpc>
              <a:buNone/>
            </a:pPr>
            <a:r>
              <a:rPr lang="en-US" sz="2800" b="1" dirty="0" smtClean="0">
                <a:solidFill>
                  <a:srgbClr val="FF0000"/>
                </a:solidFill>
                <a:latin typeface="Times New Roman" panose="02020603050405020304" pitchFamily="18" charset="0"/>
                <a:cs typeface="Times New Roman" panose="02020603050405020304" pitchFamily="18" charset="0"/>
              </a:rPr>
              <a:t>Neutrophils (</a:t>
            </a:r>
            <a:r>
              <a:rPr lang="en-US" sz="2800" b="1" dirty="0" err="1" smtClean="0">
                <a:solidFill>
                  <a:srgbClr val="FF0000"/>
                </a:solidFill>
                <a:latin typeface="Times New Roman" panose="02020603050405020304" pitchFamily="18" charset="0"/>
                <a:cs typeface="Times New Roman" panose="02020603050405020304" pitchFamily="18" charset="0"/>
              </a:rPr>
              <a:t>polymorphonuclear</a:t>
            </a:r>
            <a:r>
              <a:rPr lang="en-US" sz="2800" b="1" dirty="0" smtClean="0">
                <a:solidFill>
                  <a:srgbClr val="FF0000"/>
                </a:solidFill>
                <a:latin typeface="Times New Roman" panose="02020603050405020304" pitchFamily="18" charset="0"/>
                <a:cs typeface="Times New Roman" panose="02020603050405020304" pitchFamily="18" charset="0"/>
              </a:rPr>
              <a:t> leucocyte):</a:t>
            </a:r>
            <a:endParaRPr lang="en-US" sz="2800" b="1" dirty="0">
              <a:solidFill>
                <a:srgbClr val="FF0000"/>
              </a:solidFill>
              <a:latin typeface="Times New Roman" panose="02020603050405020304" pitchFamily="18" charset="0"/>
              <a:cs typeface="Times New Roman" panose="02020603050405020304" pitchFamily="18" charset="0"/>
            </a:endParaRPr>
          </a:p>
          <a:p>
            <a:pPr algn="just">
              <a:lnSpc>
                <a:spcPct val="150000"/>
              </a:lnSpc>
            </a:pPr>
            <a:r>
              <a:rPr lang="en-US" sz="2400" b="1" dirty="0" smtClean="0">
                <a:latin typeface="Times New Roman" panose="02020603050405020304" pitchFamily="18" charset="0"/>
                <a:cs typeface="Times New Roman" panose="02020603050405020304" pitchFamily="18" charset="0"/>
              </a:rPr>
              <a:t> </a:t>
            </a:r>
            <a:r>
              <a:rPr lang="en-US" sz="2400" b="1" dirty="0" smtClean="0">
                <a:solidFill>
                  <a:srgbClr val="0070C0"/>
                </a:solidFill>
                <a:latin typeface="Times New Roman" panose="02020603050405020304" pitchFamily="18" charset="0"/>
                <a:cs typeface="Times New Roman" panose="02020603050405020304" pitchFamily="18" charset="0"/>
              </a:rPr>
              <a:t>The normal number of neutrophilic granulocytes in the peripheral blood is about </a:t>
            </a:r>
            <a:r>
              <a:rPr lang="en-US" sz="2400" b="1" dirty="0" smtClean="0">
                <a:solidFill>
                  <a:srgbClr val="0070C0"/>
                </a:solidFill>
                <a:latin typeface="Times New Roman" panose="02020603050405020304" pitchFamily="18" charset="0"/>
                <a:cs typeface="Times New Roman" panose="02020603050405020304" pitchFamily="18" charset="0"/>
              </a:rPr>
              <a:t>2500–7500/</a:t>
            </a:r>
            <a:r>
              <a:rPr lang="en-US" sz="2400" b="1" dirty="0" err="1" smtClean="0">
                <a:solidFill>
                  <a:srgbClr val="0070C0"/>
                </a:solidFill>
                <a:latin typeface="Times New Roman" panose="02020603050405020304" pitchFamily="18" charset="0"/>
                <a:cs typeface="Times New Roman" panose="02020603050405020304" pitchFamily="18" charset="0"/>
              </a:rPr>
              <a:t>μL</a:t>
            </a:r>
            <a:r>
              <a:rPr lang="en-US" sz="2400" b="1" dirty="0" smtClean="0">
                <a:solidFill>
                  <a:srgbClr val="0070C0"/>
                </a:solidFill>
                <a:latin typeface="Times New Roman" panose="02020603050405020304" pitchFamily="18" charset="0"/>
                <a:cs typeface="Times New Roman" panose="02020603050405020304" pitchFamily="18" charset="0"/>
              </a:rPr>
              <a:t> (50-70% from WBC). </a:t>
            </a:r>
            <a:endParaRPr lang="en-US" sz="2400" b="1" dirty="0" smtClean="0">
              <a:solidFill>
                <a:srgbClr val="0070C0"/>
              </a:solidFill>
              <a:latin typeface="Times New Roman" panose="02020603050405020304" pitchFamily="18" charset="0"/>
              <a:cs typeface="Times New Roman" panose="02020603050405020304" pitchFamily="18" charset="0"/>
            </a:endParaRPr>
          </a:p>
          <a:p>
            <a:pPr algn="just">
              <a:lnSpc>
                <a:spcPct val="150000"/>
              </a:lnSpc>
            </a:pPr>
            <a:r>
              <a:rPr lang="en-US" sz="2400" b="1" dirty="0" smtClean="0">
                <a:solidFill>
                  <a:srgbClr val="0070C0"/>
                </a:solidFill>
                <a:latin typeface="Times New Roman" panose="02020603050405020304" pitchFamily="18" charset="0"/>
                <a:cs typeface="Times New Roman" panose="02020603050405020304" pitchFamily="18" charset="0"/>
              </a:rPr>
              <a:t>Neutrophilic granulocytes have a dense nucleus split into three to five lobes and a pale cytoplasm.</a:t>
            </a:r>
            <a:r>
              <a:rPr lang="en-US" sz="2400" b="1" dirty="0" smtClean="0">
                <a:latin typeface="Times New Roman" panose="02020603050405020304" pitchFamily="18" charset="0"/>
                <a:cs typeface="Times New Roman" panose="02020603050405020304" pitchFamily="18" charset="0"/>
              </a:rPr>
              <a:t> </a:t>
            </a:r>
          </a:p>
          <a:p>
            <a:pPr algn="just">
              <a:lnSpc>
                <a:spcPct val="150000"/>
              </a:lnSpc>
            </a:pPr>
            <a:r>
              <a:rPr lang="en-US" sz="2400" b="1" dirty="0" smtClean="0">
                <a:solidFill>
                  <a:srgbClr val="0070C0"/>
                </a:solidFill>
                <a:latin typeface="Times New Roman" panose="02020603050405020304" pitchFamily="18" charset="0"/>
                <a:cs typeface="Times New Roman" panose="02020603050405020304" pitchFamily="18" charset="0"/>
              </a:rPr>
              <a:t>The cytoplasm contains numerous pink blue or gray-blue granules. </a:t>
            </a:r>
          </a:p>
          <a:p>
            <a:pPr algn="just">
              <a:lnSpc>
                <a:spcPct val="150000"/>
              </a:lnSpc>
            </a:pPr>
            <a:r>
              <a:rPr lang="en-US" sz="2400" b="1" dirty="0" smtClean="0">
                <a:solidFill>
                  <a:srgbClr val="0070C0"/>
                </a:solidFill>
                <a:latin typeface="Times New Roman" panose="02020603050405020304" pitchFamily="18" charset="0"/>
                <a:cs typeface="Times New Roman" panose="02020603050405020304" pitchFamily="18" charset="0"/>
              </a:rPr>
              <a:t>Two types of granules can be distinguished: primary or </a:t>
            </a:r>
            <a:r>
              <a:rPr lang="en-US" sz="2400" b="1" dirty="0" err="1" smtClean="0">
                <a:solidFill>
                  <a:srgbClr val="0070C0"/>
                </a:solidFill>
                <a:latin typeface="Times New Roman" panose="02020603050405020304" pitchFamily="18" charset="0"/>
                <a:cs typeface="Times New Roman" panose="02020603050405020304" pitchFamily="18" charset="0"/>
              </a:rPr>
              <a:t>azurophilic</a:t>
            </a:r>
            <a:r>
              <a:rPr lang="en-US" sz="2400" b="1" dirty="0" smtClean="0">
                <a:solidFill>
                  <a:srgbClr val="0070C0"/>
                </a:solidFill>
                <a:latin typeface="Times New Roman" panose="02020603050405020304" pitchFamily="18" charset="0"/>
                <a:cs typeface="Times New Roman" panose="02020603050405020304" pitchFamily="18" charset="0"/>
              </a:rPr>
              <a:t> granules, which appear at the </a:t>
            </a:r>
            <a:r>
              <a:rPr lang="en-US" sz="2400" b="1" dirty="0" err="1" smtClean="0">
                <a:solidFill>
                  <a:srgbClr val="0070C0"/>
                </a:solidFill>
                <a:latin typeface="Times New Roman" panose="02020603050405020304" pitchFamily="18" charset="0"/>
                <a:cs typeface="Times New Roman" panose="02020603050405020304" pitchFamily="18" charset="0"/>
              </a:rPr>
              <a:t>promyelocyte</a:t>
            </a:r>
            <a:r>
              <a:rPr lang="en-US" sz="2400" b="1" dirty="0" smtClean="0">
                <a:solidFill>
                  <a:srgbClr val="0070C0"/>
                </a:solidFill>
                <a:latin typeface="Times New Roman" panose="02020603050405020304" pitchFamily="18" charset="0"/>
                <a:cs typeface="Times New Roman" panose="02020603050405020304" pitchFamily="18" charset="0"/>
              </a:rPr>
              <a:t> stage and secondary granules, which appear later. </a:t>
            </a:r>
            <a:endParaRPr lang="ar-SA" sz="2400" b="1" dirty="0">
              <a:solidFill>
                <a:srgbClr val="0070C0"/>
              </a:solidFill>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D34817">
                    <a:lumMod val="50000"/>
                  </a:srgbClr>
                </a:solidFill>
                <a:effectLst/>
                <a:uLnTx/>
                <a:uFillTx/>
                <a:latin typeface="Rockwell" panose="02060603020205020403"/>
                <a:ea typeface="+mn-ea"/>
                <a:cs typeface="+mn-cs"/>
              </a:rPr>
              <a:t>Dr. Mohamed Saad </a:t>
            </a:r>
            <a:r>
              <a:rPr kumimoji="0" lang="en-US" sz="1000" b="0" i="0" u="none" strike="noStrike" kern="1200" cap="none" spc="0" normalizeH="0" baseline="0" noProof="0" dirty="0" err="1" smtClean="0">
                <a:ln>
                  <a:noFill/>
                </a:ln>
                <a:solidFill>
                  <a:srgbClr val="D34817">
                    <a:lumMod val="50000"/>
                  </a:srgbClr>
                </a:solidFill>
                <a:effectLst/>
                <a:uLnTx/>
                <a:uFillTx/>
                <a:latin typeface="Rockwell" panose="02060603020205020403"/>
                <a:ea typeface="+mn-ea"/>
                <a:cs typeface="+mn-cs"/>
              </a:rPr>
              <a:t>Daoud</a:t>
            </a:r>
            <a:endParaRPr kumimoji="0" lang="en-US" sz="1000" b="0" i="0" u="none" strike="noStrike" kern="1200" cap="none" spc="0" normalizeH="0" baseline="0" noProof="0" dirty="0">
              <a:ln>
                <a:noFill/>
              </a:ln>
              <a:solidFill>
                <a:srgbClr val="D34817">
                  <a:lumMod val="50000"/>
                </a:srgbClr>
              </a:solidFill>
              <a:effectLst/>
              <a:uLnTx/>
              <a:uFillTx/>
              <a:latin typeface="Rockwell" panose="02060603020205020403"/>
              <a:ea typeface="+mn-ea"/>
              <a:cs typeface="+mn-cs"/>
            </a:endParaRP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0B24F9D-808B-4200-A7FE-3B1F49D75A8C}" type="slidenum">
              <a:rPr kumimoji="0" lang="en-US" sz="1100" b="1" i="0" u="none" strike="noStrike" kern="1200" cap="none" spc="-70" normalizeH="0" baseline="0" noProof="0" smtClean="0">
                <a:ln>
                  <a:noFill/>
                </a:ln>
                <a:solidFill>
                  <a:srgbClr val="FFFFFF"/>
                </a:solidFill>
                <a:effectLst/>
                <a:uLnTx/>
                <a:uFillTx/>
                <a:latin typeface="Rockwell" panose="02060603020205020403"/>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26</a:t>
            </a:fld>
            <a:endParaRPr kumimoji="0" lang="en-US" sz="1100" b="1" i="0" u="none" strike="noStrike" kern="1200" cap="none" spc="-70" normalizeH="0" baseline="0" noProof="0">
              <a:ln>
                <a:noFill/>
              </a:ln>
              <a:solidFill>
                <a:srgbClr val="FFFFFF"/>
              </a:solidFill>
              <a:effectLst/>
              <a:uLnTx/>
              <a:uFillTx/>
              <a:latin typeface="Rockwell" panose="02060603020205020403"/>
              <a:ea typeface="+mn-ea"/>
              <a:cs typeface="+mn-cs"/>
            </a:endParaRPr>
          </a:p>
        </p:txBody>
      </p:sp>
    </p:spTree>
    <p:extLst>
      <p:ext uri="{BB962C8B-B14F-4D97-AF65-F5344CB8AC3E}">
        <p14:creationId xmlns:p14="http://schemas.microsoft.com/office/powerpoint/2010/main" val="2027889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08993"/>
            <a:ext cx="8229600" cy="5487888"/>
          </a:xfrm>
        </p:spPr>
        <p:txBody>
          <a:bodyPr/>
          <a:lstStyle/>
          <a:p>
            <a:pPr lvl="0" algn="just">
              <a:lnSpc>
                <a:spcPct val="150000"/>
              </a:lnSpc>
              <a:buClr>
                <a:srgbClr val="D34817">
                  <a:lumMod val="75000"/>
                </a:srgbClr>
              </a:buClr>
            </a:pPr>
            <a:r>
              <a:rPr lang="en-US" sz="2400" b="1" dirty="0">
                <a:solidFill>
                  <a:srgbClr val="0070C0"/>
                </a:solidFill>
                <a:latin typeface="Times New Roman" panose="02020603050405020304" pitchFamily="18" charset="0"/>
                <a:cs typeface="Times New Roman" panose="02020603050405020304" pitchFamily="18" charset="0"/>
              </a:rPr>
              <a:t>The primary granules contain myeloperoxidase, acid phosphatase, and acid </a:t>
            </a:r>
            <a:r>
              <a:rPr lang="en-US" sz="2400" b="1" dirty="0" smtClean="0">
                <a:solidFill>
                  <a:srgbClr val="0070C0"/>
                </a:solidFill>
                <a:latin typeface="Times New Roman" panose="02020603050405020304" pitchFamily="18" charset="0"/>
                <a:cs typeface="Times New Roman" panose="02020603050405020304" pitchFamily="18" charset="0"/>
              </a:rPr>
              <a:t>hydrolases, </a:t>
            </a:r>
          </a:p>
          <a:p>
            <a:pPr lvl="0" algn="just">
              <a:lnSpc>
                <a:spcPct val="150000"/>
              </a:lnSpc>
              <a:buClr>
                <a:srgbClr val="D34817">
                  <a:lumMod val="75000"/>
                </a:srgbClr>
              </a:buClr>
            </a:pPr>
            <a:r>
              <a:rPr lang="en-US" sz="2400" b="1" dirty="0" smtClean="0">
                <a:solidFill>
                  <a:srgbClr val="0070C0"/>
                </a:solidFill>
                <a:latin typeface="Times New Roman" panose="02020603050405020304" pitchFamily="18" charset="0"/>
                <a:cs typeface="Times New Roman" panose="02020603050405020304" pitchFamily="18" charset="0"/>
              </a:rPr>
              <a:t>The </a:t>
            </a:r>
            <a:r>
              <a:rPr lang="en-US" sz="2400" b="1" dirty="0">
                <a:solidFill>
                  <a:srgbClr val="0070C0"/>
                </a:solidFill>
                <a:latin typeface="Times New Roman" panose="02020603050405020304" pitchFamily="18" charset="0"/>
                <a:cs typeface="Times New Roman" panose="02020603050405020304" pitchFamily="18" charset="0"/>
              </a:rPr>
              <a:t>secondary </a:t>
            </a:r>
            <a:r>
              <a:rPr lang="en-US" sz="2400" b="1" dirty="0" smtClean="0">
                <a:solidFill>
                  <a:srgbClr val="0070C0"/>
                </a:solidFill>
                <a:latin typeface="Times New Roman" panose="02020603050405020304" pitchFamily="18" charset="0"/>
                <a:cs typeface="Times New Roman" panose="02020603050405020304" pitchFamily="18" charset="0"/>
              </a:rPr>
              <a:t>granules have lysozyme, </a:t>
            </a:r>
            <a:r>
              <a:rPr lang="en-US" sz="2400" b="1" dirty="0" err="1" smtClean="0">
                <a:solidFill>
                  <a:srgbClr val="0070C0"/>
                </a:solidFill>
                <a:latin typeface="Times New Roman" panose="02020603050405020304" pitchFamily="18" charset="0"/>
                <a:cs typeface="Times New Roman" panose="02020603050405020304" pitchFamily="18" charset="0"/>
              </a:rPr>
              <a:t>lactoferrin</a:t>
            </a:r>
            <a:r>
              <a:rPr lang="en-US" sz="2400" b="1" dirty="0" smtClean="0">
                <a:solidFill>
                  <a:srgbClr val="0070C0"/>
                </a:solidFill>
                <a:latin typeface="Times New Roman" panose="02020603050405020304" pitchFamily="18" charset="0"/>
                <a:cs typeface="Times New Roman" panose="02020603050405020304" pitchFamily="18" charset="0"/>
              </a:rPr>
              <a:t>, and collagenase. </a:t>
            </a:r>
          </a:p>
          <a:p>
            <a:pPr lvl="0" algn="just">
              <a:lnSpc>
                <a:spcPct val="150000"/>
              </a:lnSpc>
              <a:buClr>
                <a:srgbClr val="D34817">
                  <a:lumMod val="75000"/>
                </a:srgbClr>
              </a:buClr>
            </a:pPr>
            <a:r>
              <a:rPr lang="en-US" sz="2400" b="1" dirty="0" smtClean="0">
                <a:solidFill>
                  <a:srgbClr val="0070C0"/>
                </a:solidFill>
                <a:latin typeface="Times New Roman" panose="02020603050405020304" pitchFamily="18" charset="0"/>
                <a:cs typeface="Times New Roman" panose="02020603050405020304" pitchFamily="18" charset="0"/>
              </a:rPr>
              <a:t>All granules are of lysosomal origin.</a:t>
            </a:r>
          </a:p>
          <a:p>
            <a:pPr marL="0" indent="0" algn="just">
              <a:lnSpc>
                <a:spcPct val="150000"/>
              </a:lnSpc>
              <a:buNone/>
            </a:pPr>
            <a:endParaRPr lang="ar-SA" sz="2400" dirty="0" smtClean="0"/>
          </a:p>
          <a:p>
            <a:pPr marL="0" indent="0" algn="just">
              <a:lnSpc>
                <a:spcPct val="150000"/>
              </a:lnSpc>
              <a:buNone/>
            </a:pPr>
            <a:endParaRPr lang="en-US" sz="2400" b="1" dirty="0" smtClean="0">
              <a:latin typeface="+mj-lt"/>
            </a:endParaRPr>
          </a:p>
          <a:p>
            <a:pPr marL="0" indent="0" algn="just">
              <a:lnSpc>
                <a:spcPct val="150000"/>
              </a:lnSpc>
              <a:buNone/>
            </a:pPr>
            <a:endParaRPr lang="ar-SA" sz="2400" b="1" dirty="0" smtClean="0">
              <a:latin typeface="+mj-lt"/>
            </a:endParaRPr>
          </a:p>
          <a:p>
            <a:endParaRPr lang="ar-SA" dirty="0"/>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smtClean="0">
                <a:ln>
                  <a:noFill/>
                </a:ln>
                <a:solidFill>
                  <a:srgbClr val="D34817">
                    <a:lumMod val="50000"/>
                  </a:srgbClr>
                </a:solidFill>
                <a:effectLst/>
                <a:uLnTx/>
                <a:uFillTx/>
                <a:latin typeface="Rockwell" panose="02060603020205020403"/>
                <a:ea typeface="+mn-ea"/>
                <a:cs typeface="+mn-cs"/>
              </a:rPr>
              <a:t>Dr. Mohamed Saad Daoud</a:t>
            </a:r>
            <a:endParaRPr kumimoji="0" lang="en-US" sz="1000" b="0" i="0" u="none" strike="noStrike" kern="1200" cap="none" spc="0" normalizeH="0" baseline="0" noProof="0">
              <a:ln>
                <a:noFill/>
              </a:ln>
              <a:solidFill>
                <a:srgbClr val="D34817">
                  <a:lumMod val="50000"/>
                </a:srgbClr>
              </a:solidFill>
              <a:effectLst/>
              <a:uLnTx/>
              <a:uFillTx/>
              <a:latin typeface="Rockwell" panose="02060603020205020403"/>
              <a:ea typeface="+mn-ea"/>
              <a:cs typeface="+mn-cs"/>
            </a:endParaRP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0B24F9D-808B-4200-A7FE-3B1F49D75A8C}" type="slidenum">
              <a:rPr kumimoji="0" lang="en-US" sz="1100" b="1" i="0" u="none" strike="noStrike" kern="1200" cap="none" spc="-70" normalizeH="0" baseline="0" noProof="0" smtClean="0">
                <a:ln>
                  <a:noFill/>
                </a:ln>
                <a:solidFill>
                  <a:srgbClr val="FFFFFF"/>
                </a:solidFill>
                <a:effectLst/>
                <a:uLnTx/>
                <a:uFillTx/>
                <a:latin typeface="Rockwell" panose="02060603020205020403"/>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27</a:t>
            </a:fld>
            <a:endParaRPr kumimoji="0" lang="en-US" sz="1100" b="1" i="0" u="none" strike="noStrike" kern="1200" cap="none" spc="-70" normalizeH="0" baseline="0" noProof="0">
              <a:ln>
                <a:noFill/>
              </a:ln>
              <a:solidFill>
                <a:srgbClr val="FFFFFF"/>
              </a:solidFill>
              <a:effectLst/>
              <a:uLnTx/>
              <a:uFillTx/>
              <a:latin typeface="Rockwell" panose="02060603020205020403"/>
              <a:ea typeface="+mn-ea"/>
              <a:cs typeface="+mn-cs"/>
            </a:endParaRPr>
          </a:p>
        </p:txBody>
      </p:sp>
      <p:pic>
        <p:nvPicPr>
          <p:cNvPr id="6" name="Picture 5" descr="https://encrypted-tbn0.gstatic.com/images?q=tbn:ANd9GcTV8O--DR1q0NqeI1aXWlNRjNrfUgBtr1KA88T-T3KXzMJ7IfdmZw">
            <a:hlinkClick r:id="rId2"/>
          </p:cNvPr>
          <p:cNvPicPr/>
          <p:nvPr/>
        </p:nvPicPr>
        <p:blipFill>
          <a:blip r:embed="rId3" cstate="print"/>
          <a:srcRect/>
          <a:stretch>
            <a:fillRect/>
          </a:stretch>
        </p:blipFill>
        <p:spPr bwMode="auto">
          <a:xfrm>
            <a:off x="2907485" y="3429001"/>
            <a:ext cx="4040779" cy="3208910"/>
          </a:xfrm>
          <a:prstGeom prst="rect">
            <a:avLst/>
          </a:prstGeom>
          <a:noFill/>
          <a:ln w="9525">
            <a:noFill/>
            <a:miter lim="800000"/>
            <a:headEnd/>
            <a:tailEnd/>
          </a:ln>
        </p:spPr>
      </p:pic>
    </p:spTree>
    <p:extLst>
      <p:ext uri="{BB962C8B-B14F-4D97-AF65-F5344CB8AC3E}">
        <p14:creationId xmlns:p14="http://schemas.microsoft.com/office/powerpoint/2010/main" val="11462800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92696"/>
            <a:ext cx="8229600" cy="5631904"/>
          </a:xfrm>
        </p:spPr>
        <p:txBody>
          <a:bodyPr>
            <a:normAutofit/>
          </a:bodyPr>
          <a:lstStyle/>
          <a:p>
            <a:pPr>
              <a:buNone/>
            </a:pPr>
            <a:r>
              <a:rPr lang="en-US" sz="2400" b="1" dirty="0" err="1" smtClean="0">
                <a:solidFill>
                  <a:srgbClr val="FF0000"/>
                </a:solidFill>
                <a:latin typeface="Times New Roman" panose="02020603050405020304" pitchFamily="18" charset="0"/>
                <a:cs typeface="Times New Roman" panose="02020603050405020304" pitchFamily="18" charset="0"/>
              </a:rPr>
              <a:t>Eosinophils</a:t>
            </a:r>
            <a:r>
              <a:rPr lang="en-US" sz="2400" b="1" dirty="0" smtClean="0">
                <a:solidFill>
                  <a:srgbClr val="FF0000"/>
                </a:solidFill>
                <a:latin typeface="Times New Roman" panose="02020603050405020304" pitchFamily="18" charset="0"/>
                <a:cs typeface="Times New Roman" panose="02020603050405020304" pitchFamily="18" charset="0"/>
              </a:rPr>
              <a:t>:</a:t>
            </a:r>
          </a:p>
          <a:p>
            <a:pPr algn="just">
              <a:lnSpc>
                <a:spcPct val="150000"/>
              </a:lnSpc>
            </a:pPr>
            <a:r>
              <a:rPr lang="en-US" sz="2400" b="1" dirty="0" smtClean="0">
                <a:solidFill>
                  <a:srgbClr val="0070C0"/>
                </a:solidFill>
                <a:latin typeface="Times New Roman" panose="02020603050405020304" pitchFamily="18" charset="0"/>
                <a:cs typeface="Times New Roman" panose="02020603050405020304" pitchFamily="18" charset="0"/>
              </a:rPr>
              <a:t>Eosinophils, which make up 1–4% of the peripheral blood leukocytes, are similar to neutrophils but with somewhat more intensely stained </a:t>
            </a:r>
            <a:r>
              <a:rPr lang="en-US" sz="2400" b="1" u="sng" dirty="0" smtClean="0">
                <a:solidFill>
                  <a:srgbClr val="0070C0"/>
                </a:solidFill>
                <a:latin typeface="Times New Roman" panose="02020603050405020304" pitchFamily="18" charset="0"/>
                <a:cs typeface="Times New Roman" panose="02020603050405020304" pitchFamily="18" charset="0"/>
              </a:rPr>
              <a:t>reddish granules and</a:t>
            </a:r>
            <a:r>
              <a:rPr lang="en-US" sz="2200" b="1" u="sng" dirty="0">
                <a:solidFill>
                  <a:srgbClr val="0070C0"/>
                </a:solidFill>
                <a:latin typeface="Times New Roman" panose="02020603050405020304" pitchFamily="18" charset="0"/>
                <a:cs typeface="Times New Roman" panose="02020603050405020304" pitchFamily="18" charset="0"/>
              </a:rPr>
              <a:t> </a:t>
            </a:r>
            <a:r>
              <a:rPr lang="en-US" sz="2200" b="1" u="sng" dirty="0" smtClean="0">
                <a:solidFill>
                  <a:srgbClr val="0070C0"/>
                </a:solidFill>
                <a:latin typeface="Times New Roman" panose="02020603050405020304" pitchFamily="18" charset="0"/>
                <a:cs typeface="Times New Roman" panose="02020603050405020304" pitchFamily="18" charset="0"/>
              </a:rPr>
              <a:t>bi-lobed </a:t>
            </a:r>
            <a:r>
              <a:rPr lang="en-US" sz="2200" b="1" u="sng" dirty="0">
                <a:solidFill>
                  <a:srgbClr val="0070C0"/>
                </a:solidFill>
                <a:latin typeface="Times New Roman" panose="02020603050405020304" pitchFamily="18" charset="0"/>
                <a:cs typeface="Times New Roman" panose="02020603050405020304" pitchFamily="18" charset="0"/>
              </a:rPr>
              <a:t>nucleus</a:t>
            </a:r>
            <a:r>
              <a:rPr lang="en-US" sz="2200" b="1" dirty="0">
                <a:solidFill>
                  <a:srgbClr val="0070C0"/>
                </a:solidFill>
                <a:latin typeface="Times New Roman" panose="02020603050405020304" pitchFamily="18" charset="0"/>
                <a:cs typeface="Times New Roman" panose="02020603050405020304" pitchFamily="18" charset="0"/>
              </a:rPr>
              <a:t>.</a:t>
            </a:r>
            <a:r>
              <a:rPr lang="en-US" sz="2400" b="1" dirty="0" smtClean="0">
                <a:solidFill>
                  <a:srgbClr val="0070C0"/>
                </a:solidFill>
                <a:latin typeface="Times New Roman" panose="02020603050405020304" pitchFamily="18" charset="0"/>
                <a:cs typeface="Times New Roman" panose="02020603050405020304" pitchFamily="18" charset="0"/>
              </a:rPr>
              <a:t> </a:t>
            </a:r>
          </a:p>
          <a:p>
            <a:pPr algn="just">
              <a:lnSpc>
                <a:spcPct val="150000"/>
              </a:lnSpc>
            </a:pPr>
            <a:r>
              <a:rPr lang="en-US" sz="2400" b="1" dirty="0" smtClean="0">
                <a:solidFill>
                  <a:srgbClr val="0070C0"/>
                </a:solidFill>
                <a:latin typeface="Times New Roman" panose="02020603050405020304" pitchFamily="18" charset="0"/>
                <a:cs typeface="Times New Roman" panose="02020603050405020304" pitchFamily="18" charset="0"/>
              </a:rPr>
              <a:t>In absolute terms, eosinophils number up to 400/</a:t>
            </a:r>
            <a:r>
              <a:rPr lang="en-US" sz="2400" b="1" dirty="0" err="1" smtClean="0">
                <a:solidFill>
                  <a:srgbClr val="0070C0"/>
                </a:solidFill>
                <a:latin typeface="Times New Roman" panose="02020603050405020304" pitchFamily="18" charset="0"/>
                <a:cs typeface="Times New Roman" panose="02020603050405020304" pitchFamily="18" charset="0"/>
              </a:rPr>
              <a:t>μL</a:t>
            </a:r>
            <a:r>
              <a:rPr lang="en-US" sz="2400" b="1" dirty="0" smtClean="0">
                <a:solidFill>
                  <a:srgbClr val="0070C0"/>
                </a:solidFill>
                <a:latin typeface="Times New Roman" panose="02020603050405020304" pitchFamily="18" charset="0"/>
                <a:cs typeface="Times New Roman" panose="02020603050405020304" pitchFamily="18" charset="0"/>
              </a:rPr>
              <a:t>.</a:t>
            </a:r>
          </a:p>
          <a:p>
            <a:pPr algn="just">
              <a:lnSpc>
                <a:spcPct val="150000"/>
              </a:lnSpc>
            </a:pPr>
            <a:r>
              <a:rPr lang="en-US" sz="2400" b="1" dirty="0" smtClean="0">
                <a:solidFill>
                  <a:srgbClr val="0070C0"/>
                </a:solidFill>
                <a:latin typeface="Times New Roman" panose="02020603050405020304" pitchFamily="18" charset="0"/>
                <a:cs typeface="Times New Roman" panose="02020603050405020304" pitchFamily="18" charset="0"/>
              </a:rPr>
              <a:t>Eosinophilic cells can first be recognized at the </a:t>
            </a:r>
            <a:r>
              <a:rPr lang="en-US" sz="2400" b="1" dirty="0" err="1" smtClean="0">
                <a:solidFill>
                  <a:srgbClr val="0070C0"/>
                </a:solidFill>
                <a:latin typeface="Times New Roman" panose="02020603050405020304" pitchFamily="18" charset="0"/>
                <a:cs typeface="Times New Roman" panose="02020603050405020304" pitchFamily="18" charset="0"/>
              </a:rPr>
              <a:t>myelocyte</a:t>
            </a:r>
            <a:r>
              <a:rPr lang="en-US" sz="2400" b="1" dirty="0" smtClean="0">
                <a:solidFill>
                  <a:srgbClr val="0070C0"/>
                </a:solidFill>
                <a:latin typeface="Times New Roman" panose="02020603050405020304" pitchFamily="18" charset="0"/>
                <a:cs typeface="Times New Roman" panose="02020603050405020304" pitchFamily="18" charset="0"/>
              </a:rPr>
              <a:t> stage. </a:t>
            </a:r>
          </a:p>
          <a:p>
            <a:pPr algn="just">
              <a:lnSpc>
                <a:spcPct val="150000"/>
              </a:lnSpc>
            </a:pPr>
            <a:r>
              <a:rPr lang="en-US" sz="2400" b="1" dirty="0" smtClean="0">
                <a:solidFill>
                  <a:srgbClr val="0070C0"/>
                </a:solidFill>
                <a:latin typeface="Times New Roman" panose="02020603050405020304" pitchFamily="18" charset="0"/>
                <a:cs typeface="Times New Roman" panose="02020603050405020304" pitchFamily="18" charset="0"/>
              </a:rPr>
              <a:t>Eosinophils have a role in allergic reactions, in the response to parasites, and in the defense against certain tumors. </a:t>
            </a:r>
            <a:endParaRPr lang="ar-SA" sz="2400" b="1" dirty="0">
              <a:solidFill>
                <a:srgbClr val="0070C0"/>
              </a:solidFill>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smtClean="0">
                <a:ln>
                  <a:noFill/>
                </a:ln>
                <a:solidFill>
                  <a:srgbClr val="D34817">
                    <a:lumMod val="50000"/>
                  </a:srgbClr>
                </a:solidFill>
                <a:effectLst/>
                <a:uLnTx/>
                <a:uFillTx/>
                <a:latin typeface="Rockwell" panose="02060603020205020403"/>
                <a:ea typeface="+mn-ea"/>
                <a:cs typeface="+mn-cs"/>
              </a:rPr>
              <a:t>Dr. Mohamed Saad Daoud</a:t>
            </a:r>
            <a:endParaRPr kumimoji="0" lang="en-US" sz="1000" b="0" i="0" u="none" strike="noStrike" kern="1200" cap="none" spc="0" normalizeH="0" baseline="0" noProof="0">
              <a:ln>
                <a:noFill/>
              </a:ln>
              <a:solidFill>
                <a:srgbClr val="D34817">
                  <a:lumMod val="50000"/>
                </a:srgbClr>
              </a:solidFill>
              <a:effectLst/>
              <a:uLnTx/>
              <a:uFillTx/>
              <a:latin typeface="Rockwell" panose="02060603020205020403"/>
              <a:ea typeface="+mn-ea"/>
              <a:cs typeface="+mn-cs"/>
            </a:endParaRP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0B24F9D-808B-4200-A7FE-3B1F49D75A8C}" type="slidenum">
              <a:rPr kumimoji="0" lang="en-US" sz="1100" b="1" i="0" u="none" strike="noStrike" kern="1200" cap="none" spc="-70" normalizeH="0" baseline="0" noProof="0" smtClean="0">
                <a:ln>
                  <a:noFill/>
                </a:ln>
                <a:solidFill>
                  <a:srgbClr val="FFFFFF"/>
                </a:solidFill>
                <a:effectLst/>
                <a:uLnTx/>
                <a:uFillTx/>
                <a:latin typeface="Rockwell" panose="02060603020205020403"/>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28</a:t>
            </a:fld>
            <a:endParaRPr kumimoji="0" lang="en-US" sz="1100" b="1" i="0" u="none" strike="noStrike" kern="1200" cap="none" spc="-70" normalizeH="0" baseline="0" noProof="0">
              <a:ln>
                <a:noFill/>
              </a:ln>
              <a:solidFill>
                <a:srgbClr val="FFFFFF"/>
              </a:solidFill>
              <a:effectLst/>
              <a:uLnTx/>
              <a:uFillTx/>
              <a:latin typeface="Rockwell" panose="02060603020205020403"/>
              <a:ea typeface="+mn-ea"/>
              <a:cs typeface="+mn-cs"/>
            </a:endParaRPr>
          </a:p>
        </p:txBody>
      </p:sp>
    </p:spTree>
    <p:extLst>
      <p:ext uri="{BB962C8B-B14F-4D97-AF65-F5344CB8AC3E}">
        <p14:creationId xmlns:p14="http://schemas.microsoft.com/office/powerpoint/2010/main" val="4013795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descr="https://encrypted-tbn0.gstatic.com/images?q=tbn:ANd9GcSQM5csjCym60ecYXNjZdj5nhU3p-_4g2mNnkbCPrQf8JvJE-rS">
            <a:hlinkClick r:id="rId2"/>
          </p:cNvPr>
          <p:cNvPicPr>
            <a:picLocks noGrp="1"/>
          </p:cNvPicPr>
          <p:nvPr>
            <p:ph idx="1"/>
          </p:nvPr>
        </p:nvPicPr>
        <p:blipFill>
          <a:blip r:embed="rId3" cstate="print"/>
          <a:srcRect/>
          <a:stretch>
            <a:fillRect/>
          </a:stretch>
        </p:blipFill>
        <p:spPr bwMode="auto">
          <a:xfrm>
            <a:off x="1475656" y="1124744"/>
            <a:ext cx="6408712" cy="4608512"/>
          </a:xfrm>
          <a:prstGeom prst="rect">
            <a:avLst/>
          </a:prstGeom>
          <a:noFill/>
          <a:ln w="9525">
            <a:noFill/>
            <a:miter lim="800000"/>
            <a:headEnd/>
            <a:tailEnd/>
          </a:ln>
        </p:spPr>
      </p:pic>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smtClean="0">
                <a:ln>
                  <a:noFill/>
                </a:ln>
                <a:solidFill>
                  <a:srgbClr val="D34817">
                    <a:lumMod val="50000"/>
                  </a:srgbClr>
                </a:solidFill>
                <a:effectLst/>
                <a:uLnTx/>
                <a:uFillTx/>
                <a:latin typeface="Rockwell" panose="02060603020205020403"/>
                <a:ea typeface="+mn-ea"/>
                <a:cs typeface="+mn-cs"/>
              </a:rPr>
              <a:t>Dr. Mohamed Saad Daoud</a:t>
            </a:r>
            <a:endParaRPr kumimoji="0" lang="en-US" sz="1000" b="0" i="0" u="none" strike="noStrike" kern="1200" cap="none" spc="0" normalizeH="0" baseline="0" noProof="0">
              <a:ln>
                <a:noFill/>
              </a:ln>
              <a:solidFill>
                <a:srgbClr val="D34817">
                  <a:lumMod val="50000"/>
                </a:srgbClr>
              </a:solidFill>
              <a:effectLst/>
              <a:uLnTx/>
              <a:uFillTx/>
              <a:latin typeface="Rockwell" panose="02060603020205020403"/>
              <a:ea typeface="+mn-ea"/>
              <a:cs typeface="+mn-cs"/>
            </a:endParaRP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0B24F9D-808B-4200-A7FE-3B1F49D75A8C}" type="slidenum">
              <a:rPr kumimoji="0" lang="en-US" sz="1100" b="1" i="0" u="none" strike="noStrike" kern="1200" cap="none" spc="-70" normalizeH="0" baseline="0" noProof="0" smtClean="0">
                <a:ln>
                  <a:noFill/>
                </a:ln>
                <a:solidFill>
                  <a:srgbClr val="FFFFFF"/>
                </a:solidFill>
                <a:effectLst/>
                <a:uLnTx/>
                <a:uFillTx/>
                <a:latin typeface="Rockwell" panose="02060603020205020403"/>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29</a:t>
            </a:fld>
            <a:endParaRPr kumimoji="0" lang="en-US" sz="1100" b="1" i="0" u="none" strike="noStrike" kern="1200" cap="none" spc="-70" normalizeH="0" baseline="0" noProof="0">
              <a:ln>
                <a:noFill/>
              </a:ln>
              <a:solidFill>
                <a:srgbClr val="FFFFFF"/>
              </a:solidFill>
              <a:effectLst/>
              <a:uLnTx/>
              <a:uFillTx/>
              <a:latin typeface="Rockwell" panose="02060603020205020403"/>
              <a:ea typeface="+mn-ea"/>
              <a:cs typeface="+mn-cs"/>
            </a:endParaRPr>
          </a:p>
        </p:txBody>
      </p:sp>
      <p:sp>
        <p:nvSpPr>
          <p:cNvPr id="12" name="Rectangle 11"/>
          <p:cNvSpPr/>
          <p:nvPr/>
        </p:nvSpPr>
        <p:spPr>
          <a:xfrm>
            <a:off x="3131840" y="2564904"/>
            <a:ext cx="137088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smtClean="0">
                <a:ln>
                  <a:noFill/>
                </a:ln>
                <a:solidFill>
                  <a:prstClr val="black"/>
                </a:solidFill>
                <a:effectLst/>
                <a:uLnTx/>
                <a:uFillTx/>
                <a:latin typeface="Rockwell" panose="02060603020205020403"/>
                <a:ea typeface="+mn-ea"/>
                <a:cs typeface="+mn-cs"/>
              </a:rPr>
              <a:t>Eosinophil</a:t>
            </a:r>
            <a:endParaRPr kumimoji="0" lang="en-US" sz="1800" b="1" i="0" u="none" strike="noStrike" kern="1200" cap="none" spc="0" normalizeH="0" baseline="0" noProof="0" dirty="0" smtClean="0">
              <a:ln>
                <a:noFill/>
              </a:ln>
              <a:solidFill>
                <a:prstClr val="black"/>
              </a:solidFill>
              <a:effectLst/>
              <a:uLnTx/>
              <a:uFillTx/>
              <a:latin typeface="Rockwell" panose="02060603020205020403"/>
              <a:ea typeface="+mn-ea"/>
              <a:cs typeface="+mn-cs"/>
            </a:endParaRPr>
          </a:p>
        </p:txBody>
      </p:sp>
    </p:spTree>
    <p:extLst>
      <p:ext uri="{BB962C8B-B14F-4D97-AF65-F5344CB8AC3E}">
        <p14:creationId xmlns:p14="http://schemas.microsoft.com/office/powerpoint/2010/main" val="1482996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6712"/>
            <a:ext cx="8229600" cy="5487888"/>
          </a:xfrm>
        </p:spPr>
        <p:txBody>
          <a:bodyPr>
            <a:normAutofit/>
          </a:bodyPr>
          <a:lstStyle/>
          <a:p>
            <a:pPr algn="just">
              <a:lnSpc>
                <a:spcPct val="150000"/>
              </a:lnSpc>
            </a:pPr>
            <a:r>
              <a:rPr lang="en-US" sz="2400" b="1" dirty="0" smtClean="0">
                <a:solidFill>
                  <a:srgbClr val="0070C0"/>
                </a:solidFill>
                <a:latin typeface="Times New Roman" panose="02020603050405020304" pitchFamily="18" charset="0"/>
                <a:cs typeface="Times New Roman" panose="02020603050405020304" pitchFamily="18" charset="0"/>
              </a:rPr>
              <a:t>Our </a:t>
            </a:r>
            <a:r>
              <a:rPr lang="en-US" sz="2400" b="1" dirty="0">
                <a:solidFill>
                  <a:srgbClr val="0070C0"/>
                </a:solidFill>
                <a:latin typeface="Times New Roman" panose="02020603050405020304" pitchFamily="18" charset="0"/>
                <a:cs typeface="Times New Roman" panose="02020603050405020304" pitchFamily="18" charset="0"/>
              </a:rPr>
              <a:t>bodies have a special system for </a:t>
            </a:r>
            <a:r>
              <a:rPr lang="en-US" sz="2400" b="1" dirty="0" smtClean="0">
                <a:solidFill>
                  <a:srgbClr val="0070C0"/>
                </a:solidFill>
                <a:latin typeface="Times New Roman" panose="02020603050405020304" pitchFamily="18" charset="0"/>
                <a:cs typeface="Times New Roman" panose="02020603050405020304" pitchFamily="18" charset="0"/>
              </a:rPr>
              <a:t>fighting </a:t>
            </a:r>
            <a:r>
              <a:rPr lang="en-US" sz="2400" b="1" dirty="0">
                <a:solidFill>
                  <a:srgbClr val="0070C0"/>
                </a:solidFill>
                <a:latin typeface="Times New Roman" panose="02020603050405020304" pitchFamily="18" charset="0"/>
                <a:cs typeface="Times New Roman" panose="02020603050405020304" pitchFamily="18" charset="0"/>
              </a:rPr>
              <a:t>the different infectious </a:t>
            </a:r>
            <a:r>
              <a:rPr lang="en-US" sz="2400" b="1" dirty="0" smtClean="0">
                <a:solidFill>
                  <a:srgbClr val="0070C0"/>
                </a:solidFill>
                <a:latin typeface="Times New Roman" panose="02020603050405020304" pitchFamily="18" charset="0"/>
                <a:cs typeface="Times New Roman" panose="02020603050405020304" pitchFamily="18" charset="0"/>
              </a:rPr>
              <a:t>and toxic agents </a:t>
            </a:r>
            <a:r>
              <a:rPr lang="en-US" sz="2400" b="1" dirty="0" smtClean="0">
                <a:solidFill>
                  <a:srgbClr val="C00000"/>
                </a:solidFill>
                <a:latin typeface="Times New Roman" panose="02020603050405020304" pitchFamily="18" charset="0"/>
                <a:cs typeface="Times New Roman" panose="02020603050405020304" pitchFamily="18" charset="0"/>
              </a:rPr>
              <a:t>leukocytes </a:t>
            </a:r>
            <a:r>
              <a:rPr lang="en-US" sz="2400" b="1" dirty="0">
                <a:solidFill>
                  <a:srgbClr val="C00000"/>
                </a:solidFill>
                <a:latin typeface="Times New Roman" panose="02020603050405020304" pitchFamily="18" charset="0"/>
                <a:cs typeface="Times New Roman" panose="02020603050405020304" pitchFamily="18" charset="0"/>
              </a:rPr>
              <a:t>(white blood cells) and </a:t>
            </a:r>
            <a:r>
              <a:rPr lang="en-US" sz="2400" b="1" dirty="0" smtClean="0">
                <a:solidFill>
                  <a:srgbClr val="C00000"/>
                </a:solidFill>
                <a:latin typeface="Times New Roman" panose="02020603050405020304" pitchFamily="18" charset="0"/>
                <a:cs typeface="Times New Roman" panose="02020603050405020304" pitchFamily="18" charset="0"/>
              </a:rPr>
              <a:t>tissue cells </a:t>
            </a:r>
            <a:r>
              <a:rPr lang="en-US" sz="2400" b="1" dirty="0">
                <a:solidFill>
                  <a:srgbClr val="C00000"/>
                </a:solidFill>
                <a:latin typeface="Times New Roman" panose="02020603050405020304" pitchFamily="18" charset="0"/>
                <a:cs typeface="Times New Roman" panose="02020603050405020304" pitchFamily="18" charset="0"/>
              </a:rPr>
              <a:t>derived </a:t>
            </a:r>
            <a:r>
              <a:rPr lang="en-US" sz="2400" b="1" dirty="0" smtClean="0">
                <a:solidFill>
                  <a:srgbClr val="C00000"/>
                </a:solidFill>
                <a:latin typeface="Times New Roman" panose="02020603050405020304" pitchFamily="18" charset="0"/>
                <a:cs typeface="Times New Roman" panose="02020603050405020304" pitchFamily="18" charset="0"/>
              </a:rPr>
              <a:t>from leukocytes. </a:t>
            </a:r>
          </a:p>
          <a:p>
            <a:pPr algn="just">
              <a:lnSpc>
                <a:spcPct val="150000"/>
              </a:lnSpc>
            </a:pPr>
            <a:r>
              <a:rPr lang="en-US" sz="2400" b="1" dirty="0" smtClean="0">
                <a:solidFill>
                  <a:srgbClr val="0070C0"/>
                </a:solidFill>
                <a:latin typeface="Times New Roman" panose="02020603050405020304" pitchFamily="18" charset="0"/>
                <a:cs typeface="Times New Roman" panose="02020603050405020304" pitchFamily="18" charset="0"/>
              </a:rPr>
              <a:t>Leukocytes </a:t>
            </a:r>
            <a:r>
              <a:rPr lang="en-US" sz="2400" b="1" dirty="0">
                <a:solidFill>
                  <a:srgbClr val="0070C0"/>
                </a:solidFill>
                <a:latin typeface="Times New Roman" panose="02020603050405020304" pitchFamily="18" charset="0"/>
                <a:cs typeface="Times New Roman" panose="02020603050405020304" pitchFamily="18" charset="0"/>
              </a:rPr>
              <a:t>and tissue cells derived from leukocytes</a:t>
            </a:r>
            <a:r>
              <a:rPr lang="en-US" sz="2400" b="1" dirty="0" smtClean="0">
                <a:solidFill>
                  <a:srgbClr val="0070C0"/>
                </a:solidFill>
                <a:latin typeface="Times New Roman" panose="02020603050405020304" pitchFamily="18" charset="0"/>
                <a:cs typeface="Times New Roman" panose="02020603050405020304" pitchFamily="18" charset="0"/>
              </a:rPr>
              <a:t> work </a:t>
            </a:r>
            <a:r>
              <a:rPr lang="en-US" sz="2400" b="1" dirty="0">
                <a:solidFill>
                  <a:srgbClr val="0070C0"/>
                </a:solidFill>
                <a:latin typeface="Times New Roman" panose="02020603050405020304" pitchFamily="18" charset="0"/>
                <a:cs typeface="Times New Roman" panose="02020603050405020304" pitchFamily="18" charset="0"/>
              </a:rPr>
              <a:t>together in two ways to </a:t>
            </a:r>
            <a:r>
              <a:rPr lang="en-US" sz="2400" b="1" dirty="0" smtClean="0">
                <a:solidFill>
                  <a:srgbClr val="0070C0"/>
                </a:solidFill>
                <a:latin typeface="Times New Roman" panose="02020603050405020304" pitchFamily="18" charset="0"/>
                <a:cs typeface="Times New Roman" panose="02020603050405020304" pitchFamily="18" charset="0"/>
              </a:rPr>
              <a:t>prevent disease</a:t>
            </a:r>
            <a:r>
              <a:rPr lang="en-US" sz="2400" b="1" dirty="0">
                <a:solidFill>
                  <a:srgbClr val="0070C0"/>
                </a:solidFill>
                <a:latin typeface="Times New Roman" panose="02020603050405020304" pitchFamily="18" charset="0"/>
                <a:cs typeface="Times New Roman" panose="02020603050405020304" pitchFamily="18" charset="0"/>
              </a:rPr>
              <a:t>: </a:t>
            </a:r>
            <a:endParaRPr lang="en-US" sz="2400" b="1" dirty="0" smtClean="0">
              <a:solidFill>
                <a:srgbClr val="0070C0"/>
              </a:solidFill>
              <a:latin typeface="Times New Roman" panose="02020603050405020304" pitchFamily="18" charset="0"/>
              <a:cs typeface="Times New Roman" panose="02020603050405020304" pitchFamily="18" charset="0"/>
            </a:endParaRPr>
          </a:p>
          <a:p>
            <a:pPr marL="803275" indent="-519113" algn="just">
              <a:lnSpc>
                <a:spcPct val="150000"/>
              </a:lnSpc>
              <a:buNone/>
            </a:pPr>
            <a:r>
              <a:rPr lang="en-US" sz="2400" b="1" dirty="0" smtClean="0">
                <a:solidFill>
                  <a:srgbClr val="0070C0"/>
                </a:solidFill>
                <a:latin typeface="Times New Roman" panose="02020603050405020304" pitchFamily="18" charset="0"/>
                <a:cs typeface="Times New Roman" panose="02020603050405020304" pitchFamily="18" charset="0"/>
              </a:rPr>
              <a:t>(1) by </a:t>
            </a:r>
            <a:r>
              <a:rPr lang="en-US" sz="2400" b="1" dirty="0">
                <a:solidFill>
                  <a:srgbClr val="0070C0"/>
                </a:solidFill>
                <a:latin typeface="Times New Roman" panose="02020603050405020304" pitchFamily="18" charset="0"/>
                <a:cs typeface="Times New Roman" panose="02020603050405020304" pitchFamily="18" charset="0"/>
              </a:rPr>
              <a:t>actually destroying invading bacteria or viruses by </a:t>
            </a:r>
            <a:r>
              <a:rPr lang="en-US" sz="2400" b="1" dirty="0" smtClean="0">
                <a:solidFill>
                  <a:srgbClr val="0070C0"/>
                </a:solidFill>
                <a:latin typeface="Times New Roman" panose="02020603050405020304" pitchFamily="18" charset="0"/>
                <a:cs typeface="Times New Roman" panose="02020603050405020304" pitchFamily="18" charset="0"/>
              </a:rPr>
              <a:t>phagocytosis.</a:t>
            </a:r>
          </a:p>
          <a:p>
            <a:pPr marL="803275" indent="-519113" algn="just">
              <a:lnSpc>
                <a:spcPct val="150000"/>
              </a:lnSpc>
              <a:buNone/>
            </a:pPr>
            <a:r>
              <a:rPr lang="en-US" sz="2400" b="1" dirty="0" smtClean="0">
                <a:solidFill>
                  <a:srgbClr val="0070C0"/>
                </a:solidFill>
                <a:latin typeface="Times New Roman" panose="02020603050405020304" pitchFamily="18" charset="0"/>
                <a:cs typeface="Times New Roman" panose="02020603050405020304" pitchFamily="18" charset="0"/>
              </a:rPr>
              <a:t>(2) by </a:t>
            </a:r>
            <a:r>
              <a:rPr lang="en-US" sz="2400" b="1" dirty="0">
                <a:solidFill>
                  <a:srgbClr val="0070C0"/>
                </a:solidFill>
                <a:latin typeface="Times New Roman" panose="02020603050405020304" pitchFamily="18" charset="0"/>
                <a:cs typeface="Times New Roman" panose="02020603050405020304" pitchFamily="18" charset="0"/>
              </a:rPr>
              <a:t>forming antibodies </a:t>
            </a:r>
            <a:r>
              <a:rPr lang="en-US" sz="2400" b="1" dirty="0" smtClean="0">
                <a:solidFill>
                  <a:srgbClr val="0070C0"/>
                </a:solidFill>
                <a:latin typeface="Times New Roman" panose="02020603050405020304" pitchFamily="18" charset="0"/>
                <a:cs typeface="Times New Roman" panose="02020603050405020304" pitchFamily="18" charset="0"/>
              </a:rPr>
              <a:t>which destroy </a:t>
            </a:r>
            <a:r>
              <a:rPr lang="en-US" sz="2400" b="1" dirty="0">
                <a:solidFill>
                  <a:srgbClr val="0070C0"/>
                </a:solidFill>
                <a:latin typeface="Times New Roman" panose="02020603050405020304" pitchFamily="18" charset="0"/>
                <a:cs typeface="Times New Roman" panose="02020603050405020304" pitchFamily="18" charset="0"/>
              </a:rPr>
              <a:t>or inactivate the invader.</a:t>
            </a:r>
          </a:p>
        </p:txBody>
      </p:sp>
      <p:sp>
        <p:nvSpPr>
          <p:cNvPr id="6" name="Footer Placeholder 5"/>
          <p:cNvSpPr>
            <a:spLocks noGrp="1"/>
          </p:cNvSpPr>
          <p:nvPr>
            <p:ph type="ftr" sz="quarter" idx="11"/>
          </p:nvPr>
        </p:nvSpPr>
        <p:spPr/>
        <p:txBody>
          <a:bodyPr/>
          <a:lstStyle/>
          <a:p>
            <a:r>
              <a:rPr lang="en-US" smtClean="0"/>
              <a:t>Dr. Mohamed Saad Daoud</a:t>
            </a:r>
            <a:endParaRPr lang="en-US"/>
          </a:p>
        </p:txBody>
      </p:sp>
      <p:sp>
        <p:nvSpPr>
          <p:cNvPr id="7" name="Slide Number Placeholder 6"/>
          <p:cNvSpPr>
            <a:spLocks noGrp="1"/>
          </p:cNvSpPr>
          <p:nvPr>
            <p:ph type="sldNum" sz="quarter" idx="12"/>
          </p:nvPr>
        </p:nvSpPr>
        <p:spPr/>
        <p:txBody>
          <a:bodyPr/>
          <a:lstStyle/>
          <a:p>
            <a:fld id="{C0B24F9D-808B-4200-A7FE-3B1F49D75A8C}" type="slidenum">
              <a:rPr lang="en-US" smtClean="0"/>
              <a:pPr/>
              <a:t>3</a:t>
            </a:fld>
            <a:endParaRPr lang="en-US"/>
          </a:p>
        </p:txBody>
      </p:sp>
    </p:spTree>
    <p:extLst>
      <p:ext uri="{BB962C8B-B14F-4D97-AF65-F5344CB8AC3E}">
        <p14:creationId xmlns:p14="http://schemas.microsoft.com/office/powerpoint/2010/main" val="15539624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0445" y="188640"/>
            <a:ext cx="8229600" cy="5415880"/>
          </a:xfrm>
        </p:spPr>
        <p:txBody>
          <a:bodyPr>
            <a:normAutofit fontScale="92500"/>
          </a:bodyPr>
          <a:lstStyle/>
          <a:p>
            <a:pPr>
              <a:buNone/>
            </a:pPr>
            <a:r>
              <a:rPr lang="en-US" sz="3000" b="1" dirty="0" err="1" smtClean="0">
                <a:solidFill>
                  <a:srgbClr val="FF0000"/>
                </a:solidFill>
                <a:latin typeface="Times New Roman" panose="02020603050405020304" pitchFamily="18" charset="0"/>
                <a:cs typeface="Times New Roman" panose="02020603050405020304" pitchFamily="18" charset="0"/>
              </a:rPr>
              <a:t>Basophils</a:t>
            </a:r>
            <a:r>
              <a:rPr lang="en-US" sz="3000" b="1" dirty="0" smtClean="0">
                <a:solidFill>
                  <a:srgbClr val="FF0000"/>
                </a:solidFill>
                <a:latin typeface="Times New Roman" panose="02020603050405020304" pitchFamily="18" charset="0"/>
                <a:cs typeface="Times New Roman" panose="02020603050405020304" pitchFamily="18" charset="0"/>
              </a:rPr>
              <a:t>:</a:t>
            </a:r>
          </a:p>
          <a:p>
            <a:pPr algn="just">
              <a:lnSpc>
                <a:spcPct val="150000"/>
              </a:lnSpc>
            </a:pPr>
            <a:r>
              <a:rPr lang="en-US" sz="2400" b="1" dirty="0" smtClean="0">
                <a:solidFill>
                  <a:srgbClr val="0070C0"/>
                </a:solidFill>
                <a:latin typeface="Times New Roman" panose="02020603050405020304" pitchFamily="18" charset="0"/>
                <a:cs typeface="Times New Roman" panose="02020603050405020304" pitchFamily="18" charset="0"/>
              </a:rPr>
              <a:t>Basophils are seen less frequently than eosinophils; under normal conditions, fewer than 100 cells/</a:t>
            </a:r>
            <a:r>
              <a:rPr lang="en-US" sz="2400" b="1" dirty="0" err="1" smtClean="0">
                <a:solidFill>
                  <a:srgbClr val="0070C0"/>
                </a:solidFill>
                <a:latin typeface="Times New Roman" panose="02020603050405020304" pitchFamily="18" charset="0"/>
                <a:cs typeface="Times New Roman" panose="02020603050405020304" pitchFamily="18" charset="0"/>
              </a:rPr>
              <a:t>μL</a:t>
            </a:r>
            <a:r>
              <a:rPr lang="en-US" sz="2400" b="1" dirty="0" smtClean="0">
                <a:solidFill>
                  <a:srgbClr val="0070C0"/>
                </a:solidFill>
                <a:latin typeface="Times New Roman" panose="02020603050405020304" pitchFamily="18" charset="0"/>
                <a:cs typeface="Times New Roman" panose="02020603050405020304" pitchFamily="18" charset="0"/>
              </a:rPr>
              <a:t> are found in the peripheral blood. </a:t>
            </a:r>
          </a:p>
          <a:p>
            <a:pPr algn="just">
              <a:lnSpc>
                <a:spcPct val="150000"/>
              </a:lnSpc>
            </a:pPr>
            <a:r>
              <a:rPr lang="en-US" sz="2400" b="1" dirty="0" smtClean="0">
                <a:solidFill>
                  <a:srgbClr val="0070C0"/>
                </a:solidFill>
                <a:latin typeface="Times New Roman" panose="02020603050405020304" pitchFamily="18" charset="0"/>
                <a:cs typeface="Times New Roman" panose="02020603050405020304" pitchFamily="18" charset="0"/>
              </a:rPr>
              <a:t>Basophils have receptors for </a:t>
            </a:r>
            <a:r>
              <a:rPr lang="en-US" sz="2400" b="1" dirty="0" smtClean="0">
                <a:solidFill>
                  <a:srgbClr val="00B050"/>
                </a:solidFill>
                <a:latin typeface="Times New Roman" panose="02020603050405020304" pitchFamily="18" charset="0"/>
                <a:cs typeface="Times New Roman" panose="02020603050405020304" pitchFamily="18" charset="0"/>
              </a:rPr>
              <a:t>immunoglobulin (Ig)E </a:t>
            </a:r>
            <a:r>
              <a:rPr lang="en-US" sz="2400" b="1" dirty="0" smtClean="0">
                <a:solidFill>
                  <a:srgbClr val="0070C0"/>
                </a:solidFill>
                <a:latin typeface="Times New Roman" panose="02020603050405020304" pitchFamily="18" charset="0"/>
                <a:cs typeface="Times New Roman" panose="02020603050405020304" pitchFamily="18" charset="0"/>
              </a:rPr>
              <a:t>and, in the cytoplasm, characteristic dark granules overlie the nucleus. </a:t>
            </a:r>
          </a:p>
          <a:p>
            <a:pPr algn="just">
              <a:lnSpc>
                <a:spcPct val="150000"/>
              </a:lnSpc>
            </a:pPr>
            <a:r>
              <a:rPr lang="en-US" sz="2400" b="1" dirty="0" smtClean="0">
                <a:solidFill>
                  <a:srgbClr val="00B050"/>
                </a:solidFill>
                <a:latin typeface="Times New Roman" panose="02020603050405020304" pitchFamily="18" charset="0"/>
                <a:cs typeface="Times New Roman" panose="02020603050405020304" pitchFamily="18" charset="0"/>
              </a:rPr>
              <a:t>Degranulation of basophils </a:t>
            </a:r>
            <a:r>
              <a:rPr lang="en-US" sz="2400" b="1" dirty="0" smtClean="0">
                <a:solidFill>
                  <a:srgbClr val="0070C0"/>
                </a:solidFill>
                <a:latin typeface="Times New Roman" panose="02020603050405020304" pitchFamily="18" charset="0"/>
                <a:cs typeface="Times New Roman" panose="02020603050405020304" pitchFamily="18" charset="0"/>
              </a:rPr>
              <a:t>results from the binding of </a:t>
            </a:r>
            <a:r>
              <a:rPr lang="en-US" sz="2400" b="1" dirty="0" err="1" smtClean="0">
                <a:solidFill>
                  <a:srgbClr val="0070C0"/>
                </a:solidFill>
                <a:latin typeface="Times New Roman" panose="02020603050405020304" pitchFamily="18" charset="0"/>
                <a:cs typeface="Times New Roman" panose="02020603050405020304" pitchFamily="18" charset="0"/>
              </a:rPr>
              <a:t>IgE</a:t>
            </a:r>
            <a:r>
              <a:rPr lang="en-US" sz="2400" b="1" dirty="0" smtClean="0">
                <a:solidFill>
                  <a:srgbClr val="0070C0"/>
                </a:solidFill>
                <a:latin typeface="Times New Roman" panose="02020603050405020304" pitchFamily="18" charset="0"/>
                <a:cs typeface="Times New Roman" panose="02020603050405020304" pitchFamily="18" charset="0"/>
              </a:rPr>
              <a:t> and allergic or anaphylactic reactions are associated with the release of histamine and heparin.</a:t>
            </a:r>
            <a:endParaRPr lang="ar-SA" sz="2400" b="1" dirty="0">
              <a:solidFill>
                <a:srgbClr val="0070C0"/>
              </a:solidFill>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smtClean="0">
                <a:ln>
                  <a:noFill/>
                </a:ln>
                <a:solidFill>
                  <a:srgbClr val="D34817">
                    <a:lumMod val="50000"/>
                  </a:srgbClr>
                </a:solidFill>
                <a:effectLst/>
                <a:uLnTx/>
                <a:uFillTx/>
                <a:latin typeface="Rockwell" panose="02060603020205020403"/>
                <a:ea typeface="+mn-ea"/>
                <a:cs typeface="+mn-cs"/>
              </a:rPr>
              <a:t>Dr. Mohamed Saad Daoud</a:t>
            </a:r>
            <a:endParaRPr kumimoji="0" lang="en-US" sz="1000" b="0" i="0" u="none" strike="noStrike" kern="1200" cap="none" spc="0" normalizeH="0" baseline="0" noProof="0">
              <a:ln>
                <a:noFill/>
              </a:ln>
              <a:solidFill>
                <a:srgbClr val="D34817">
                  <a:lumMod val="50000"/>
                </a:srgbClr>
              </a:solidFill>
              <a:effectLst/>
              <a:uLnTx/>
              <a:uFillTx/>
              <a:latin typeface="Rockwell" panose="02060603020205020403"/>
              <a:ea typeface="+mn-ea"/>
              <a:cs typeface="+mn-cs"/>
            </a:endParaRP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0B24F9D-808B-4200-A7FE-3B1F49D75A8C}" type="slidenum">
              <a:rPr kumimoji="0" lang="en-US" sz="1100" b="1" i="0" u="none" strike="noStrike" kern="1200" cap="none" spc="-70" normalizeH="0" baseline="0" noProof="0" smtClean="0">
                <a:ln>
                  <a:noFill/>
                </a:ln>
                <a:solidFill>
                  <a:srgbClr val="FFFFFF"/>
                </a:solidFill>
                <a:effectLst/>
                <a:uLnTx/>
                <a:uFillTx/>
                <a:latin typeface="Rockwell" panose="02060603020205020403"/>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30</a:t>
            </a:fld>
            <a:endParaRPr kumimoji="0" lang="en-US" sz="1100" b="1" i="0" u="none" strike="noStrike" kern="1200" cap="none" spc="-70" normalizeH="0" baseline="0" noProof="0">
              <a:ln>
                <a:noFill/>
              </a:ln>
              <a:solidFill>
                <a:srgbClr val="FFFFFF"/>
              </a:solidFill>
              <a:effectLst/>
              <a:uLnTx/>
              <a:uFillTx/>
              <a:latin typeface="Rockwell" panose="02060603020205020403"/>
              <a:ea typeface="+mn-ea"/>
              <a:cs typeface="+mn-cs"/>
            </a:endParaRPr>
          </a:p>
        </p:txBody>
      </p:sp>
      <p:pic>
        <p:nvPicPr>
          <p:cNvPr id="2" name="Picture 1"/>
          <p:cNvPicPr>
            <a:picLocks noChangeAspect="1"/>
          </p:cNvPicPr>
          <p:nvPr/>
        </p:nvPicPr>
        <p:blipFill>
          <a:blip r:embed="rId2"/>
          <a:stretch>
            <a:fillRect/>
          </a:stretch>
        </p:blipFill>
        <p:spPr>
          <a:xfrm>
            <a:off x="4052214" y="4653136"/>
            <a:ext cx="3218995" cy="1984774"/>
          </a:xfrm>
          <a:prstGeom prst="rect">
            <a:avLst/>
          </a:prstGeom>
        </p:spPr>
      </p:pic>
    </p:spTree>
    <p:extLst>
      <p:ext uri="{BB962C8B-B14F-4D97-AF65-F5344CB8AC3E}">
        <p14:creationId xmlns:p14="http://schemas.microsoft.com/office/powerpoint/2010/main" val="3360313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0074" y="188640"/>
            <a:ext cx="8363272" cy="5631904"/>
          </a:xfrm>
        </p:spPr>
        <p:txBody>
          <a:bodyPr>
            <a:normAutofit/>
          </a:bodyPr>
          <a:lstStyle/>
          <a:p>
            <a:pPr marL="0" indent="0" algn="just">
              <a:lnSpc>
                <a:spcPct val="150000"/>
              </a:lnSpc>
              <a:buNone/>
            </a:pPr>
            <a:r>
              <a:rPr lang="en-US" sz="2800" b="1" dirty="0" smtClean="0">
                <a:solidFill>
                  <a:srgbClr val="FF0000"/>
                </a:solidFill>
                <a:latin typeface="Times New Roman" panose="02020603050405020304" pitchFamily="18" charset="0"/>
                <a:cs typeface="+mj-cs"/>
              </a:rPr>
              <a:t>Monocyte Lineage</a:t>
            </a:r>
          </a:p>
          <a:p>
            <a:pPr marL="0" indent="0" algn="just">
              <a:lnSpc>
                <a:spcPct val="150000"/>
              </a:lnSpc>
              <a:buNone/>
            </a:pPr>
            <a:r>
              <a:rPr lang="en-US" sz="2400" b="1" dirty="0" smtClean="0">
                <a:solidFill>
                  <a:srgbClr val="0070C0"/>
                </a:solidFill>
                <a:latin typeface="Times New Roman" panose="02020603050405020304" pitchFamily="18" charset="0"/>
                <a:cs typeface="Times New Roman" panose="02020603050405020304" pitchFamily="18" charset="0"/>
              </a:rPr>
              <a:t>There are only 3 maturational stages (cells) in the </a:t>
            </a:r>
            <a:r>
              <a:rPr lang="en-US" sz="2400" b="1" dirty="0" err="1" smtClean="0">
                <a:solidFill>
                  <a:srgbClr val="0070C0"/>
                </a:solidFill>
                <a:latin typeface="Times New Roman" panose="02020603050405020304" pitchFamily="18" charset="0"/>
                <a:cs typeface="Times New Roman" panose="02020603050405020304" pitchFamily="18" charset="0"/>
              </a:rPr>
              <a:t>monocytic</a:t>
            </a:r>
            <a:r>
              <a:rPr lang="en-US" sz="2400" b="1" dirty="0" smtClean="0">
                <a:solidFill>
                  <a:srgbClr val="0070C0"/>
                </a:solidFill>
                <a:latin typeface="Times New Roman" panose="02020603050405020304" pitchFamily="18" charset="0"/>
                <a:cs typeface="Times New Roman" panose="02020603050405020304" pitchFamily="18" charset="0"/>
              </a:rPr>
              <a:t> series.  </a:t>
            </a:r>
          </a:p>
          <a:p>
            <a:pPr marL="0" indent="0" algn="just">
              <a:lnSpc>
                <a:spcPct val="150000"/>
              </a:lnSpc>
              <a:buNone/>
            </a:pPr>
            <a:r>
              <a:rPr lang="en-US" sz="2400" b="1" dirty="0" smtClean="0">
                <a:solidFill>
                  <a:srgbClr val="0070C0"/>
                </a:solidFill>
                <a:latin typeface="Times New Roman" panose="02020603050405020304" pitchFamily="18" charset="0"/>
                <a:cs typeface="Times New Roman" panose="02020603050405020304" pitchFamily="18" charset="0"/>
              </a:rPr>
              <a:t>1- the </a:t>
            </a:r>
            <a:r>
              <a:rPr lang="en-US" sz="2400" b="1" dirty="0" err="1" smtClean="0">
                <a:solidFill>
                  <a:srgbClr val="0070C0"/>
                </a:solidFill>
                <a:latin typeface="Times New Roman" panose="02020603050405020304" pitchFamily="18" charset="0"/>
                <a:cs typeface="Times New Roman" panose="02020603050405020304" pitchFamily="18" charset="0"/>
              </a:rPr>
              <a:t>monoblast</a:t>
            </a:r>
            <a:r>
              <a:rPr lang="en-US" sz="2400" b="1" dirty="0" smtClean="0">
                <a:solidFill>
                  <a:srgbClr val="0070C0"/>
                </a:solidFill>
                <a:latin typeface="Times New Roman" panose="02020603050405020304" pitchFamily="18" charset="0"/>
                <a:cs typeface="Times New Roman" panose="02020603050405020304" pitchFamily="18" charset="0"/>
              </a:rPr>
              <a:t>, </a:t>
            </a:r>
          </a:p>
          <a:p>
            <a:pPr marL="0" indent="0" algn="just">
              <a:lnSpc>
                <a:spcPct val="150000"/>
              </a:lnSpc>
              <a:buNone/>
            </a:pPr>
            <a:r>
              <a:rPr lang="en-US" sz="2400" b="1" dirty="0" smtClean="0">
                <a:solidFill>
                  <a:srgbClr val="0070C0"/>
                </a:solidFill>
                <a:latin typeface="Times New Roman" panose="02020603050405020304" pitchFamily="18" charset="0"/>
                <a:cs typeface="Times New Roman" panose="02020603050405020304" pitchFamily="18" charset="0"/>
              </a:rPr>
              <a:t>2- the </a:t>
            </a:r>
            <a:r>
              <a:rPr lang="en-US" sz="2400" b="1" dirty="0" smtClean="0">
                <a:solidFill>
                  <a:srgbClr val="0070C0"/>
                </a:solidFill>
                <a:latin typeface="Times New Roman" panose="02020603050405020304" pitchFamily="18" charset="0"/>
                <a:cs typeface="Times New Roman" panose="02020603050405020304" pitchFamily="18" charset="0"/>
              </a:rPr>
              <a:t>pro-monocyte</a:t>
            </a:r>
            <a:r>
              <a:rPr lang="en-US" sz="2400" b="1" dirty="0" smtClean="0">
                <a:solidFill>
                  <a:srgbClr val="0070C0"/>
                </a:solidFill>
                <a:latin typeface="Times New Roman" panose="02020603050405020304" pitchFamily="18" charset="0"/>
                <a:cs typeface="Times New Roman" panose="02020603050405020304" pitchFamily="18" charset="0"/>
              </a:rPr>
              <a:t>, </a:t>
            </a:r>
          </a:p>
          <a:p>
            <a:pPr marL="0" indent="0" algn="just">
              <a:lnSpc>
                <a:spcPct val="150000"/>
              </a:lnSpc>
              <a:buNone/>
            </a:pPr>
            <a:r>
              <a:rPr lang="en-US" sz="2400" b="1" dirty="0" smtClean="0">
                <a:solidFill>
                  <a:srgbClr val="0070C0"/>
                </a:solidFill>
                <a:latin typeface="Times New Roman" panose="02020603050405020304" pitchFamily="18" charset="0"/>
                <a:cs typeface="Times New Roman" panose="02020603050405020304" pitchFamily="18" charset="0"/>
              </a:rPr>
              <a:t>3- the mature monocyte.</a:t>
            </a:r>
          </a:p>
        </p:txBody>
      </p:sp>
      <p:sp>
        <p:nvSpPr>
          <p:cNvPr id="4" name="Footer Placeholder 3"/>
          <p:cNvSpPr>
            <a:spLocks noGrp="1"/>
          </p:cNvSpPr>
          <p:nvPr>
            <p:ph type="ftr" sz="quarter" idx="11"/>
          </p:nvPr>
        </p:nvSpPr>
        <p:spPr/>
        <p:txBody>
          <a:bodyPr/>
          <a:lstStyle/>
          <a:p>
            <a:r>
              <a:rPr lang="en-US" smtClean="0"/>
              <a:t>Dr. Mohamed Saad Daoud</a:t>
            </a:r>
            <a:endParaRPr lang="en-US"/>
          </a:p>
        </p:txBody>
      </p:sp>
      <p:sp>
        <p:nvSpPr>
          <p:cNvPr id="5" name="Slide Number Placeholder 4"/>
          <p:cNvSpPr>
            <a:spLocks noGrp="1"/>
          </p:cNvSpPr>
          <p:nvPr>
            <p:ph type="sldNum" sz="quarter" idx="12"/>
          </p:nvPr>
        </p:nvSpPr>
        <p:spPr/>
        <p:txBody>
          <a:bodyPr/>
          <a:lstStyle/>
          <a:p>
            <a:fld id="{C0B24F9D-808B-4200-A7FE-3B1F49D75A8C}" type="slidenum">
              <a:rPr lang="en-US" smtClean="0"/>
              <a:pPr/>
              <a:t>31</a:t>
            </a:fld>
            <a:endParaRPr lang="en-US"/>
          </a:p>
        </p:txBody>
      </p:sp>
      <p:pic>
        <p:nvPicPr>
          <p:cNvPr id="6" name="Picture 5" descr="http://o.quizlet.com/cxtzuTYgEzV94LGq3LlqZQ_m.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88024" y="2276872"/>
            <a:ext cx="3695322" cy="3240360"/>
          </a:xfrm>
          <a:prstGeom prst="rect">
            <a:avLst/>
          </a:prstGeom>
          <a:noFill/>
          <a:ln>
            <a:noFill/>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188640"/>
            <a:ext cx="8784976" cy="6552728"/>
          </a:xfrm>
        </p:spPr>
        <p:txBody>
          <a:bodyPr>
            <a:normAutofit fontScale="77500" lnSpcReduction="20000"/>
          </a:bodyPr>
          <a:lstStyle/>
          <a:p>
            <a:pPr marL="0" indent="0" algn="just">
              <a:lnSpc>
                <a:spcPct val="150000"/>
              </a:lnSpc>
              <a:buNone/>
            </a:pPr>
            <a:r>
              <a:rPr lang="en-US" sz="3300" b="1" u="sng" dirty="0" err="1">
                <a:solidFill>
                  <a:srgbClr val="C00000"/>
                </a:solidFill>
                <a:latin typeface="Times New Roman" panose="02020603050405020304" pitchFamily="18" charset="0"/>
                <a:cs typeface="Times New Roman" panose="02020603050405020304" pitchFamily="18" charset="0"/>
              </a:rPr>
              <a:t>Monoblast</a:t>
            </a:r>
            <a:r>
              <a:rPr lang="en-US" sz="3300" b="1" u="sng" dirty="0">
                <a:solidFill>
                  <a:srgbClr val="C00000"/>
                </a:solidFill>
                <a:latin typeface="Times New Roman" panose="02020603050405020304" pitchFamily="18" charset="0"/>
                <a:cs typeface="Times New Roman" panose="02020603050405020304" pitchFamily="18" charset="0"/>
              </a:rPr>
              <a:t>:</a:t>
            </a:r>
            <a:endParaRPr lang="en-US" sz="3300" u="sng" dirty="0">
              <a:solidFill>
                <a:srgbClr val="C00000"/>
              </a:solidFill>
              <a:latin typeface="Times New Roman" panose="02020603050405020304" pitchFamily="18" charset="0"/>
              <a:cs typeface="Times New Roman" panose="02020603050405020304" pitchFamily="18" charset="0"/>
            </a:endParaRPr>
          </a:p>
          <a:p>
            <a:pPr algn="just">
              <a:lnSpc>
                <a:spcPct val="170000"/>
              </a:lnSpc>
            </a:pPr>
            <a:r>
              <a:rPr lang="en-US" sz="2400" b="1" dirty="0">
                <a:solidFill>
                  <a:srgbClr val="0070C0"/>
                </a:solidFill>
                <a:latin typeface="Times New Roman" panose="02020603050405020304" pitchFamily="18" charset="0"/>
                <a:cs typeface="Times New Roman" panose="02020603050405020304" pitchFamily="18" charset="0"/>
              </a:rPr>
              <a:t>Morphologically, the </a:t>
            </a:r>
            <a:r>
              <a:rPr lang="en-US" sz="2400" b="1" dirty="0" err="1" smtClean="0">
                <a:solidFill>
                  <a:srgbClr val="0070C0"/>
                </a:solidFill>
                <a:latin typeface="Times New Roman" panose="02020603050405020304" pitchFamily="18" charset="0"/>
                <a:cs typeface="Times New Roman" panose="02020603050405020304" pitchFamily="18" charset="0"/>
              </a:rPr>
              <a:t>monoblast</a:t>
            </a:r>
            <a:r>
              <a:rPr lang="en-US" sz="2400" b="1" dirty="0" smtClean="0">
                <a:solidFill>
                  <a:srgbClr val="0070C0"/>
                </a:solidFill>
                <a:latin typeface="Times New Roman" panose="02020603050405020304" pitchFamily="18" charset="0"/>
                <a:cs typeface="Times New Roman" panose="02020603050405020304" pitchFamily="18" charset="0"/>
              </a:rPr>
              <a:t>  </a:t>
            </a:r>
            <a:r>
              <a:rPr lang="en-US" sz="2400" b="1" dirty="0">
                <a:solidFill>
                  <a:srgbClr val="0070C0"/>
                </a:solidFill>
                <a:latin typeface="Times New Roman" panose="02020603050405020304" pitchFamily="18" charset="0"/>
                <a:cs typeface="Times New Roman" panose="02020603050405020304" pitchFamily="18" charset="0"/>
              </a:rPr>
              <a:t>is </a:t>
            </a:r>
            <a:r>
              <a:rPr lang="en-US" sz="2400" b="1" dirty="0" err="1">
                <a:solidFill>
                  <a:srgbClr val="0070C0"/>
                </a:solidFill>
                <a:latin typeface="Times New Roman" panose="02020603050405020304" pitchFamily="18" charset="0"/>
                <a:cs typeface="Times New Roman" panose="02020603050405020304" pitchFamily="18" charset="0"/>
              </a:rPr>
              <a:t>undistiguishable</a:t>
            </a:r>
            <a:r>
              <a:rPr lang="en-US" sz="2400" b="1" dirty="0">
                <a:solidFill>
                  <a:srgbClr val="0070C0"/>
                </a:solidFill>
                <a:latin typeface="Times New Roman" panose="02020603050405020304" pitchFamily="18" charset="0"/>
                <a:cs typeface="Times New Roman" panose="02020603050405020304" pitchFamily="18" charset="0"/>
              </a:rPr>
              <a:t> from the </a:t>
            </a:r>
            <a:r>
              <a:rPr lang="en-US" sz="2400" b="1" dirty="0" err="1">
                <a:solidFill>
                  <a:srgbClr val="0070C0"/>
                </a:solidFill>
                <a:latin typeface="Times New Roman" panose="02020603050405020304" pitchFamily="18" charset="0"/>
                <a:cs typeface="Times New Roman" panose="02020603050405020304" pitchFamily="18" charset="0"/>
              </a:rPr>
              <a:t>myeloblast</a:t>
            </a:r>
            <a:r>
              <a:rPr lang="en-US" sz="2400" b="1" dirty="0">
                <a:solidFill>
                  <a:srgbClr val="0070C0"/>
                </a:solidFill>
                <a:latin typeface="Times New Roman" panose="02020603050405020304" pitchFamily="18" charset="0"/>
                <a:cs typeface="Times New Roman" panose="02020603050405020304" pitchFamily="18" charset="0"/>
              </a:rPr>
              <a:t>. </a:t>
            </a:r>
          </a:p>
          <a:p>
            <a:pPr algn="just">
              <a:lnSpc>
                <a:spcPct val="170000"/>
              </a:lnSpc>
            </a:pPr>
            <a:r>
              <a:rPr lang="en-US" sz="2400" b="1" dirty="0">
                <a:solidFill>
                  <a:srgbClr val="0070C0"/>
                </a:solidFill>
              </a:rPr>
              <a:t> </a:t>
            </a:r>
            <a:r>
              <a:rPr lang="en-US" sz="2400" b="1" dirty="0">
                <a:solidFill>
                  <a:srgbClr val="0070C0"/>
                </a:solidFill>
                <a:latin typeface="Times New Roman" panose="02020603050405020304" pitchFamily="18" charset="0"/>
                <a:cs typeface="Times New Roman" panose="02020603050405020304" pitchFamily="18" charset="0"/>
              </a:rPr>
              <a:t>That is, it is a very large cell of up to 20 </a:t>
            </a:r>
            <a:r>
              <a:rPr lang="el-GR" sz="2400" b="1" dirty="0">
                <a:solidFill>
                  <a:srgbClr val="0070C0"/>
                </a:solidFill>
                <a:latin typeface="Times New Roman" panose="02020603050405020304" pitchFamily="18" charset="0"/>
                <a:cs typeface="Times New Roman" panose="02020603050405020304" pitchFamily="18" charset="0"/>
              </a:rPr>
              <a:t>μ</a:t>
            </a:r>
            <a:r>
              <a:rPr lang="en-US" sz="2400" b="1" dirty="0">
                <a:solidFill>
                  <a:srgbClr val="0070C0"/>
                </a:solidFill>
                <a:latin typeface="Times New Roman" panose="02020603050405020304" pitchFamily="18" charset="0"/>
                <a:cs typeface="Times New Roman" panose="02020603050405020304" pitchFamily="18" charset="0"/>
              </a:rPr>
              <a:t> in size.  </a:t>
            </a:r>
            <a:endParaRPr lang="ar-SA" sz="2400" b="1" dirty="0">
              <a:solidFill>
                <a:srgbClr val="0070C0"/>
              </a:solidFill>
              <a:latin typeface="Times New Roman" panose="02020603050405020304" pitchFamily="18" charset="0"/>
            </a:endParaRPr>
          </a:p>
          <a:p>
            <a:pPr algn="just">
              <a:lnSpc>
                <a:spcPct val="170000"/>
              </a:lnSpc>
            </a:pPr>
            <a:r>
              <a:rPr lang="en-US" sz="2400" b="1" dirty="0" smtClean="0">
                <a:solidFill>
                  <a:srgbClr val="0070C0"/>
                </a:solidFill>
                <a:latin typeface="Times New Roman" panose="02020603050405020304" pitchFamily="18" charset="0"/>
                <a:cs typeface="Times New Roman" panose="02020603050405020304" pitchFamily="18" charset="0"/>
              </a:rPr>
              <a:t>The nucleus occupy more than 85% of the cell with very smooth chromatin, and 1 to 3 nucleoli could be seen.  </a:t>
            </a:r>
          </a:p>
          <a:p>
            <a:pPr algn="just">
              <a:lnSpc>
                <a:spcPct val="170000"/>
              </a:lnSpc>
            </a:pPr>
            <a:r>
              <a:rPr lang="en-US" sz="2400" b="1" dirty="0" smtClean="0">
                <a:solidFill>
                  <a:srgbClr val="0070C0"/>
                </a:solidFill>
                <a:latin typeface="Times New Roman" panose="02020603050405020304" pitchFamily="18" charset="0"/>
                <a:cs typeface="Times New Roman" panose="02020603050405020304" pitchFamily="18" charset="0"/>
              </a:rPr>
              <a:t>The very limited cytoplasm present is usually light to slightly dark blue in color, with </a:t>
            </a:r>
            <a:r>
              <a:rPr lang="en-US" sz="2400" b="1" dirty="0" smtClean="0">
                <a:solidFill>
                  <a:schemeClr val="accent1">
                    <a:lumMod val="75000"/>
                  </a:schemeClr>
                </a:solidFill>
                <a:latin typeface="Times New Roman" panose="02020603050405020304" pitchFamily="18" charset="0"/>
                <a:cs typeface="Times New Roman" panose="02020603050405020304" pitchFamily="18" charset="0"/>
              </a:rPr>
              <a:t>no granules </a:t>
            </a:r>
            <a:r>
              <a:rPr lang="en-US" sz="2400" b="1" dirty="0" smtClean="0">
                <a:solidFill>
                  <a:srgbClr val="0070C0"/>
                </a:solidFill>
                <a:latin typeface="Times New Roman" panose="02020603050405020304" pitchFamily="18" charset="0"/>
                <a:cs typeface="Times New Roman" panose="02020603050405020304" pitchFamily="18" charset="0"/>
              </a:rPr>
              <a:t>or vacuoles of any type.  </a:t>
            </a:r>
          </a:p>
          <a:p>
            <a:pPr algn="just">
              <a:lnSpc>
                <a:spcPct val="170000"/>
              </a:lnSpc>
            </a:pPr>
            <a:r>
              <a:rPr lang="en-US" sz="2400" b="1" dirty="0" smtClean="0">
                <a:solidFill>
                  <a:srgbClr val="0070C0"/>
                </a:solidFill>
                <a:latin typeface="Times New Roman" panose="02020603050405020304" pitchFamily="18" charset="0"/>
                <a:cs typeface="Times New Roman" panose="02020603050405020304" pitchFamily="18" charset="0"/>
              </a:rPr>
              <a:t>CD markers </a:t>
            </a:r>
            <a:r>
              <a:rPr lang="en-US" sz="2400" b="1" dirty="0" smtClean="0">
                <a:solidFill>
                  <a:srgbClr val="0070C0"/>
                </a:solidFill>
                <a:latin typeface="Times New Roman" panose="02020603050405020304" pitchFamily="18" charset="0"/>
                <a:cs typeface="Times New Roman" panose="02020603050405020304" pitchFamily="18" charset="0"/>
              </a:rPr>
              <a:t>(</a:t>
            </a:r>
            <a:r>
              <a:rPr lang="en-US" b="1" dirty="0"/>
              <a:t>cluster of differentiation</a:t>
            </a:r>
            <a:r>
              <a:rPr lang="en-US" dirty="0"/>
              <a:t> </a:t>
            </a:r>
            <a:r>
              <a:rPr lang="en-US" dirty="0" smtClean="0"/>
              <a:t>or</a:t>
            </a:r>
            <a:r>
              <a:rPr lang="en-US" dirty="0"/>
              <a:t> </a:t>
            </a:r>
            <a:endParaRPr lang="en-US" dirty="0" smtClean="0"/>
          </a:p>
          <a:p>
            <a:pPr marL="0" indent="0" algn="just">
              <a:lnSpc>
                <a:spcPct val="170000"/>
              </a:lnSpc>
              <a:buNone/>
            </a:pPr>
            <a:r>
              <a:rPr lang="en-US" b="1" dirty="0" smtClean="0"/>
              <a:t>cluster </a:t>
            </a:r>
            <a:r>
              <a:rPr lang="en-US" b="1" dirty="0"/>
              <a:t>of </a:t>
            </a:r>
            <a:r>
              <a:rPr lang="en-US" b="1" dirty="0" smtClean="0"/>
              <a:t>designation) </a:t>
            </a:r>
            <a:r>
              <a:rPr lang="en-US" sz="2400" b="1" dirty="0" smtClean="0">
                <a:solidFill>
                  <a:srgbClr val="0070C0"/>
                </a:solidFill>
                <a:latin typeface="Times New Roman" panose="02020603050405020304" pitchFamily="18" charset="0"/>
                <a:cs typeface="Times New Roman" panose="02020603050405020304" pitchFamily="18" charset="0"/>
              </a:rPr>
              <a:t>and </a:t>
            </a:r>
            <a:r>
              <a:rPr lang="en-US" sz="2400" b="1" dirty="0" smtClean="0">
                <a:solidFill>
                  <a:srgbClr val="0070C0"/>
                </a:solidFill>
                <a:latin typeface="Times New Roman" panose="02020603050405020304" pitchFamily="18" charset="0"/>
                <a:cs typeface="Times New Roman" panose="02020603050405020304" pitchFamily="18" charset="0"/>
              </a:rPr>
              <a:t>advanced </a:t>
            </a:r>
            <a:r>
              <a:rPr lang="en-US" sz="2400" b="1" dirty="0">
                <a:solidFill>
                  <a:srgbClr val="0070C0"/>
                </a:solidFill>
                <a:latin typeface="Times New Roman" panose="02020603050405020304" pitchFamily="18" charset="0"/>
                <a:cs typeface="Times New Roman" panose="02020603050405020304" pitchFamily="18" charset="0"/>
              </a:rPr>
              <a:t>molecular</a:t>
            </a:r>
            <a:endParaRPr lang="en-US" sz="2400" b="1" dirty="0" smtClean="0">
              <a:solidFill>
                <a:srgbClr val="0070C0"/>
              </a:solidFill>
              <a:latin typeface="Times New Roman" panose="02020603050405020304" pitchFamily="18" charset="0"/>
              <a:cs typeface="Times New Roman" panose="02020603050405020304" pitchFamily="18" charset="0"/>
            </a:endParaRPr>
          </a:p>
          <a:p>
            <a:pPr marL="234950" indent="-61913" algn="just">
              <a:lnSpc>
                <a:spcPct val="170000"/>
              </a:lnSpc>
              <a:buNone/>
            </a:pPr>
            <a:r>
              <a:rPr lang="en-US" sz="2400" b="1" dirty="0" smtClean="0">
                <a:solidFill>
                  <a:srgbClr val="0070C0"/>
                </a:solidFill>
                <a:latin typeface="Times New Roman" panose="02020603050405020304" pitchFamily="18" charset="0"/>
                <a:cs typeface="Times New Roman" panose="02020603050405020304" pitchFamily="18" charset="0"/>
              </a:rPr>
              <a:t>techniques can differentiate </a:t>
            </a:r>
            <a:r>
              <a:rPr lang="en-US" sz="2400" b="1" dirty="0">
                <a:solidFill>
                  <a:srgbClr val="0070C0"/>
                </a:solidFill>
                <a:latin typeface="Times New Roman" panose="02020603050405020304" pitchFamily="18" charset="0"/>
                <a:cs typeface="Times New Roman" panose="02020603050405020304" pitchFamily="18" charset="0"/>
              </a:rPr>
              <a:t>between</a:t>
            </a:r>
            <a:endParaRPr lang="en-US" sz="2400" b="1" dirty="0" smtClean="0">
              <a:solidFill>
                <a:srgbClr val="0070C0"/>
              </a:solidFill>
              <a:latin typeface="Times New Roman" panose="02020603050405020304" pitchFamily="18" charset="0"/>
              <a:cs typeface="Times New Roman" panose="02020603050405020304" pitchFamily="18" charset="0"/>
            </a:endParaRPr>
          </a:p>
          <a:p>
            <a:pPr marL="234950" indent="-61913" algn="just">
              <a:lnSpc>
                <a:spcPct val="170000"/>
              </a:lnSpc>
              <a:buNone/>
            </a:pPr>
            <a:r>
              <a:rPr lang="en-US" sz="2400" b="1" dirty="0" err="1" smtClean="0">
                <a:solidFill>
                  <a:srgbClr val="0070C0"/>
                </a:solidFill>
                <a:latin typeface="Times New Roman" panose="02020603050405020304" pitchFamily="18" charset="0"/>
                <a:cs typeface="Times New Roman" panose="02020603050405020304" pitchFamily="18" charset="0"/>
              </a:rPr>
              <a:t>monoblast</a:t>
            </a:r>
            <a:r>
              <a:rPr lang="en-US" sz="2400" b="1" dirty="0" smtClean="0">
                <a:solidFill>
                  <a:srgbClr val="0070C0"/>
                </a:solidFill>
                <a:latin typeface="Times New Roman" panose="02020603050405020304" pitchFamily="18" charset="0"/>
                <a:cs typeface="Times New Roman" panose="02020603050405020304" pitchFamily="18" charset="0"/>
              </a:rPr>
              <a:t> and </a:t>
            </a:r>
            <a:r>
              <a:rPr lang="en-US" sz="2400" b="1" dirty="0" err="1" smtClean="0">
                <a:solidFill>
                  <a:srgbClr val="0070C0"/>
                </a:solidFill>
                <a:latin typeface="Times New Roman" panose="02020603050405020304" pitchFamily="18" charset="0"/>
                <a:cs typeface="Times New Roman" panose="02020603050405020304" pitchFamily="18" charset="0"/>
              </a:rPr>
              <a:t>myeloblast</a:t>
            </a:r>
            <a:endParaRPr lang="en-US" sz="2400" b="1" dirty="0" smtClean="0">
              <a:solidFill>
                <a:srgbClr val="0070C0"/>
              </a:solidFill>
              <a:latin typeface="Times New Roman" panose="02020603050405020304" pitchFamily="18" charset="0"/>
              <a:cs typeface="Times New Roman" panose="02020603050405020304" pitchFamily="18" charset="0"/>
            </a:endParaRPr>
          </a:p>
          <a:p>
            <a:pPr>
              <a:buNone/>
            </a:pPr>
            <a:r>
              <a:rPr lang="en-US" dirty="0" smtClean="0"/>
              <a:t> </a:t>
            </a:r>
            <a:endParaRPr lang="ar-SA" dirty="0" smtClean="0"/>
          </a:p>
          <a:p>
            <a:pPr>
              <a:buNone/>
            </a:pPr>
            <a:endParaRPr lang="ar-SA" dirty="0"/>
          </a:p>
        </p:txBody>
      </p:sp>
      <p:sp>
        <p:nvSpPr>
          <p:cNvPr id="4" name="Footer Placeholder 3"/>
          <p:cNvSpPr>
            <a:spLocks noGrp="1"/>
          </p:cNvSpPr>
          <p:nvPr>
            <p:ph type="ftr" sz="quarter" idx="11"/>
          </p:nvPr>
        </p:nvSpPr>
        <p:spPr/>
        <p:txBody>
          <a:bodyPr/>
          <a:lstStyle/>
          <a:p>
            <a:r>
              <a:rPr lang="en-US" smtClean="0"/>
              <a:t>Dr. Mohamed Saad Daoud</a:t>
            </a:r>
            <a:endParaRPr lang="en-US"/>
          </a:p>
        </p:txBody>
      </p:sp>
      <p:sp>
        <p:nvSpPr>
          <p:cNvPr id="5" name="Slide Number Placeholder 4"/>
          <p:cNvSpPr>
            <a:spLocks noGrp="1"/>
          </p:cNvSpPr>
          <p:nvPr>
            <p:ph type="sldNum" sz="quarter" idx="12"/>
          </p:nvPr>
        </p:nvSpPr>
        <p:spPr/>
        <p:txBody>
          <a:bodyPr/>
          <a:lstStyle/>
          <a:p>
            <a:fld id="{C0B24F9D-808B-4200-A7FE-3B1F49D75A8C}" type="slidenum">
              <a:rPr lang="en-US" smtClean="0"/>
              <a:pPr/>
              <a:t>32</a:t>
            </a:fld>
            <a:endParaRPr lang="en-US"/>
          </a:p>
        </p:txBody>
      </p:sp>
      <p:pic>
        <p:nvPicPr>
          <p:cNvPr id="4098" name="Picture 2" descr="https://encrypted-tbn2.gstatic.com/images?q=tbn:ANd9GcSxDbDosaEGq9Ny_EBklpjGz_3S8VC-lWnsdEbf4FrrMGPCFChBZw">
            <a:hlinkClick r:id="rId2"/>
          </p:cNvPr>
          <p:cNvPicPr>
            <a:picLocks noChangeAspect="1" noChangeArrowheads="1"/>
          </p:cNvPicPr>
          <p:nvPr/>
        </p:nvPicPr>
        <p:blipFill>
          <a:blip r:embed="rId3" cstate="print"/>
          <a:srcRect/>
          <a:stretch>
            <a:fillRect/>
          </a:stretch>
        </p:blipFill>
        <p:spPr bwMode="auto">
          <a:xfrm>
            <a:off x="5577864" y="4185615"/>
            <a:ext cx="3314616" cy="2339729"/>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3746" y="332656"/>
            <a:ext cx="8229600" cy="5415880"/>
          </a:xfrm>
        </p:spPr>
        <p:txBody>
          <a:bodyPr/>
          <a:lstStyle/>
          <a:p>
            <a:pPr algn="just">
              <a:lnSpc>
                <a:spcPct val="150000"/>
              </a:lnSpc>
              <a:buNone/>
            </a:pPr>
            <a:r>
              <a:rPr lang="en-US" sz="2800" b="1" u="sng" dirty="0" err="1" smtClean="0">
                <a:solidFill>
                  <a:srgbClr val="C00000"/>
                </a:solidFill>
                <a:latin typeface="Times New Roman" panose="02020603050405020304" pitchFamily="18" charset="0"/>
                <a:cs typeface="Times New Roman" panose="02020603050405020304" pitchFamily="18" charset="0"/>
              </a:rPr>
              <a:t>Promonocyte</a:t>
            </a:r>
            <a:r>
              <a:rPr lang="en-US" sz="2800" b="1" u="sng" dirty="0" smtClean="0">
                <a:solidFill>
                  <a:srgbClr val="C00000"/>
                </a:solidFill>
                <a:latin typeface="Times New Roman" panose="02020603050405020304" pitchFamily="18" charset="0"/>
                <a:cs typeface="Times New Roman" panose="02020603050405020304" pitchFamily="18" charset="0"/>
              </a:rPr>
              <a:t>:</a:t>
            </a:r>
          </a:p>
          <a:p>
            <a:pPr algn="just">
              <a:lnSpc>
                <a:spcPct val="150000"/>
              </a:lnSpc>
            </a:pPr>
            <a:r>
              <a:rPr lang="en-US" sz="2400" b="1" dirty="0" smtClean="0">
                <a:solidFill>
                  <a:srgbClr val="0070C0"/>
                </a:solidFill>
                <a:latin typeface="Times New Roman" panose="02020603050405020304" pitchFamily="18" charset="0"/>
                <a:cs typeface="Times New Roman" panose="02020603050405020304" pitchFamily="18" charset="0"/>
              </a:rPr>
              <a:t>This is similar to the </a:t>
            </a:r>
            <a:r>
              <a:rPr lang="en-US" sz="2400" b="1" dirty="0" err="1" smtClean="0">
                <a:solidFill>
                  <a:srgbClr val="0070C0"/>
                </a:solidFill>
                <a:latin typeface="Times New Roman" panose="02020603050405020304" pitchFamily="18" charset="0"/>
                <a:cs typeface="Times New Roman" panose="02020603050405020304" pitchFamily="18" charset="0"/>
              </a:rPr>
              <a:t>promyelocyte</a:t>
            </a:r>
            <a:r>
              <a:rPr lang="en-US" sz="2400" b="1" dirty="0" smtClean="0">
                <a:solidFill>
                  <a:srgbClr val="0070C0"/>
                </a:solidFill>
                <a:latin typeface="Times New Roman" panose="02020603050405020304" pitchFamily="18" charset="0"/>
                <a:cs typeface="Times New Roman" panose="02020603050405020304" pitchFamily="18" charset="0"/>
              </a:rPr>
              <a:t> in everything, except they </a:t>
            </a:r>
            <a:r>
              <a:rPr lang="en-US" sz="2400" b="1" dirty="0" smtClean="0">
                <a:solidFill>
                  <a:srgbClr val="00B050"/>
                </a:solidFill>
                <a:latin typeface="Times New Roman" panose="02020603050405020304" pitchFamily="18" charset="0"/>
                <a:cs typeface="Times New Roman" panose="02020603050405020304" pitchFamily="18" charset="0"/>
              </a:rPr>
              <a:t>don’t have the typical primary (reddish pink) granules </a:t>
            </a:r>
            <a:r>
              <a:rPr lang="en-US" sz="2400" b="1" dirty="0" smtClean="0">
                <a:solidFill>
                  <a:srgbClr val="0070C0"/>
                </a:solidFill>
                <a:latin typeface="Times New Roman" panose="02020603050405020304" pitchFamily="18" charset="0"/>
                <a:cs typeface="Times New Roman" panose="02020603050405020304" pitchFamily="18" charset="0"/>
              </a:rPr>
              <a:t>of the </a:t>
            </a:r>
            <a:r>
              <a:rPr lang="en-US" sz="2400" b="1" dirty="0" err="1" smtClean="0">
                <a:solidFill>
                  <a:srgbClr val="0070C0"/>
                </a:solidFill>
                <a:latin typeface="Times New Roman" panose="02020603050405020304" pitchFamily="18" charset="0"/>
                <a:cs typeface="Times New Roman" panose="02020603050405020304" pitchFamily="18" charset="0"/>
              </a:rPr>
              <a:t>promyelocytes</a:t>
            </a:r>
            <a:r>
              <a:rPr lang="en-US" sz="2400" b="1" dirty="0" smtClean="0">
                <a:solidFill>
                  <a:srgbClr val="0070C0"/>
                </a:solidFill>
                <a:latin typeface="Times New Roman" panose="02020603050405020304" pitchFamily="18" charset="0"/>
                <a:cs typeface="Times New Roman" panose="02020603050405020304" pitchFamily="18" charset="0"/>
              </a:rPr>
              <a:t>.  </a:t>
            </a:r>
          </a:p>
          <a:p>
            <a:pPr algn="just">
              <a:lnSpc>
                <a:spcPct val="150000"/>
              </a:lnSpc>
            </a:pPr>
            <a:r>
              <a:rPr lang="en-US" sz="2400" b="1" dirty="0" smtClean="0">
                <a:solidFill>
                  <a:srgbClr val="0070C0"/>
                </a:solidFill>
                <a:latin typeface="Times New Roman" panose="02020603050405020304" pitchFamily="18" charset="0"/>
                <a:cs typeface="Times New Roman" panose="02020603050405020304" pitchFamily="18" charset="0"/>
              </a:rPr>
              <a:t>That is, their shape, size, chromatin quality, they </a:t>
            </a:r>
            <a:r>
              <a:rPr lang="en-US" sz="2400" b="1" dirty="0">
                <a:solidFill>
                  <a:srgbClr val="0070C0"/>
                </a:solidFill>
                <a:latin typeface="Times New Roman" panose="02020603050405020304" pitchFamily="18" charset="0"/>
                <a:cs typeface="Times New Roman" panose="02020603050405020304" pitchFamily="18" charset="0"/>
              </a:rPr>
              <a:t>might not have nucleoli</a:t>
            </a:r>
            <a:r>
              <a:rPr lang="en-US" dirty="0">
                <a:solidFill>
                  <a:srgbClr val="0070C0"/>
                </a:solidFill>
                <a:latin typeface="Times New Roman" panose="02020603050405020304" pitchFamily="18" charset="0"/>
                <a:cs typeface="Times New Roman" panose="02020603050405020304" pitchFamily="18" charset="0"/>
              </a:rPr>
              <a:t>.</a:t>
            </a:r>
            <a:r>
              <a:rPr lang="en-US" sz="2400" b="1" dirty="0" smtClean="0">
                <a:solidFill>
                  <a:srgbClr val="0070C0"/>
                </a:solidFill>
                <a:latin typeface="Times New Roman" panose="02020603050405020304" pitchFamily="18" charset="0"/>
                <a:cs typeface="Times New Roman" panose="02020603050405020304" pitchFamily="18" charset="0"/>
              </a:rPr>
              <a:t> </a:t>
            </a:r>
          </a:p>
          <a:p>
            <a:pPr algn="just">
              <a:lnSpc>
                <a:spcPct val="150000"/>
              </a:lnSpc>
            </a:pPr>
            <a:r>
              <a:rPr lang="en-US" sz="2400" b="1" dirty="0" smtClean="0">
                <a:solidFill>
                  <a:srgbClr val="0070C0"/>
                </a:solidFill>
                <a:latin typeface="Times New Roman" panose="02020603050405020304" pitchFamily="18" charset="0"/>
                <a:cs typeface="Times New Roman" panose="02020603050405020304" pitchFamily="18" charset="0"/>
              </a:rPr>
              <a:t>The cytoplasm are very </a:t>
            </a:r>
          </a:p>
          <a:p>
            <a:pPr marL="0" indent="234950" algn="just">
              <a:lnSpc>
                <a:spcPct val="150000"/>
              </a:lnSpc>
              <a:buNone/>
            </a:pPr>
            <a:r>
              <a:rPr lang="en-US" sz="2400" b="1" dirty="0" smtClean="0">
                <a:solidFill>
                  <a:srgbClr val="0070C0"/>
                </a:solidFill>
                <a:latin typeface="Times New Roman" panose="02020603050405020304" pitchFamily="18" charset="0"/>
                <a:cs typeface="Times New Roman" panose="02020603050405020304" pitchFamily="18" charset="0"/>
              </a:rPr>
              <a:t>much similar to that of </a:t>
            </a:r>
            <a:r>
              <a:rPr lang="en-US" sz="2400" b="1" dirty="0" err="1" smtClean="0">
                <a:solidFill>
                  <a:srgbClr val="0070C0"/>
                </a:solidFill>
                <a:latin typeface="Times New Roman" panose="02020603050405020304" pitchFamily="18" charset="0"/>
                <a:cs typeface="Times New Roman" panose="02020603050405020304" pitchFamily="18" charset="0"/>
              </a:rPr>
              <a:t>promyelocytes</a:t>
            </a:r>
            <a:r>
              <a:rPr lang="en-US" sz="2400" b="1" dirty="0" smtClean="0">
                <a:solidFill>
                  <a:srgbClr val="0070C0"/>
                </a:solidFill>
                <a:latin typeface="Times New Roman" panose="02020603050405020304" pitchFamily="18" charset="0"/>
                <a:cs typeface="Times New Roman" panose="02020603050405020304" pitchFamily="18" charset="0"/>
              </a:rPr>
              <a:t>.  </a:t>
            </a:r>
            <a:endParaRPr lang="en-US" dirty="0" smtClean="0">
              <a:solidFill>
                <a:srgbClr val="0070C0"/>
              </a:solidFill>
              <a:latin typeface="Times New Roman" panose="02020603050405020304" pitchFamily="18" charset="0"/>
              <a:cs typeface="Times New Roman" panose="02020603050405020304" pitchFamily="18" charset="0"/>
            </a:endParaRPr>
          </a:p>
          <a:p>
            <a:endParaRPr lang="ar-SA" dirty="0"/>
          </a:p>
        </p:txBody>
      </p:sp>
      <p:sp>
        <p:nvSpPr>
          <p:cNvPr id="4" name="Footer Placeholder 3"/>
          <p:cNvSpPr>
            <a:spLocks noGrp="1"/>
          </p:cNvSpPr>
          <p:nvPr>
            <p:ph type="ftr" sz="quarter" idx="11"/>
          </p:nvPr>
        </p:nvSpPr>
        <p:spPr/>
        <p:txBody>
          <a:bodyPr/>
          <a:lstStyle/>
          <a:p>
            <a:r>
              <a:rPr lang="en-US" smtClean="0"/>
              <a:t>Dr. Mohamed Saad Daoud</a:t>
            </a:r>
            <a:endParaRPr lang="en-US"/>
          </a:p>
        </p:txBody>
      </p:sp>
      <p:sp>
        <p:nvSpPr>
          <p:cNvPr id="5" name="Slide Number Placeholder 4"/>
          <p:cNvSpPr>
            <a:spLocks noGrp="1"/>
          </p:cNvSpPr>
          <p:nvPr>
            <p:ph type="sldNum" sz="quarter" idx="12"/>
          </p:nvPr>
        </p:nvSpPr>
        <p:spPr/>
        <p:txBody>
          <a:bodyPr/>
          <a:lstStyle/>
          <a:p>
            <a:fld id="{C0B24F9D-808B-4200-A7FE-3B1F49D75A8C}" type="slidenum">
              <a:rPr lang="en-US" smtClean="0"/>
              <a:pPr/>
              <a:t>33</a:t>
            </a:fld>
            <a:endParaRPr lang="en-US"/>
          </a:p>
        </p:txBody>
      </p:sp>
      <p:pic>
        <p:nvPicPr>
          <p:cNvPr id="6" name="Picture 5" descr="https://encrypted-tbn3.gstatic.com/images?q=tbn:ANd9GcStJ64LYwjXjsuMMraZqyJAuLC-_CizIqpmXneXTxP695AtUiE8">
            <a:hlinkClick r:id="rId2"/>
          </p:cNvPr>
          <p:cNvPicPr/>
          <p:nvPr/>
        </p:nvPicPr>
        <p:blipFill rotWithShape="1">
          <a:blip r:embed="rId3" cstate="print">
            <a:extLst>
              <a:ext uri="{28A0092B-C50C-407E-A947-70E740481C1C}">
                <a14:useLocalDpi xmlns:a14="http://schemas.microsoft.com/office/drawing/2010/main" val="0"/>
              </a:ext>
            </a:extLst>
          </a:blip>
          <a:srcRect r="14634" b="14286"/>
          <a:stretch/>
        </p:blipFill>
        <p:spPr bwMode="auto">
          <a:xfrm>
            <a:off x="6084168" y="3645024"/>
            <a:ext cx="2879238" cy="2520280"/>
          </a:xfrm>
          <a:prstGeom prst="rect">
            <a:avLst/>
          </a:prstGeom>
          <a:noFill/>
          <a:ln>
            <a:noFill/>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3746" y="260648"/>
            <a:ext cx="8638734" cy="5760640"/>
          </a:xfrm>
        </p:spPr>
        <p:txBody>
          <a:bodyPr>
            <a:normAutofit fontScale="85000" lnSpcReduction="10000"/>
          </a:bodyPr>
          <a:lstStyle/>
          <a:p>
            <a:pPr marL="0" indent="0" algn="just">
              <a:lnSpc>
                <a:spcPct val="150000"/>
              </a:lnSpc>
              <a:buNone/>
            </a:pPr>
            <a:r>
              <a:rPr lang="en-US" sz="3300" b="1" u="sng" dirty="0" err="1" smtClean="0">
                <a:solidFill>
                  <a:srgbClr val="C00000"/>
                </a:solidFill>
                <a:latin typeface="Times New Roman" panose="02020603050405020304" pitchFamily="18" charset="0"/>
                <a:cs typeface="Times New Roman" panose="02020603050405020304" pitchFamily="18" charset="0"/>
              </a:rPr>
              <a:t>Monocyte</a:t>
            </a:r>
            <a:r>
              <a:rPr lang="en-US" sz="3300" b="1" u="sng" dirty="0" smtClean="0">
                <a:solidFill>
                  <a:srgbClr val="C00000"/>
                </a:solidFill>
                <a:latin typeface="Times New Roman" panose="02020603050405020304" pitchFamily="18" charset="0"/>
                <a:cs typeface="Times New Roman" panose="02020603050405020304" pitchFamily="18" charset="0"/>
              </a:rPr>
              <a:t>:</a:t>
            </a:r>
          </a:p>
          <a:p>
            <a:pPr algn="just">
              <a:lnSpc>
                <a:spcPct val="150000"/>
              </a:lnSpc>
            </a:pPr>
            <a:r>
              <a:rPr lang="en-US" sz="2400" b="1" dirty="0" smtClean="0">
                <a:solidFill>
                  <a:srgbClr val="0070C0"/>
                </a:solidFill>
                <a:latin typeface="Times New Roman" panose="02020603050405020304" pitchFamily="18" charset="0"/>
                <a:cs typeface="Times New Roman" panose="02020603050405020304" pitchFamily="18" charset="0"/>
              </a:rPr>
              <a:t>The monocyte ranges in size from 15 to 20 </a:t>
            </a:r>
            <a:r>
              <a:rPr lang="el-GR" sz="2400" b="1" dirty="0" smtClean="0">
                <a:solidFill>
                  <a:srgbClr val="0070C0"/>
                </a:solidFill>
                <a:latin typeface="Times New Roman" panose="02020603050405020304" pitchFamily="18" charset="0"/>
                <a:cs typeface="Times New Roman" panose="02020603050405020304" pitchFamily="18" charset="0"/>
              </a:rPr>
              <a:t>μ</a:t>
            </a:r>
            <a:r>
              <a:rPr lang="en-US" sz="2400" b="1" dirty="0" smtClean="0">
                <a:solidFill>
                  <a:srgbClr val="0070C0"/>
                </a:solidFill>
                <a:latin typeface="Times New Roman" panose="02020603050405020304" pitchFamily="18" charset="0"/>
                <a:cs typeface="Times New Roman" panose="02020603050405020304" pitchFamily="18" charset="0"/>
              </a:rPr>
              <a:t> but appears large on stained blood films. </a:t>
            </a:r>
          </a:p>
          <a:p>
            <a:pPr algn="just">
              <a:lnSpc>
                <a:spcPct val="150000"/>
              </a:lnSpc>
            </a:pPr>
            <a:r>
              <a:rPr lang="en-US" sz="2400" b="1" dirty="0" smtClean="0">
                <a:solidFill>
                  <a:srgbClr val="0070C0"/>
                </a:solidFill>
                <a:latin typeface="Times New Roman" panose="02020603050405020304" pitchFamily="18" charset="0"/>
                <a:cs typeface="Times New Roman" panose="02020603050405020304" pitchFamily="18" charset="0"/>
              </a:rPr>
              <a:t>The </a:t>
            </a:r>
            <a:r>
              <a:rPr lang="en-US" sz="2400" b="1" dirty="0" smtClean="0">
                <a:solidFill>
                  <a:srgbClr val="00B050"/>
                </a:solidFill>
                <a:latin typeface="Times New Roman" panose="02020603050405020304" pitchFamily="18" charset="0"/>
                <a:cs typeface="Times New Roman" panose="02020603050405020304" pitchFamily="18" charset="0"/>
              </a:rPr>
              <a:t>nucleus is very variable in shape </a:t>
            </a:r>
            <a:r>
              <a:rPr lang="en-US" sz="2400" b="1" dirty="0" smtClean="0">
                <a:solidFill>
                  <a:srgbClr val="0070C0"/>
                </a:solidFill>
                <a:latin typeface="Times New Roman" panose="02020603050405020304" pitchFamily="18" charset="0"/>
                <a:cs typeface="Times New Roman" panose="02020603050405020304" pitchFamily="18" charset="0"/>
              </a:rPr>
              <a:t>where it could be round, horse-shoe, or lobulated indented </a:t>
            </a:r>
            <a:r>
              <a:rPr lang="en-US" sz="2400" b="1" dirty="0">
                <a:solidFill>
                  <a:srgbClr val="0070C0"/>
                </a:solidFill>
                <a:latin typeface="Times New Roman" panose="02020603050405020304" pitchFamily="18" charset="0"/>
                <a:cs typeface="Times New Roman" panose="02020603050405020304" pitchFamily="18" charset="0"/>
              </a:rPr>
              <a:t>with clumped chromatin.   </a:t>
            </a:r>
            <a:endParaRPr lang="en-US" sz="2400" b="1" dirty="0" smtClean="0">
              <a:solidFill>
                <a:srgbClr val="0070C0"/>
              </a:solidFill>
              <a:latin typeface="Times New Roman" panose="02020603050405020304" pitchFamily="18" charset="0"/>
              <a:cs typeface="Times New Roman" panose="02020603050405020304" pitchFamily="18" charset="0"/>
            </a:endParaRPr>
          </a:p>
          <a:p>
            <a:pPr algn="just">
              <a:lnSpc>
                <a:spcPct val="150000"/>
              </a:lnSpc>
            </a:pPr>
            <a:r>
              <a:rPr lang="en-US" sz="2400" b="1" dirty="0" smtClean="0">
                <a:solidFill>
                  <a:srgbClr val="0070C0"/>
                </a:solidFill>
                <a:latin typeface="Times New Roman" panose="02020603050405020304" pitchFamily="18" charset="0"/>
                <a:cs typeface="Times New Roman" panose="02020603050405020304" pitchFamily="18" charset="0"/>
              </a:rPr>
              <a:t>The cytoplasm is irregular in shape with </a:t>
            </a:r>
            <a:r>
              <a:rPr lang="en-US" sz="2400" b="1" dirty="0" smtClean="0">
                <a:solidFill>
                  <a:srgbClr val="00B050"/>
                </a:solidFill>
                <a:latin typeface="Times New Roman" panose="02020603050405020304" pitchFamily="18" charset="0"/>
                <a:cs typeface="Times New Roman" panose="02020603050405020304" pitchFamily="18" charset="0"/>
              </a:rPr>
              <a:t>pale grayish-blue color </a:t>
            </a:r>
            <a:r>
              <a:rPr lang="en-US" sz="2400" b="1" dirty="0" smtClean="0">
                <a:solidFill>
                  <a:srgbClr val="0070C0"/>
                </a:solidFill>
                <a:latin typeface="Times New Roman" panose="02020603050405020304" pitchFamily="18" charset="0"/>
                <a:cs typeface="Times New Roman" panose="02020603050405020304" pitchFamily="18" charset="0"/>
              </a:rPr>
              <a:t>and very fine granules.  </a:t>
            </a:r>
          </a:p>
          <a:p>
            <a:pPr algn="just">
              <a:lnSpc>
                <a:spcPct val="150000"/>
              </a:lnSpc>
            </a:pPr>
            <a:r>
              <a:rPr lang="en-US" sz="2400" b="1" dirty="0" smtClean="0">
                <a:solidFill>
                  <a:srgbClr val="0070C0"/>
                </a:solidFill>
                <a:latin typeface="Times New Roman" panose="02020603050405020304" pitchFamily="18" charset="0"/>
                <a:cs typeface="Times New Roman" panose="02020603050405020304" pitchFamily="18" charset="0"/>
              </a:rPr>
              <a:t>The cytoplasm could have some projections (pseudopods) and may contain vacuoles.  </a:t>
            </a:r>
          </a:p>
          <a:p>
            <a:pPr algn="just">
              <a:lnSpc>
                <a:spcPct val="150000"/>
              </a:lnSpc>
            </a:pPr>
            <a:r>
              <a:rPr lang="en-US" sz="2400" b="1" dirty="0" smtClean="0">
                <a:solidFill>
                  <a:srgbClr val="0070C0"/>
                </a:solidFill>
                <a:latin typeface="Times New Roman" panose="02020603050405020304" pitchFamily="18" charset="0"/>
                <a:cs typeface="Times New Roman" panose="02020603050405020304" pitchFamily="18" charset="0"/>
              </a:rPr>
              <a:t>Monocytes constitute 2-6% of  differential </a:t>
            </a:r>
            <a:r>
              <a:rPr lang="en-US" sz="2400" b="1" dirty="0">
                <a:solidFill>
                  <a:srgbClr val="0070C0"/>
                </a:solidFill>
                <a:latin typeface="Times New Roman" panose="02020603050405020304" pitchFamily="18" charset="0"/>
                <a:cs typeface="Times New Roman" panose="02020603050405020304" pitchFamily="18" charset="0"/>
              </a:rPr>
              <a:t>count (in absolute numbers 200–800/</a:t>
            </a:r>
            <a:r>
              <a:rPr lang="el-GR" sz="2400" b="1" dirty="0">
                <a:solidFill>
                  <a:srgbClr val="0070C0"/>
                </a:solidFill>
                <a:latin typeface="Times New Roman" panose="02020603050405020304" pitchFamily="18" charset="0"/>
                <a:cs typeface="Times New Roman" panose="02020603050405020304" pitchFamily="18" charset="0"/>
              </a:rPr>
              <a:t>μ</a:t>
            </a:r>
            <a:r>
              <a:rPr lang="en-US" sz="2400" b="1" dirty="0">
                <a:solidFill>
                  <a:srgbClr val="0070C0"/>
                </a:solidFill>
                <a:latin typeface="Times New Roman" panose="02020603050405020304" pitchFamily="18" charset="0"/>
                <a:cs typeface="Times New Roman" panose="02020603050405020304" pitchFamily="18" charset="0"/>
              </a:rPr>
              <a:t>L).</a:t>
            </a:r>
            <a:endParaRPr lang="en-US" sz="2400" b="1" dirty="0" smtClean="0">
              <a:solidFill>
                <a:srgbClr val="0070C0"/>
              </a:solidFill>
              <a:latin typeface="Times New Roman" panose="02020603050405020304" pitchFamily="18" charset="0"/>
              <a:cs typeface="Times New Roman" panose="02020603050405020304" pitchFamily="18" charset="0"/>
            </a:endParaRPr>
          </a:p>
          <a:p>
            <a:endParaRPr lang="ar-SA" dirty="0"/>
          </a:p>
        </p:txBody>
      </p:sp>
      <p:sp>
        <p:nvSpPr>
          <p:cNvPr id="4" name="Footer Placeholder 3"/>
          <p:cNvSpPr>
            <a:spLocks noGrp="1"/>
          </p:cNvSpPr>
          <p:nvPr>
            <p:ph type="ftr" sz="quarter" idx="11"/>
          </p:nvPr>
        </p:nvSpPr>
        <p:spPr/>
        <p:txBody>
          <a:bodyPr/>
          <a:lstStyle/>
          <a:p>
            <a:r>
              <a:rPr lang="en-US" smtClean="0"/>
              <a:t>Dr. Mohamed Saad Daoud</a:t>
            </a:r>
            <a:endParaRPr lang="en-US"/>
          </a:p>
        </p:txBody>
      </p:sp>
      <p:sp>
        <p:nvSpPr>
          <p:cNvPr id="5" name="Slide Number Placeholder 4"/>
          <p:cNvSpPr>
            <a:spLocks noGrp="1"/>
          </p:cNvSpPr>
          <p:nvPr>
            <p:ph type="sldNum" sz="quarter" idx="12"/>
          </p:nvPr>
        </p:nvSpPr>
        <p:spPr/>
        <p:txBody>
          <a:bodyPr/>
          <a:lstStyle/>
          <a:p>
            <a:fld id="{C0B24F9D-808B-4200-A7FE-3B1F49D75A8C}" type="slidenum">
              <a:rPr lang="en-US" smtClean="0"/>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https://encrypted-tbn1.gstatic.com/images?q=tbn:ANd9GcTKyrVG10aUXIbtmLf0LVbzhK10IvlYisXOMTfVnN3Gk_-VdMlacg">
            <a:hlinkClick r:id="rId2"/>
          </p:cNvPr>
          <p:cNvPicPr>
            <a:picLocks noGrp="1" noChangeAspect="1" noChangeArrowheads="1"/>
          </p:cNvPicPr>
          <p:nvPr>
            <p:ph idx="1"/>
          </p:nvPr>
        </p:nvPicPr>
        <p:blipFill>
          <a:blip r:embed="rId3" cstate="print"/>
          <a:srcRect/>
          <a:stretch>
            <a:fillRect/>
          </a:stretch>
        </p:blipFill>
        <p:spPr bwMode="auto">
          <a:xfrm>
            <a:off x="1115616" y="3140968"/>
            <a:ext cx="6984776" cy="2520280"/>
          </a:xfrm>
          <a:prstGeom prst="rect">
            <a:avLst/>
          </a:prstGeom>
          <a:noFill/>
        </p:spPr>
      </p:pic>
      <p:sp>
        <p:nvSpPr>
          <p:cNvPr id="4" name="Footer Placeholder 3"/>
          <p:cNvSpPr>
            <a:spLocks noGrp="1"/>
          </p:cNvSpPr>
          <p:nvPr>
            <p:ph type="ftr" sz="quarter" idx="11"/>
          </p:nvPr>
        </p:nvSpPr>
        <p:spPr/>
        <p:txBody>
          <a:bodyPr/>
          <a:lstStyle/>
          <a:p>
            <a:r>
              <a:rPr lang="en-US" smtClean="0"/>
              <a:t>Dr. Mohamed Saad Daoud</a:t>
            </a:r>
            <a:endParaRPr lang="en-US"/>
          </a:p>
        </p:txBody>
      </p:sp>
      <p:sp>
        <p:nvSpPr>
          <p:cNvPr id="5" name="Slide Number Placeholder 4"/>
          <p:cNvSpPr>
            <a:spLocks noGrp="1"/>
          </p:cNvSpPr>
          <p:nvPr>
            <p:ph type="sldNum" sz="quarter" idx="12"/>
          </p:nvPr>
        </p:nvSpPr>
        <p:spPr/>
        <p:txBody>
          <a:bodyPr/>
          <a:lstStyle/>
          <a:p>
            <a:fld id="{C0B24F9D-808B-4200-A7FE-3B1F49D75A8C}" type="slidenum">
              <a:rPr lang="en-US" smtClean="0"/>
              <a:pPr/>
              <a:t>35</a:t>
            </a:fld>
            <a:endParaRPr lang="en-US"/>
          </a:p>
        </p:txBody>
      </p:sp>
      <p:sp>
        <p:nvSpPr>
          <p:cNvPr id="2" name="Rectangle 1"/>
          <p:cNvSpPr/>
          <p:nvPr/>
        </p:nvSpPr>
        <p:spPr>
          <a:xfrm>
            <a:off x="539552" y="476672"/>
            <a:ext cx="7943794" cy="2795958"/>
          </a:xfrm>
          <a:prstGeom prst="rect">
            <a:avLst/>
          </a:prstGeom>
        </p:spPr>
        <p:txBody>
          <a:bodyPr wrap="square">
            <a:spAutoFit/>
          </a:bodyPr>
          <a:lstStyle/>
          <a:p>
            <a:pPr marL="342900" indent="-342900" algn="just">
              <a:lnSpc>
                <a:spcPct val="150000"/>
              </a:lnSpc>
              <a:buClr>
                <a:srgbClr val="C00000"/>
              </a:buClr>
              <a:buFont typeface="Wingdings" panose="05000000000000000000" pitchFamily="2" charset="2"/>
              <a:buChar char="§"/>
            </a:pPr>
            <a:r>
              <a:rPr lang="en-US" sz="2400" b="1" dirty="0">
                <a:solidFill>
                  <a:srgbClr val="0070C0"/>
                </a:solidFill>
                <a:latin typeface="Times New Roman" panose="02020603050405020304" pitchFamily="18" charset="0"/>
                <a:cs typeface="Times New Roman" panose="02020603050405020304" pitchFamily="18" charset="0"/>
              </a:rPr>
              <a:t>Monocytes differentiates into macrophages under the influence of certain growth factors. </a:t>
            </a:r>
            <a:endParaRPr lang="en-US" sz="2400" b="1" dirty="0" smtClean="0">
              <a:solidFill>
                <a:srgbClr val="0070C0"/>
              </a:solidFill>
              <a:latin typeface="Times New Roman" panose="02020603050405020304" pitchFamily="18" charset="0"/>
              <a:cs typeface="Times New Roman" panose="02020603050405020304" pitchFamily="18" charset="0"/>
            </a:endParaRPr>
          </a:p>
          <a:p>
            <a:pPr marL="342900" indent="-342900" algn="just">
              <a:lnSpc>
                <a:spcPct val="150000"/>
              </a:lnSpc>
              <a:buClr>
                <a:srgbClr val="C00000"/>
              </a:buClr>
              <a:buFont typeface="Wingdings" panose="05000000000000000000" pitchFamily="2" charset="2"/>
              <a:buChar char="§"/>
            </a:pPr>
            <a:r>
              <a:rPr lang="en-US" sz="2400" b="1" dirty="0">
                <a:solidFill>
                  <a:srgbClr val="0070C0"/>
                </a:solidFill>
                <a:latin typeface="Times New Roman" panose="02020603050405020304" pitchFamily="18" charset="0"/>
                <a:cs typeface="Times New Roman" panose="02020603050405020304" pitchFamily="18" charset="0"/>
              </a:rPr>
              <a:t>Monocytes and macrophages can phagocytose </a:t>
            </a:r>
            <a:r>
              <a:rPr lang="en-US" sz="2400" b="1" dirty="0" smtClean="0">
                <a:solidFill>
                  <a:srgbClr val="0070C0"/>
                </a:solidFill>
                <a:latin typeface="Times New Roman" panose="02020603050405020304" pitchFamily="18" charset="0"/>
                <a:cs typeface="Times New Roman" panose="02020603050405020304" pitchFamily="18" charset="0"/>
              </a:rPr>
              <a:t>pathogens </a:t>
            </a:r>
            <a:r>
              <a:rPr lang="en-US" sz="2400" b="1" dirty="0">
                <a:solidFill>
                  <a:srgbClr val="0070C0"/>
                </a:solidFill>
                <a:latin typeface="Times New Roman" panose="02020603050405020304" pitchFamily="18" charset="0"/>
                <a:cs typeface="Times New Roman" panose="02020603050405020304" pitchFamily="18" charset="0"/>
              </a:rPr>
              <a:t>and secrete many cytokines.</a:t>
            </a:r>
          </a:p>
          <a:p>
            <a:pPr marL="342900" indent="-342900" algn="just">
              <a:lnSpc>
                <a:spcPct val="150000"/>
              </a:lnSpc>
              <a:buClr>
                <a:srgbClr val="C00000"/>
              </a:buClr>
              <a:buFont typeface="Wingdings" panose="05000000000000000000" pitchFamily="2" charset="2"/>
              <a:buChar char="§"/>
            </a:pPr>
            <a:endParaRPr lang="en-US" sz="2400" b="1" dirty="0">
              <a:solidFill>
                <a:srgbClr val="0070C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7584" y="692696"/>
            <a:ext cx="7655762" cy="5256584"/>
          </a:xfrm>
        </p:spPr>
        <p:txBody>
          <a:bodyPr>
            <a:normAutofit/>
          </a:bodyPr>
          <a:lstStyle/>
          <a:p>
            <a:pPr marL="0" indent="0" algn="just">
              <a:lnSpc>
                <a:spcPct val="150000"/>
              </a:lnSpc>
              <a:buNone/>
            </a:pPr>
            <a:r>
              <a:rPr lang="en-US" sz="2600" b="1" dirty="0" smtClean="0">
                <a:solidFill>
                  <a:srgbClr val="FF0000"/>
                </a:solidFill>
                <a:latin typeface="Times New Roman" panose="02020603050405020304" pitchFamily="18" charset="0"/>
                <a:cs typeface="Times New Roman" panose="02020603050405020304" pitchFamily="18" charset="0"/>
              </a:rPr>
              <a:t>Lymphocyte Lineage   </a:t>
            </a:r>
          </a:p>
          <a:p>
            <a:pPr algn="just">
              <a:lnSpc>
                <a:spcPct val="150000"/>
              </a:lnSpc>
            </a:pPr>
            <a:r>
              <a:rPr lang="en-US" sz="2400" b="1" dirty="0" smtClean="0">
                <a:solidFill>
                  <a:srgbClr val="0070C0"/>
                </a:solidFill>
                <a:latin typeface="Times New Roman" panose="02020603050405020304" pitchFamily="18" charset="0"/>
                <a:cs typeface="Times New Roman" panose="02020603050405020304" pitchFamily="18" charset="0"/>
              </a:rPr>
              <a:t>Lymphocytes are the cornerstone of the adaptive immune system. They are derived from common lymphoid progenitors. </a:t>
            </a:r>
          </a:p>
          <a:p>
            <a:pPr algn="just">
              <a:lnSpc>
                <a:spcPct val="150000"/>
              </a:lnSpc>
            </a:pPr>
            <a:r>
              <a:rPr lang="en-US" sz="2400" b="1" dirty="0" smtClean="0">
                <a:solidFill>
                  <a:srgbClr val="0070C0"/>
                </a:solidFill>
                <a:latin typeface="Times New Roman" panose="02020603050405020304" pitchFamily="18" charset="0"/>
                <a:cs typeface="Times New Roman" panose="02020603050405020304" pitchFamily="18" charset="0"/>
              </a:rPr>
              <a:t>The Lymphocytes is primarily composed of T-cells, B-cells and natural killer cells (NK) </a:t>
            </a:r>
          </a:p>
          <a:p>
            <a:pPr algn="just">
              <a:lnSpc>
                <a:spcPct val="170000"/>
              </a:lnSpc>
            </a:pPr>
            <a:r>
              <a:rPr lang="en-US" sz="2400" b="1" dirty="0" smtClean="0">
                <a:solidFill>
                  <a:srgbClr val="0070C0"/>
                </a:solidFill>
                <a:latin typeface="Times New Roman" panose="02020603050405020304" pitchFamily="18" charset="0"/>
                <a:cs typeface="Times New Roman" panose="02020603050405020304" pitchFamily="18" charset="0"/>
              </a:rPr>
              <a:t>Lymphoblast </a:t>
            </a:r>
            <a:r>
              <a:rPr lang="en-US" sz="2400" b="1" dirty="0" smtClean="0">
                <a:solidFill>
                  <a:srgbClr val="0070C0"/>
                </a:solidFill>
                <a:latin typeface="Times New Roman" panose="02020603050405020304" pitchFamily="18" charset="0"/>
                <a:cs typeface="Times New Roman" panose="02020603050405020304" pitchFamily="18" charset="0"/>
                <a:sym typeface="Wingdings" pitchFamily="2" charset="2"/>
              </a:rPr>
              <a:t> </a:t>
            </a:r>
            <a:r>
              <a:rPr lang="en-US" sz="2400" b="1" dirty="0" err="1" smtClean="0">
                <a:solidFill>
                  <a:srgbClr val="0070C0"/>
                </a:solidFill>
                <a:latin typeface="Times New Roman" panose="02020603050405020304" pitchFamily="18" charset="0"/>
                <a:cs typeface="Times New Roman" panose="02020603050405020304" pitchFamily="18" charset="0"/>
                <a:sym typeface="Wingdings" pitchFamily="2" charset="2"/>
              </a:rPr>
              <a:t>prolymphocyte</a:t>
            </a:r>
            <a:r>
              <a:rPr lang="en-US" sz="2400" b="1" dirty="0" smtClean="0">
                <a:solidFill>
                  <a:srgbClr val="0070C0"/>
                </a:solidFill>
                <a:latin typeface="Times New Roman" panose="02020603050405020304" pitchFamily="18" charset="0"/>
                <a:cs typeface="Times New Roman" panose="02020603050405020304" pitchFamily="18" charset="0"/>
                <a:sym typeface="Wingdings" pitchFamily="2" charset="2"/>
              </a:rPr>
              <a:t>  lymphocyte. </a:t>
            </a:r>
          </a:p>
          <a:p>
            <a:pPr marL="0" indent="0" algn="just">
              <a:lnSpc>
                <a:spcPct val="150000"/>
              </a:lnSpc>
              <a:buNone/>
            </a:pPr>
            <a:endParaRPr lang="ar-SA" sz="2400" dirty="0">
              <a:latin typeface="+mj-lt"/>
            </a:endParaRPr>
          </a:p>
        </p:txBody>
      </p:sp>
      <p:sp>
        <p:nvSpPr>
          <p:cNvPr id="4" name="Footer Placeholder 3"/>
          <p:cNvSpPr>
            <a:spLocks noGrp="1"/>
          </p:cNvSpPr>
          <p:nvPr>
            <p:ph type="ftr" sz="quarter" idx="11"/>
          </p:nvPr>
        </p:nvSpPr>
        <p:spPr/>
        <p:txBody>
          <a:bodyPr/>
          <a:lstStyle/>
          <a:p>
            <a:r>
              <a:rPr lang="en-US" smtClean="0"/>
              <a:t>Dr. Mohamed Saad Daoud</a:t>
            </a:r>
            <a:endParaRPr lang="en-US"/>
          </a:p>
        </p:txBody>
      </p:sp>
      <p:sp>
        <p:nvSpPr>
          <p:cNvPr id="5" name="Slide Number Placeholder 4"/>
          <p:cNvSpPr>
            <a:spLocks noGrp="1"/>
          </p:cNvSpPr>
          <p:nvPr>
            <p:ph type="sldNum" sz="quarter" idx="12"/>
          </p:nvPr>
        </p:nvSpPr>
        <p:spPr/>
        <p:txBody>
          <a:bodyPr/>
          <a:lstStyle/>
          <a:p>
            <a:fld id="{C0B24F9D-808B-4200-A7FE-3B1F49D75A8C}" type="slidenum">
              <a:rPr lang="en-US" smtClean="0"/>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08720"/>
            <a:ext cx="8229600" cy="5415880"/>
          </a:xfrm>
        </p:spPr>
        <p:txBody>
          <a:bodyPr>
            <a:normAutofit/>
          </a:bodyPr>
          <a:lstStyle/>
          <a:p>
            <a:pPr>
              <a:buNone/>
            </a:pPr>
            <a:r>
              <a:rPr lang="en-US" sz="2400" b="1" u="sng" dirty="0" smtClean="0">
                <a:solidFill>
                  <a:schemeClr val="accent1"/>
                </a:solidFill>
                <a:latin typeface="Times New Roman" panose="02020603050405020304" pitchFamily="18" charset="0"/>
                <a:cs typeface="Times New Roman" panose="02020603050405020304" pitchFamily="18" charset="0"/>
              </a:rPr>
              <a:t>Lymphoblast:</a:t>
            </a:r>
          </a:p>
          <a:p>
            <a:pPr marL="0" indent="0" algn="just">
              <a:lnSpc>
                <a:spcPct val="150000"/>
              </a:lnSpc>
              <a:buNone/>
            </a:pPr>
            <a:r>
              <a:rPr lang="en-US" sz="2400" b="1" dirty="0">
                <a:solidFill>
                  <a:srgbClr val="0070C0"/>
                </a:solidFill>
                <a:latin typeface="Times New Roman" panose="02020603050405020304" pitchFamily="18" charset="0"/>
                <a:cs typeface="Times New Roman" panose="02020603050405020304" pitchFamily="18" charset="0"/>
              </a:rPr>
              <a:t>All- in contrast to the </a:t>
            </a:r>
            <a:r>
              <a:rPr lang="en-US" sz="2400" b="1" dirty="0" err="1" smtClean="0">
                <a:solidFill>
                  <a:srgbClr val="0070C0"/>
                </a:solidFill>
                <a:latin typeface="Times New Roman" panose="02020603050405020304" pitchFamily="18" charset="0"/>
                <a:cs typeface="Times New Roman" panose="02020603050405020304" pitchFamily="18" charset="0"/>
              </a:rPr>
              <a:t>myeloblast</a:t>
            </a:r>
            <a:r>
              <a:rPr lang="en-US" sz="2400" b="1" dirty="0" smtClean="0">
                <a:solidFill>
                  <a:srgbClr val="0070C0"/>
                </a:solidFill>
                <a:latin typeface="Times New Roman" panose="02020603050405020304" pitchFamily="18" charset="0"/>
                <a:cs typeface="Times New Roman" panose="02020603050405020304" pitchFamily="18" charset="0"/>
              </a:rPr>
              <a:t>, </a:t>
            </a:r>
            <a:r>
              <a:rPr lang="en-US" sz="2400" b="1" dirty="0">
                <a:solidFill>
                  <a:srgbClr val="0070C0"/>
                </a:solidFill>
                <a:latin typeface="Times New Roman" panose="02020603050405020304" pitchFamily="18" charset="0"/>
                <a:cs typeface="Times New Roman" panose="02020603050405020304" pitchFamily="18" charset="0"/>
              </a:rPr>
              <a:t>the lymphoblast is a small blast with scant cytoplasm, dense chromatin, indistinct nucleoli</a:t>
            </a:r>
          </a:p>
        </p:txBody>
      </p:sp>
      <p:sp>
        <p:nvSpPr>
          <p:cNvPr id="4" name="Footer Placeholder 3"/>
          <p:cNvSpPr>
            <a:spLocks noGrp="1"/>
          </p:cNvSpPr>
          <p:nvPr>
            <p:ph type="ftr" sz="quarter" idx="11"/>
          </p:nvPr>
        </p:nvSpPr>
        <p:spPr/>
        <p:txBody>
          <a:bodyPr/>
          <a:lstStyle/>
          <a:p>
            <a:r>
              <a:rPr lang="en-US" smtClean="0"/>
              <a:t>Dr. Mohamed Saad Daoud</a:t>
            </a:r>
            <a:endParaRPr lang="en-US"/>
          </a:p>
        </p:txBody>
      </p:sp>
      <p:sp>
        <p:nvSpPr>
          <p:cNvPr id="5" name="Slide Number Placeholder 4"/>
          <p:cNvSpPr>
            <a:spLocks noGrp="1"/>
          </p:cNvSpPr>
          <p:nvPr>
            <p:ph type="sldNum" sz="quarter" idx="12"/>
          </p:nvPr>
        </p:nvSpPr>
        <p:spPr/>
        <p:txBody>
          <a:bodyPr/>
          <a:lstStyle/>
          <a:p>
            <a:fld id="{C0B24F9D-808B-4200-A7FE-3B1F49D75A8C}" type="slidenum">
              <a:rPr lang="en-US" smtClean="0"/>
              <a:pPr/>
              <a:t>37</a:t>
            </a:fld>
            <a:endParaRPr lang="en-US"/>
          </a:p>
        </p:txBody>
      </p:sp>
      <p:pic>
        <p:nvPicPr>
          <p:cNvPr id="2050" name="Picture 2" descr="C:\Users\Dina\Desktop\the-acuteleukaemias-14-1024.jpg"/>
          <p:cNvPicPr>
            <a:picLocks noChangeAspect="1" noChangeArrowheads="1"/>
          </p:cNvPicPr>
          <p:nvPr/>
        </p:nvPicPr>
        <p:blipFill>
          <a:blip r:embed="rId2" cstate="print"/>
          <a:srcRect/>
          <a:stretch>
            <a:fillRect/>
          </a:stretch>
        </p:blipFill>
        <p:spPr bwMode="auto">
          <a:xfrm>
            <a:off x="2884443" y="2924944"/>
            <a:ext cx="3631773" cy="2736304"/>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80728"/>
            <a:ext cx="8229600" cy="5343872"/>
          </a:xfrm>
        </p:spPr>
        <p:txBody>
          <a:bodyPr>
            <a:normAutofit/>
          </a:bodyPr>
          <a:lstStyle/>
          <a:p>
            <a:pPr>
              <a:buNone/>
            </a:pPr>
            <a:r>
              <a:rPr lang="en-US" sz="2400" b="1" u="sng" dirty="0" smtClean="0">
                <a:solidFill>
                  <a:schemeClr val="accent1"/>
                </a:solidFill>
                <a:latin typeface="Times New Roman" panose="02020603050405020304" pitchFamily="18" charset="0"/>
                <a:cs typeface="Times New Roman" panose="02020603050405020304" pitchFamily="18" charset="0"/>
              </a:rPr>
              <a:t>Pro-lymphocytes</a:t>
            </a:r>
            <a:r>
              <a:rPr lang="en-US" sz="2400" b="1" u="sng" dirty="0" smtClean="0">
                <a:solidFill>
                  <a:schemeClr val="accent1"/>
                </a:solidFill>
                <a:latin typeface="Times New Roman" panose="02020603050405020304" pitchFamily="18" charset="0"/>
                <a:cs typeface="Times New Roman" panose="02020603050405020304" pitchFamily="18" charset="0"/>
              </a:rPr>
              <a:t>:</a:t>
            </a:r>
          </a:p>
          <a:p>
            <a:pPr marL="0" indent="0" algn="just">
              <a:lnSpc>
                <a:spcPct val="150000"/>
              </a:lnSpc>
              <a:buNone/>
            </a:pPr>
            <a:r>
              <a:rPr lang="en-US" sz="2400" b="1" dirty="0">
                <a:solidFill>
                  <a:srgbClr val="0070C0"/>
                </a:solidFill>
                <a:latin typeface="Times New Roman" panose="02020603050405020304" pitchFamily="18" charset="0"/>
                <a:cs typeface="Times New Roman" panose="02020603050405020304" pitchFamily="18" charset="0"/>
              </a:rPr>
              <a:t>It is a medium-sized cell with a variable amount of non – granular </a:t>
            </a:r>
            <a:r>
              <a:rPr lang="en-US" sz="2400" b="1" dirty="0">
                <a:solidFill>
                  <a:srgbClr val="00B050"/>
                </a:solidFill>
                <a:latin typeface="Times New Roman" panose="02020603050405020304" pitchFamily="18" charset="0"/>
                <a:cs typeface="Times New Roman" panose="02020603050405020304" pitchFamily="18" charset="0"/>
              </a:rPr>
              <a:t>basophilic cytoplasm</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smtClean="0">
                <a:solidFill>
                  <a:srgbClr val="0070C0"/>
                </a:solidFill>
                <a:latin typeface="Times New Roman" panose="02020603050405020304" pitchFamily="18" charset="0"/>
                <a:cs typeface="Times New Roman" panose="02020603050405020304" pitchFamily="18" charset="0"/>
              </a:rPr>
              <a:t>round-oval </a:t>
            </a:r>
            <a:r>
              <a:rPr lang="en-US" sz="2400" b="1" dirty="0">
                <a:solidFill>
                  <a:srgbClr val="0070C0"/>
                </a:solidFill>
                <a:latin typeface="Times New Roman" panose="02020603050405020304" pitchFamily="18" charset="0"/>
                <a:cs typeface="Times New Roman" panose="02020603050405020304" pitchFamily="18" charset="0"/>
              </a:rPr>
              <a:t>or irregular nucleus</a:t>
            </a:r>
            <a:r>
              <a:rPr lang="en-US" sz="2400" b="1" dirty="0">
                <a:solidFill>
                  <a:srgbClr val="00B050"/>
                </a:solidFill>
                <a:latin typeface="Times New Roman" panose="02020603050405020304" pitchFamily="18" charset="0"/>
                <a:cs typeface="Times New Roman" panose="02020603050405020304" pitchFamily="18" charset="0"/>
              </a:rPr>
              <a:t>. Coarse chromatin </a:t>
            </a:r>
            <a:r>
              <a:rPr lang="en-US" sz="2400" b="1" dirty="0">
                <a:solidFill>
                  <a:srgbClr val="0070C0"/>
                </a:solidFill>
                <a:latin typeface="Times New Roman" panose="02020603050405020304" pitchFamily="18" charset="0"/>
                <a:cs typeface="Times New Roman" panose="02020603050405020304" pitchFamily="18" charset="0"/>
              </a:rPr>
              <a:t>and </a:t>
            </a:r>
            <a:r>
              <a:rPr lang="en-US" sz="2400" b="1" dirty="0">
                <a:solidFill>
                  <a:srgbClr val="00B050"/>
                </a:solidFill>
                <a:latin typeface="Times New Roman" panose="02020603050405020304" pitchFamily="18" charset="0"/>
                <a:cs typeface="Times New Roman" panose="02020603050405020304" pitchFamily="18" charset="0"/>
              </a:rPr>
              <a:t>single prominent nucleoli</a:t>
            </a:r>
            <a:r>
              <a:rPr lang="en-US" sz="2400" b="1" dirty="0">
                <a:solidFill>
                  <a:srgbClr val="0070C0"/>
                </a:solidFill>
                <a:latin typeface="Times New Roman" panose="02020603050405020304" pitchFamily="18" charset="0"/>
                <a:cs typeface="Times New Roman" panose="02020603050405020304" pitchFamily="18" charset="0"/>
              </a:rPr>
              <a:t>.</a:t>
            </a:r>
            <a:endParaRPr lang="ar-SA" sz="2400" b="1" u="sng" dirty="0">
              <a:solidFill>
                <a:srgbClr val="FF0000"/>
              </a:solidFill>
              <a:latin typeface="+mj-lt"/>
            </a:endParaRPr>
          </a:p>
        </p:txBody>
      </p:sp>
      <p:sp>
        <p:nvSpPr>
          <p:cNvPr id="4" name="Footer Placeholder 3"/>
          <p:cNvSpPr>
            <a:spLocks noGrp="1"/>
          </p:cNvSpPr>
          <p:nvPr>
            <p:ph type="ftr" sz="quarter" idx="11"/>
          </p:nvPr>
        </p:nvSpPr>
        <p:spPr/>
        <p:txBody>
          <a:bodyPr/>
          <a:lstStyle/>
          <a:p>
            <a:r>
              <a:rPr lang="en-US" smtClean="0"/>
              <a:t>Dr. Mohamed Saad Daoud</a:t>
            </a:r>
            <a:endParaRPr lang="en-US"/>
          </a:p>
        </p:txBody>
      </p:sp>
      <p:sp>
        <p:nvSpPr>
          <p:cNvPr id="5" name="Slide Number Placeholder 4"/>
          <p:cNvSpPr>
            <a:spLocks noGrp="1"/>
          </p:cNvSpPr>
          <p:nvPr>
            <p:ph type="sldNum" sz="quarter" idx="12"/>
          </p:nvPr>
        </p:nvSpPr>
        <p:spPr/>
        <p:txBody>
          <a:bodyPr/>
          <a:lstStyle/>
          <a:p>
            <a:fld id="{C0B24F9D-808B-4200-A7FE-3B1F49D75A8C}" type="slidenum">
              <a:rPr lang="en-US" smtClean="0"/>
              <a:pPr/>
              <a:t>38</a:t>
            </a:fld>
            <a:endParaRPr lang="en-US"/>
          </a:p>
        </p:txBody>
      </p:sp>
      <p:pic>
        <p:nvPicPr>
          <p:cNvPr id="3074" name="Picture 2" descr="http://www.atlasbloodcells.es/imagenes_atlas/thumbp_10311223104_1.jpg">
            <a:hlinkClick r:id="rId2"/>
          </p:cNvPr>
          <p:cNvPicPr>
            <a:picLocks noChangeAspect="1" noChangeArrowheads="1"/>
          </p:cNvPicPr>
          <p:nvPr/>
        </p:nvPicPr>
        <p:blipFill>
          <a:blip r:embed="rId3" cstate="print"/>
          <a:srcRect/>
          <a:stretch>
            <a:fillRect/>
          </a:stretch>
        </p:blipFill>
        <p:spPr bwMode="auto">
          <a:xfrm flipV="1">
            <a:off x="2051720" y="3356991"/>
            <a:ext cx="4680520" cy="2880320"/>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332656"/>
            <a:ext cx="8085584" cy="5415880"/>
          </a:xfrm>
        </p:spPr>
        <p:txBody>
          <a:bodyPr>
            <a:noAutofit/>
          </a:bodyPr>
          <a:lstStyle/>
          <a:p>
            <a:pPr marL="0" indent="0" algn="just">
              <a:lnSpc>
                <a:spcPct val="150000"/>
              </a:lnSpc>
              <a:buNone/>
            </a:pPr>
            <a:r>
              <a:rPr lang="en-US" sz="2400" b="1" u="sng" dirty="0" smtClean="0">
                <a:solidFill>
                  <a:schemeClr val="accent1"/>
                </a:solidFill>
                <a:latin typeface="Times New Roman" panose="02020603050405020304" pitchFamily="18" charset="0"/>
                <a:cs typeface="Times New Roman" panose="02020603050405020304" pitchFamily="18" charset="0"/>
              </a:rPr>
              <a:t>Lymphocyte:</a:t>
            </a:r>
          </a:p>
          <a:p>
            <a:pPr algn="just">
              <a:lnSpc>
                <a:spcPct val="150000"/>
              </a:lnSpc>
            </a:pPr>
            <a:r>
              <a:rPr lang="en-US" sz="2400" b="1" dirty="0" smtClean="0">
                <a:solidFill>
                  <a:srgbClr val="0070C0"/>
                </a:solidFill>
                <a:latin typeface="Times New Roman" panose="02020603050405020304" pitchFamily="18" charset="0"/>
                <a:cs typeface="Times New Roman" panose="02020603050405020304" pitchFamily="18" charset="0"/>
              </a:rPr>
              <a:t>Lymphocytes are produced in the primary lymphoid organs (thymus and adult bone marrow) at a high rate 10</a:t>
            </a:r>
            <a:r>
              <a:rPr lang="en-US" sz="2400" b="1" baseline="30000" dirty="0" smtClean="0">
                <a:solidFill>
                  <a:srgbClr val="0070C0"/>
                </a:solidFill>
                <a:latin typeface="Times New Roman" panose="02020603050405020304" pitchFamily="18" charset="0"/>
                <a:cs typeface="Times New Roman" panose="02020603050405020304" pitchFamily="18" charset="0"/>
              </a:rPr>
              <a:t>9 </a:t>
            </a:r>
            <a:r>
              <a:rPr lang="en-US" sz="2400" b="1" dirty="0" smtClean="0">
                <a:solidFill>
                  <a:srgbClr val="0070C0"/>
                </a:solidFill>
                <a:latin typeface="Times New Roman" panose="02020603050405020304" pitchFamily="18" charset="0"/>
                <a:cs typeface="Times New Roman" panose="02020603050405020304" pitchFamily="18" charset="0"/>
              </a:rPr>
              <a:t>per day. </a:t>
            </a:r>
            <a:endParaRPr lang="en-US" sz="2400" b="1" dirty="0" smtClean="0">
              <a:solidFill>
                <a:srgbClr val="0070C0"/>
              </a:solidFill>
              <a:latin typeface="Times New Roman" panose="02020603050405020304" pitchFamily="18" charset="0"/>
              <a:cs typeface="Times New Roman" panose="02020603050405020304" pitchFamily="18" charset="0"/>
            </a:endParaRPr>
          </a:p>
          <a:p>
            <a:pPr algn="just">
              <a:lnSpc>
                <a:spcPct val="150000"/>
              </a:lnSpc>
            </a:pPr>
            <a:r>
              <a:rPr lang="en-US" sz="2400" b="1" dirty="0">
                <a:solidFill>
                  <a:srgbClr val="0070C0"/>
                </a:solidFill>
                <a:latin typeface="Times New Roman" panose="02020603050405020304" pitchFamily="18" charset="0"/>
                <a:cs typeface="Times New Roman" panose="02020603050405020304" pitchFamily="18" charset="0"/>
              </a:rPr>
              <a:t>There are two main types of lymphocytes known as T and B cells. These two types of lymphoid cells are developed and differentiated in the primary lymphoid organs. </a:t>
            </a:r>
            <a:endParaRPr lang="ar-SA" sz="2400" b="1" dirty="0">
              <a:solidFill>
                <a:srgbClr val="0070C0"/>
              </a:solidFill>
              <a:latin typeface="Times New Roman" panose="02020603050405020304" pitchFamily="18" charset="0"/>
            </a:endParaRPr>
          </a:p>
          <a:p>
            <a:pPr algn="just">
              <a:lnSpc>
                <a:spcPct val="150000"/>
              </a:lnSpc>
            </a:pPr>
            <a:r>
              <a:rPr lang="en-US" sz="2400" b="1" dirty="0" smtClean="0">
                <a:solidFill>
                  <a:srgbClr val="0070C0"/>
                </a:solidFill>
                <a:latin typeface="Times New Roman" panose="02020603050405020304" pitchFamily="18" charset="0"/>
                <a:cs typeface="Times New Roman" panose="02020603050405020304" pitchFamily="18" charset="0"/>
              </a:rPr>
              <a:t>Some </a:t>
            </a:r>
            <a:r>
              <a:rPr lang="en-US" sz="2400" b="1" dirty="0" smtClean="0">
                <a:solidFill>
                  <a:srgbClr val="0070C0"/>
                </a:solidFill>
                <a:latin typeface="Times New Roman" panose="02020603050405020304" pitchFamily="18" charset="0"/>
                <a:cs typeface="Times New Roman" panose="02020603050405020304" pitchFamily="18" charset="0"/>
              </a:rPr>
              <a:t>of these cells migrate to the blood circulation via the secondary lymphoid tissues (spleen, lymph nodes, tonsils, and etc.). </a:t>
            </a:r>
          </a:p>
        </p:txBody>
      </p:sp>
      <p:sp>
        <p:nvSpPr>
          <p:cNvPr id="4" name="Footer Placeholder 3"/>
          <p:cNvSpPr>
            <a:spLocks noGrp="1"/>
          </p:cNvSpPr>
          <p:nvPr>
            <p:ph type="ftr" sz="quarter" idx="11"/>
          </p:nvPr>
        </p:nvSpPr>
        <p:spPr/>
        <p:txBody>
          <a:bodyPr/>
          <a:lstStyle/>
          <a:p>
            <a:r>
              <a:rPr lang="en-US" dirty="0" smtClean="0"/>
              <a:t>Dr. Mohamed Saad </a:t>
            </a:r>
            <a:r>
              <a:rPr lang="en-US" dirty="0" err="1" smtClean="0"/>
              <a:t>Daoud</a:t>
            </a:r>
            <a:endParaRPr lang="en-US" dirty="0"/>
          </a:p>
        </p:txBody>
      </p:sp>
      <p:sp>
        <p:nvSpPr>
          <p:cNvPr id="5" name="Slide Number Placeholder 4"/>
          <p:cNvSpPr>
            <a:spLocks noGrp="1"/>
          </p:cNvSpPr>
          <p:nvPr>
            <p:ph type="sldNum" sz="quarter" idx="12"/>
          </p:nvPr>
        </p:nvSpPr>
        <p:spPr/>
        <p:txBody>
          <a:bodyPr/>
          <a:lstStyle/>
          <a:p>
            <a:fld id="{C0B24F9D-808B-4200-A7FE-3B1F49D75A8C}" type="slidenum">
              <a:rPr lang="en-US" smtClean="0"/>
              <a:pPr/>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836712"/>
            <a:ext cx="7797546" cy="5487888"/>
          </a:xfrm>
        </p:spPr>
        <p:txBody>
          <a:bodyPr>
            <a:normAutofit/>
          </a:bodyPr>
          <a:lstStyle/>
          <a:p>
            <a:pPr marL="0" indent="0">
              <a:buNone/>
            </a:pPr>
            <a:r>
              <a:rPr lang="en-US" sz="2400" b="1" dirty="0">
                <a:solidFill>
                  <a:srgbClr val="FF0000"/>
                </a:solidFill>
                <a:latin typeface="Times New Roman" panose="02020603050405020304" pitchFamily="18" charset="0"/>
                <a:cs typeface="Times New Roman" panose="02020603050405020304" pitchFamily="18" charset="0"/>
              </a:rPr>
              <a:t>Leukocytes (White Blood Cells</a:t>
            </a:r>
            <a:r>
              <a:rPr lang="en-US" sz="2400" b="1" dirty="0" smtClean="0">
                <a:solidFill>
                  <a:srgbClr val="FF0000"/>
                </a:solidFill>
                <a:latin typeface="Times New Roman" panose="02020603050405020304" pitchFamily="18" charset="0"/>
                <a:cs typeface="Times New Roman" panose="02020603050405020304" pitchFamily="18" charset="0"/>
              </a:rPr>
              <a:t>):</a:t>
            </a:r>
          </a:p>
          <a:p>
            <a:pPr algn="just">
              <a:lnSpc>
                <a:spcPct val="150000"/>
              </a:lnSpc>
            </a:pPr>
            <a:r>
              <a:rPr lang="en-US" sz="2400" b="1" dirty="0">
                <a:solidFill>
                  <a:srgbClr val="0070C0"/>
                </a:solidFill>
                <a:latin typeface="Times New Roman" panose="02020603050405020304" pitchFamily="18" charset="0"/>
                <a:cs typeface="Times New Roman" panose="02020603050405020304" pitchFamily="18" charset="0"/>
              </a:rPr>
              <a:t>The </a:t>
            </a:r>
            <a:r>
              <a:rPr lang="en-US" sz="2400" b="1" dirty="0" smtClean="0">
                <a:solidFill>
                  <a:srgbClr val="0070C0"/>
                </a:solidFill>
                <a:latin typeface="Times New Roman" panose="02020603050405020304" pitchFamily="18" charset="0"/>
                <a:cs typeface="Times New Roman" panose="02020603050405020304" pitchFamily="18" charset="0"/>
              </a:rPr>
              <a:t>leukocytes</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smtClean="0">
                <a:solidFill>
                  <a:srgbClr val="0070C0"/>
                </a:solidFill>
                <a:latin typeface="Times New Roman" panose="02020603050405020304" pitchFamily="18" charset="0"/>
                <a:cs typeface="Times New Roman" panose="02020603050405020304" pitchFamily="18" charset="0"/>
              </a:rPr>
              <a:t>are </a:t>
            </a:r>
            <a:r>
              <a:rPr lang="en-US" sz="2400" b="1" dirty="0">
                <a:solidFill>
                  <a:srgbClr val="0070C0"/>
                </a:solidFill>
                <a:latin typeface="Times New Roman" panose="02020603050405020304" pitchFamily="18" charset="0"/>
                <a:cs typeface="Times New Roman" panose="02020603050405020304" pitchFamily="18" charset="0"/>
              </a:rPr>
              <a:t>the mobile units of the </a:t>
            </a:r>
            <a:r>
              <a:rPr lang="en-US" sz="2400" b="1" dirty="0" smtClean="0">
                <a:solidFill>
                  <a:srgbClr val="0070C0"/>
                </a:solidFill>
                <a:latin typeface="Times New Roman" panose="02020603050405020304" pitchFamily="18" charset="0"/>
                <a:cs typeface="Times New Roman" panose="02020603050405020304" pitchFamily="18" charset="0"/>
              </a:rPr>
              <a:t>body’s protective </a:t>
            </a:r>
            <a:r>
              <a:rPr lang="en-US" sz="2400" b="1" dirty="0">
                <a:solidFill>
                  <a:srgbClr val="0070C0"/>
                </a:solidFill>
                <a:latin typeface="Times New Roman" panose="02020603050405020304" pitchFamily="18" charset="0"/>
                <a:cs typeface="Times New Roman" panose="02020603050405020304" pitchFamily="18" charset="0"/>
              </a:rPr>
              <a:t>system. </a:t>
            </a:r>
            <a:endParaRPr lang="en-US" sz="2400" b="1" dirty="0" smtClean="0">
              <a:solidFill>
                <a:srgbClr val="0070C0"/>
              </a:solidFill>
              <a:latin typeface="Times New Roman" panose="02020603050405020304" pitchFamily="18" charset="0"/>
              <a:cs typeface="Times New Roman" panose="02020603050405020304" pitchFamily="18" charset="0"/>
            </a:endParaRPr>
          </a:p>
          <a:p>
            <a:pPr algn="just">
              <a:lnSpc>
                <a:spcPct val="150000"/>
              </a:lnSpc>
            </a:pPr>
            <a:r>
              <a:rPr lang="en-US" sz="2400" b="1" dirty="0" smtClean="0">
                <a:solidFill>
                  <a:srgbClr val="0070C0"/>
                </a:solidFill>
                <a:latin typeface="Times New Roman" panose="02020603050405020304" pitchFamily="18" charset="0"/>
                <a:cs typeface="Times New Roman" panose="02020603050405020304" pitchFamily="18" charset="0"/>
              </a:rPr>
              <a:t>They </a:t>
            </a:r>
            <a:r>
              <a:rPr lang="en-US" sz="2400" b="1" dirty="0">
                <a:solidFill>
                  <a:srgbClr val="0070C0"/>
                </a:solidFill>
                <a:latin typeface="Times New Roman" panose="02020603050405020304" pitchFamily="18" charset="0"/>
                <a:cs typeface="Times New Roman" panose="02020603050405020304" pitchFamily="18" charset="0"/>
              </a:rPr>
              <a:t>are formed partially </a:t>
            </a:r>
            <a:r>
              <a:rPr lang="en-US" sz="2400" b="1" dirty="0" smtClean="0">
                <a:solidFill>
                  <a:srgbClr val="0070C0"/>
                </a:solidFill>
                <a:latin typeface="Times New Roman" panose="02020603050405020304" pitchFamily="18" charset="0"/>
                <a:cs typeface="Times New Roman" panose="02020603050405020304" pitchFamily="18" charset="0"/>
              </a:rPr>
              <a:t>in:</a:t>
            </a:r>
          </a:p>
          <a:p>
            <a:pPr lvl="1" algn="just">
              <a:lnSpc>
                <a:spcPct val="150000"/>
              </a:lnSpc>
            </a:pPr>
            <a:r>
              <a:rPr lang="en-US" sz="2200" b="1" dirty="0" smtClean="0">
                <a:solidFill>
                  <a:srgbClr val="0070C0"/>
                </a:solidFill>
                <a:latin typeface="Times New Roman" panose="02020603050405020304" pitchFamily="18" charset="0"/>
                <a:cs typeface="Times New Roman" panose="02020603050405020304" pitchFamily="18" charset="0"/>
              </a:rPr>
              <a:t>the </a:t>
            </a:r>
            <a:r>
              <a:rPr lang="en-US" sz="2200" b="1" dirty="0">
                <a:solidFill>
                  <a:srgbClr val="006600"/>
                </a:solidFill>
                <a:latin typeface="Times New Roman" panose="02020603050405020304" pitchFamily="18" charset="0"/>
                <a:cs typeface="Times New Roman" panose="02020603050405020304" pitchFamily="18" charset="0"/>
              </a:rPr>
              <a:t>bone marrow </a:t>
            </a:r>
            <a:r>
              <a:rPr lang="en-US" sz="2200" b="1" dirty="0">
                <a:solidFill>
                  <a:srgbClr val="0070C0"/>
                </a:solidFill>
                <a:latin typeface="Times New Roman" panose="02020603050405020304" pitchFamily="18" charset="0"/>
                <a:cs typeface="Times New Roman" panose="02020603050405020304" pitchFamily="18" charset="0"/>
              </a:rPr>
              <a:t>(</a:t>
            </a:r>
            <a:r>
              <a:rPr lang="en-US" sz="2200" b="1" dirty="0" smtClean="0">
                <a:solidFill>
                  <a:srgbClr val="0070C0"/>
                </a:solidFill>
                <a:latin typeface="Times New Roman" panose="02020603050405020304" pitchFamily="18" charset="0"/>
                <a:cs typeface="Times New Roman" panose="02020603050405020304" pitchFamily="18" charset="0"/>
              </a:rPr>
              <a:t>granulocytes, monocytes </a:t>
            </a:r>
            <a:r>
              <a:rPr lang="en-US" sz="2200" b="1" dirty="0">
                <a:solidFill>
                  <a:srgbClr val="0070C0"/>
                </a:solidFill>
                <a:latin typeface="Times New Roman" panose="02020603050405020304" pitchFamily="18" charset="0"/>
                <a:cs typeface="Times New Roman" panose="02020603050405020304" pitchFamily="18" charset="0"/>
              </a:rPr>
              <a:t>and a few lymphocytes) and partially in </a:t>
            </a:r>
            <a:endParaRPr lang="en-US" sz="2200" b="1" dirty="0" smtClean="0">
              <a:solidFill>
                <a:srgbClr val="0070C0"/>
              </a:solidFill>
              <a:latin typeface="Times New Roman" panose="02020603050405020304" pitchFamily="18" charset="0"/>
              <a:cs typeface="Times New Roman" panose="02020603050405020304" pitchFamily="18" charset="0"/>
            </a:endParaRPr>
          </a:p>
          <a:p>
            <a:pPr lvl="1" algn="just">
              <a:lnSpc>
                <a:spcPct val="150000"/>
              </a:lnSpc>
            </a:pPr>
            <a:r>
              <a:rPr lang="en-US" sz="2200" b="1" dirty="0" smtClean="0">
                <a:solidFill>
                  <a:srgbClr val="0070C0"/>
                </a:solidFill>
                <a:latin typeface="Times New Roman" panose="02020603050405020304" pitchFamily="18" charset="0"/>
                <a:cs typeface="Times New Roman" panose="02020603050405020304" pitchFamily="18" charset="0"/>
              </a:rPr>
              <a:t>the </a:t>
            </a:r>
            <a:r>
              <a:rPr lang="en-US" sz="2200" b="1" dirty="0">
                <a:solidFill>
                  <a:srgbClr val="006600"/>
                </a:solidFill>
                <a:latin typeface="Times New Roman" panose="02020603050405020304" pitchFamily="18" charset="0"/>
                <a:cs typeface="Times New Roman" panose="02020603050405020304" pitchFamily="18" charset="0"/>
              </a:rPr>
              <a:t>lymph tissue </a:t>
            </a:r>
            <a:r>
              <a:rPr lang="en-US" sz="2200" b="1" dirty="0">
                <a:solidFill>
                  <a:srgbClr val="0070C0"/>
                </a:solidFill>
                <a:latin typeface="Times New Roman" panose="02020603050405020304" pitchFamily="18" charset="0"/>
                <a:cs typeface="Times New Roman" panose="02020603050405020304" pitchFamily="18" charset="0"/>
              </a:rPr>
              <a:t>(</a:t>
            </a:r>
            <a:r>
              <a:rPr lang="en-US" sz="2200" b="1" dirty="0" smtClean="0">
                <a:solidFill>
                  <a:srgbClr val="0070C0"/>
                </a:solidFill>
                <a:latin typeface="Times New Roman" panose="02020603050405020304" pitchFamily="18" charset="0"/>
                <a:cs typeface="Times New Roman" panose="02020603050405020304" pitchFamily="18" charset="0"/>
              </a:rPr>
              <a:t>lymphocytes and </a:t>
            </a:r>
            <a:r>
              <a:rPr lang="en-US" sz="2200" b="1" dirty="0">
                <a:solidFill>
                  <a:srgbClr val="0070C0"/>
                </a:solidFill>
                <a:latin typeface="Times New Roman" panose="02020603050405020304" pitchFamily="18" charset="0"/>
                <a:cs typeface="Times New Roman" panose="02020603050405020304" pitchFamily="18" charset="0"/>
              </a:rPr>
              <a:t>plasma cells</a:t>
            </a:r>
            <a:r>
              <a:rPr lang="en-US" sz="2200" b="1" dirty="0" smtClean="0">
                <a:solidFill>
                  <a:srgbClr val="0070C0"/>
                </a:solidFill>
                <a:latin typeface="Times New Roman" panose="02020603050405020304" pitchFamily="18" charset="0"/>
                <a:cs typeface="Times New Roman" panose="02020603050405020304" pitchFamily="18" charset="0"/>
              </a:rPr>
              <a:t>).</a:t>
            </a:r>
          </a:p>
          <a:p>
            <a:pPr marL="274320" lvl="1" indent="0" algn="just">
              <a:lnSpc>
                <a:spcPct val="150000"/>
              </a:lnSpc>
              <a:buNone/>
            </a:pPr>
            <a:r>
              <a:rPr lang="en-US" sz="2200" b="1" dirty="0" smtClean="0">
                <a:solidFill>
                  <a:srgbClr val="0070C0"/>
                </a:solidFill>
                <a:latin typeface="Times New Roman" panose="02020603050405020304" pitchFamily="18" charset="0"/>
                <a:cs typeface="Times New Roman" panose="02020603050405020304" pitchFamily="18" charset="0"/>
              </a:rPr>
              <a:t>After </a:t>
            </a:r>
            <a:r>
              <a:rPr lang="en-US" sz="2200" b="1" dirty="0">
                <a:solidFill>
                  <a:srgbClr val="0070C0"/>
                </a:solidFill>
                <a:latin typeface="Times New Roman" panose="02020603050405020304" pitchFamily="18" charset="0"/>
                <a:cs typeface="Times New Roman" panose="02020603050405020304" pitchFamily="18" charset="0"/>
              </a:rPr>
              <a:t>formation, they are transported in the </a:t>
            </a:r>
            <a:r>
              <a:rPr lang="en-US" sz="2200" b="1" dirty="0" smtClean="0">
                <a:solidFill>
                  <a:srgbClr val="0070C0"/>
                </a:solidFill>
                <a:latin typeface="Times New Roman" panose="02020603050405020304" pitchFamily="18" charset="0"/>
                <a:cs typeface="Times New Roman" panose="02020603050405020304" pitchFamily="18" charset="0"/>
              </a:rPr>
              <a:t>blood to </a:t>
            </a:r>
            <a:r>
              <a:rPr lang="en-US" sz="2200" b="1" dirty="0">
                <a:solidFill>
                  <a:srgbClr val="0070C0"/>
                </a:solidFill>
                <a:latin typeface="Times New Roman" panose="02020603050405020304" pitchFamily="18" charset="0"/>
                <a:cs typeface="Times New Roman" panose="02020603050405020304" pitchFamily="18" charset="0"/>
              </a:rPr>
              <a:t>different parts of the body where they are </a:t>
            </a:r>
            <a:r>
              <a:rPr lang="en-US" sz="2200" b="1" dirty="0" smtClean="0">
                <a:solidFill>
                  <a:srgbClr val="0070C0"/>
                </a:solidFill>
                <a:latin typeface="Times New Roman" panose="02020603050405020304" pitchFamily="18" charset="0"/>
                <a:cs typeface="Times New Roman" panose="02020603050405020304" pitchFamily="18" charset="0"/>
              </a:rPr>
              <a:t>needed. </a:t>
            </a:r>
          </a:p>
          <a:p>
            <a:pPr algn="just">
              <a:lnSpc>
                <a:spcPct val="150000"/>
              </a:lnSpc>
            </a:pPr>
            <a:endParaRPr lang="en-US" sz="2400" b="1" dirty="0" smtClean="0">
              <a:solidFill>
                <a:srgbClr val="0070C0"/>
              </a:solidFill>
              <a:latin typeface="+mj-lt"/>
            </a:endParaRPr>
          </a:p>
        </p:txBody>
      </p:sp>
      <p:sp>
        <p:nvSpPr>
          <p:cNvPr id="4" name="Footer Placeholder 3"/>
          <p:cNvSpPr>
            <a:spLocks noGrp="1"/>
          </p:cNvSpPr>
          <p:nvPr>
            <p:ph type="ftr" sz="quarter" idx="11"/>
          </p:nvPr>
        </p:nvSpPr>
        <p:spPr/>
        <p:txBody>
          <a:bodyPr/>
          <a:lstStyle/>
          <a:p>
            <a:r>
              <a:rPr lang="en-US" smtClean="0"/>
              <a:t>Dr. Mohamed Saad Daoud</a:t>
            </a:r>
            <a:endParaRPr lang="en-US"/>
          </a:p>
        </p:txBody>
      </p:sp>
      <p:sp>
        <p:nvSpPr>
          <p:cNvPr id="5" name="Slide Number Placeholder 4"/>
          <p:cNvSpPr>
            <a:spLocks noGrp="1"/>
          </p:cNvSpPr>
          <p:nvPr>
            <p:ph type="sldNum" sz="quarter" idx="12"/>
          </p:nvPr>
        </p:nvSpPr>
        <p:spPr/>
        <p:txBody>
          <a:bodyPr/>
          <a:lstStyle/>
          <a:p>
            <a:fld id="{C0B24F9D-808B-4200-A7FE-3B1F49D75A8C}" type="slidenum">
              <a:rPr lang="en-US" smtClean="0"/>
              <a:pPr/>
              <a:t>4</a:t>
            </a:fld>
            <a:endParaRPr lang="en-US"/>
          </a:p>
        </p:txBody>
      </p:sp>
    </p:spTree>
    <p:extLst>
      <p:ext uri="{BB962C8B-B14F-4D97-AF65-F5344CB8AC3E}">
        <p14:creationId xmlns:p14="http://schemas.microsoft.com/office/powerpoint/2010/main" val="331011253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764704"/>
            <a:ext cx="7772400" cy="5407496"/>
          </a:xfrm>
        </p:spPr>
        <p:txBody>
          <a:bodyPr>
            <a:normAutofit lnSpcReduction="10000"/>
          </a:bodyPr>
          <a:lstStyle/>
          <a:p>
            <a:pPr algn="just">
              <a:lnSpc>
                <a:spcPct val="150000"/>
              </a:lnSpc>
            </a:pPr>
            <a:r>
              <a:rPr lang="en-US" sz="2400" b="1" dirty="0" smtClean="0">
                <a:solidFill>
                  <a:srgbClr val="0070C0"/>
                </a:solidFill>
                <a:latin typeface="Times New Roman" panose="02020603050405020304" pitchFamily="18" charset="0"/>
                <a:cs typeface="Times New Roman" panose="02020603050405020304" pitchFamily="18" charset="0"/>
              </a:rPr>
              <a:t>T </a:t>
            </a:r>
            <a:r>
              <a:rPr lang="en-US" sz="2400" b="1" dirty="0">
                <a:solidFill>
                  <a:srgbClr val="0070C0"/>
                </a:solidFill>
                <a:latin typeface="Times New Roman" panose="02020603050405020304" pitchFamily="18" charset="0"/>
                <a:cs typeface="Times New Roman" panose="02020603050405020304" pitchFamily="18" charset="0"/>
              </a:rPr>
              <a:t>cells are developed in the thymus, where as the B lymphocytes are differentiated in the adult bone marrow and fetal liver</a:t>
            </a:r>
            <a:r>
              <a:rPr lang="en-US" sz="2400" b="1" dirty="0" smtClean="0">
                <a:solidFill>
                  <a:srgbClr val="0070C0"/>
                </a:solidFill>
                <a:latin typeface="Times New Roman" panose="02020603050405020304" pitchFamily="18" charset="0"/>
                <a:cs typeface="Times New Roman" panose="02020603050405020304" pitchFamily="18" charset="0"/>
              </a:rPr>
              <a:t>.</a:t>
            </a:r>
          </a:p>
          <a:p>
            <a:pPr algn="just">
              <a:lnSpc>
                <a:spcPct val="150000"/>
              </a:lnSpc>
            </a:pPr>
            <a:r>
              <a:rPr lang="en-US" sz="2400" b="1" dirty="0" smtClean="0">
                <a:solidFill>
                  <a:srgbClr val="0070C0"/>
                </a:solidFill>
                <a:latin typeface="Times New Roman" panose="02020603050405020304" pitchFamily="18" charset="0"/>
                <a:cs typeface="Times New Roman" panose="02020603050405020304" pitchFamily="18" charset="0"/>
              </a:rPr>
              <a:t>Lymphocytes </a:t>
            </a:r>
            <a:r>
              <a:rPr lang="en-US" sz="2400" b="1" dirty="0">
                <a:solidFill>
                  <a:srgbClr val="0070C0"/>
                </a:solidFill>
                <a:latin typeface="Times New Roman" panose="02020603050405020304" pitchFamily="18" charset="0"/>
                <a:cs typeface="Times New Roman" panose="02020603050405020304" pitchFamily="18" charset="0"/>
              </a:rPr>
              <a:t>show several variations in the size </a:t>
            </a:r>
            <a:r>
              <a:rPr lang="en-US" sz="2400" b="1" dirty="0" smtClean="0">
                <a:solidFill>
                  <a:srgbClr val="0070C0"/>
                </a:solidFill>
                <a:latin typeface="Times New Roman" panose="02020603050405020304" pitchFamily="18" charset="0"/>
                <a:cs typeface="Times New Roman" panose="02020603050405020304" pitchFamily="18" charset="0"/>
              </a:rPr>
              <a:t>(6-10 </a:t>
            </a:r>
            <a:r>
              <a:rPr lang="en-US" sz="2400" b="1" dirty="0" err="1">
                <a:solidFill>
                  <a:srgbClr val="0070C0"/>
                </a:solidFill>
                <a:latin typeface="Times New Roman" panose="02020603050405020304" pitchFamily="18" charset="0"/>
                <a:cs typeface="Times New Roman" panose="02020603050405020304" pitchFamily="18" charset="0"/>
              </a:rPr>
              <a:t>μm</a:t>
            </a:r>
            <a:r>
              <a:rPr lang="en-US" sz="2400" b="1" dirty="0">
                <a:solidFill>
                  <a:srgbClr val="0070C0"/>
                </a:solidFill>
                <a:latin typeface="Times New Roman" panose="02020603050405020304" pitchFamily="18" charset="0"/>
                <a:cs typeface="Times New Roman" panose="02020603050405020304" pitchFamily="18" charset="0"/>
              </a:rPr>
              <a:t>) and morphology. </a:t>
            </a:r>
            <a:endParaRPr lang="en-US" sz="2400" b="1" dirty="0" smtClean="0">
              <a:solidFill>
                <a:srgbClr val="0070C0"/>
              </a:solidFill>
              <a:latin typeface="Times New Roman" panose="02020603050405020304" pitchFamily="18" charset="0"/>
              <a:cs typeface="Times New Roman" panose="02020603050405020304" pitchFamily="18" charset="0"/>
            </a:endParaRPr>
          </a:p>
          <a:p>
            <a:pPr algn="just">
              <a:lnSpc>
                <a:spcPct val="150000"/>
              </a:lnSpc>
            </a:pPr>
            <a:r>
              <a:rPr lang="en-US" sz="2400" b="1" dirty="0" smtClean="0">
                <a:solidFill>
                  <a:srgbClr val="0070C0"/>
                </a:solidFill>
                <a:latin typeface="Times New Roman" panose="02020603050405020304" pitchFamily="18" charset="0"/>
                <a:cs typeface="Times New Roman" panose="02020603050405020304" pitchFamily="18" charset="0"/>
              </a:rPr>
              <a:t>These </a:t>
            </a:r>
            <a:r>
              <a:rPr lang="en-US" sz="2400" b="1" dirty="0">
                <a:solidFill>
                  <a:srgbClr val="0070C0"/>
                </a:solidFill>
                <a:latin typeface="Times New Roman" panose="02020603050405020304" pitchFamily="18" charset="0"/>
                <a:cs typeface="Times New Roman" panose="02020603050405020304" pitchFamily="18" charset="0"/>
              </a:rPr>
              <a:t>variations are seen in the: </a:t>
            </a:r>
          </a:p>
          <a:p>
            <a:pPr marL="274320" lvl="1" indent="0" algn="just">
              <a:lnSpc>
                <a:spcPct val="150000"/>
              </a:lnSpc>
              <a:buNone/>
            </a:pPr>
            <a:r>
              <a:rPr lang="en-US" sz="2200" b="1" dirty="0" smtClean="0">
                <a:solidFill>
                  <a:srgbClr val="0070C0"/>
                </a:solidFill>
                <a:latin typeface="Times New Roman" panose="02020603050405020304" pitchFamily="18" charset="0"/>
                <a:cs typeface="Times New Roman" panose="02020603050405020304" pitchFamily="18" charset="0"/>
              </a:rPr>
              <a:t>  </a:t>
            </a:r>
            <a:r>
              <a:rPr lang="en-US" sz="2200" b="1" dirty="0" smtClean="0">
                <a:solidFill>
                  <a:srgbClr val="C00000"/>
                </a:solidFill>
                <a:latin typeface="Times New Roman" panose="02020603050405020304" pitchFamily="18" charset="0"/>
                <a:cs typeface="Times New Roman" panose="02020603050405020304" pitchFamily="18" charset="0"/>
              </a:rPr>
              <a:t>A</a:t>
            </a:r>
            <a:r>
              <a:rPr lang="en-US" sz="2200" b="1" dirty="0">
                <a:solidFill>
                  <a:srgbClr val="C00000"/>
                </a:solidFill>
                <a:latin typeface="Times New Roman" panose="02020603050405020304" pitchFamily="18" charset="0"/>
                <a:cs typeface="Times New Roman" panose="02020603050405020304" pitchFamily="18" charset="0"/>
              </a:rPr>
              <a:t>. </a:t>
            </a:r>
            <a:r>
              <a:rPr lang="en-US" sz="2200" b="1" dirty="0">
                <a:solidFill>
                  <a:srgbClr val="0070C0"/>
                </a:solidFill>
                <a:latin typeface="Times New Roman" panose="02020603050405020304" pitchFamily="18" charset="0"/>
                <a:cs typeface="Times New Roman" panose="02020603050405020304" pitchFamily="18" charset="0"/>
              </a:rPr>
              <a:t>Nuclear to cytoplasmic ratio (N: C ratio). </a:t>
            </a:r>
          </a:p>
          <a:p>
            <a:pPr marL="274320" lvl="1" indent="0" algn="just">
              <a:lnSpc>
                <a:spcPct val="150000"/>
              </a:lnSpc>
              <a:buNone/>
            </a:pPr>
            <a:r>
              <a:rPr lang="en-US" sz="2200" b="1" dirty="0" smtClean="0">
                <a:solidFill>
                  <a:srgbClr val="0070C0"/>
                </a:solidFill>
                <a:latin typeface="Times New Roman" panose="02020603050405020304" pitchFamily="18" charset="0"/>
                <a:cs typeface="Times New Roman" panose="02020603050405020304" pitchFamily="18" charset="0"/>
              </a:rPr>
              <a:t>  </a:t>
            </a:r>
            <a:r>
              <a:rPr lang="en-US" sz="2200" b="1" dirty="0" smtClean="0">
                <a:solidFill>
                  <a:srgbClr val="C00000"/>
                </a:solidFill>
                <a:latin typeface="Times New Roman" panose="02020603050405020304" pitchFamily="18" charset="0"/>
                <a:cs typeface="Times New Roman" panose="02020603050405020304" pitchFamily="18" charset="0"/>
              </a:rPr>
              <a:t>B</a:t>
            </a:r>
            <a:r>
              <a:rPr lang="en-US" sz="2200" b="1" dirty="0">
                <a:solidFill>
                  <a:srgbClr val="C00000"/>
                </a:solidFill>
                <a:latin typeface="Times New Roman" panose="02020603050405020304" pitchFamily="18" charset="0"/>
                <a:cs typeface="Times New Roman" panose="02020603050405020304" pitchFamily="18" charset="0"/>
              </a:rPr>
              <a:t>. </a:t>
            </a:r>
            <a:r>
              <a:rPr lang="en-US" sz="2200" b="1" dirty="0">
                <a:solidFill>
                  <a:srgbClr val="0070C0"/>
                </a:solidFill>
                <a:latin typeface="Times New Roman" panose="02020603050405020304" pitchFamily="18" charset="0"/>
                <a:cs typeface="Times New Roman" panose="02020603050405020304" pitchFamily="18" charset="0"/>
              </a:rPr>
              <a:t>The nuclear shape. </a:t>
            </a:r>
          </a:p>
          <a:p>
            <a:pPr marL="274320" lvl="1" indent="0" algn="just">
              <a:lnSpc>
                <a:spcPct val="150000"/>
              </a:lnSpc>
              <a:buNone/>
            </a:pPr>
            <a:r>
              <a:rPr lang="en-US" sz="2200" b="1" dirty="0" smtClean="0">
                <a:solidFill>
                  <a:srgbClr val="0070C0"/>
                </a:solidFill>
                <a:latin typeface="Times New Roman" panose="02020603050405020304" pitchFamily="18" charset="0"/>
                <a:cs typeface="Times New Roman" panose="02020603050405020304" pitchFamily="18" charset="0"/>
              </a:rPr>
              <a:t>  </a:t>
            </a:r>
            <a:r>
              <a:rPr lang="en-US" sz="2200" b="1" dirty="0" smtClean="0">
                <a:solidFill>
                  <a:srgbClr val="C00000"/>
                </a:solidFill>
                <a:latin typeface="Times New Roman" panose="02020603050405020304" pitchFamily="18" charset="0"/>
                <a:cs typeface="Times New Roman" panose="02020603050405020304" pitchFamily="18" charset="0"/>
              </a:rPr>
              <a:t>C</a:t>
            </a:r>
            <a:r>
              <a:rPr lang="en-US" sz="2200" b="1" dirty="0">
                <a:solidFill>
                  <a:srgbClr val="C00000"/>
                </a:solidFill>
                <a:latin typeface="Times New Roman" panose="02020603050405020304" pitchFamily="18" charset="0"/>
                <a:cs typeface="Times New Roman" panose="02020603050405020304" pitchFamily="18" charset="0"/>
              </a:rPr>
              <a:t>. </a:t>
            </a:r>
            <a:r>
              <a:rPr lang="en-US" sz="2200" b="1" dirty="0">
                <a:solidFill>
                  <a:srgbClr val="0070C0"/>
                </a:solidFill>
                <a:latin typeface="Times New Roman" panose="02020603050405020304" pitchFamily="18" charset="0"/>
                <a:cs typeface="Times New Roman" panose="02020603050405020304" pitchFamily="18" charset="0"/>
              </a:rPr>
              <a:t>The presence or absence of </a:t>
            </a:r>
            <a:r>
              <a:rPr lang="en-US" sz="2200" b="1" dirty="0" err="1">
                <a:solidFill>
                  <a:srgbClr val="0070C0"/>
                </a:solidFill>
                <a:latin typeface="Times New Roman" panose="02020603050405020304" pitchFamily="18" charset="0"/>
                <a:cs typeface="Times New Roman" panose="02020603050405020304" pitchFamily="18" charset="0"/>
              </a:rPr>
              <a:t>azurophilic</a:t>
            </a:r>
            <a:r>
              <a:rPr lang="en-US" sz="2200" b="1" dirty="0">
                <a:solidFill>
                  <a:srgbClr val="0070C0"/>
                </a:solidFill>
                <a:latin typeface="Times New Roman" panose="02020603050405020304" pitchFamily="18" charset="0"/>
                <a:cs typeface="Times New Roman" panose="02020603050405020304" pitchFamily="18" charset="0"/>
              </a:rPr>
              <a:t> granules. </a:t>
            </a:r>
          </a:p>
          <a:p>
            <a:pPr algn="just">
              <a:lnSpc>
                <a:spcPct val="150000"/>
              </a:lnSpc>
            </a:pPr>
            <a:endParaRPr lang="en-US" sz="2400" b="1" dirty="0">
              <a:solidFill>
                <a:srgbClr val="0070C0"/>
              </a:solidFill>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US" smtClean="0"/>
              <a:t>Dr. Mohamed Saad Daoud</a:t>
            </a:r>
            <a:endParaRPr lang="en-US"/>
          </a:p>
        </p:txBody>
      </p:sp>
      <p:sp>
        <p:nvSpPr>
          <p:cNvPr id="5" name="Slide Number Placeholder 4"/>
          <p:cNvSpPr>
            <a:spLocks noGrp="1"/>
          </p:cNvSpPr>
          <p:nvPr>
            <p:ph type="sldNum" sz="quarter" idx="12"/>
          </p:nvPr>
        </p:nvSpPr>
        <p:spPr/>
        <p:txBody>
          <a:bodyPr/>
          <a:lstStyle/>
          <a:p>
            <a:fld id="{C0B24F9D-808B-4200-A7FE-3B1F49D75A8C}" type="slidenum">
              <a:rPr lang="en-US" smtClean="0"/>
              <a:pPr/>
              <a:t>40</a:t>
            </a:fld>
            <a:endParaRPr lang="en-US"/>
          </a:p>
        </p:txBody>
      </p:sp>
    </p:spTree>
    <p:extLst>
      <p:ext uri="{BB962C8B-B14F-4D97-AF65-F5344CB8AC3E}">
        <p14:creationId xmlns:p14="http://schemas.microsoft.com/office/powerpoint/2010/main" val="19325041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4704"/>
            <a:ext cx="8229600" cy="5559896"/>
          </a:xfrm>
        </p:spPr>
        <p:txBody>
          <a:bodyPr>
            <a:normAutofit lnSpcReduction="10000"/>
          </a:bodyPr>
          <a:lstStyle/>
          <a:p>
            <a:pPr algn="just">
              <a:lnSpc>
                <a:spcPct val="150000"/>
              </a:lnSpc>
            </a:pPr>
            <a:r>
              <a:rPr lang="en-US" sz="2400" b="1" dirty="0" smtClean="0">
                <a:solidFill>
                  <a:srgbClr val="0070C0"/>
                </a:solidFill>
                <a:latin typeface="Times New Roman" panose="02020603050405020304" pitchFamily="18" charset="0"/>
                <a:cs typeface="Times New Roman" panose="02020603050405020304" pitchFamily="18" charset="0"/>
              </a:rPr>
              <a:t>Lymphocytes </a:t>
            </a:r>
            <a:r>
              <a:rPr lang="en-US" sz="2400" b="1" dirty="0" smtClean="0">
                <a:solidFill>
                  <a:srgbClr val="0070C0"/>
                </a:solidFill>
                <a:latin typeface="Times New Roman" panose="02020603050405020304" pitchFamily="18" charset="0"/>
                <a:cs typeface="Times New Roman" panose="02020603050405020304" pitchFamily="18" charset="0"/>
              </a:rPr>
              <a:t>in the blood smear stained with Giemsa stain, show two distinct morphological types: </a:t>
            </a:r>
          </a:p>
          <a:p>
            <a:pPr marL="568325" indent="-284163" algn="just">
              <a:lnSpc>
                <a:spcPct val="150000"/>
              </a:lnSpc>
              <a:buAutoNum type="alphaUcPeriod"/>
            </a:pPr>
            <a:r>
              <a:rPr lang="en-US" sz="2400" b="1" dirty="0" smtClean="0">
                <a:solidFill>
                  <a:srgbClr val="0070C0"/>
                </a:solidFill>
                <a:latin typeface="Times New Roman" panose="02020603050405020304" pitchFamily="18" charset="0"/>
                <a:cs typeface="Times New Roman" panose="02020603050405020304" pitchFamily="18" charset="0"/>
              </a:rPr>
              <a:t>The </a:t>
            </a:r>
            <a:r>
              <a:rPr lang="en-US" sz="2400" b="1" dirty="0">
                <a:solidFill>
                  <a:srgbClr val="0070C0"/>
                </a:solidFill>
                <a:latin typeface="Times New Roman" panose="02020603050405020304" pitchFamily="18" charset="0"/>
                <a:cs typeface="Times New Roman" panose="02020603050405020304" pitchFamily="18" charset="0"/>
              </a:rPr>
              <a:t>first are relatively small, typically a granular lymphocytes with higher N: C ratio. </a:t>
            </a:r>
          </a:p>
          <a:p>
            <a:pPr marL="568325" indent="-284163" algn="just">
              <a:lnSpc>
                <a:spcPct val="150000"/>
              </a:lnSpc>
              <a:buAutoNum type="alphaUcPeriod"/>
            </a:pPr>
            <a:r>
              <a:rPr lang="en-US" sz="2400" b="1" dirty="0" smtClean="0">
                <a:solidFill>
                  <a:srgbClr val="0070C0"/>
                </a:solidFill>
                <a:latin typeface="Times New Roman" panose="02020603050405020304" pitchFamily="18" charset="0"/>
                <a:cs typeface="Times New Roman" panose="02020603050405020304" pitchFamily="18" charset="0"/>
              </a:rPr>
              <a:t>The </a:t>
            </a:r>
            <a:r>
              <a:rPr lang="en-US" sz="2400" b="1" dirty="0">
                <a:solidFill>
                  <a:srgbClr val="0070C0"/>
                </a:solidFill>
                <a:latin typeface="Times New Roman" panose="02020603050405020304" pitchFamily="18" charset="0"/>
                <a:cs typeface="Times New Roman" panose="02020603050405020304" pitchFamily="18" charset="0"/>
              </a:rPr>
              <a:t>second type is larger with lower N: C ratio, and contains </a:t>
            </a:r>
            <a:r>
              <a:rPr lang="en-US" sz="2400" b="1" dirty="0" smtClean="0">
                <a:solidFill>
                  <a:srgbClr val="0070C0"/>
                </a:solidFill>
                <a:latin typeface="Times New Roman" panose="02020603050405020304" pitchFamily="18" charset="0"/>
                <a:cs typeface="Times New Roman" panose="02020603050405020304" pitchFamily="18" charset="0"/>
              </a:rPr>
              <a:t>intra-cytoplasmic </a:t>
            </a:r>
            <a:r>
              <a:rPr lang="en-US" sz="2400" b="1" dirty="0" err="1">
                <a:solidFill>
                  <a:srgbClr val="0070C0"/>
                </a:solidFill>
                <a:latin typeface="Times New Roman" panose="02020603050405020304" pitchFamily="18" charset="0"/>
                <a:cs typeface="Times New Roman" panose="02020603050405020304" pitchFamily="18" charset="0"/>
              </a:rPr>
              <a:t>azurophilic</a:t>
            </a:r>
            <a:r>
              <a:rPr lang="en-US" sz="2400" b="1" dirty="0">
                <a:solidFill>
                  <a:srgbClr val="0070C0"/>
                </a:solidFill>
                <a:latin typeface="Times New Roman" panose="02020603050405020304" pitchFamily="18" charset="0"/>
                <a:cs typeface="Times New Roman" panose="02020603050405020304" pitchFamily="18" charset="0"/>
              </a:rPr>
              <a:t> granules same as those found in the granulocytes or to that of the monocytes and macrophage, so it should not be confused with them. These lymphocytes are known as the large granular lymphocyte</a:t>
            </a:r>
          </a:p>
          <a:p>
            <a:pPr algn="just">
              <a:lnSpc>
                <a:spcPct val="150000"/>
              </a:lnSpc>
            </a:pPr>
            <a:endParaRPr lang="en-US" sz="2400" b="1" dirty="0" smtClean="0">
              <a:solidFill>
                <a:srgbClr val="0070C0"/>
              </a:solidFill>
              <a:latin typeface="Times New Roman" panose="02020603050405020304" pitchFamily="18" charset="0"/>
              <a:cs typeface="Times New Roman" panose="02020603050405020304" pitchFamily="18" charset="0"/>
            </a:endParaRPr>
          </a:p>
          <a:p>
            <a:pPr algn="just">
              <a:lnSpc>
                <a:spcPct val="150000"/>
              </a:lnSpc>
              <a:buNone/>
            </a:pPr>
            <a:endParaRPr lang="en-US" sz="2400" b="1" dirty="0" smtClean="0">
              <a:latin typeface="+mj-lt"/>
            </a:endParaRPr>
          </a:p>
          <a:p>
            <a:pPr>
              <a:buNone/>
            </a:pPr>
            <a:endParaRPr lang="ar-SA" dirty="0"/>
          </a:p>
        </p:txBody>
      </p:sp>
      <p:sp>
        <p:nvSpPr>
          <p:cNvPr id="4" name="Footer Placeholder 3"/>
          <p:cNvSpPr>
            <a:spLocks noGrp="1"/>
          </p:cNvSpPr>
          <p:nvPr>
            <p:ph type="ftr" sz="quarter" idx="11"/>
          </p:nvPr>
        </p:nvSpPr>
        <p:spPr/>
        <p:txBody>
          <a:bodyPr/>
          <a:lstStyle/>
          <a:p>
            <a:r>
              <a:rPr lang="en-US" smtClean="0"/>
              <a:t>Dr. Mohamed Saad Daoud</a:t>
            </a:r>
            <a:endParaRPr lang="en-US"/>
          </a:p>
        </p:txBody>
      </p:sp>
      <p:sp>
        <p:nvSpPr>
          <p:cNvPr id="5" name="Slide Number Placeholder 4"/>
          <p:cNvSpPr>
            <a:spLocks noGrp="1"/>
          </p:cNvSpPr>
          <p:nvPr>
            <p:ph type="sldNum" sz="quarter" idx="12"/>
          </p:nvPr>
        </p:nvSpPr>
        <p:spPr/>
        <p:txBody>
          <a:bodyPr/>
          <a:lstStyle/>
          <a:p>
            <a:fld id="{C0B24F9D-808B-4200-A7FE-3B1F49D75A8C}" type="slidenum">
              <a:rPr lang="en-US" smtClean="0"/>
              <a:pPr/>
              <a:t>41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2091" y="260648"/>
            <a:ext cx="8229600" cy="5472608"/>
          </a:xfrm>
        </p:spPr>
        <p:txBody>
          <a:bodyPr>
            <a:normAutofit/>
          </a:bodyPr>
          <a:lstStyle/>
          <a:p>
            <a:pPr algn="just">
              <a:lnSpc>
                <a:spcPct val="150000"/>
              </a:lnSpc>
            </a:pPr>
            <a:r>
              <a:rPr lang="en-US" sz="2400" b="1" dirty="0" smtClean="0">
                <a:solidFill>
                  <a:srgbClr val="0070C0"/>
                </a:solidFill>
                <a:latin typeface="Times New Roman" panose="02020603050405020304" pitchFamily="18" charset="0"/>
                <a:cs typeface="Times New Roman" panose="02020603050405020304" pitchFamily="18" charset="0"/>
              </a:rPr>
              <a:t>Small lymphocytes being 6-9 µm and large lymphocytes 10-14 µm in diameter. </a:t>
            </a:r>
          </a:p>
          <a:p>
            <a:pPr algn="just">
              <a:lnSpc>
                <a:spcPct val="150000"/>
              </a:lnSpc>
            </a:pPr>
            <a:r>
              <a:rPr lang="en-US" sz="2400" b="1" dirty="0" smtClean="0">
                <a:solidFill>
                  <a:srgbClr val="0070C0"/>
                </a:solidFill>
                <a:latin typeface="Times New Roman" panose="02020603050405020304" pitchFamily="18" charset="0"/>
                <a:cs typeface="Times New Roman" panose="02020603050405020304" pitchFamily="18" charset="0"/>
              </a:rPr>
              <a:t>The nucleus stains dark and is round or slightly indented with the cytoplasm appearing as a </a:t>
            </a:r>
            <a:r>
              <a:rPr lang="en-US" sz="2400" b="1" dirty="0">
                <a:solidFill>
                  <a:srgbClr val="0070C0"/>
                </a:solidFill>
                <a:latin typeface="Times New Roman" panose="02020603050405020304" pitchFamily="18" charset="0"/>
                <a:cs typeface="Times New Roman" panose="02020603050405020304" pitchFamily="18" charset="0"/>
              </a:rPr>
              <a:t>rim (small </a:t>
            </a:r>
            <a:r>
              <a:rPr lang="en-US" sz="2400" b="1" dirty="0" smtClean="0">
                <a:solidFill>
                  <a:srgbClr val="0070C0"/>
                </a:solidFill>
                <a:latin typeface="Times New Roman" panose="02020603050405020304" pitchFamily="18" charset="0"/>
                <a:cs typeface="Times New Roman" panose="02020603050405020304" pitchFamily="18" charset="0"/>
              </a:rPr>
              <a:t>amount) around the nucleus. </a:t>
            </a:r>
          </a:p>
          <a:p>
            <a:pPr algn="just">
              <a:lnSpc>
                <a:spcPct val="150000"/>
              </a:lnSpc>
            </a:pPr>
            <a:r>
              <a:rPr lang="en-US" sz="2400" b="1" dirty="0" smtClean="0">
                <a:solidFill>
                  <a:srgbClr val="0070C0"/>
                </a:solidFill>
                <a:latin typeface="Times New Roman" panose="02020603050405020304" pitchFamily="18" charset="0"/>
                <a:cs typeface="Times New Roman" panose="02020603050405020304" pitchFamily="18" charset="0"/>
              </a:rPr>
              <a:t>Lymphocytes are involved in the specific immune response including antigen-antibody reactions.</a:t>
            </a:r>
          </a:p>
          <a:p>
            <a:pPr marL="0" indent="0" algn="just">
              <a:lnSpc>
                <a:spcPct val="150000"/>
              </a:lnSpc>
              <a:buNone/>
            </a:pPr>
            <a:endParaRPr lang="ar-SA" sz="2400" b="1" dirty="0">
              <a:latin typeface="+mj-lt"/>
            </a:endParaRPr>
          </a:p>
        </p:txBody>
      </p:sp>
      <p:sp>
        <p:nvSpPr>
          <p:cNvPr id="4" name="Footer Placeholder 3"/>
          <p:cNvSpPr>
            <a:spLocks noGrp="1"/>
          </p:cNvSpPr>
          <p:nvPr>
            <p:ph type="ftr" sz="quarter" idx="11"/>
          </p:nvPr>
        </p:nvSpPr>
        <p:spPr/>
        <p:txBody>
          <a:bodyPr/>
          <a:lstStyle/>
          <a:p>
            <a:r>
              <a:rPr lang="en-US" smtClean="0"/>
              <a:t>Dr. Mohamed Saad Daoud</a:t>
            </a:r>
            <a:endParaRPr lang="en-US"/>
          </a:p>
        </p:txBody>
      </p:sp>
      <p:sp>
        <p:nvSpPr>
          <p:cNvPr id="5" name="Slide Number Placeholder 4"/>
          <p:cNvSpPr>
            <a:spLocks noGrp="1"/>
          </p:cNvSpPr>
          <p:nvPr>
            <p:ph type="sldNum" sz="quarter" idx="12"/>
          </p:nvPr>
        </p:nvSpPr>
        <p:spPr/>
        <p:txBody>
          <a:bodyPr/>
          <a:lstStyle/>
          <a:p>
            <a:fld id="{C0B24F9D-808B-4200-A7FE-3B1F49D75A8C}" type="slidenum">
              <a:rPr lang="en-US" smtClean="0"/>
              <a:pPr/>
              <a:t>42</a:t>
            </a:fld>
            <a:endParaRPr lang="en-US"/>
          </a:p>
        </p:txBody>
      </p:sp>
      <p:pic>
        <p:nvPicPr>
          <p:cNvPr id="6" name="Picture 2"/>
          <p:cNvPicPr>
            <a:picLocks noChangeAspect="1" noChangeArrowheads="1"/>
          </p:cNvPicPr>
          <p:nvPr/>
        </p:nvPicPr>
        <p:blipFill>
          <a:blip r:embed="rId2" cstate="print"/>
          <a:srcRect/>
          <a:stretch>
            <a:fillRect/>
          </a:stretch>
        </p:blipFill>
        <p:spPr bwMode="auto">
          <a:xfrm>
            <a:off x="5503080" y="4040537"/>
            <a:ext cx="3461741" cy="22322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260648"/>
            <a:ext cx="8229600" cy="5559896"/>
          </a:xfrm>
        </p:spPr>
        <p:txBody>
          <a:bodyPr>
            <a:normAutofit/>
          </a:bodyPr>
          <a:lstStyle/>
          <a:p>
            <a:pPr algn="just">
              <a:lnSpc>
                <a:spcPct val="150000"/>
              </a:lnSpc>
            </a:pPr>
            <a:r>
              <a:rPr lang="en-US" sz="2400" b="1" dirty="0" smtClean="0">
                <a:solidFill>
                  <a:srgbClr val="0070C0"/>
                </a:solidFill>
                <a:latin typeface="Times New Roman" panose="02020603050405020304" pitchFamily="18" charset="0"/>
                <a:cs typeface="Times New Roman" panose="02020603050405020304" pitchFamily="18" charset="0"/>
              </a:rPr>
              <a:t>Lymphocytes help to  </a:t>
            </a:r>
            <a:r>
              <a:rPr lang="en-US" sz="2400" b="1" dirty="0" smtClean="0">
                <a:solidFill>
                  <a:srgbClr val="00B050"/>
                </a:solidFill>
                <a:latin typeface="Times New Roman" panose="02020603050405020304" pitchFamily="18" charset="0"/>
                <a:cs typeface="Times New Roman" panose="02020603050405020304" pitchFamily="18" charset="0"/>
              </a:rPr>
              <a:t>protect</a:t>
            </a:r>
            <a:r>
              <a:rPr lang="en-US" sz="2400" b="1" dirty="0" smtClean="0">
                <a:solidFill>
                  <a:srgbClr val="0070C0"/>
                </a:solidFill>
                <a:latin typeface="Times New Roman" panose="02020603050405020304" pitchFamily="18" charset="0"/>
                <a:cs typeface="Times New Roman" panose="02020603050405020304" pitchFamily="18" charset="0"/>
              </a:rPr>
              <a:t> the body against tumors. However, lymphocytes can also cause  the </a:t>
            </a:r>
            <a:r>
              <a:rPr lang="en-US" sz="2400" b="1" dirty="0" smtClean="0">
                <a:solidFill>
                  <a:srgbClr val="C00000"/>
                </a:solidFill>
                <a:latin typeface="Times New Roman" panose="02020603050405020304" pitchFamily="18" charset="0"/>
                <a:cs typeface="Times New Roman" panose="02020603050405020304" pitchFamily="18" charset="0"/>
              </a:rPr>
              <a:t>rejection</a:t>
            </a:r>
            <a:r>
              <a:rPr lang="en-US" sz="2400" b="1" dirty="0" smtClean="0">
                <a:solidFill>
                  <a:srgbClr val="0070C0"/>
                </a:solidFill>
                <a:latin typeface="Times New Roman" panose="02020603050405020304" pitchFamily="18" charset="0"/>
                <a:cs typeface="Times New Roman" panose="02020603050405020304" pitchFamily="18" charset="0"/>
              </a:rPr>
              <a:t> of tissues during organ transplants because they  interpret these tissues as foreign invaders.</a:t>
            </a:r>
          </a:p>
          <a:p>
            <a:pPr>
              <a:buNone/>
            </a:pPr>
            <a:endParaRPr lang="ar-SA" dirty="0"/>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smtClean="0">
                <a:ln>
                  <a:noFill/>
                </a:ln>
                <a:solidFill>
                  <a:srgbClr val="D34817">
                    <a:lumMod val="50000"/>
                  </a:srgbClr>
                </a:solidFill>
                <a:effectLst/>
                <a:uLnTx/>
                <a:uFillTx/>
                <a:latin typeface="Rockwell" panose="02060603020205020403"/>
                <a:ea typeface="+mn-ea"/>
                <a:cs typeface="+mn-cs"/>
              </a:rPr>
              <a:t>Dr. Mohamed Saad Daoud</a:t>
            </a:r>
            <a:endParaRPr kumimoji="0" lang="en-US" sz="1000" b="0" i="0" u="none" strike="noStrike" kern="1200" cap="none" spc="0" normalizeH="0" baseline="0" noProof="0">
              <a:ln>
                <a:noFill/>
              </a:ln>
              <a:solidFill>
                <a:srgbClr val="D34817">
                  <a:lumMod val="50000"/>
                </a:srgbClr>
              </a:solidFill>
              <a:effectLst/>
              <a:uLnTx/>
              <a:uFillTx/>
              <a:latin typeface="Rockwell" panose="02060603020205020403"/>
              <a:ea typeface="+mn-ea"/>
              <a:cs typeface="+mn-cs"/>
            </a:endParaRP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0B24F9D-808B-4200-A7FE-3B1F49D75A8C}" type="slidenum">
              <a:rPr kumimoji="0" lang="en-US" sz="1100" b="1" i="0" u="none" strike="noStrike" kern="1200" cap="none" spc="-70" normalizeH="0" baseline="0" noProof="0" smtClean="0">
                <a:ln>
                  <a:noFill/>
                </a:ln>
                <a:solidFill>
                  <a:srgbClr val="FFFFFF"/>
                </a:solidFill>
                <a:effectLst/>
                <a:uLnTx/>
                <a:uFillTx/>
                <a:latin typeface="Rockwell" panose="02060603020205020403"/>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43</a:t>
            </a:fld>
            <a:endParaRPr kumimoji="0" lang="en-US" sz="1100" b="1" i="0" u="none" strike="noStrike" kern="1200" cap="none" spc="-70" normalizeH="0" baseline="0" noProof="0">
              <a:ln>
                <a:noFill/>
              </a:ln>
              <a:solidFill>
                <a:srgbClr val="FFFFFF"/>
              </a:solidFill>
              <a:effectLst/>
              <a:uLnTx/>
              <a:uFillTx/>
              <a:latin typeface="Rockwell" panose="02060603020205020403"/>
              <a:ea typeface="+mn-ea"/>
              <a:cs typeface="+mn-cs"/>
            </a:endParaRPr>
          </a:p>
        </p:txBody>
      </p:sp>
      <p:pic>
        <p:nvPicPr>
          <p:cNvPr id="2" name="Picture 1"/>
          <p:cNvPicPr>
            <a:picLocks noChangeAspect="1"/>
          </p:cNvPicPr>
          <p:nvPr/>
        </p:nvPicPr>
        <p:blipFill>
          <a:blip r:embed="rId2"/>
          <a:stretch>
            <a:fillRect/>
          </a:stretch>
        </p:blipFill>
        <p:spPr>
          <a:xfrm>
            <a:off x="2339752" y="2747466"/>
            <a:ext cx="4729854" cy="3707881"/>
          </a:xfrm>
          <a:prstGeom prst="rect">
            <a:avLst/>
          </a:prstGeom>
        </p:spPr>
      </p:pic>
    </p:spTree>
    <p:extLst>
      <p:ext uri="{BB962C8B-B14F-4D97-AF65-F5344CB8AC3E}">
        <p14:creationId xmlns:p14="http://schemas.microsoft.com/office/powerpoint/2010/main" val="12430812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3776" y="332656"/>
            <a:ext cx="8229600" cy="5703912"/>
          </a:xfrm>
        </p:spPr>
        <p:txBody>
          <a:bodyPr>
            <a:normAutofit lnSpcReduction="10000"/>
          </a:bodyPr>
          <a:lstStyle/>
          <a:p>
            <a:pPr marL="0" indent="0" algn="just">
              <a:lnSpc>
                <a:spcPct val="150000"/>
              </a:lnSpc>
              <a:buNone/>
            </a:pPr>
            <a:r>
              <a:rPr lang="en-US" sz="2400" b="1" dirty="0" smtClean="0">
                <a:solidFill>
                  <a:srgbClr val="FF0000"/>
                </a:solidFill>
                <a:latin typeface="Times New Roman" panose="02020603050405020304" pitchFamily="18" charset="0"/>
                <a:cs typeface="Times New Roman" panose="02020603050405020304" pitchFamily="18" charset="0"/>
              </a:rPr>
              <a:t>Life Span of the White Blood Cells</a:t>
            </a:r>
          </a:p>
          <a:p>
            <a:pPr algn="just">
              <a:lnSpc>
                <a:spcPct val="150000"/>
              </a:lnSpc>
            </a:pPr>
            <a:r>
              <a:rPr lang="en-US" sz="2400" b="1" dirty="0" smtClean="0">
                <a:solidFill>
                  <a:srgbClr val="0070C0"/>
                </a:solidFill>
                <a:latin typeface="Times New Roman" panose="02020603050405020304" pitchFamily="18" charset="0"/>
                <a:cs typeface="Times New Roman" panose="02020603050405020304" pitchFamily="18" charset="0"/>
              </a:rPr>
              <a:t>The life of the granulocytes after being released from the bone marrow is normally </a:t>
            </a:r>
            <a:r>
              <a:rPr lang="en-US" sz="2400" b="1" dirty="0" smtClean="0">
                <a:solidFill>
                  <a:srgbClr val="00B050"/>
                </a:solidFill>
                <a:latin typeface="Times New Roman" panose="02020603050405020304" pitchFamily="18" charset="0"/>
                <a:cs typeface="Times New Roman" panose="02020603050405020304" pitchFamily="18" charset="0"/>
              </a:rPr>
              <a:t>4 to 8 hours circulating in the blood and another 4 to 5 days in tissues </a:t>
            </a:r>
            <a:r>
              <a:rPr lang="en-US" sz="2400" b="1" dirty="0" smtClean="0">
                <a:solidFill>
                  <a:srgbClr val="0070C0"/>
                </a:solidFill>
                <a:latin typeface="Times New Roman" panose="02020603050405020304" pitchFamily="18" charset="0"/>
                <a:cs typeface="Times New Roman" panose="02020603050405020304" pitchFamily="18" charset="0"/>
              </a:rPr>
              <a:t>where they are needed. </a:t>
            </a:r>
          </a:p>
          <a:p>
            <a:pPr algn="just">
              <a:lnSpc>
                <a:spcPct val="150000"/>
              </a:lnSpc>
            </a:pPr>
            <a:r>
              <a:rPr lang="en-US" sz="2400" b="1" dirty="0" smtClean="0">
                <a:solidFill>
                  <a:srgbClr val="0070C0"/>
                </a:solidFill>
                <a:latin typeface="Times New Roman" panose="02020603050405020304" pitchFamily="18" charset="0"/>
                <a:cs typeface="Times New Roman" panose="02020603050405020304" pitchFamily="18" charset="0"/>
              </a:rPr>
              <a:t>In times of serious tissue infection, this total life span is often shortened to only a few hours because the granulocytes proceed even more rapidly to the infected area, perform their functions, and, in the process, are themselves destroyed.</a:t>
            </a:r>
            <a:endParaRPr lang="ar-SA" sz="2400" b="1" dirty="0">
              <a:solidFill>
                <a:srgbClr val="0070C0"/>
              </a:solidFill>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US" smtClean="0"/>
              <a:t>Dr. Mohamed Saad Daoud</a:t>
            </a:r>
            <a:endParaRPr lang="en-US"/>
          </a:p>
        </p:txBody>
      </p:sp>
      <p:sp>
        <p:nvSpPr>
          <p:cNvPr id="5" name="Slide Number Placeholder 4"/>
          <p:cNvSpPr>
            <a:spLocks noGrp="1"/>
          </p:cNvSpPr>
          <p:nvPr>
            <p:ph type="sldNum" sz="quarter" idx="12"/>
          </p:nvPr>
        </p:nvSpPr>
        <p:spPr/>
        <p:txBody>
          <a:bodyPr/>
          <a:lstStyle/>
          <a:p>
            <a:fld id="{C0B24F9D-808B-4200-A7FE-3B1F49D75A8C}" type="slidenum">
              <a:rPr lang="en-US" smtClean="0"/>
              <a:pPr/>
              <a:t>44</a:t>
            </a:fld>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7981" y="409391"/>
            <a:ext cx="8229600" cy="5847928"/>
          </a:xfrm>
        </p:spPr>
        <p:txBody>
          <a:bodyPr>
            <a:noAutofit/>
          </a:bodyPr>
          <a:lstStyle/>
          <a:p>
            <a:pPr algn="just">
              <a:lnSpc>
                <a:spcPct val="160000"/>
              </a:lnSpc>
            </a:pPr>
            <a:r>
              <a:rPr lang="en-US" sz="2400" b="1" dirty="0">
                <a:solidFill>
                  <a:srgbClr val="0070C0"/>
                </a:solidFill>
                <a:latin typeface="Times New Roman" panose="02020603050405020304" pitchFamily="18" charset="0"/>
                <a:cs typeface="Times New Roman" panose="02020603050405020304" pitchFamily="18" charset="0"/>
              </a:rPr>
              <a:t>The monocytes have a short transit time, </a:t>
            </a:r>
            <a:r>
              <a:rPr lang="en-US" sz="2400" b="1" dirty="0">
                <a:solidFill>
                  <a:srgbClr val="00B050"/>
                </a:solidFill>
                <a:latin typeface="Times New Roman" panose="02020603050405020304" pitchFamily="18" charset="0"/>
                <a:cs typeface="Times New Roman" panose="02020603050405020304" pitchFamily="18" charset="0"/>
              </a:rPr>
              <a:t>10 to 20 hours </a:t>
            </a:r>
            <a:r>
              <a:rPr lang="en-US" sz="2400" b="1" dirty="0">
                <a:solidFill>
                  <a:srgbClr val="0070C0"/>
                </a:solidFill>
                <a:latin typeface="Times New Roman" panose="02020603050405020304" pitchFamily="18" charset="0"/>
                <a:cs typeface="Times New Roman" panose="02020603050405020304" pitchFamily="18" charset="0"/>
              </a:rPr>
              <a:t>in the blood, before wandering through the capillary membranes into the tissues. </a:t>
            </a:r>
            <a:endParaRPr lang="en-US" sz="2400" b="1" dirty="0" smtClean="0">
              <a:solidFill>
                <a:srgbClr val="0070C0"/>
              </a:solidFill>
              <a:latin typeface="Times New Roman" panose="02020603050405020304" pitchFamily="18" charset="0"/>
              <a:cs typeface="Times New Roman" panose="02020603050405020304" pitchFamily="18" charset="0"/>
            </a:endParaRPr>
          </a:p>
          <a:p>
            <a:pPr algn="just">
              <a:lnSpc>
                <a:spcPct val="160000"/>
              </a:lnSpc>
            </a:pPr>
            <a:r>
              <a:rPr lang="en-US" sz="2400" b="1" dirty="0" smtClean="0">
                <a:solidFill>
                  <a:srgbClr val="0070C0"/>
                </a:solidFill>
                <a:latin typeface="Times New Roman" panose="02020603050405020304" pitchFamily="18" charset="0"/>
                <a:cs typeface="Times New Roman" panose="02020603050405020304" pitchFamily="18" charset="0"/>
              </a:rPr>
              <a:t>Once </a:t>
            </a:r>
            <a:r>
              <a:rPr lang="en-US" sz="2400" b="1" dirty="0">
                <a:solidFill>
                  <a:srgbClr val="0070C0"/>
                </a:solidFill>
                <a:latin typeface="Times New Roman" panose="02020603050405020304" pitchFamily="18" charset="0"/>
                <a:cs typeface="Times New Roman" panose="02020603050405020304" pitchFamily="18" charset="0"/>
              </a:rPr>
              <a:t>in the tissues, they swell too much larger sizes to become tissue macrophages, and, in this form, </a:t>
            </a:r>
            <a:r>
              <a:rPr lang="en-US" sz="2400" b="1" dirty="0">
                <a:solidFill>
                  <a:srgbClr val="00B050"/>
                </a:solidFill>
                <a:latin typeface="Times New Roman" panose="02020603050405020304" pitchFamily="18" charset="0"/>
                <a:cs typeface="Times New Roman" panose="02020603050405020304" pitchFamily="18" charset="0"/>
              </a:rPr>
              <a:t>can live for months </a:t>
            </a:r>
            <a:r>
              <a:rPr lang="en-US" sz="2400" b="1" dirty="0">
                <a:solidFill>
                  <a:srgbClr val="0070C0"/>
                </a:solidFill>
                <a:latin typeface="Times New Roman" panose="02020603050405020304" pitchFamily="18" charset="0"/>
                <a:cs typeface="Times New Roman" panose="02020603050405020304" pitchFamily="18" charset="0"/>
              </a:rPr>
              <a:t>unless destroyed while performing phagocytic functions. </a:t>
            </a:r>
            <a:endParaRPr lang="en-US" sz="2400" b="1" dirty="0" smtClean="0">
              <a:solidFill>
                <a:srgbClr val="0070C0"/>
              </a:solidFill>
              <a:latin typeface="Times New Roman" panose="02020603050405020304" pitchFamily="18" charset="0"/>
              <a:cs typeface="Times New Roman" panose="02020603050405020304" pitchFamily="18" charset="0"/>
            </a:endParaRPr>
          </a:p>
          <a:p>
            <a:pPr algn="just">
              <a:lnSpc>
                <a:spcPct val="160000"/>
              </a:lnSpc>
            </a:pPr>
            <a:r>
              <a:rPr lang="en-US" sz="2400" b="1" dirty="0" smtClean="0">
                <a:solidFill>
                  <a:srgbClr val="0070C0"/>
                </a:solidFill>
                <a:latin typeface="Times New Roman" panose="02020603050405020304" pitchFamily="18" charset="0"/>
                <a:cs typeface="Times New Roman" panose="02020603050405020304" pitchFamily="18" charset="0"/>
              </a:rPr>
              <a:t>These </a:t>
            </a:r>
            <a:r>
              <a:rPr lang="en-US" sz="2400" b="1" dirty="0">
                <a:solidFill>
                  <a:srgbClr val="0070C0"/>
                </a:solidFill>
                <a:latin typeface="Times New Roman" panose="02020603050405020304" pitchFamily="18" charset="0"/>
                <a:cs typeface="Times New Roman" panose="02020603050405020304" pitchFamily="18" charset="0"/>
              </a:rPr>
              <a:t>tissue macrophages are the basis of the tissue macrophage system, which provides continuing defense against infection.</a:t>
            </a:r>
            <a:endParaRPr lang="ar-SA" sz="2400" b="1" dirty="0">
              <a:solidFill>
                <a:srgbClr val="0070C0"/>
              </a:solidFill>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a:xfrm>
            <a:off x="3737610" y="6257319"/>
            <a:ext cx="4745736" cy="365125"/>
          </a:xfrm>
        </p:spPr>
        <p:txBody>
          <a:bodyPr/>
          <a:lstStyle/>
          <a:p>
            <a:r>
              <a:rPr lang="en-US" dirty="0" smtClean="0"/>
              <a:t>Dr. Mohamed </a:t>
            </a:r>
            <a:r>
              <a:rPr lang="en-US" dirty="0" smtClean="0"/>
              <a:t>Sad </a:t>
            </a:r>
            <a:r>
              <a:rPr lang="en-US" dirty="0" err="1" smtClean="0"/>
              <a:t>Daoud</a:t>
            </a:r>
            <a:endParaRPr lang="en-US" dirty="0"/>
          </a:p>
        </p:txBody>
      </p:sp>
      <p:sp>
        <p:nvSpPr>
          <p:cNvPr id="5" name="Slide Number Placeholder 4"/>
          <p:cNvSpPr>
            <a:spLocks noGrp="1"/>
          </p:cNvSpPr>
          <p:nvPr>
            <p:ph type="sldNum" sz="quarter" idx="12"/>
          </p:nvPr>
        </p:nvSpPr>
        <p:spPr/>
        <p:txBody>
          <a:bodyPr/>
          <a:lstStyle/>
          <a:p>
            <a:fld id="{C0B24F9D-808B-4200-A7FE-3B1F49D75A8C}" type="slidenum">
              <a:rPr lang="en-US" smtClean="0"/>
              <a:pPr/>
              <a:t>45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7154" y="692720"/>
            <a:ext cx="8229600" cy="5559896"/>
          </a:xfrm>
        </p:spPr>
        <p:txBody>
          <a:bodyPr>
            <a:normAutofit fontScale="92500" lnSpcReduction="10000"/>
          </a:bodyPr>
          <a:lstStyle/>
          <a:p>
            <a:pPr algn="just">
              <a:lnSpc>
                <a:spcPct val="150000"/>
              </a:lnSpc>
            </a:pPr>
            <a:r>
              <a:rPr lang="en-US" sz="2400" b="1" dirty="0" smtClean="0">
                <a:solidFill>
                  <a:srgbClr val="0070C0"/>
                </a:solidFill>
                <a:latin typeface="Times New Roman" panose="02020603050405020304" pitchFamily="18" charset="0"/>
                <a:cs typeface="Times New Roman" panose="02020603050405020304" pitchFamily="18" charset="0"/>
              </a:rPr>
              <a:t>Lymphocytes enter the circulatory system continually, along with drainage of lymph from the lymph nodes and other lymphoid tissue. </a:t>
            </a:r>
          </a:p>
          <a:p>
            <a:pPr algn="just">
              <a:lnSpc>
                <a:spcPct val="150000"/>
              </a:lnSpc>
            </a:pPr>
            <a:r>
              <a:rPr lang="en-US" sz="2400" b="1" dirty="0" smtClean="0">
                <a:solidFill>
                  <a:srgbClr val="0070C0"/>
                </a:solidFill>
                <a:latin typeface="Times New Roman" panose="02020603050405020304" pitchFamily="18" charset="0"/>
                <a:cs typeface="Times New Roman" panose="02020603050405020304" pitchFamily="18" charset="0"/>
              </a:rPr>
              <a:t>After a few hours, they pass out of the blood back into the tissues by </a:t>
            </a:r>
            <a:r>
              <a:rPr lang="en-US" sz="2400" b="1" dirty="0" err="1" smtClean="0">
                <a:solidFill>
                  <a:srgbClr val="0070C0"/>
                </a:solidFill>
                <a:latin typeface="Times New Roman" panose="02020603050405020304" pitchFamily="18" charset="0"/>
                <a:cs typeface="Times New Roman" panose="02020603050405020304" pitchFamily="18" charset="0"/>
              </a:rPr>
              <a:t>diapedesis</a:t>
            </a:r>
            <a:r>
              <a:rPr lang="en-US" sz="2400" b="1" dirty="0" smtClean="0">
                <a:solidFill>
                  <a:srgbClr val="0070C0"/>
                </a:solidFill>
                <a:latin typeface="Times New Roman" panose="02020603050405020304" pitchFamily="18" charset="0"/>
                <a:cs typeface="Times New Roman" panose="02020603050405020304" pitchFamily="18" charset="0"/>
              </a:rPr>
              <a:t>. Then, still later, they re-enter the lymph and return to the blood again and </a:t>
            </a:r>
            <a:r>
              <a:rPr lang="en-US" sz="2400" b="1" dirty="0" smtClean="0">
                <a:solidFill>
                  <a:srgbClr val="0070C0"/>
                </a:solidFill>
                <a:latin typeface="Times New Roman" panose="02020603050405020304" pitchFamily="18" charset="0"/>
                <a:cs typeface="Times New Roman" panose="02020603050405020304" pitchFamily="18" charset="0"/>
              </a:rPr>
              <a:t>again. </a:t>
            </a:r>
          </a:p>
          <a:p>
            <a:pPr algn="just">
              <a:lnSpc>
                <a:spcPct val="150000"/>
              </a:lnSpc>
            </a:pPr>
            <a:r>
              <a:rPr lang="en-US" sz="2400" b="1" dirty="0">
                <a:solidFill>
                  <a:srgbClr val="0070C0"/>
                </a:solidFill>
                <a:latin typeface="Times New Roman" panose="02020603050405020304" pitchFamily="18" charset="0"/>
                <a:cs typeface="Times New Roman" panose="02020603050405020304" pitchFamily="18" charset="0"/>
              </a:rPr>
              <a:t>T</a:t>
            </a:r>
            <a:r>
              <a:rPr lang="en-US" sz="2400" b="1" dirty="0" smtClean="0">
                <a:solidFill>
                  <a:srgbClr val="0070C0"/>
                </a:solidFill>
                <a:latin typeface="Times New Roman" panose="02020603050405020304" pitchFamily="18" charset="0"/>
                <a:cs typeface="Times New Roman" panose="02020603050405020304" pitchFamily="18" charset="0"/>
              </a:rPr>
              <a:t>hus</a:t>
            </a:r>
            <a:r>
              <a:rPr lang="en-US" sz="2400" b="1" dirty="0" smtClean="0">
                <a:solidFill>
                  <a:srgbClr val="0070C0"/>
                </a:solidFill>
                <a:latin typeface="Times New Roman" panose="02020603050405020304" pitchFamily="18" charset="0"/>
                <a:cs typeface="Times New Roman" panose="02020603050405020304" pitchFamily="18" charset="0"/>
              </a:rPr>
              <a:t>, </a:t>
            </a:r>
            <a:r>
              <a:rPr lang="en-US" sz="2400" b="1" dirty="0" smtClean="0">
                <a:solidFill>
                  <a:srgbClr val="00B050"/>
                </a:solidFill>
                <a:latin typeface="Times New Roman" panose="02020603050405020304" pitchFamily="18" charset="0"/>
                <a:cs typeface="Times New Roman" panose="02020603050405020304" pitchFamily="18" charset="0"/>
              </a:rPr>
              <a:t>there is continual circulation of lymphocytes through the body.</a:t>
            </a:r>
          </a:p>
          <a:p>
            <a:pPr algn="just">
              <a:lnSpc>
                <a:spcPct val="150000"/>
              </a:lnSpc>
            </a:pPr>
            <a:r>
              <a:rPr lang="en-US" sz="2400" b="1" dirty="0" smtClean="0">
                <a:solidFill>
                  <a:srgbClr val="0070C0"/>
                </a:solidFill>
                <a:latin typeface="Times New Roman" panose="02020603050405020304" pitchFamily="18" charset="0"/>
                <a:cs typeface="Times New Roman" panose="02020603050405020304" pitchFamily="18" charset="0"/>
              </a:rPr>
              <a:t>The lymphocytes have life spans of weeks or months; this life span depends on the body’s need for these cells.</a:t>
            </a:r>
            <a:endParaRPr lang="ar-SA" sz="2400" b="1" dirty="0">
              <a:solidFill>
                <a:srgbClr val="0070C0"/>
              </a:solidFill>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US" smtClean="0"/>
              <a:t>Dr. Mohamed Saad Daoud</a:t>
            </a:r>
            <a:endParaRPr lang="en-US"/>
          </a:p>
        </p:txBody>
      </p:sp>
      <p:sp>
        <p:nvSpPr>
          <p:cNvPr id="5" name="Slide Number Placeholder 4"/>
          <p:cNvSpPr>
            <a:spLocks noGrp="1"/>
          </p:cNvSpPr>
          <p:nvPr>
            <p:ph type="sldNum" sz="quarter" idx="12"/>
          </p:nvPr>
        </p:nvSpPr>
        <p:spPr/>
        <p:txBody>
          <a:bodyPr/>
          <a:lstStyle/>
          <a:p>
            <a:fld id="{C0B24F9D-808B-4200-A7FE-3B1F49D75A8C}" type="slidenum">
              <a:rPr lang="en-US" smtClean="0"/>
              <a:pPr/>
              <a:t>46</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980728"/>
            <a:ext cx="7772400" cy="5191472"/>
          </a:xfrm>
        </p:spPr>
        <p:txBody>
          <a:bodyPr>
            <a:normAutofit/>
          </a:bodyPr>
          <a:lstStyle/>
          <a:p>
            <a:pPr lvl="0" algn="just">
              <a:lnSpc>
                <a:spcPct val="150000"/>
              </a:lnSpc>
              <a:buClr>
                <a:srgbClr val="D34817">
                  <a:lumMod val="75000"/>
                </a:srgbClr>
              </a:buClr>
            </a:pPr>
            <a:r>
              <a:rPr lang="en-US" sz="2400" b="1" dirty="0">
                <a:solidFill>
                  <a:srgbClr val="0070C0"/>
                </a:solidFill>
                <a:latin typeface="Times New Roman" panose="02020603050405020304" pitchFamily="18" charset="0"/>
                <a:cs typeface="Times New Roman" panose="02020603050405020304" pitchFamily="18" charset="0"/>
              </a:rPr>
              <a:t>M</a:t>
            </a:r>
            <a:r>
              <a:rPr lang="en-US" sz="2400" b="1" dirty="0" smtClean="0">
                <a:solidFill>
                  <a:srgbClr val="0070C0"/>
                </a:solidFill>
                <a:latin typeface="Times New Roman" panose="02020603050405020304" pitchFamily="18" charset="0"/>
                <a:cs typeface="Times New Roman" panose="02020603050405020304" pitchFamily="18" charset="0"/>
              </a:rPr>
              <a:t>ost </a:t>
            </a:r>
            <a:r>
              <a:rPr lang="en-US" sz="2400" b="1" dirty="0">
                <a:solidFill>
                  <a:srgbClr val="0070C0"/>
                </a:solidFill>
                <a:latin typeface="Times New Roman" panose="02020603050405020304" pitchFamily="18" charset="0"/>
                <a:cs typeface="Times New Roman" panose="02020603050405020304" pitchFamily="18" charset="0"/>
              </a:rPr>
              <a:t>of the white blood cells </a:t>
            </a:r>
            <a:r>
              <a:rPr lang="en-US" sz="2400" b="1" dirty="0" smtClean="0">
                <a:solidFill>
                  <a:srgbClr val="0070C0"/>
                </a:solidFill>
                <a:latin typeface="Times New Roman" panose="02020603050405020304" pitchFamily="18" charset="0"/>
                <a:cs typeface="Times New Roman" panose="02020603050405020304" pitchFamily="18" charset="0"/>
              </a:rPr>
              <a:t>are transported </a:t>
            </a:r>
            <a:r>
              <a:rPr lang="en-US" sz="2400" b="1" dirty="0">
                <a:solidFill>
                  <a:srgbClr val="0070C0"/>
                </a:solidFill>
                <a:latin typeface="Times New Roman" panose="02020603050405020304" pitchFamily="18" charset="0"/>
                <a:cs typeface="Times New Roman" panose="02020603050405020304" pitchFamily="18" charset="0"/>
              </a:rPr>
              <a:t>to areas of </a:t>
            </a:r>
            <a:r>
              <a:rPr lang="en-US" sz="2400" b="1" dirty="0" smtClean="0">
                <a:solidFill>
                  <a:srgbClr val="0070C0"/>
                </a:solidFill>
                <a:latin typeface="Times New Roman" panose="02020603050405020304" pitchFamily="18" charset="0"/>
                <a:cs typeface="Times New Roman" panose="02020603050405020304" pitchFamily="18" charset="0"/>
              </a:rPr>
              <a:t>infection </a:t>
            </a:r>
            <a:r>
              <a:rPr lang="en-US" sz="2400" b="1" dirty="0">
                <a:solidFill>
                  <a:srgbClr val="0070C0"/>
                </a:solidFill>
                <a:latin typeface="Times New Roman" panose="02020603050405020304" pitchFamily="18" charset="0"/>
                <a:cs typeface="Times New Roman" panose="02020603050405020304" pitchFamily="18" charset="0"/>
              </a:rPr>
              <a:t>and inflammation  to provide rapid and potent defense against infectious agents. </a:t>
            </a:r>
            <a:endParaRPr lang="en-US" sz="2400" dirty="0">
              <a:solidFill>
                <a:srgbClr val="0070C0"/>
              </a:solidFill>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US" smtClean="0"/>
              <a:t>Dr. Mohamed Saad Daoud</a:t>
            </a:r>
            <a:endParaRPr lang="en-US"/>
          </a:p>
        </p:txBody>
      </p:sp>
      <p:sp>
        <p:nvSpPr>
          <p:cNvPr id="5" name="Slide Number Placeholder 4"/>
          <p:cNvSpPr>
            <a:spLocks noGrp="1"/>
          </p:cNvSpPr>
          <p:nvPr>
            <p:ph type="sldNum" sz="quarter" idx="12"/>
          </p:nvPr>
        </p:nvSpPr>
        <p:spPr/>
        <p:txBody>
          <a:bodyPr/>
          <a:lstStyle/>
          <a:p>
            <a:fld id="{C0B24F9D-808B-4200-A7FE-3B1F49D75A8C}" type="slidenum">
              <a:rPr lang="en-US" smtClean="0"/>
              <a:pPr/>
              <a:t>5</a:t>
            </a:fld>
            <a:endParaRPr lang="en-US"/>
          </a:p>
        </p:txBody>
      </p:sp>
    </p:spTree>
    <p:extLst>
      <p:ext uri="{BB962C8B-B14F-4D97-AF65-F5344CB8AC3E}">
        <p14:creationId xmlns:p14="http://schemas.microsoft.com/office/powerpoint/2010/main" val="26759494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3746" y="620688"/>
            <a:ext cx="8229600" cy="5415880"/>
          </a:xfrm>
        </p:spPr>
        <p:txBody>
          <a:bodyPr>
            <a:normAutofit fontScale="77500" lnSpcReduction="20000"/>
          </a:bodyPr>
          <a:lstStyle/>
          <a:p>
            <a:pPr marL="0" indent="0">
              <a:buNone/>
            </a:pPr>
            <a:r>
              <a:rPr lang="en-US" sz="3100" b="1" dirty="0" smtClean="0">
                <a:solidFill>
                  <a:srgbClr val="FF0000"/>
                </a:solidFill>
                <a:latin typeface="Times New Roman" panose="02020603050405020304" pitchFamily="18" charset="0"/>
                <a:cs typeface="Times New Roman" panose="02020603050405020304" pitchFamily="18" charset="0"/>
              </a:rPr>
              <a:t>Types </a:t>
            </a:r>
            <a:r>
              <a:rPr lang="en-US" sz="3100" b="1" dirty="0">
                <a:solidFill>
                  <a:srgbClr val="FF0000"/>
                </a:solidFill>
                <a:latin typeface="Times New Roman" panose="02020603050405020304" pitchFamily="18" charset="0"/>
                <a:cs typeface="Times New Roman" panose="02020603050405020304" pitchFamily="18" charset="0"/>
              </a:rPr>
              <a:t>of </a:t>
            </a:r>
            <a:r>
              <a:rPr lang="en-US" sz="3100" b="1" dirty="0" smtClean="0">
                <a:solidFill>
                  <a:srgbClr val="FF0000"/>
                </a:solidFill>
                <a:latin typeface="Times New Roman" panose="02020603050405020304" pitchFamily="18" charset="0"/>
                <a:cs typeface="Times New Roman" panose="02020603050405020304" pitchFamily="18" charset="0"/>
              </a:rPr>
              <a:t>Leukocytes</a:t>
            </a:r>
          </a:p>
          <a:p>
            <a:pPr algn="just">
              <a:lnSpc>
                <a:spcPct val="160000"/>
              </a:lnSpc>
            </a:pPr>
            <a:r>
              <a:rPr lang="en-US" sz="3100" b="1" dirty="0" smtClean="0">
                <a:solidFill>
                  <a:srgbClr val="0070C0"/>
                </a:solidFill>
                <a:latin typeface="Times New Roman" panose="02020603050405020304" pitchFamily="18" charset="0"/>
                <a:cs typeface="Times New Roman" panose="02020603050405020304" pitchFamily="18" charset="0"/>
              </a:rPr>
              <a:t>There are five </a:t>
            </a:r>
            <a:r>
              <a:rPr lang="en-US" sz="3100" b="1" dirty="0">
                <a:solidFill>
                  <a:srgbClr val="0070C0"/>
                </a:solidFill>
                <a:latin typeface="Times New Roman" panose="02020603050405020304" pitchFamily="18" charset="0"/>
                <a:cs typeface="Times New Roman" panose="02020603050405020304" pitchFamily="18" charset="0"/>
              </a:rPr>
              <a:t>types of white blood cells </a:t>
            </a:r>
            <a:r>
              <a:rPr lang="en-US" sz="3100" b="1" dirty="0" smtClean="0">
                <a:solidFill>
                  <a:srgbClr val="0070C0"/>
                </a:solidFill>
                <a:latin typeface="Times New Roman" panose="02020603050405020304" pitchFamily="18" charset="0"/>
                <a:cs typeface="Times New Roman" panose="02020603050405020304" pitchFamily="18" charset="0"/>
              </a:rPr>
              <a:t>normally </a:t>
            </a:r>
            <a:r>
              <a:rPr lang="en-US" sz="3100" b="1" dirty="0">
                <a:solidFill>
                  <a:srgbClr val="0070C0"/>
                </a:solidFill>
                <a:latin typeface="Times New Roman" panose="02020603050405020304" pitchFamily="18" charset="0"/>
                <a:cs typeface="Times New Roman" panose="02020603050405020304" pitchFamily="18" charset="0"/>
              </a:rPr>
              <a:t>present </a:t>
            </a:r>
            <a:r>
              <a:rPr lang="en-US" sz="3100" b="1" dirty="0" smtClean="0">
                <a:solidFill>
                  <a:srgbClr val="0070C0"/>
                </a:solidFill>
                <a:latin typeface="Times New Roman" panose="02020603050405020304" pitchFamily="18" charset="0"/>
                <a:cs typeface="Times New Roman" panose="02020603050405020304" pitchFamily="18" charset="0"/>
              </a:rPr>
              <a:t>in the blood</a:t>
            </a:r>
            <a:r>
              <a:rPr lang="en-US" sz="3100" b="1" dirty="0">
                <a:solidFill>
                  <a:srgbClr val="0070C0"/>
                </a:solidFill>
                <a:latin typeface="Times New Roman" panose="02020603050405020304" pitchFamily="18" charset="0"/>
                <a:cs typeface="Times New Roman" panose="02020603050405020304" pitchFamily="18" charset="0"/>
              </a:rPr>
              <a:t>:</a:t>
            </a:r>
            <a:endParaRPr lang="en-US" sz="3100" b="1" dirty="0" smtClean="0">
              <a:solidFill>
                <a:srgbClr val="0070C0"/>
              </a:solidFill>
              <a:latin typeface="Times New Roman" panose="02020603050405020304" pitchFamily="18" charset="0"/>
              <a:cs typeface="Times New Roman" panose="02020603050405020304" pitchFamily="18" charset="0"/>
            </a:endParaRPr>
          </a:p>
          <a:p>
            <a:pPr marL="976313" indent="49213" algn="just">
              <a:lnSpc>
                <a:spcPct val="160000"/>
              </a:lnSpc>
              <a:buFont typeface="Arial" panose="020B0604020202020204" pitchFamily="34" charset="0"/>
              <a:buChar char="•"/>
            </a:pPr>
            <a:r>
              <a:rPr lang="en-US" sz="2900" b="1" dirty="0" smtClean="0">
                <a:solidFill>
                  <a:srgbClr val="7030A0"/>
                </a:solidFill>
                <a:latin typeface="Times New Roman" panose="02020603050405020304" pitchFamily="18" charset="0"/>
                <a:cs typeface="Times New Roman" panose="02020603050405020304" pitchFamily="18" charset="0"/>
              </a:rPr>
              <a:t> </a:t>
            </a:r>
            <a:r>
              <a:rPr lang="en-US" sz="2900" b="1" dirty="0" err="1" smtClean="0">
                <a:solidFill>
                  <a:srgbClr val="7030A0"/>
                </a:solidFill>
                <a:latin typeface="Times New Roman" panose="02020603050405020304" pitchFamily="18" charset="0"/>
                <a:cs typeface="Times New Roman" panose="02020603050405020304" pitchFamily="18" charset="0"/>
              </a:rPr>
              <a:t>Polymorphonuclear</a:t>
            </a:r>
            <a:r>
              <a:rPr lang="en-US" sz="2900" b="1" dirty="0" smtClean="0">
                <a:solidFill>
                  <a:srgbClr val="7030A0"/>
                </a:solidFill>
                <a:latin typeface="Times New Roman" panose="02020603050405020304" pitchFamily="18" charset="0"/>
                <a:cs typeface="Times New Roman" panose="02020603050405020304" pitchFamily="18" charset="0"/>
              </a:rPr>
              <a:t> neutrophils</a:t>
            </a:r>
          </a:p>
          <a:p>
            <a:pPr marL="976313" indent="49213" algn="just">
              <a:lnSpc>
                <a:spcPct val="160000"/>
              </a:lnSpc>
              <a:buFont typeface="Arial" panose="020B0604020202020204" pitchFamily="34" charset="0"/>
              <a:buChar char="•"/>
            </a:pPr>
            <a:r>
              <a:rPr lang="en-US" sz="2900" b="1" dirty="0" smtClean="0">
                <a:solidFill>
                  <a:srgbClr val="7030A0"/>
                </a:solidFill>
                <a:latin typeface="Times New Roman" panose="02020603050405020304" pitchFamily="18" charset="0"/>
                <a:cs typeface="Times New Roman" panose="02020603050405020304" pitchFamily="18" charset="0"/>
              </a:rPr>
              <a:t> </a:t>
            </a:r>
            <a:r>
              <a:rPr lang="en-US" sz="2900" b="1" dirty="0" err="1" smtClean="0">
                <a:solidFill>
                  <a:srgbClr val="7030A0"/>
                </a:solidFill>
                <a:latin typeface="Times New Roman" panose="02020603050405020304" pitchFamily="18" charset="0"/>
                <a:cs typeface="Times New Roman" panose="02020603050405020304" pitchFamily="18" charset="0"/>
              </a:rPr>
              <a:t>Polymorphonuclear</a:t>
            </a:r>
            <a:r>
              <a:rPr lang="en-US" sz="2900" b="1" dirty="0" smtClean="0">
                <a:solidFill>
                  <a:srgbClr val="7030A0"/>
                </a:solidFill>
                <a:latin typeface="Times New Roman" panose="02020603050405020304" pitchFamily="18" charset="0"/>
                <a:cs typeface="Times New Roman" panose="02020603050405020304" pitchFamily="18" charset="0"/>
              </a:rPr>
              <a:t> eosinophils</a:t>
            </a:r>
          </a:p>
          <a:p>
            <a:pPr marL="976313" indent="49213" algn="just">
              <a:lnSpc>
                <a:spcPct val="160000"/>
              </a:lnSpc>
              <a:buFont typeface="Arial" panose="020B0604020202020204" pitchFamily="34" charset="0"/>
              <a:buChar char="•"/>
            </a:pPr>
            <a:r>
              <a:rPr lang="en-US" sz="2900" b="1" dirty="0" smtClean="0">
                <a:solidFill>
                  <a:srgbClr val="7030A0"/>
                </a:solidFill>
                <a:latin typeface="Times New Roman" panose="02020603050405020304" pitchFamily="18" charset="0"/>
                <a:cs typeface="Times New Roman" panose="02020603050405020304" pitchFamily="18" charset="0"/>
              </a:rPr>
              <a:t> </a:t>
            </a:r>
            <a:r>
              <a:rPr lang="en-US" sz="2900" b="1" dirty="0" err="1">
                <a:solidFill>
                  <a:srgbClr val="7030A0"/>
                </a:solidFill>
                <a:latin typeface="Times New Roman" panose="02020603050405020304" pitchFamily="18" charset="0"/>
                <a:cs typeface="Times New Roman" panose="02020603050405020304" pitchFamily="18" charset="0"/>
              </a:rPr>
              <a:t>P</a:t>
            </a:r>
            <a:r>
              <a:rPr lang="en-US" sz="2900" b="1" dirty="0" err="1" smtClean="0">
                <a:solidFill>
                  <a:srgbClr val="7030A0"/>
                </a:solidFill>
                <a:latin typeface="Times New Roman" panose="02020603050405020304" pitchFamily="18" charset="0"/>
                <a:cs typeface="Times New Roman" panose="02020603050405020304" pitchFamily="18" charset="0"/>
              </a:rPr>
              <a:t>olymorphonuclear</a:t>
            </a:r>
            <a:r>
              <a:rPr lang="en-US" sz="2900" b="1" dirty="0" smtClean="0">
                <a:solidFill>
                  <a:srgbClr val="7030A0"/>
                </a:solidFill>
                <a:latin typeface="Times New Roman" panose="02020603050405020304" pitchFamily="18" charset="0"/>
                <a:cs typeface="Times New Roman" panose="02020603050405020304" pitchFamily="18" charset="0"/>
              </a:rPr>
              <a:t> basophils</a:t>
            </a:r>
          </a:p>
          <a:p>
            <a:pPr marL="976313" indent="49213" algn="just">
              <a:lnSpc>
                <a:spcPct val="160000"/>
              </a:lnSpc>
              <a:buFont typeface="Arial" panose="020B0604020202020204" pitchFamily="34" charset="0"/>
              <a:buChar char="•"/>
            </a:pPr>
            <a:r>
              <a:rPr lang="en-US" sz="2900" b="1" dirty="0" smtClean="0">
                <a:solidFill>
                  <a:srgbClr val="7030A0"/>
                </a:solidFill>
                <a:latin typeface="Times New Roman" panose="02020603050405020304" pitchFamily="18" charset="0"/>
                <a:cs typeface="Times New Roman" panose="02020603050405020304" pitchFamily="18" charset="0"/>
              </a:rPr>
              <a:t> </a:t>
            </a:r>
            <a:r>
              <a:rPr lang="en-US" sz="2900" b="1" dirty="0" smtClean="0">
                <a:solidFill>
                  <a:srgbClr val="006600"/>
                </a:solidFill>
                <a:latin typeface="Times New Roman" panose="02020603050405020304" pitchFamily="18" charset="0"/>
                <a:cs typeface="Times New Roman" panose="02020603050405020304" pitchFamily="18" charset="0"/>
              </a:rPr>
              <a:t>Monocytes</a:t>
            </a:r>
            <a:endParaRPr lang="en-US" sz="2900" b="1" dirty="0">
              <a:solidFill>
                <a:srgbClr val="006600"/>
              </a:solidFill>
              <a:latin typeface="Times New Roman" panose="02020603050405020304" pitchFamily="18" charset="0"/>
              <a:cs typeface="Times New Roman" panose="02020603050405020304" pitchFamily="18" charset="0"/>
            </a:endParaRPr>
          </a:p>
          <a:p>
            <a:pPr marL="976313" indent="49213" algn="just">
              <a:lnSpc>
                <a:spcPct val="160000"/>
              </a:lnSpc>
              <a:buFont typeface="Arial" panose="020B0604020202020204" pitchFamily="34" charset="0"/>
              <a:buChar char="•"/>
            </a:pPr>
            <a:r>
              <a:rPr lang="en-US" sz="2900" b="1" dirty="0" smtClean="0">
                <a:solidFill>
                  <a:srgbClr val="006600"/>
                </a:solidFill>
                <a:latin typeface="Times New Roman" panose="02020603050405020304" pitchFamily="18" charset="0"/>
                <a:cs typeface="Times New Roman" panose="02020603050405020304" pitchFamily="18" charset="0"/>
              </a:rPr>
              <a:t> Lymphocytes</a:t>
            </a:r>
          </a:p>
          <a:p>
            <a:pPr marL="976313" indent="-803275" algn="just">
              <a:lnSpc>
                <a:spcPct val="160000"/>
              </a:lnSpc>
              <a:buNone/>
            </a:pPr>
            <a:r>
              <a:rPr lang="en-US" sz="2900" b="1" dirty="0" smtClean="0">
                <a:solidFill>
                  <a:srgbClr val="0070C0"/>
                </a:solidFill>
                <a:latin typeface="Times New Roman" panose="02020603050405020304" pitchFamily="18" charset="0"/>
                <a:cs typeface="Times New Roman" panose="02020603050405020304" pitchFamily="18" charset="0"/>
              </a:rPr>
              <a:t>And occasionally </a:t>
            </a:r>
            <a:r>
              <a:rPr lang="en-US" sz="2900" b="1" dirty="0" smtClean="0">
                <a:solidFill>
                  <a:srgbClr val="7030A0"/>
                </a:solidFill>
                <a:latin typeface="Times New Roman" panose="02020603050405020304" pitchFamily="18" charset="0"/>
                <a:cs typeface="Times New Roman" panose="02020603050405020304" pitchFamily="18" charset="0"/>
              </a:rPr>
              <a:t>Plasma cells</a:t>
            </a:r>
            <a:endParaRPr lang="en-US" sz="2900" b="1" dirty="0">
              <a:solidFill>
                <a:srgbClr val="7030A0"/>
              </a:solidFill>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US" smtClean="0"/>
              <a:t>Dr. Mohamed Saad Daoud</a:t>
            </a:r>
            <a:endParaRPr lang="en-US"/>
          </a:p>
        </p:txBody>
      </p:sp>
      <p:sp>
        <p:nvSpPr>
          <p:cNvPr id="5" name="Slide Number Placeholder 4"/>
          <p:cNvSpPr>
            <a:spLocks noGrp="1"/>
          </p:cNvSpPr>
          <p:nvPr>
            <p:ph type="sldNum" sz="quarter" idx="12"/>
          </p:nvPr>
        </p:nvSpPr>
        <p:spPr/>
        <p:txBody>
          <a:bodyPr/>
          <a:lstStyle/>
          <a:p>
            <a:fld id="{C0B24F9D-808B-4200-A7FE-3B1F49D75A8C}" type="slidenum">
              <a:rPr lang="en-US" smtClean="0"/>
              <a:pPr/>
              <a:t>6</a:t>
            </a:fld>
            <a:endParaRPr lang="en-US"/>
          </a:p>
        </p:txBody>
      </p:sp>
    </p:spTree>
    <p:extLst>
      <p:ext uri="{BB962C8B-B14F-4D97-AF65-F5344CB8AC3E}">
        <p14:creationId xmlns:p14="http://schemas.microsoft.com/office/powerpoint/2010/main" val="21249633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1628800"/>
            <a:ext cx="8229600" cy="3128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r>
              <a:rPr lang="en-US" smtClean="0"/>
              <a:t>Dr. Mohamed Saad Daoud</a:t>
            </a:r>
            <a:endParaRPr lang="en-US"/>
          </a:p>
        </p:txBody>
      </p:sp>
      <p:sp>
        <p:nvSpPr>
          <p:cNvPr id="5" name="Slide Number Placeholder 4"/>
          <p:cNvSpPr>
            <a:spLocks noGrp="1"/>
          </p:cNvSpPr>
          <p:nvPr>
            <p:ph type="sldNum" sz="quarter" idx="12"/>
          </p:nvPr>
        </p:nvSpPr>
        <p:spPr/>
        <p:txBody>
          <a:bodyPr/>
          <a:lstStyle/>
          <a:p>
            <a:fld id="{C0B24F9D-808B-4200-A7FE-3B1F49D75A8C}" type="slidenum">
              <a:rPr lang="en-US" smtClean="0"/>
              <a:pPr/>
              <a:t>7</a:t>
            </a:fld>
            <a:endParaRPr lang="en-US"/>
          </a:p>
        </p:txBody>
      </p:sp>
    </p:spTree>
    <p:extLst>
      <p:ext uri="{BB962C8B-B14F-4D97-AF65-F5344CB8AC3E}">
        <p14:creationId xmlns:p14="http://schemas.microsoft.com/office/powerpoint/2010/main" val="6546930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Dr. Mohamed Saad Daoud</a:t>
            </a:r>
            <a:endParaRPr lang="en-US"/>
          </a:p>
        </p:txBody>
      </p:sp>
      <p:sp>
        <p:nvSpPr>
          <p:cNvPr id="5" name="Slide Number Placeholder 4"/>
          <p:cNvSpPr>
            <a:spLocks noGrp="1"/>
          </p:cNvSpPr>
          <p:nvPr>
            <p:ph type="sldNum" sz="quarter" idx="12"/>
          </p:nvPr>
        </p:nvSpPr>
        <p:spPr/>
        <p:txBody>
          <a:bodyPr/>
          <a:lstStyle/>
          <a:p>
            <a:fld id="{C0B24F9D-808B-4200-A7FE-3B1F49D75A8C}" type="slidenum">
              <a:rPr lang="en-US" smtClean="0"/>
              <a:pPr/>
              <a:t>8</a:t>
            </a:fld>
            <a:endParaRPr lang="en-US"/>
          </a:p>
        </p:txBody>
      </p:sp>
      <p:pic>
        <p:nvPicPr>
          <p:cNvPr id="6" name="Picture 5"/>
          <p:cNvPicPr>
            <a:picLocks noChangeAspect="1"/>
          </p:cNvPicPr>
          <p:nvPr/>
        </p:nvPicPr>
        <p:blipFill>
          <a:blip r:embed="rId2"/>
          <a:stretch>
            <a:fillRect/>
          </a:stretch>
        </p:blipFill>
        <p:spPr>
          <a:xfrm>
            <a:off x="755576" y="548680"/>
            <a:ext cx="7056784" cy="5544616"/>
          </a:xfrm>
          <a:prstGeom prst="rect">
            <a:avLst/>
          </a:prstGeom>
        </p:spPr>
      </p:pic>
    </p:spTree>
    <p:extLst>
      <p:ext uri="{BB962C8B-B14F-4D97-AF65-F5344CB8AC3E}">
        <p14:creationId xmlns:p14="http://schemas.microsoft.com/office/powerpoint/2010/main" val="5224014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692696"/>
            <a:ext cx="7797546" cy="5631904"/>
          </a:xfrm>
        </p:spPr>
        <p:txBody>
          <a:bodyPr>
            <a:normAutofit/>
          </a:bodyPr>
          <a:lstStyle/>
          <a:p>
            <a:pPr lvl="0" algn="just">
              <a:lnSpc>
                <a:spcPct val="160000"/>
              </a:lnSpc>
              <a:buClr>
                <a:srgbClr val="D34817">
                  <a:lumMod val="75000"/>
                </a:srgbClr>
              </a:buClr>
            </a:pPr>
            <a:r>
              <a:rPr lang="en-US" sz="2400" b="1" dirty="0">
                <a:solidFill>
                  <a:srgbClr val="0070C0"/>
                </a:solidFill>
                <a:latin typeface="Times New Roman" panose="02020603050405020304" pitchFamily="18" charset="0"/>
                <a:cs typeface="Times New Roman" panose="02020603050405020304" pitchFamily="18" charset="0"/>
              </a:rPr>
              <a:t>The first three types of cells (</a:t>
            </a:r>
            <a:r>
              <a:rPr lang="en-US" sz="2400" b="1" dirty="0" err="1">
                <a:solidFill>
                  <a:srgbClr val="0070C0"/>
                </a:solidFill>
                <a:latin typeface="Times New Roman" panose="02020603050405020304" pitchFamily="18" charset="0"/>
                <a:cs typeface="Times New Roman" panose="02020603050405020304" pitchFamily="18" charset="0"/>
              </a:rPr>
              <a:t>polymorphonuclear</a:t>
            </a:r>
            <a:r>
              <a:rPr lang="en-US" sz="2400" b="1" dirty="0">
                <a:solidFill>
                  <a:srgbClr val="0070C0"/>
                </a:solidFill>
                <a:latin typeface="Times New Roman" panose="02020603050405020304" pitchFamily="18" charset="0"/>
                <a:cs typeface="Times New Roman" panose="02020603050405020304" pitchFamily="18" charset="0"/>
              </a:rPr>
              <a:t> cells), have a granular </a:t>
            </a:r>
            <a:r>
              <a:rPr lang="en-US" sz="2400" b="1" dirty="0" smtClean="0">
                <a:solidFill>
                  <a:srgbClr val="0070C0"/>
                </a:solidFill>
                <a:latin typeface="Times New Roman" panose="02020603050405020304" pitchFamily="18" charset="0"/>
                <a:cs typeface="Times New Roman" panose="02020603050405020304" pitchFamily="18" charset="0"/>
              </a:rPr>
              <a:t>appearance (granulocytes), the clinical </a:t>
            </a:r>
            <a:r>
              <a:rPr lang="en-US" sz="2400" b="1" dirty="0">
                <a:solidFill>
                  <a:srgbClr val="0070C0"/>
                </a:solidFill>
                <a:latin typeface="Times New Roman" panose="02020603050405020304" pitchFamily="18" charset="0"/>
                <a:cs typeface="Times New Roman" panose="02020603050405020304" pitchFamily="18" charset="0"/>
              </a:rPr>
              <a:t>terminology, “polys</a:t>
            </a:r>
            <a:r>
              <a:rPr lang="en-US" sz="2400" b="1" dirty="0" smtClean="0">
                <a:solidFill>
                  <a:srgbClr val="0070C0"/>
                </a:solidFill>
                <a:latin typeface="Times New Roman" panose="02020603050405020304" pitchFamily="18" charset="0"/>
                <a:cs typeface="Times New Roman" panose="02020603050405020304" pitchFamily="18" charset="0"/>
              </a:rPr>
              <a:t>,” because </a:t>
            </a:r>
            <a:r>
              <a:rPr lang="en-US" sz="2400" b="1" dirty="0">
                <a:solidFill>
                  <a:srgbClr val="0070C0"/>
                </a:solidFill>
                <a:latin typeface="Times New Roman" panose="02020603050405020304" pitchFamily="18" charset="0"/>
                <a:cs typeface="Times New Roman" panose="02020603050405020304" pitchFamily="18" charset="0"/>
              </a:rPr>
              <a:t>of the multiple </a:t>
            </a:r>
            <a:r>
              <a:rPr lang="en-US" sz="2400" b="1" dirty="0" smtClean="0">
                <a:solidFill>
                  <a:srgbClr val="0070C0"/>
                </a:solidFill>
                <a:latin typeface="Times New Roman" panose="02020603050405020304" pitchFamily="18" charset="0"/>
                <a:cs typeface="Times New Roman" panose="02020603050405020304" pitchFamily="18" charset="0"/>
              </a:rPr>
              <a:t>nuclei. </a:t>
            </a:r>
          </a:p>
          <a:p>
            <a:pPr lvl="0" algn="just">
              <a:lnSpc>
                <a:spcPct val="160000"/>
              </a:lnSpc>
              <a:buClr>
                <a:srgbClr val="D34817">
                  <a:lumMod val="75000"/>
                </a:srgbClr>
              </a:buClr>
            </a:pPr>
            <a:r>
              <a:rPr lang="en-US" sz="2400" b="1" dirty="0" smtClean="0">
                <a:solidFill>
                  <a:srgbClr val="0070C0"/>
                </a:solidFill>
                <a:latin typeface="Times New Roman" panose="02020603050405020304" pitchFamily="18" charset="0"/>
                <a:cs typeface="Times New Roman" panose="02020603050405020304" pitchFamily="18" charset="0"/>
              </a:rPr>
              <a:t>The </a:t>
            </a:r>
            <a:r>
              <a:rPr lang="en-US" sz="2400" b="1" dirty="0">
                <a:solidFill>
                  <a:srgbClr val="0070C0"/>
                </a:solidFill>
                <a:latin typeface="Times New Roman" panose="02020603050405020304" pitchFamily="18" charset="0"/>
                <a:cs typeface="Times New Roman" panose="02020603050405020304" pitchFamily="18" charset="0"/>
              </a:rPr>
              <a:t>granulocytes and monocytes protect the </a:t>
            </a:r>
            <a:r>
              <a:rPr lang="en-US" sz="2400" b="1" dirty="0" smtClean="0">
                <a:solidFill>
                  <a:srgbClr val="0070C0"/>
                </a:solidFill>
                <a:latin typeface="Times New Roman" panose="02020603050405020304" pitchFamily="18" charset="0"/>
                <a:cs typeface="Times New Roman" panose="02020603050405020304" pitchFamily="18" charset="0"/>
              </a:rPr>
              <a:t>body against </a:t>
            </a:r>
            <a:r>
              <a:rPr lang="en-US" sz="2400" b="1" dirty="0">
                <a:solidFill>
                  <a:srgbClr val="0070C0"/>
                </a:solidFill>
                <a:latin typeface="Times New Roman" panose="02020603050405020304" pitchFamily="18" charset="0"/>
                <a:cs typeface="Times New Roman" panose="02020603050405020304" pitchFamily="18" charset="0"/>
              </a:rPr>
              <a:t>invading organisms mainly by </a:t>
            </a:r>
            <a:r>
              <a:rPr lang="en-US" sz="2400" b="1" dirty="0" smtClean="0">
                <a:solidFill>
                  <a:srgbClr val="0070C0"/>
                </a:solidFill>
                <a:latin typeface="Times New Roman" panose="02020603050405020304" pitchFamily="18" charset="0"/>
                <a:cs typeface="Times New Roman" panose="02020603050405020304" pitchFamily="18" charset="0"/>
              </a:rPr>
              <a:t>ingesting them (phagocytosis).</a:t>
            </a:r>
          </a:p>
          <a:p>
            <a:pPr lvl="0" algn="just">
              <a:lnSpc>
                <a:spcPct val="160000"/>
              </a:lnSpc>
              <a:buClr>
                <a:srgbClr val="D34817">
                  <a:lumMod val="75000"/>
                </a:srgbClr>
              </a:buClr>
            </a:pPr>
            <a:r>
              <a:rPr lang="en-US" sz="2400" b="1" dirty="0" smtClean="0">
                <a:solidFill>
                  <a:srgbClr val="0070C0"/>
                </a:solidFill>
                <a:latin typeface="Times New Roman" panose="02020603050405020304" pitchFamily="18" charset="0"/>
                <a:cs typeface="Times New Roman" panose="02020603050405020304" pitchFamily="18" charset="0"/>
              </a:rPr>
              <a:t>The </a:t>
            </a:r>
            <a:r>
              <a:rPr lang="en-US" sz="2400" b="1" dirty="0">
                <a:solidFill>
                  <a:srgbClr val="0070C0"/>
                </a:solidFill>
                <a:latin typeface="Times New Roman" panose="02020603050405020304" pitchFamily="18" charset="0"/>
                <a:cs typeface="Times New Roman" panose="02020603050405020304" pitchFamily="18" charset="0"/>
              </a:rPr>
              <a:t>lymphocytes </a:t>
            </a:r>
            <a:r>
              <a:rPr lang="en-US" sz="2400" b="1" dirty="0" smtClean="0">
                <a:solidFill>
                  <a:srgbClr val="0070C0"/>
                </a:solidFill>
                <a:latin typeface="Times New Roman" panose="02020603050405020304" pitchFamily="18" charset="0"/>
                <a:cs typeface="Times New Roman" panose="02020603050405020304" pitchFamily="18" charset="0"/>
              </a:rPr>
              <a:t>and plasma </a:t>
            </a:r>
            <a:r>
              <a:rPr lang="en-US" sz="2400" b="1" dirty="0">
                <a:solidFill>
                  <a:srgbClr val="0070C0"/>
                </a:solidFill>
                <a:latin typeface="Times New Roman" panose="02020603050405020304" pitchFamily="18" charset="0"/>
                <a:cs typeface="Times New Roman" panose="02020603050405020304" pitchFamily="18" charset="0"/>
              </a:rPr>
              <a:t>cells function mainly in connection with </a:t>
            </a:r>
            <a:r>
              <a:rPr lang="en-US" sz="2400" b="1" dirty="0" smtClean="0">
                <a:solidFill>
                  <a:srgbClr val="0070C0"/>
                </a:solidFill>
                <a:latin typeface="Times New Roman" panose="02020603050405020304" pitchFamily="18" charset="0"/>
                <a:cs typeface="Times New Roman" panose="02020603050405020304" pitchFamily="18" charset="0"/>
              </a:rPr>
              <a:t>the immune system. </a:t>
            </a:r>
            <a:endParaRPr lang="en-US" sz="2400" b="1" dirty="0">
              <a:solidFill>
                <a:srgbClr val="0070C0"/>
              </a:solidFill>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US" smtClean="0"/>
              <a:t>Dr. Mohamed Saad Daoud</a:t>
            </a:r>
            <a:endParaRPr lang="en-US"/>
          </a:p>
        </p:txBody>
      </p:sp>
      <p:sp>
        <p:nvSpPr>
          <p:cNvPr id="5" name="Slide Number Placeholder 4"/>
          <p:cNvSpPr>
            <a:spLocks noGrp="1"/>
          </p:cNvSpPr>
          <p:nvPr>
            <p:ph type="sldNum" sz="quarter" idx="12"/>
          </p:nvPr>
        </p:nvSpPr>
        <p:spPr/>
        <p:txBody>
          <a:bodyPr/>
          <a:lstStyle/>
          <a:p>
            <a:fld id="{C0B24F9D-808B-4200-A7FE-3B1F49D75A8C}" type="slidenum">
              <a:rPr lang="en-US" smtClean="0"/>
              <a:pPr/>
              <a:t>9</a:t>
            </a:fld>
            <a:endParaRPr lang="en-US"/>
          </a:p>
        </p:txBody>
      </p:sp>
    </p:spTree>
    <p:extLst>
      <p:ext uri="{BB962C8B-B14F-4D97-AF65-F5344CB8AC3E}">
        <p14:creationId xmlns:p14="http://schemas.microsoft.com/office/powerpoint/2010/main" val="273430150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TM03090434[[fn=Wood Type]]</Template>
  <TotalTime>2733</TotalTime>
  <Words>2771</Words>
  <Application>Microsoft Office PowerPoint</Application>
  <PresentationFormat>On-screen Show (4:3)</PresentationFormat>
  <Paragraphs>314</Paragraphs>
  <Slides>46</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Helvetica-Light</vt:lpstr>
      <vt:lpstr>Rockwell</vt:lpstr>
      <vt:lpstr>Rockwell Condensed</vt:lpstr>
      <vt:lpstr>Times New Roman</vt:lpstr>
      <vt:lpstr>Wingdings</vt:lpstr>
      <vt:lpstr>Wood Type</vt:lpstr>
      <vt:lpstr>Blood Biochemistry BCH 577</vt:lpstr>
      <vt:lpstr>Leukocytes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Concentrations of the Different White Blood Cells in the Blood</vt:lpstr>
      <vt:lpstr>Genesis of Blood Cells</vt:lpstr>
      <vt:lpstr>Formation of the multiple different blood cells from the original pluripotent hematopoietic stem cell (PHSC) in the bone marrow.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Blood Biochemistry BCH 577</dc:title>
  <dc:creator>user</dc:creator>
  <cp:lastModifiedBy>Farid Ataya</cp:lastModifiedBy>
  <cp:revision>195</cp:revision>
  <dcterms:created xsi:type="dcterms:W3CDTF">2015-03-01T11:18:03Z</dcterms:created>
  <dcterms:modified xsi:type="dcterms:W3CDTF">2020-11-23T10:00:25Z</dcterms:modified>
</cp:coreProperties>
</file>