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81" r:id="rId3"/>
    <p:sldId id="282" r:id="rId4"/>
    <p:sldId id="283" r:id="rId5"/>
    <p:sldId id="284" r:id="rId6"/>
    <p:sldId id="286" r:id="rId7"/>
    <p:sldId id="305" r:id="rId8"/>
    <p:sldId id="285" r:id="rId9"/>
    <p:sldId id="260" r:id="rId10"/>
    <p:sldId id="262" r:id="rId11"/>
    <p:sldId id="264" r:id="rId12"/>
    <p:sldId id="265" r:id="rId13"/>
    <p:sldId id="266" r:id="rId14"/>
    <p:sldId id="279" r:id="rId15"/>
    <p:sldId id="321" r:id="rId16"/>
    <p:sldId id="267" r:id="rId17"/>
    <p:sldId id="268" r:id="rId18"/>
    <p:sldId id="280" r:id="rId19"/>
    <p:sldId id="314" r:id="rId20"/>
    <p:sldId id="301" r:id="rId21"/>
    <p:sldId id="309" r:id="rId22"/>
    <p:sldId id="310" r:id="rId23"/>
    <p:sldId id="311" r:id="rId24"/>
    <p:sldId id="312" r:id="rId25"/>
    <p:sldId id="313" r:id="rId26"/>
    <p:sldId id="307" r:id="rId27"/>
    <p:sldId id="298" r:id="rId28"/>
    <p:sldId id="299"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1" d="100"/>
          <a:sy n="111" d="100"/>
        </p:scale>
        <p:origin x="456" y="102"/>
      </p:cViewPr>
      <p:guideLst/>
    </p:cSldViewPr>
  </p:slideViewPr>
  <p:notesTextViewPr>
    <p:cViewPr>
      <p:scale>
        <a:sx n="1" d="1"/>
        <a:sy n="1" d="1"/>
      </p:scale>
      <p:origin x="0" y="0"/>
    </p:cViewPr>
  </p:notesTextViewPr>
  <p:sorterViewPr>
    <p:cViewPr>
      <p:scale>
        <a:sx n="100" d="100"/>
        <a:sy n="100" d="100"/>
      </p:scale>
      <p:origin x="0" y="-334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A871C-718F-444E-AB35-98D49908D4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BB20643-DDEB-4BAE-8DC2-4818C2C23C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6D3BC82-E56F-4F83-ACFE-596CC78DDD2A}"/>
              </a:ext>
            </a:extLst>
          </p:cNvPr>
          <p:cNvSpPr>
            <a:spLocks noGrp="1"/>
          </p:cNvSpPr>
          <p:nvPr>
            <p:ph type="dt" sz="half" idx="10"/>
          </p:nvPr>
        </p:nvSpPr>
        <p:spPr/>
        <p:txBody>
          <a:bodyPr/>
          <a:lstStyle/>
          <a:p>
            <a:fld id="{1EE97CB9-2BBB-46BB-B0CD-0200055E2D7C}" type="datetimeFigureOut">
              <a:rPr lang="en-US" smtClean="0"/>
              <a:t>2/17/2024</a:t>
            </a:fld>
            <a:endParaRPr lang="en-US"/>
          </a:p>
        </p:txBody>
      </p:sp>
      <p:sp>
        <p:nvSpPr>
          <p:cNvPr id="5" name="Footer Placeholder 4">
            <a:extLst>
              <a:ext uri="{FF2B5EF4-FFF2-40B4-BE49-F238E27FC236}">
                <a16:creationId xmlns:a16="http://schemas.microsoft.com/office/drawing/2014/main" id="{7E02200C-09DE-45C8-A315-5EA9514067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A062CF-58FD-4C87-BADE-B8A8E5001716}"/>
              </a:ext>
            </a:extLst>
          </p:cNvPr>
          <p:cNvSpPr>
            <a:spLocks noGrp="1"/>
          </p:cNvSpPr>
          <p:nvPr>
            <p:ph type="sldNum" sz="quarter" idx="12"/>
          </p:nvPr>
        </p:nvSpPr>
        <p:spPr/>
        <p:txBody>
          <a:bodyPr/>
          <a:lstStyle/>
          <a:p>
            <a:fld id="{76426661-77B5-4FAA-88D6-4DE1ED429941}" type="slidenum">
              <a:rPr lang="en-US" smtClean="0"/>
              <a:t>‹#›</a:t>
            </a:fld>
            <a:endParaRPr lang="en-US"/>
          </a:p>
        </p:txBody>
      </p:sp>
    </p:spTree>
    <p:extLst>
      <p:ext uri="{BB962C8B-B14F-4D97-AF65-F5344CB8AC3E}">
        <p14:creationId xmlns:p14="http://schemas.microsoft.com/office/powerpoint/2010/main" val="3802912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F9509-6404-4C42-9F52-E76FD15D6D2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BB21041-FC57-4725-92C4-2EA25A906CF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412802-2866-4FA2-96A8-4727C7F28A3F}"/>
              </a:ext>
            </a:extLst>
          </p:cNvPr>
          <p:cNvSpPr>
            <a:spLocks noGrp="1"/>
          </p:cNvSpPr>
          <p:nvPr>
            <p:ph type="dt" sz="half" idx="10"/>
          </p:nvPr>
        </p:nvSpPr>
        <p:spPr/>
        <p:txBody>
          <a:bodyPr/>
          <a:lstStyle/>
          <a:p>
            <a:fld id="{1EE97CB9-2BBB-46BB-B0CD-0200055E2D7C}" type="datetimeFigureOut">
              <a:rPr lang="en-US" smtClean="0"/>
              <a:t>2/17/2024</a:t>
            </a:fld>
            <a:endParaRPr lang="en-US"/>
          </a:p>
        </p:txBody>
      </p:sp>
      <p:sp>
        <p:nvSpPr>
          <p:cNvPr id="5" name="Footer Placeholder 4">
            <a:extLst>
              <a:ext uri="{FF2B5EF4-FFF2-40B4-BE49-F238E27FC236}">
                <a16:creationId xmlns:a16="http://schemas.microsoft.com/office/drawing/2014/main" id="{5109123E-1601-4D08-8F15-9046CE1161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8DE944-C568-4634-B8E0-4313DA78BD62}"/>
              </a:ext>
            </a:extLst>
          </p:cNvPr>
          <p:cNvSpPr>
            <a:spLocks noGrp="1"/>
          </p:cNvSpPr>
          <p:nvPr>
            <p:ph type="sldNum" sz="quarter" idx="12"/>
          </p:nvPr>
        </p:nvSpPr>
        <p:spPr/>
        <p:txBody>
          <a:bodyPr/>
          <a:lstStyle/>
          <a:p>
            <a:fld id="{76426661-77B5-4FAA-88D6-4DE1ED429941}" type="slidenum">
              <a:rPr lang="en-US" smtClean="0"/>
              <a:t>‹#›</a:t>
            </a:fld>
            <a:endParaRPr lang="en-US"/>
          </a:p>
        </p:txBody>
      </p:sp>
    </p:spTree>
    <p:extLst>
      <p:ext uri="{BB962C8B-B14F-4D97-AF65-F5344CB8AC3E}">
        <p14:creationId xmlns:p14="http://schemas.microsoft.com/office/powerpoint/2010/main" val="2245801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D198CA-59E6-4E6A-B8B4-A390C6B8CE3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880751D-9D5A-4B12-8F4B-D0CAFDBD0DD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D0F52D-DF3C-41CE-88C3-91AB52C99B88}"/>
              </a:ext>
            </a:extLst>
          </p:cNvPr>
          <p:cNvSpPr>
            <a:spLocks noGrp="1"/>
          </p:cNvSpPr>
          <p:nvPr>
            <p:ph type="dt" sz="half" idx="10"/>
          </p:nvPr>
        </p:nvSpPr>
        <p:spPr/>
        <p:txBody>
          <a:bodyPr/>
          <a:lstStyle/>
          <a:p>
            <a:fld id="{1EE97CB9-2BBB-46BB-B0CD-0200055E2D7C}" type="datetimeFigureOut">
              <a:rPr lang="en-US" smtClean="0"/>
              <a:t>2/17/2024</a:t>
            </a:fld>
            <a:endParaRPr lang="en-US"/>
          </a:p>
        </p:txBody>
      </p:sp>
      <p:sp>
        <p:nvSpPr>
          <p:cNvPr id="5" name="Footer Placeholder 4">
            <a:extLst>
              <a:ext uri="{FF2B5EF4-FFF2-40B4-BE49-F238E27FC236}">
                <a16:creationId xmlns:a16="http://schemas.microsoft.com/office/drawing/2014/main" id="{C9A6C858-3D77-49BE-9015-B2921DE978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CD82D7-13B5-494D-9375-5EB35F69D8F8}"/>
              </a:ext>
            </a:extLst>
          </p:cNvPr>
          <p:cNvSpPr>
            <a:spLocks noGrp="1"/>
          </p:cNvSpPr>
          <p:nvPr>
            <p:ph type="sldNum" sz="quarter" idx="12"/>
          </p:nvPr>
        </p:nvSpPr>
        <p:spPr/>
        <p:txBody>
          <a:bodyPr/>
          <a:lstStyle/>
          <a:p>
            <a:fld id="{76426661-77B5-4FAA-88D6-4DE1ED429941}" type="slidenum">
              <a:rPr lang="en-US" smtClean="0"/>
              <a:t>‹#›</a:t>
            </a:fld>
            <a:endParaRPr lang="en-US"/>
          </a:p>
        </p:txBody>
      </p:sp>
    </p:spTree>
    <p:extLst>
      <p:ext uri="{BB962C8B-B14F-4D97-AF65-F5344CB8AC3E}">
        <p14:creationId xmlns:p14="http://schemas.microsoft.com/office/powerpoint/2010/main" val="469941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24964-37C1-4C8F-99E0-E2EEA563D9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B2BE80-9F37-4794-B852-5D6CA16F9B7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A996E7-B29A-49EB-BFFA-4DB37B885DB9}"/>
              </a:ext>
            </a:extLst>
          </p:cNvPr>
          <p:cNvSpPr>
            <a:spLocks noGrp="1"/>
          </p:cNvSpPr>
          <p:nvPr>
            <p:ph type="dt" sz="half" idx="10"/>
          </p:nvPr>
        </p:nvSpPr>
        <p:spPr/>
        <p:txBody>
          <a:bodyPr/>
          <a:lstStyle/>
          <a:p>
            <a:fld id="{1EE97CB9-2BBB-46BB-B0CD-0200055E2D7C}" type="datetimeFigureOut">
              <a:rPr lang="en-US" smtClean="0"/>
              <a:t>2/17/2024</a:t>
            </a:fld>
            <a:endParaRPr lang="en-US"/>
          </a:p>
        </p:txBody>
      </p:sp>
      <p:sp>
        <p:nvSpPr>
          <p:cNvPr id="5" name="Footer Placeholder 4">
            <a:extLst>
              <a:ext uri="{FF2B5EF4-FFF2-40B4-BE49-F238E27FC236}">
                <a16:creationId xmlns:a16="http://schemas.microsoft.com/office/drawing/2014/main" id="{4A1E84B8-5D77-415D-863C-E784F0272C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6A5DEE-C32E-48DC-9D89-1E4DCC17A419}"/>
              </a:ext>
            </a:extLst>
          </p:cNvPr>
          <p:cNvSpPr>
            <a:spLocks noGrp="1"/>
          </p:cNvSpPr>
          <p:nvPr>
            <p:ph type="sldNum" sz="quarter" idx="12"/>
          </p:nvPr>
        </p:nvSpPr>
        <p:spPr/>
        <p:txBody>
          <a:bodyPr/>
          <a:lstStyle/>
          <a:p>
            <a:fld id="{76426661-77B5-4FAA-88D6-4DE1ED429941}" type="slidenum">
              <a:rPr lang="en-US" smtClean="0"/>
              <a:t>‹#›</a:t>
            </a:fld>
            <a:endParaRPr lang="en-US"/>
          </a:p>
        </p:txBody>
      </p:sp>
    </p:spTree>
    <p:extLst>
      <p:ext uri="{BB962C8B-B14F-4D97-AF65-F5344CB8AC3E}">
        <p14:creationId xmlns:p14="http://schemas.microsoft.com/office/powerpoint/2010/main" val="1173396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FBD95-72BB-4937-B9AF-120C47197CC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58BE92E-79BE-425F-9BF8-8F790836FF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5FDBD65-A29B-422A-9090-424300C14E0D}"/>
              </a:ext>
            </a:extLst>
          </p:cNvPr>
          <p:cNvSpPr>
            <a:spLocks noGrp="1"/>
          </p:cNvSpPr>
          <p:nvPr>
            <p:ph type="dt" sz="half" idx="10"/>
          </p:nvPr>
        </p:nvSpPr>
        <p:spPr/>
        <p:txBody>
          <a:bodyPr/>
          <a:lstStyle/>
          <a:p>
            <a:fld id="{1EE97CB9-2BBB-46BB-B0CD-0200055E2D7C}" type="datetimeFigureOut">
              <a:rPr lang="en-US" smtClean="0"/>
              <a:t>2/17/2024</a:t>
            </a:fld>
            <a:endParaRPr lang="en-US"/>
          </a:p>
        </p:txBody>
      </p:sp>
      <p:sp>
        <p:nvSpPr>
          <p:cNvPr id="5" name="Footer Placeholder 4">
            <a:extLst>
              <a:ext uri="{FF2B5EF4-FFF2-40B4-BE49-F238E27FC236}">
                <a16:creationId xmlns:a16="http://schemas.microsoft.com/office/drawing/2014/main" id="{DF88B17B-D522-4031-AF8C-51D2F24703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4B2838-9BA4-4776-9947-740073E3466B}"/>
              </a:ext>
            </a:extLst>
          </p:cNvPr>
          <p:cNvSpPr>
            <a:spLocks noGrp="1"/>
          </p:cNvSpPr>
          <p:nvPr>
            <p:ph type="sldNum" sz="quarter" idx="12"/>
          </p:nvPr>
        </p:nvSpPr>
        <p:spPr/>
        <p:txBody>
          <a:bodyPr/>
          <a:lstStyle/>
          <a:p>
            <a:fld id="{76426661-77B5-4FAA-88D6-4DE1ED429941}" type="slidenum">
              <a:rPr lang="en-US" smtClean="0"/>
              <a:t>‹#›</a:t>
            </a:fld>
            <a:endParaRPr lang="en-US"/>
          </a:p>
        </p:txBody>
      </p:sp>
    </p:spTree>
    <p:extLst>
      <p:ext uri="{BB962C8B-B14F-4D97-AF65-F5344CB8AC3E}">
        <p14:creationId xmlns:p14="http://schemas.microsoft.com/office/powerpoint/2010/main" val="2329070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D37E5-1F1C-44B5-8FB5-A37DC46CB4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DD7376-AEA7-485E-A9EF-B181C879D3D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9B572C5-59B8-4D21-85A0-47C94FA4BD5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AA30BA7-5B3B-422F-B804-D676FCABEDF5}"/>
              </a:ext>
            </a:extLst>
          </p:cNvPr>
          <p:cNvSpPr>
            <a:spLocks noGrp="1"/>
          </p:cNvSpPr>
          <p:nvPr>
            <p:ph type="dt" sz="half" idx="10"/>
          </p:nvPr>
        </p:nvSpPr>
        <p:spPr/>
        <p:txBody>
          <a:bodyPr/>
          <a:lstStyle/>
          <a:p>
            <a:fld id="{1EE97CB9-2BBB-46BB-B0CD-0200055E2D7C}" type="datetimeFigureOut">
              <a:rPr lang="en-US" smtClean="0"/>
              <a:t>2/17/2024</a:t>
            </a:fld>
            <a:endParaRPr lang="en-US"/>
          </a:p>
        </p:txBody>
      </p:sp>
      <p:sp>
        <p:nvSpPr>
          <p:cNvPr id="6" name="Footer Placeholder 5">
            <a:extLst>
              <a:ext uri="{FF2B5EF4-FFF2-40B4-BE49-F238E27FC236}">
                <a16:creationId xmlns:a16="http://schemas.microsoft.com/office/drawing/2014/main" id="{B637854F-A185-4D8D-B43A-90C5D5EE37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1AB40E-271C-4833-839F-EDEA08B69058}"/>
              </a:ext>
            </a:extLst>
          </p:cNvPr>
          <p:cNvSpPr>
            <a:spLocks noGrp="1"/>
          </p:cNvSpPr>
          <p:nvPr>
            <p:ph type="sldNum" sz="quarter" idx="12"/>
          </p:nvPr>
        </p:nvSpPr>
        <p:spPr/>
        <p:txBody>
          <a:bodyPr/>
          <a:lstStyle/>
          <a:p>
            <a:fld id="{76426661-77B5-4FAA-88D6-4DE1ED429941}" type="slidenum">
              <a:rPr lang="en-US" smtClean="0"/>
              <a:t>‹#›</a:t>
            </a:fld>
            <a:endParaRPr lang="en-US"/>
          </a:p>
        </p:txBody>
      </p:sp>
    </p:spTree>
    <p:extLst>
      <p:ext uri="{BB962C8B-B14F-4D97-AF65-F5344CB8AC3E}">
        <p14:creationId xmlns:p14="http://schemas.microsoft.com/office/powerpoint/2010/main" val="1423430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B308D-9C18-4F7E-B3C9-F9B17E3A176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FA3C167-8D45-4C09-B1C9-7751656AA7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594A14B-9542-4202-926C-AE7520CAD33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986877D-B5F0-425C-8BC7-5EF4FF10F4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D49A28A-AD5D-40FB-B975-870DBD5141B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99BD331-C89B-4440-942C-64364B59F768}"/>
              </a:ext>
            </a:extLst>
          </p:cNvPr>
          <p:cNvSpPr>
            <a:spLocks noGrp="1"/>
          </p:cNvSpPr>
          <p:nvPr>
            <p:ph type="dt" sz="half" idx="10"/>
          </p:nvPr>
        </p:nvSpPr>
        <p:spPr/>
        <p:txBody>
          <a:bodyPr/>
          <a:lstStyle/>
          <a:p>
            <a:fld id="{1EE97CB9-2BBB-46BB-B0CD-0200055E2D7C}" type="datetimeFigureOut">
              <a:rPr lang="en-US" smtClean="0"/>
              <a:t>2/17/2024</a:t>
            </a:fld>
            <a:endParaRPr lang="en-US"/>
          </a:p>
        </p:txBody>
      </p:sp>
      <p:sp>
        <p:nvSpPr>
          <p:cNvPr id="8" name="Footer Placeholder 7">
            <a:extLst>
              <a:ext uri="{FF2B5EF4-FFF2-40B4-BE49-F238E27FC236}">
                <a16:creationId xmlns:a16="http://schemas.microsoft.com/office/drawing/2014/main" id="{B7F36504-A1DD-41E5-9C49-8F48D436C49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FDF73E1-AF87-44E5-8CEB-A00C0D9B0222}"/>
              </a:ext>
            </a:extLst>
          </p:cNvPr>
          <p:cNvSpPr>
            <a:spLocks noGrp="1"/>
          </p:cNvSpPr>
          <p:nvPr>
            <p:ph type="sldNum" sz="quarter" idx="12"/>
          </p:nvPr>
        </p:nvSpPr>
        <p:spPr/>
        <p:txBody>
          <a:bodyPr/>
          <a:lstStyle/>
          <a:p>
            <a:fld id="{76426661-77B5-4FAA-88D6-4DE1ED429941}" type="slidenum">
              <a:rPr lang="en-US" smtClean="0"/>
              <a:t>‹#›</a:t>
            </a:fld>
            <a:endParaRPr lang="en-US"/>
          </a:p>
        </p:txBody>
      </p:sp>
    </p:spTree>
    <p:extLst>
      <p:ext uri="{BB962C8B-B14F-4D97-AF65-F5344CB8AC3E}">
        <p14:creationId xmlns:p14="http://schemas.microsoft.com/office/powerpoint/2010/main" val="2411460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0A2D0-C4FF-4EC5-8FCA-2FFA6D93602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A591F54-2D25-448B-8F6B-70CBAE6B82CA}"/>
              </a:ext>
            </a:extLst>
          </p:cNvPr>
          <p:cNvSpPr>
            <a:spLocks noGrp="1"/>
          </p:cNvSpPr>
          <p:nvPr>
            <p:ph type="dt" sz="half" idx="10"/>
          </p:nvPr>
        </p:nvSpPr>
        <p:spPr/>
        <p:txBody>
          <a:bodyPr/>
          <a:lstStyle/>
          <a:p>
            <a:fld id="{1EE97CB9-2BBB-46BB-B0CD-0200055E2D7C}" type="datetimeFigureOut">
              <a:rPr lang="en-US" smtClean="0"/>
              <a:t>2/17/2024</a:t>
            </a:fld>
            <a:endParaRPr lang="en-US"/>
          </a:p>
        </p:txBody>
      </p:sp>
      <p:sp>
        <p:nvSpPr>
          <p:cNvPr id="4" name="Footer Placeholder 3">
            <a:extLst>
              <a:ext uri="{FF2B5EF4-FFF2-40B4-BE49-F238E27FC236}">
                <a16:creationId xmlns:a16="http://schemas.microsoft.com/office/drawing/2014/main" id="{A8892F06-7D46-47BC-BB11-D554AAC0B3F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78E9F17-8DF7-49FF-B656-B3E2143C8588}"/>
              </a:ext>
            </a:extLst>
          </p:cNvPr>
          <p:cNvSpPr>
            <a:spLocks noGrp="1"/>
          </p:cNvSpPr>
          <p:nvPr>
            <p:ph type="sldNum" sz="quarter" idx="12"/>
          </p:nvPr>
        </p:nvSpPr>
        <p:spPr/>
        <p:txBody>
          <a:bodyPr/>
          <a:lstStyle/>
          <a:p>
            <a:fld id="{76426661-77B5-4FAA-88D6-4DE1ED429941}" type="slidenum">
              <a:rPr lang="en-US" smtClean="0"/>
              <a:t>‹#›</a:t>
            </a:fld>
            <a:endParaRPr lang="en-US"/>
          </a:p>
        </p:txBody>
      </p:sp>
    </p:spTree>
    <p:extLst>
      <p:ext uri="{BB962C8B-B14F-4D97-AF65-F5344CB8AC3E}">
        <p14:creationId xmlns:p14="http://schemas.microsoft.com/office/powerpoint/2010/main" val="3994900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9D825C-CCE9-414E-A856-BE16981C51BA}"/>
              </a:ext>
            </a:extLst>
          </p:cNvPr>
          <p:cNvSpPr>
            <a:spLocks noGrp="1"/>
          </p:cNvSpPr>
          <p:nvPr>
            <p:ph type="dt" sz="half" idx="10"/>
          </p:nvPr>
        </p:nvSpPr>
        <p:spPr/>
        <p:txBody>
          <a:bodyPr/>
          <a:lstStyle/>
          <a:p>
            <a:fld id="{1EE97CB9-2BBB-46BB-B0CD-0200055E2D7C}" type="datetimeFigureOut">
              <a:rPr lang="en-US" smtClean="0"/>
              <a:t>2/17/2024</a:t>
            </a:fld>
            <a:endParaRPr lang="en-US"/>
          </a:p>
        </p:txBody>
      </p:sp>
      <p:sp>
        <p:nvSpPr>
          <p:cNvPr id="3" name="Footer Placeholder 2">
            <a:extLst>
              <a:ext uri="{FF2B5EF4-FFF2-40B4-BE49-F238E27FC236}">
                <a16:creationId xmlns:a16="http://schemas.microsoft.com/office/drawing/2014/main" id="{63D89723-0DB3-4986-99ED-59F6F8FA307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BDA4274-AB59-4FB5-A50C-BF68B87A89B9}"/>
              </a:ext>
            </a:extLst>
          </p:cNvPr>
          <p:cNvSpPr>
            <a:spLocks noGrp="1"/>
          </p:cNvSpPr>
          <p:nvPr>
            <p:ph type="sldNum" sz="quarter" idx="12"/>
          </p:nvPr>
        </p:nvSpPr>
        <p:spPr/>
        <p:txBody>
          <a:bodyPr/>
          <a:lstStyle/>
          <a:p>
            <a:fld id="{76426661-77B5-4FAA-88D6-4DE1ED429941}" type="slidenum">
              <a:rPr lang="en-US" smtClean="0"/>
              <a:t>‹#›</a:t>
            </a:fld>
            <a:endParaRPr lang="en-US"/>
          </a:p>
        </p:txBody>
      </p:sp>
    </p:spTree>
    <p:extLst>
      <p:ext uri="{BB962C8B-B14F-4D97-AF65-F5344CB8AC3E}">
        <p14:creationId xmlns:p14="http://schemas.microsoft.com/office/powerpoint/2010/main" val="2903936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02563-A05C-46AD-99F4-64E8FCD893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C474BAD-7187-4497-841C-F039008F7B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BBDE67E-5813-497E-83A9-BD82B5C784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3A14B2E-07CE-490F-8FD9-13F92188481E}"/>
              </a:ext>
            </a:extLst>
          </p:cNvPr>
          <p:cNvSpPr>
            <a:spLocks noGrp="1"/>
          </p:cNvSpPr>
          <p:nvPr>
            <p:ph type="dt" sz="half" idx="10"/>
          </p:nvPr>
        </p:nvSpPr>
        <p:spPr/>
        <p:txBody>
          <a:bodyPr/>
          <a:lstStyle/>
          <a:p>
            <a:fld id="{1EE97CB9-2BBB-46BB-B0CD-0200055E2D7C}" type="datetimeFigureOut">
              <a:rPr lang="en-US" smtClean="0"/>
              <a:t>2/17/2024</a:t>
            </a:fld>
            <a:endParaRPr lang="en-US"/>
          </a:p>
        </p:txBody>
      </p:sp>
      <p:sp>
        <p:nvSpPr>
          <p:cNvPr id="6" name="Footer Placeholder 5">
            <a:extLst>
              <a:ext uri="{FF2B5EF4-FFF2-40B4-BE49-F238E27FC236}">
                <a16:creationId xmlns:a16="http://schemas.microsoft.com/office/drawing/2014/main" id="{F3CD57BA-134B-4C62-B34C-A8B6F82AD5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2285A0-D04E-492C-91CB-B22C65B15A0D}"/>
              </a:ext>
            </a:extLst>
          </p:cNvPr>
          <p:cNvSpPr>
            <a:spLocks noGrp="1"/>
          </p:cNvSpPr>
          <p:nvPr>
            <p:ph type="sldNum" sz="quarter" idx="12"/>
          </p:nvPr>
        </p:nvSpPr>
        <p:spPr/>
        <p:txBody>
          <a:bodyPr/>
          <a:lstStyle/>
          <a:p>
            <a:fld id="{76426661-77B5-4FAA-88D6-4DE1ED429941}" type="slidenum">
              <a:rPr lang="en-US" smtClean="0"/>
              <a:t>‹#›</a:t>
            </a:fld>
            <a:endParaRPr lang="en-US"/>
          </a:p>
        </p:txBody>
      </p:sp>
    </p:spTree>
    <p:extLst>
      <p:ext uri="{BB962C8B-B14F-4D97-AF65-F5344CB8AC3E}">
        <p14:creationId xmlns:p14="http://schemas.microsoft.com/office/powerpoint/2010/main" val="1068889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3C2DD-ECF4-45DC-82E8-49EB3BAD0C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C2463F1-BB9A-4F03-A595-514AE61779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9F26E0D-54D2-475C-B023-CB430A10A0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8A936DE-A7A7-4545-AFCC-A1E458E282A3}"/>
              </a:ext>
            </a:extLst>
          </p:cNvPr>
          <p:cNvSpPr>
            <a:spLocks noGrp="1"/>
          </p:cNvSpPr>
          <p:nvPr>
            <p:ph type="dt" sz="half" idx="10"/>
          </p:nvPr>
        </p:nvSpPr>
        <p:spPr/>
        <p:txBody>
          <a:bodyPr/>
          <a:lstStyle/>
          <a:p>
            <a:fld id="{1EE97CB9-2BBB-46BB-B0CD-0200055E2D7C}" type="datetimeFigureOut">
              <a:rPr lang="en-US" smtClean="0"/>
              <a:t>2/17/2024</a:t>
            </a:fld>
            <a:endParaRPr lang="en-US"/>
          </a:p>
        </p:txBody>
      </p:sp>
      <p:sp>
        <p:nvSpPr>
          <p:cNvPr id="6" name="Footer Placeholder 5">
            <a:extLst>
              <a:ext uri="{FF2B5EF4-FFF2-40B4-BE49-F238E27FC236}">
                <a16:creationId xmlns:a16="http://schemas.microsoft.com/office/drawing/2014/main" id="{103C9E31-8D23-4208-84B1-18480ACDCA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6033D7-7212-45FE-AF2D-3BDF837424DC}"/>
              </a:ext>
            </a:extLst>
          </p:cNvPr>
          <p:cNvSpPr>
            <a:spLocks noGrp="1"/>
          </p:cNvSpPr>
          <p:nvPr>
            <p:ph type="sldNum" sz="quarter" idx="12"/>
          </p:nvPr>
        </p:nvSpPr>
        <p:spPr/>
        <p:txBody>
          <a:bodyPr/>
          <a:lstStyle/>
          <a:p>
            <a:fld id="{76426661-77B5-4FAA-88D6-4DE1ED429941}" type="slidenum">
              <a:rPr lang="en-US" smtClean="0"/>
              <a:t>‹#›</a:t>
            </a:fld>
            <a:endParaRPr lang="en-US"/>
          </a:p>
        </p:txBody>
      </p:sp>
    </p:spTree>
    <p:extLst>
      <p:ext uri="{BB962C8B-B14F-4D97-AF65-F5344CB8AC3E}">
        <p14:creationId xmlns:p14="http://schemas.microsoft.com/office/powerpoint/2010/main" val="634779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45C7F3-D8DD-4E05-964D-4C2883E96B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5138D7D-A158-4E52-BE8B-553FA78B55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D99228-6288-4177-9DBD-27F8C678B5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E97CB9-2BBB-46BB-B0CD-0200055E2D7C}" type="datetimeFigureOut">
              <a:rPr lang="en-US" smtClean="0"/>
              <a:t>2/17/2024</a:t>
            </a:fld>
            <a:endParaRPr lang="en-US"/>
          </a:p>
        </p:txBody>
      </p:sp>
      <p:sp>
        <p:nvSpPr>
          <p:cNvPr id="5" name="Footer Placeholder 4">
            <a:extLst>
              <a:ext uri="{FF2B5EF4-FFF2-40B4-BE49-F238E27FC236}">
                <a16:creationId xmlns:a16="http://schemas.microsoft.com/office/drawing/2014/main" id="{39ADC67B-08FB-4D75-876F-1CFEE92C5E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D0691C3-3E15-4F58-BF40-6BFA39DDD9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426661-77B5-4FAA-88D6-4DE1ED429941}" type="slidenum">
              <a:rPr lang="en-US" smtClean="0"/>
              <a:t>‹#›</a:t>
            </a:fld>
            <a:endParaRPr lang="en-US"/>
          </a:p>
        </p:txBody>
      </p:sp>
    </p:spTree>
    <p:extLst>
      <p:ext uri="{BB962C8B-B14F-4D97-AF65-F5344CB8AC3E}">
        <p14:creationId xmlns:p14="http://schemas.microsoft.com/office/powerpoint/2010/main" val="18237772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01051C2-6F6C-4ED7-92AE-1F7E5496D05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94669" y="169341"/>
            <a:ext cx="2773383" cy="105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FDFA333C-22AB-4314-A0BF-A13AD570244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767" y="169341"/>
            <a:ext cx="3006565" cy="105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E3FBAED8-8D4B-4996-82D1-2CC04ABD2845}"/>
              </a:ext>
            </a:extLst>
          </p:cNvPr>
          <p:cNvSpPr txBox="1"/>
          <p:nvPr/>
        </p:nvSpPr>
        <p:spPr>
          <a:xfrm>
            <a:off x="4143553" y="2533978"/>
            <a:ext cx="3904891" cy="553998"/>
          </a:xfrm>
          <a:prstGeom prst="rect">
            <a:avLst/>
          </a:prstGeom>
          <a:noFill/>
        </p:spPr>
        <p:txBody>
          <a:bodyPr wrap="square" rtlCol="0">
            <a:spAutoFit/>
          </a:bodyPr>
          <a:lstStyle/>
          <a:p>
            <a:pPr algn="ctr"/>
            <a:r>
              <a:rPr lang="en-US" sz="3000" b="1" dirty="0">
                <a:solidFill>
                  <a:srgbClr val="0070C0"/>
                </a:solidFill>
                <a:latin typeface="Cambria" panose="02040503050406030204" pitchFamily="18" charset="0"/>
                <a:ea typeface="Cambria" panose="02040503050406030204" pitchFamily="18" charset="0"/>
              </a:rPr>
              <a:t>BCH473: Biomarkers</a:t>
            </a:r>
          </a:p>
        </p:txBody>
      </p:sp>
      <p:sp>
        <p:nvSpPr>
          <p:cNvPr id="9" name="Title 1">
            <a:extLst>
              <a:ext uri="{FF2B5EF4-FFF2-40B4-BE49-F238E27FC236}">
                <a16:creationId xmlns:a16="http://schemas.microsoft.com/office/drawing/2014/main" id="{40D3E0D4-19A4-4C98-AEAE-6EB6405779D6}"/>
              </a:ext>
            </a:extLst>
          </p:cNvPr>
          <p:cNvSpPr>
            <a:spLocks noGrp="1"/>
          </p:cNvSpPr>
          <p:nvPr>
            <p:ph type="ctrTitle"/>
          </p:nvPr>
        </p:nvSpPr>
        <p:spPr>
          <a:xfrm>
            <a:off x="1315526" y="3467464"/>
            <a:ext cx="9560943" cy="805131"/>
          </a:xfrm>
          <a:noFill/>
          <a:ln>
            <a:noFill/>
          </a:ln>
        </p:spPr>
        <p:style>
          <a:lnRef idx="1">
            <a:schemeClr val="accent2"/>
          </a:lnRef>
          <a:fillRef idx="2">
            <a:schemeClr val="accent2"/>
          </a:fillRef>
          <a:effectRef idx="1">
            <a:schemeClr val="accent2"/>
          </a:effectRef>
          <a:fontRef idx="minor">
            <a:schemeClr val="dk1"/>
          </a:fontRef>
        </p:style>
        <p:txBody>
          <a:bodyPr>
            <a:normAutofit fontScale="90000"/>
          </a:bodyPr>
          <a:lstStyle/>
          <a:p>
            <a:r>
              <a:rPr lang="en-US" b="1" dirty="0">
                <a:latin typeface="Cambria" panose="02040503050406030204" pitchFamily="18" charset="0"/>
                <a:ea typeface="Cambria" panose="02040503050406030204" pitchFamily="18" charset="0"/>
              </a:rPr>
              <a:t>Bone Disease Markers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532789"/>
            <a:ext cx="6580517" cy="4893647"/>
          </a:xfrm>
          <a:prstGeom prst="rect">
            <a:avLst/>
          </a:prstGeom>
          <a:noFill/>
          <a:ln>
            <a:noFill/>
          </a:ln>
        </p:spPr>
        <p:style>
          <a:lnRef idx="0">
            <a:schemeClr val="accent3"/>
          </a:lnRef>
          <a:fillRef idx="3">
            <a:schemeClr val="accent3"/>
          </a:fillRef>
          <a:effectRef idx="3">
            <a:schemeClr val="accent3"/>
          </a:effectRef>
          <a:fontRef idx="minor">
            <a:schemeClr val="lt1"/>
          </a:fontRef>
        </p:style>
        <p:txBody>
          <a:bodyPr wrap="square">
            <a:spAutoFit/>
          </a:bodyPr>
          <a:lstStyle/>
          <a:p>
            <a:pPr marL="342900" indent="-342900">
              <a:buClr>
                <a:srgbClr val="FF0000"/>
              </a:buClr>
              <a:buFont typeface="Arial" panose="020B0604020202020204" pitchFamily="34" charset="0"/>
              <a:buChar char="•"/>
            </a:pPr>
            <a:r>
              <a:rPr lang="en-US" sz="2400" dirty="0">
                <a:solidFill>
                  <a:schemeClr val="tx1"/>
                </a:solidFill>
              </a:rPr>
              <a:t>Biomarkers of bone formation and </a:t>
            </a:r>
            <a:r>
              <a:rPr lang="en-US" sz="2400" dirty="0" err="1">
                <a:solidFill>
                  <a:schemeClr val="tx1"/>
                </a:solidFill>
              </a:rPr>
              <a:t>resorption</a:t>
            </a:r>
            <a:r>
              <a:rPr lang="en-US" sz="2400" dirty="0">
                <a:solidFill>
                  <a:schemeClr val="tx1"/>
                </a:solidFill>
              </a:rPr>
              <a:t> reflect the overall </a:t>
            </a:r>
            <a:r>
              <a:rPr lang="en-US" sz="2400" dirty="0" err="1">
                <a:solidFill>
                  <a:schemeClr val="tx1"/>
                </a:solidFill>
              </a:rPr>
              <a:t>osteoblastic</a:t>
            </a:r>
            <a:r>
              <a:rPr lang="en-US" sz="2400" dirty="0">
                <a:solidFill>
                  <a:schemeClr val="tx1"/>
                </a:solidFill>
              </a:rPr>
              <a:t> and </a:t>
            </a:r>
            <a:r>
              <a:rPr lang="en-US" sz="2400" dirty="0" err="1">
                <a:solidFill>
                  <a:schemeClr val="tx1"/>
                </a:solidFill>
              </a:rPr>
              <a:t>osteoclastic</a:t>
            </a:r>
            <a:r>
              <a:rPr lang="en-US" sz="2400" dirty="0">
                <a:solidFill>
                  <a:schemeClr val="tx1"/>
                </a:solidFill>
              </a:rPr>
              <a:t> activity in the skeleton. </a:t>
            </a:r>
          </a:p>
          <a:p>
            <a:pPr>
              <a:buClr>
                <a:srgbClr val="FF0000"/>
              </a:buClr>
              <a:buFont typeface="Wingdings" pitchFamily="2" charset="2"/>
              <a:buChar char="v"/>
            </a:pPr>
            <a:endParaRPr lang="en-US" sz="2400" dirty="0">
              <a:solidFill>
                <a:schemeClr val="tx1"/>
              </a:solidFill>
            </a:endParaRPr>
          </a:p>
          <a:p>
            <a:pPr marL="342900" indent="-342900">
              <a:buClr>
                <a:srgbClr val="FF0000"/>
              </a:buClr>
              <a:buFont typeface="Arial" panose="020B0604020202020204" pitchFamily="34" charset="0"/>
              <a:buChar char="•"/>
            </a:pPr>
            <a:r>
              <a:rPr lang="en-US" sz="2400" dirty="0">
                <a:solidFill>
                  <a:schemeClr val="tx1"/>
                </a:solidFill>
              </a:rPr>
              <a:t>Biomarkers of bone turnover can be used to document the effects of therapeutic agents in some patients with osteoporosis and possibly reduce the need for frequent bone density testing. </a:t>
            </a:r>
          </a:p>
          <a:p>
            <a:pPr>
              <a:buClr>
                <a:srgbClr val="FF0000"/>
              </a:buClr>
              <a:buFont typeface="Wingdings" pitchFamily="2" charset="2"/>
              <a:buChar char="v"/>
            </a:pPr>
            <a:endParaRPr lang="en-US" sz="2400" dirty="0">
              <a:solidFill>
                <a:schemeClr val="tx1"/>
              </a:solidFill>
            </a:endParaRPr>
          </a:p>
          <a:p>
            <a:pPr marL="342900" indent="-342900">
              <a:buClr>
                <a:srgbClr val="FF0000"/>
              </a:buClr>
              <a:buFont typeface="Arial" panose="020B0604020202020204" pitchFamily="34" charset="0"/>
              <a:buChar char="•"/>
            </a:pPr>
            <a:r>
              <a:rPr lang="en-US" sz="2400" dirty="0">
                <a:solidFill>
                  <a:schemeClr val="tx1"/>
                </a:solidFill>
              </a:rPr>
              <a:t>In cancer patients with bone metastases, biomarkers of bone resorption provide evidence of the efficacy of anti-resorptive therapy. </a:t>
            </a:r>
          </a:p>
        </p:txBody>
      </p:sp>
      <p:pic>
        <p:nvPicPr>
          <p:cNvPr id="4" name="Picture 3">
            <a:extLst>
              <a:ext uri="{FF2B5EF4-FFF2-40B4-BE49-F238E27FC236}">
                <a16:creationId xmlns:a16="http://schemas.microsoft.com/office/drawing/2014/main" id="{F10BEBAC-7329-4189-8B4F-4FDE31B146E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94669" y="169341"/>
            <a:ext cx="2773383" cy="105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a:extLst>
              <a:ext uri="{FF2B5EF4-FFF2-40B4-BE49-F238E27FC236}">
                <a16:creationId xmlns:a16="http://schemas.microsoft.com/office/drawing/2014/main" id="{E1919734-0CC3-4920-86EE-B4D3C4559813}"/>
              </a:ext>
            </a:extLst>
          </p:cNvPr>
          <p:cNvSpPr>
            <a:spLocks noGrp="1"/>
          </p:cNvSpPr>
          <p:nvPr>
            <p:ph type="title"/>
          </p:nvPr>
        </p:nvSpPr>
        <p:spPr/>
        <p:txBody>
          <a:bodyPr/>
          <a:lstStyle/>
          <a:p>
            <a:r>
              <a:rPr lang="en-US" b="1" dirty="0"/>
              <a:t>Uses of bone turnover markers</a:t>
            </a:r>
          </a:p>
        </p:txBody>
      </p:sp>
      <p:pic>
        <p:nvPicPr>
          <p:cNvPr id="7" name="Picture 6">
            <a:extLst>
              <a:ext uri="{FF2B5EF4-FFF2-40B4-BE49-F238E27FC236}">
                <a16:creationId xmlns:a16="http://schemas.microsoft.com/office/drawing/2014/main" id="{020E1CD0-4571-4837-9299-2B405C04E7EF}"/>
              </a:ext>
            </a:extLst>
          </p:cNvPr>
          <p:cNvPicPr>
            <a:picLocks noChangeAspect="1"/>
          </p:cNvPicPr>
          <p:nvPr/>
        </p:nvPicPr>
        <p:blipFill>
          <a:blip r:embed="rId3"/>
          <a:stretch>
            <a:fillRect/>
          </a:stretch>
        </p:blipFill>
        <p:spPr>
          <a:xfrm>
            <a:off x="7314468" y="2047417"/>
            <a:ext cx="4770172" cy="276316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199" y="2836070"/>
            <a:ext cx="8156469" cy="1323439"/>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en-US" sz="2000" b="1" dirty="0"/>
              <a:t>Osteoblasts</a:t>
            </a:r>
            <a:r>
              <a:rPr lang="en-US" sz="2000" dirty="0"/>
              <a:t> (formation) are mononuclear cells that attach to bone surfaces and form new bone, most commonly at sites that recently underwent resorption. They produce type I collagen and other matrix components of </a:t>
            </a:r>
            <a:r>
              <a:rPr lang="en-US" sz="2000" dirty="0" err="1"/>
              <a:t>osteoid</a:t>
            </a:r>
            <a:r>
              <a:rPr lang="en-US" sz="2000" dirty="0"/>
              <a:t>, and they also mineralize the </a:t>
            </a:r>
            <a:r>
              <a:rPr lang="en-US" sz="2000" dirty="0" err="1"/>
              <a:t>osteoid</a:t>
            </a:r>
            <a:r>
              <a:rPr lang="en-US" sz="2000" dirty="0"/>
              <a:t> with </a:t>
            </a:r>
            <a:r>
              <a:rPr lang="en-US" sz="2000" dirty="0" err="1"/>
              <a:t>hydroxyapatite</a:t>
            </a:r>
            <a:r>
              <a:rPr lang="en-US" sz="2000" dirty="0"/>
              <a:t>. </a:t>
            </a:r>
          </a:p>
        </p:txBody>
      </p:sp>
      <p:sp>
        <p:nvSpPr>
          <p:cNvPr id="4" name="Rectangle 3"/>
          <p:cNvSpPr/>
          <p:nvPr/>
        </p:nvSpPr>
        <p:spPr>
          <a:xfrm>
            <a:off x="838199" y="1485181"/>
            <a:ext cx="8610600" cy="1200329"/>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en-US" sz="2400" b="1" dirty="0">
                <a:solidFill>
                  <a:schemeClr val="tx1"/>
                </a:solidFill>
              </a:rPr>
              <a:t>Markers of bone formation are measured in serum. Some are enzymes or other proteins secreted by </a:t>
            </a:r>
            <a:r>
              <a:rPr lang="en-US" sz="2400" b="1" dirty="0" err="1">
                <a:solidFill>
                  <a:schemeClr val="tx1"/>
                </a:solidFill>
              </a:rPr>
              <a:t>osteoblasts</a:t>
            </a:r>
            <a:r>
              <a:rPr lang="en-US" sz="2400" b="1" dirty="0">
                <a:solidFill>
                  <a:schemeClr val="tx1"/>
                </a:solidFill>
              </a:rPr>
              <a:t>, others are byproducts of type I collagen deposition. </a:t>
            </a:r>
          </a:p>
        </p:txBody>
      </p:sp>
      <p:pic>
        <p:nvPicPr>
          <p:cNvPr id="7" name="Picture 6">
            <a:extLst>
              <a:ext uri="{FF2B5EF4-FFF2-40B4-BE49-F238E27FC236}">
                <a16:creationId xmlns:a16="http://schemas.microsoft.com/office/drawing/2014/main" id="{F8A73429-A38B-455A-9D26-D2041CEB674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94669" y="169341"/>
            <a:ext cx="2773383" cy="105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a:extLst>
              <a:ext uri="{FF2B5EF4-FFF2-40B4-BE49-F238E27FC236}">
                <a16:creationId xmlns:a16="http://schemas.microsoft.com/office/drawing/2014/main" id="{8937BC6B-7C58-4C0E-AF2C-1C3A00DB7BB5}"/>
              </a:ext>
            </a:extLst>
          </p:cNvPr>
          <p:cNvSpPr>
            <a:spLocks noGrp="1"/>
          </p:cNvSpPr>
          <p:nvPr>
            <p:ph type="title"/>
          </p:nvPr>
        </p:nvSpPr>
        <p:spPr/>
        <p:txBody>
          <a:bodyPr/>
          <a:lstStyle/>
          <a:p>
            <a:r>
              <a:rPr lang="en-US" b="1" dirty="0"/>
              <a:t>Markers of Bone Turnover</a:t>
            </a:r>
          </a:p>
        </p:txBody>
      </p:sp>
      <p:sp>
        <p:nvSpPr>
          <p:cNvPr id="9" name="Rectangle 8">
            <a:extLst>
              <a:ext uri="{FF2B5EF4-FFF2-40B4-BE49-F238E27FC236}">
                <a16:creationId xmlns:a16="http://schemas.microsoft.com/office/drawing/2014/main" id="{E3A2508F-4529-4849-838C-53B321354D16}"/>
              </a:ext>
            </a:extLst>
          </p:cNvPr>
          <p:cNvSpPr/>
          <p:nvPr/>
        </p:nvSpPr>
        <p:spPr>
          <a:xfrm>
            <a:off x="838198" y="4403323"/>
            <a:ext cx="8156469" cy="1938992"/>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a:spAutoFit/>
          </a:bodyPr>
          <a:lstStyle/>
          <a:p>
            <a:r>
              <a:rPr lang="en-US" sz="2000" b="1" dirty="0"/>
              <a:t>Osteoclasts </a:t>
            </a:r>
            <a:r>
              <a:rPr lang="en-US" sz="2000" dirty="0"/>
              <a:t>(resorption) are multinucleated cells that resorb bone. They initiate bone remodeling and help shape growing bone and so are more numerous in children. They also liberate skeletal calcium to maintain a normal serum calcium concentration. Postmenopausal women who are estrogen-deficient tend to produce more </a:t>
            </a:r>
            <a:r>
              <a:rPr lang="en-US" sz="2000" dirty="0" err="1"/>
              <a:t>osteoclasts</a:t>
            </a:r>
            <a:r>
              <a:rPr lang="en-US" sz="2000" dirty="0"/>
              <a:t>, which accounts for the bone loss that can occur after menopause. </a:t>
            </a:r>
          </a:p>
        </p:txBody>
      </p:sp>
      <p:pic>
        <p:nvPicPr>
          <p:cNvPr id="10" name="Picture 9">
            <a:extLst>
              <a:ext uri="{FF2B5EF4-FFF2-40B4-BE49-F238E27FC236}">
                <a16:creationId xmlns:a16="http://schemas.microsoft.com/office/drawing/2014/main" id="{91CCCA92-A282-40F1-B41A-6ABCA9AA674E}"/>
              </a:ext>
            </a:extLst>
          </p:cNvPr>
          <p:cNvPicPr>
            <a:picLocks noChangeAspect="1"/>
          </p:cNvPicPr>
          <p:nvPr/>
        </p:nvPicPr>
        <p:blipFill>
          <a:blip r:embed="rId3"/>
          <a:stretch>
            <a:fillRect/>
          </a:stretch>
        </p:blipFill>
        <p:spPr>
          <a:xfrm>
            <a:off x="9180193" y="1970094"/>
            <a:ext cx="2587859" cy="291781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199" y="1918972"/>
            <a:ext cx="6597772" cy="2985433"/>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square">
            <a:spAutoFit/>
          </a:bodyPr>
          <a:lstStyle/>
          <a:p>
            <a:r>
              <a:rPr lang="en-US" sz="2400" b="1" u="sng" dirty="0">
                <a:solidFill>
                  <a:schemeClr val="tx1"/>
                </a:solidFill>
              </a:rPr>
              <a:t>Total alkaline </a:t>
            </a:r>
            <a:r>
              <a:rPr lang="en-US" sz="2400" b="1" u="sng" dirty="0" err="1">
                <a:solidFill>
                  <a:schemeClr val="tx1"/>
                </a:solidFill>
              </a:rPr>
              <a:t>phosphatase</a:t>
            </a:r>
            <a:endParaRPr lang="en-US" sz="2400" b="1" u="sng" dirty="0">
              <a:solidFill>
                <a:schemeClr val="tx1"/>
              </a:solidFill>
            </a:endParaRPr>
          </a:p>
          <a:p>
            <a:endParaRPr lang="en-US" sz="2400" b="1" dirty="0">
              <a:solidFill>
                <a:schemeClr val="tx1"/>
              </a:solidFill>
            </a:endParaRPr>
          </a:p>
          <a:p>
            <a:r>
              <a:rPr lang="en-US" sz="2000" dirty="0">
                <a:solidFill>
                  <a:schemeClr val="tx1"/>
                </a:solidFill>
              </a:rPr>
              <a:t>Alkaline </a:t>
            </a:r>
            <a:r>
              <a:rPr lang="en-US" sz="2000" dirty="0" err="1">
                <a:solidFill>
                  <a:schemeClr val="tx1"/>
                </a:solidFill>
              </a:rPr>
              <a:t>phosphatase</a:t>
            </a:r>
            <a:r>
              <a:rPr lang="en-US" sz="2000" dirty="0">
                <a:solidFill>
                  <a:schemeClr val="tx1"/>
                </a:solidFill>
              </a:rPr>
              <a:t>, introduced into clinical use in 1929, was the first biochemical marker of bone turnover and is still the one most widely used in clinical practice. This enzyme is found in the plasma membrane of </a:t>
            </a:r>
            <a:r>
              <a:rPr lang="en-US" sz="2000" dirty="0" err="1">
                <a:solidFill>
                  <a:schemeClr val="tx1"/>
                </a:solidFill>
              </a:rPr>
              <a:t>osteoblasts</a:t>
            </a:r>
            <a:r>
              <a:rPr lang="en-US" sz="2000" dirty="0">
                <a:solidFill>
                  <a:schemeClr val="tx1"/>
                </a:solidFill>
              </a:rPr>
              <a:t> and in cells of the liver, kidney, intestine, spleen, and placenta. Its function is still not precisely known, but it is thought to play a role in </a:t>
            </a:r>
            <a:r>
              <a:rPr lang="en-US" sz="2000" dirty="0" err="1">
                <a:solidFill>
                  <a:schemeClr val="tx1"/>
                </a:solidFill>
              </a:rPr>
              <a:t>osteoid</a:t>
            </a:r>
            <a:r>
              <a:rPr lang="en-US" sz="2000" dirty="0">
                <a:solidFill>
                  <a:schemeClr val="tx1"/>
                </a:solidFill>
              </a:rPr>
              <a:t> formation and mineralization. </a:t>
            </a:r>
          </a:p>
        </p:txBody>
      </p:sp>
      <p:sp>
        <p:nvSpPr>
          <p:cNvPr id="3" name="Rectangle 2"/>
          <p:cNvSpPr/>
          <p:nvPr/>
        </p:nvSpPr>
        <p:spPr>
          <a:xfrm>
            <a:off x="838200" y="4737340"/>
            <a:ext cx="6597772" cy="1631216"/>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square">
            <a:spAutoFit/>
          </a:bodyPr>
          <a:lstStyle/>
          <a:p>
            <a:endParaRPr lang="en-US" sz="2000" u="sng" dirty="0">
              <a:solidFill>
                <a:schemeClr val="tx1"/>
              </a:solidFill>
            </a:endParaRPr>
          </a:p>
          <a:p>
            <a:r>
              <a:rPr lang="en-US" sz="2000" b="1" u="sng" dirty="0">
                <a:solidFill>
                  <a:schemeClr val="tx1"/>
                </a:solidFill>
              </a:rPr>
              <a:t>Bone alkaline </a:t>
            </a:r>
            <a:r>
              <a:rPr lang="en-US" sz="2000" b="1" u="sng" dirty="0" err="1">
                <a:solidFill>
                  <a:schemeClr val="tx1"/>
                </a:solidFill>
              </a:rPr>
              <a:t>phosphatase</a:t>
            </a:r>
            <a:endParaRPr lang="en-US" sz="2000" b="1" u="sng" dirty="0">
              <a:solidFill>
                <a:schemeClr val="tx1"/>
              </a:solidFill>
            </a:endParaRPr>
          </a:p>
          <a:p>
            <a:endParaRPr lang="en-US" sz="2000" dirty="0">
              <a:solidFill>
                <a:schemeClr val="tx1"/>
              </a:solidFill>
            </a:endParaRPr>
          </a:p>
          <a:p>
            <a:r>
              <a:rPr lang="en-US" sz="2000" dirty="0">
                <a:solidFill>
                  <a:schemeClr val="tx1"/>
                </a:solidFill>
              </a:rPr>
              <a:t>In normal adults, about half the alkaline phosphatase in the serum comes from bone..</a:t>
            </a:r>
          </a:p>
        </p:txBody>
      </p:sp>
      <p:pic>
        <p:nvPicPr>
          <p:cNvPr id="5" name="Picture 4">
            <a:extLst>
              <a:ext uri="{FF2B5EF4-FFF2-40B4-BE49-F238E27FC236}">
                <a16:creationId xmlns:a16="http://schemas.microsoft.com/office/drawing/2014/main" id="{EA7F5435-B9C9-40D5-BB0A-754659A5672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94669" y="169341"/>
            <a:ext cx="2773383" cy="105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a:extLst>
              <a:ext uri="{FF2B5EF4-FFF2-40B4-BE49-F238E27FC236}">
                <a16:creationId xmlns:a16="http://schemas.microsoft.com/office/drawing/2014/main" id="{1B59D15F-1643-42FE-AFEB-090FA8789D90}"/>
              </a:ext>
            </a:extLst>
          </p:cNvPr>
          <p:cNvSpPr>
            <a:spLocks noGrp="1"/>
          </p:cNvSpPr>
          <p:nvPr>
            <p:ph type="title"/>
          </p:nvPr>
        </p:nvSpPr>
        <p:spPr/>
        <p:txBody>
          <a:bodyPr/>
          <a:lstStyle/>
          <a:p>
            <a:r>
              <a:rPr lang="en-US" b="1" dirty="0"/>
              <a:t>Markers of Bone Formation</a:t>
            </a:r>
          </a:p>
        </p:txBody>
      </p:sp>
      <p:pic>
        <p:nvPicPr>
          <p:cNvPr id="8" name="Picture 7">
            <a:extLst>
              <a:ext uri="{FF2B5EF4-FFF2-40B4-BE49-F238E27FC236}">
                <a16:creationId xmlns:a16="http://schemas.microsoft.com/office/drawing/2014/main" id="{A2C45B0A-C95A-467C-9FF9-79A065ED09EF}"/>
              </a:ext>
            </a:extLst>
          </p:cNvPr>
          <p:cNvPicPr>
            <a:picLocks noChangeAspect="1"/>
          </p:cNvPicPr>
          <p:nvPr/>
        </p:nvPicPr>
        <p:blipFill rotWithShape="1">
          <a:blip r:embed="rId3"/>
          <a:srcRect l="12170" r="11344"/>
          <a:stretch/>
        </p:blipFill>
        <p:spPr>
          <a:xfrm>
            <a:off x="7435971" y="2915879"/>
            <a:ext cx="4352858" cy="1707319"/>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690688"/>
            <a:ext cx="8077200" cy="3170099"/>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a:spAutoFit/>
          </a:bodyPr>
          <a:lstStyle/>
          <a:p>
            <a:r>
              <a:rPr lang="en-US" sz="2000" b="1" dirty="0" err="1"/>
              <a:t>Osteocalcin</a:t>
            </a:r>
            <a:endParaRPr lang="en-US" sz="2000" b="1" dirty="0"/>
          </a:p>
          <a:p>
            <a:endParaRPr lang="en-US" sz="2000" b="1" dirty="0"/>
          </a:p>
          <a:p>
            <a:pPr marL="342900" indent="-342900">
              <a:buFont typeface="Arial" panose="020B0604020202020204" pitchFamily="34" charset="0"/>
              <a:buChar char="•"/>
            </a:pPr>
            <a:r>
              <a:rPr lang="en-US" sz="2000" dirty="0" err="1"/>
              <a:t>Osteocalcin</a:t>
            </a:r>
            <a:r>
              <a:rPr lang="en-US" sz="2000" dirty="0"/>
              <a:t> is a large peptide that is synthesized by osteoblasts. It binds to hydroxyapatite, and much of it is deposited in the bone matrix. </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Because </a:t>
            </a:r>
            <a:r>
              <a:rPr lang="en-US" sz="2000" dirty="0" err="1"/>
              <a:t>osteocalcin</a:t>
            </a:r>
            <a:r>
              <a:rPr lang="en-US" sz="2000" dirty="0"/>
              <a:t> fragments are released from the bone matrix during </a:t>
            </a:r>
            <a:r>
              <a:rPr lang="en-US" sz="2000" dirty="0" err="1"/>
              <a:t>resorption</a:t>
            </a:r>
            <a:r>
              <a:rPr lang="en-US" sz="2000" dirty="0"/>
              <a:t>, assays for circulating </a:t>
            </a:r>
            <a:r>
              <a:rPr lang="en-US" sz="2000" dirty="0" err="1"/>
              <a:t>osteocalcin</a:t>
            </a:r>
            <a:r>
              <a:rPr lang="en-US" sz="2000" dirty="0"/>
              <a:t> and its fragments reflect both bone formation and </a:t>
            </a:r>
            <a:r>
              <a:rPr lang="en-US" sz="2000" dirty="0" err="1"/>
              <a:t>resorption</a:t>
            </a:r>
            <a:r>
              <a:rPr lang="en-US" sz="2000" dirty="0"/>
              <a:t>. </a:t>
            </a:r>
          </a:p>
          <a:p>
            <a:endParaRPr lang="en-US" sz="2000" dirty="0"/>
          </a:p>
          <a:p>
            <a:r>
              <a:rPr lang="en-US" sz="2000" dirty="0"/>
              <a:t>(Osteocalcin may affect the action of insulin)</a:t>
            </a:r>
            <a:endParaRPr lang="en-US" sz="2000" b="1" dirty="0"/>
          </a:p>
        </p:txBody>
      </p:sp>
      <p:pic>
        <p:nvPicPr>
          <p:cNvPr id="5" name="Picture 4">
            <a:extLst>
              <a:ext uri="{FF2B5EF4-FFF2-40B4-BE49-F238E27FC236}">
                <a16:creationId xmlns:a16="http://schemas.microsoft.com/office/drawing/2014/main" id="{1A24DB7C-F9FD-4124-9476-ABC1BE420F8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94669" y="169341"/>
            <a:ext cx="2773383" cy="105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a:extLst>
              <a:ext uri="{FF2B5EF4-FFF2-40B4-BE49-F238E27FC236}">
                <a16:creationId xmlns:a16="http://schemas.microsoft.com/office/drawing/2014/main" id="{49FADD20-55F2-421C-9383-A7C5735F4F47}"/>
              </a:ext>
            </a:extLst>
          </p:cNvPr>
          <p:cNvSpPr>
            <a:spLocks noGrp="1"/>
          </p:cNvSpPr>
          <p:nvPr>
            <p:ph type="title"/>
          </p:nvPr>
        </p:nvSpPr>
        <p:spPr/>
        <p:txBody>
          <a:bodyPr/>
          <a:lstStyle/>
          <a:p>
            <a:r>
              <a:rPr lang="en-US" b="1" dirty="0"/>
              <a:t>Markers of Bone Formation</a:t>
            </a:r>
          </a:p>
        </p:txBody>
      </p:sp>
      <p:pic>
        <p:nvPicPr>
          <p:cNvPr id="7" name="Picture 6">
            <a:extLst>
              <a:ext uri="{FF2B5EF4-FFF2-40B4-BE49-F238E27FC236}">
                <a16:creationId xmlns:a16="http://schemas.microsoft.com/office/drawing/2014/main" id="{77CA0BDC-A20F-49FC-A33C-EDC90CD1C885}"/>
              </a:ext>
            </a:extLst>
          </p:cNvPr>
          <p:cNvPicPr>
            <a:picLocks noChangeAspect="1"/>
          </p:cNvPicPr>
          <p:nvPr/>
        </p:nvPicPr>
        <p:blipFill>
          <a:blip r:embed="rId3"/>
          <a:stretch>
            <a:fillRect/>
          </a:stretch>
        </p:blipFill>
        <p:spPr>
          <a:xfrm>
            <a:off x="9109772" y="2258413"/>
            <a:ext cx="2543175" cy="296227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499222"/>
            <a:ext cx="6003984" cy="4893647"/>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a:spAutoFit/>
          </a:bodyPr>
          <a:lstStyle/>
          <a:p>
            <a:r>
              <a:rPr lang="en-US" sz="2000" b="1" dirty="0" err="1"/>
              <a:t>Procollagen</a:t>
            </a:r>
            <a:r>
              <a:rPr lang="en-US" sz="2000" b="1" dirty="0"/>
              <a:t> type I </a:t>
            </a:r>
            <a:r>
              <a:rPr lang="en-US" sz="2000" b="1" dirty="0" err="1"/>
              <a:t>propeptides</a:t>
            </a:r>
            <a:endParaRPr lang="en-US" sz="2000" b="1" dirty="0"/>
          </a:p>
          <a:p>
            <a:endParaRPr lang="en-US" sz="2000" b="1" dirty="0"/>
          </a:p>
          <a:p>
            <a:pPr marL="342900" indent="-342900">
              <a:buFont typeface="Arial" panose="020B0604020202020204" pitchFamily="34" charset="0"/>
              <a:buChar char="•"/>
            </a:pPr>
            <a:r>
              <a:rPr lang="en-US" sz="1600" dirty="0"/>
              <a:t>Procollagen type I </a:t>
            </a:r>
            <a:r>
              <a:rPr lang="en-US" sz="1600" dirty="0" err="1"/>
              <a:t>propeptides</a:t>
            </a:r>
            <a:r>
              <a:rPr lang="en-US" sz="1600" dirty="0"/>
              <a:t> are cleaved from the ends of the </a:t>
            </a:r>
            <a:r>
              <a:rPr lang="en-US" sz="1600" dirty="0" err="1"/>
              <a:t>procollagen</a:t>
            </a:r>
            <a:r>
              <a:rPr lang="en-US" sz="1600" dirty="0"/>
              <a:t> molecule and can be detected in the circulation. Those from the amino-terminal end are called PINPs; those from the </a:t>
            </a:r>
            <a:r>
              <a:rPr lang="en-US" sz="1600" dirty="0" err="1"/>
              <a:t>carboxy</a:t>
            </a:r>
            <a:r>
              <a:rPr lang="en-US" sz="1600" dirty="0"/>
              <a:t>-terminal end are called PICPs. </a:t>
            </a:r>
          </a:p>
          <a:p>
            <a:pPr marL="342900" indent="-342900">
              <a:buFont typeface="Arial" panose="020B0604020202020204" pitchFamily="34" charset="0"/>
              <a:buChar char="•"/>
            </a:pPr>
            <a:r>
              <a:rPr lang="en-US" sz="1600" dirty="0"/>
              <a:t>Serum procollagen type I N-</a:t>
            </a:r>
            <a:r>
              <a:rPr lang="en-US" sz="1600" dirty="0" err="1"/>
              <a:t>propeptide</a:t>
            </a:r>
            <a:r>
              <a:rPr lang="en-US" sz="1600" dirty="0"/>
              <a:t> (PINP) is designated the reference marker of bone formation in osteoporosis; the reference marker for resorption is C-terminal </a:t>
            </a:r>
            <a:r>
              <a:rPr lang="en-US" sz="1600" dirty="0" err="1"/>
              <a:t>telopeptide</a:t>
            </a:r>
            <a:r>
              <a:rPr lang="en-US" sz="1600" dirty="0"/>
              <a:t> of type I collagen (CTX).</a:t>
            </a:r>
          </a:p>
          <a:p>
            <a:pPr marL="342900" indent="-342900">
              <a:buFont typeface="Arial" panose="020B0604020202020204" pitchFamily="34" charset="0"/>
              <a:buChar char="•"/>
            </a:pPr>
            <a:r>
              <a:rPr lang="en-US" sz="1600" dirty="0"/>
              <a:t>Procollagen I </a:t>
            </a:r>
            <a:r>
              <a:rPr lang="en-US" sz="1600" dirty="0" err="1"/>
              <a:t>carboxyterminal</a:t>
            </a:r>
            <a:r>
              <a:rPr lang="en-US" sz="1600" dirty="0"/>
              <a:t> </a:t>
            </a:r>
            <a:r>
              <a:rPr lang="en-US" sz="1600" dirty="0" err="1"/>
              <a:t>propeptide</a:t>
            </a:r>
            <a:r>
              <a:rPr lang="en-US" sz="1600" dirty="0"/>
              <a:t> (PICP) as a bone formation marker and </a:t>
            </a:r>
            <a:r>
              <a:rPr lang="en-US" sz="1600" dirty="0" err="1"/>
              <a:t>carboxyterminal</a:t>
            </a:r>
            <a:r>
              <a:rPr lang="en-US" sz="1600" dirty="0"/>
              <a:t> </a:t>
            </a:r>
            <a:r>
              <a:rPr lang="en-US" sz="1600" dirty="0" err="1"/>
              <a:t>telopeptide</a:t>
            </a:r>
            <a:r>
              <a:rPr lang="en-US" sz="1600" dirty="0"/>
              <a:t> of type I collagen (ICTP) as a bone degradation marker in children with chronic renal failure under conservative therapy.</a:t>
            </a:r>
          </a:p>
          <a:p>
            <a:pPr marL="342900" indent="-342900">
              <a:buFont typeface="Arial" panose="020B0604020202020204" pitchFamily="34" charset="0"/>
              <a:buChar char="•"/>
            </a:pPr>
            <a:r>
              <a:rPr lang="en-US" sz="1600" dirty="0"/>
              <a:t>Although these </a:t>
            </a:r>
            <a:r>
              <a:rPr lang="en-US" sz="1600" dirty="0" err="1"/>
              <a:t>propeptides</a:t>
            </a:r>
            <a:r>
              <a:rPr lang="en-US" sz="1600" dirty="0"/>
              <a:t> are also synthesized in the skin, tendons, ligaments, cornea, blood vessels, fibrocartilage, and many other tissues, their main source is bone. The level of each of the </a:t>
            </a:r>
            <a:r>
              <a:rPr lang="en-US" sz="1600" dirty="0" err="1"/>
              <a:t>propeptides</a:t>
            </a:r>
            <a:r>
              <a:rPr lang="en-US" sz="1600" dirty="0"/>
              <a:t> in blood is thought to reflect the amount of newly synthesized collagen. </a:t>
            </a:r>
          </a:p>
        </p:txBody>
      </p:sp>
      <p:pic>
        <p:nvPicPr>
          <p:cNvPr id="4" name="Picture 3">
            <a:extLst>
              <a:ext uri="{FF2B5EF4-FFF2-40B4-BE49-F238E27FC236}">
                <a16:creationId xmlns:a16="http://schemas.microsoft.com/office/drawing/2014/main" id="{25CFC8D1-DC27-49DB-A890-0055DAD5BB4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94669" y="169341"/>
            <a:ext cx="2773383" cy="105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a:extLst>
              <a:ext uri="{FF2B5EF4-FFF2-40B4-BE49-F238E27FC236}">
                <a16:creationId xmlns:a16="http://schemas.microsoft.com/office/drawing/2014/main" id="{0F2946C1-F12B-4C31-8536-DDF78135E260}"/>
              </a:ext>
            </a:extLst>
          </p:cNvPr>
          <p:cNvSpPr>
            <a:spLocks noGrp="1"/>
          </p:cNvSpPr>
          <p:nvPr>
            <p:ph type="title"/>
          </p:nvPr>
        </p:nvSpPr>
        <p:spPr/>
        <p:txBody>
          <a:bodyPr/>
          <a:lstStyle/>
          <a:p>
            <a:r>
              <a:rPr lang="en-US" b="1" dirty="0"/>
              <a:t>Markers of Bone Formation</a:t>
            </a:r>
          </a:p>
        </p:txBody>
      </p:sp>
      <p:pic>
        <p:nvPicPr>
          <p:cNvPr id="7" name="Picture 6">
            <a:extLst>
              <a:ext uri="{FF2B5EF4-FFF2-40B4-BE49-F238E27FC236}">
                <a16:creationId xmlns:a16="http://schemas.microsoft.com/office/drawing/2014/main" id="{814EE798-C20D-456D-8E80-F8B013F06829}"/>
              </a:ext>
            </a:extLst>
          </p:cNvPr>
          <p:cNvPicPr>
            <a:picLocks noChangeAspect="1"/>
          </p:cNvPicPr>
          <p:nvPr/>
        </p:nvPicPr>
        <p:blipFill>
          <a:blip r:embed="rId3"/>
          <a:stretch>
            <a:fillRect/>
          </a:stretch>
        </p:blipFill>
        <p:spPr>
          <a:xfrm>
            <a:off x="7067111" y="2070340"/>
            <a:ext cx="4700941" cy="408191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69699" y="1098431"/>
            <a:ext cx="6172200" cy="5334000"/>
          </a:xfrm>
          <a:prstGeom prst="rect">
            <a:avLst/>
          </a:prstGeom>
        </p:spPr>
      </p:pic>
      <p:pic>
        <p:nvPicPr>
          <p:cNvPr id="3" name="Picture 2">
            <a:extLst>
              <a:ext uri="{FF2B5EF4-FFF2-40B4-BE49-F238E27FC236}">
                <a16:creationId xmlns:a16="http://schemas.microsoft.com/office/drawing/2014/main" id="{C14F1AE0-86FC-4BB0-AA15-9D86665ECF6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94669" y="169341"/>
            <a:ext cx="2773383" cy="105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62558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9573" y="1539366"/>
            <a:ext cx="7339642" cy="1323439"/>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a:spAutoFit/>
          </a:bodyPr>
          <a:lstStyle/>
          <a:p>
            <a:pPr marL="342900" indent="-342900">
              <a:buFont typeface="Arial" panose="020B0604020202020204" pitchFamily="34" charset="0"/>
              <a:buChar char="•"/>
            </a:pPr>
            <a:r>
              <a:rPr lang="en-US" sz="2000" b="1" dirty="0"/>
              <a:t>Markers of bone </a:t>
            </a:r>
            <a:r>
              <a:rPr lang="en-US" sz="2000" b="1" dirty="0" err="1"/>
              <a:t>resorption</a:t>
            </a:r>
            <a:r>
              <a:rPr lang="en-US" sz="2000" b="1" dirty="0"/>
              <a:t> </a:t>
            </a:r>
            <a:r>
              <a:rPr lang="en-US" sz="2000" dirty="0"/>
              <a:t>are excellent indices of disease activity in patients with osteoporosis due to menopause, immobilization, or autoimmune processes, as well as Paget disease of bone or bone metastases.</a:t>
            </a:r>
          </a:p>
        </p:txBody>
      </p:sp>
      <p:sp>
        <p:nvSpPr>
          <p:cNvPr id="4" name="Rectangle 3"/>
          <p:cNvSpPr/>
          <p:nvPr/>
        </p:nvSpPr>
        <p:spPr>
          <a:xfrm>
            <a:off x="829573" y="3027633"/>
            <a:ext cx="7339642" cy="2246769"/>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a:spAutoFit/>
          </a:bodyPr>
          <a:lstStyle/>
          <a:p>
            <a:pPr marL="342900" indent="-342900">
              <a:buFont typeface="Arial" panose="020B0604020202020204" pitchFamily="34" charset="0"/>
              <a:buChar char="•"/>
            </a:pPr>
            <a:r>
              <a:rPr lang="en-US" sz="2000" b="1" dirty="0"/>
              <a:t>Osteoclasts </a:t>
            </a:r>
            <a:r>
              <a:rPr lang="en-US" sz="2000" dirty="0"/>
              <a:t>are multinucleated cells that dissolve bone. They initiate bone remodeling and help shape growing bone and so are more numerous in children. They also liberate skeletal calcium to maintain a normal serum calcium concentration. Postmenopausal women who are estrogen-deficient tend to produce more </a:t>
            </a:r>
            <a:r>
              <a:rPr lang="en-US" sz="2000" dirty="0" err="1"/>
              <a:t>osteoclasts</a:t>
            </a:r>
            <a:r>
              <a:rPr lang="en-US" sz="2000" dirty="0"/>
              <a:t>, which accounts for the bone loss that can occur after menopause. </a:t>
            </a:r>
          </a:p>
        </p:txBody>
      </p:sp>
      <p:sp>
        <p:nvSpPr>
          <p:cNvPr id="5" name="Rectangle 4"/>
          <p:cNvSpPr/>
          <p:nvPr/>
        </p:nvSpPr>
        <p:spPr>
          <a:xfrm>
            <a:off x="829574" y="5442382"/>
            <a:ext cx="7339641" cy="1015663"/>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a:spAutoFit/>
          </a:bodyPr>
          <a:lstStyle/>
          <a:p>
            <a:pPr marL="342900" indent="-342900">
              <a:buFont typeface="Arial" panose="020B0604020202020204" pitchFamily="34" charset="0"/>
              <a:buChar char="•"/>
            </a:pPr>
            <a:r>
              <a:rPr lang="en-US" sz="2000" dirty="0"/>
              <a:t>Markers of bone </a:t>
            </a:r>
            <a:r>
              <a:rPr lang="en-US" sz="2000" dirty="0" err="1"/>
              <a:t>resorption</a:t>
            </a:r>
            <a:r>
              <a:rPr lang="en-US" sz="2000" dirty="0"/>
              <a:t> are measured in </a:t>
            </a:r>
            <a:r>
              <a:rPr lang="en-US" sz="2000" b="1" dirty="0"/>
              <a:t>serum or urine</a:t>
            </a:r>
            <a:r>
              <a:rPr lang="en-US" sz="2000" dirty="0"/>
              <a:t>. The most direct indicators are </a:t>
            </a:r>
            <a:r>
              <a:rPr lang="en-US" sz="2000" b="1" dirty="0"/>
              <a:t>fragments of bone collagen </a:t>
            </a:r>
            <a:r>
              <a:rPr lang="en-US" sz="2000" dirty="0"/>
              <a:t>produced by </a:t>
            </a:r>
            <a:r>
              <a:rPr lang="en-US" sz="2000" dirty="0" err="1"/>
              <a:t>osteoclast</a:t>
            </a:r>
            <a:r>
              <a:rPr lang="en-US" sz="2000" dirty="0"/>
              <a:t> activity.</a:t>
            </a:r>
          </a:p>
        </p:txBody>
      </p:sp>
      <p:pic>
        <p:nvPicPr>
          <p:cNvPr id="6" name="Picture 5">
            <a:extLst>
              <a:ext uri="{FF2B5EF4-FFF2-40B4-BE49-F238E27FC236}">
                <a16:creationId xmlns:a16="http://schemas.microsoft.com/office/drawing/2014/main" id="{D0150BD8-11A1-4834-9233-AAD9AFB26DC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94669" y="169341"/>
            <a:ext cx="2773383" cy="105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6">
            <a:extLst>
              <a:ext uri="{FF2B5EF4-FFF2-40B4-BE49-F238E27FC236}">
                <a16:creationId xmlns:a16="http://schemas.microsoft.com/office/drawing/2014/main" id="{E204DB9C-3915-4CCF-8325-0AA27D95D514}"/>
              </a:ext>
            </a:extLst>
          </p:cNvPr>
          <p:cNvSpPr>
            <a:spLocks noGrp="1"/>
          </p:cNvSpPr>
          <p:nvPr>
            <p:ph type="title"/>
          </p:nvPr>
        </p:nvSpPr>
        <p:spPr/>
        <p:txBody>
          <a:bodyPr/>
          <a:lstStyle/>
          <a:p>
            <a:r>
              <a:rPr lang="en-US" b="1" dirty="0"/>
              <a:t>Markers of Bone Resorption</a:t>
            </a:r>
          </a:p>
        </p:txBody>
      </p:sp>
      <p:pic>
        <p:nvPicPr>
          <p:cNvPr id="9" name="Picture 8">
            <a:extLst>
              <a:ext uri="{FF2B5EF4-FFF2-40B4-BE49-F238E27FC236}">
                <a16:creationId xmlns:a16="http://schemas.microsoft.com/office/drawing/2014/main" id="{5B289E87-E1AD-49D6-96DE-70E8C5676A29}"/>
              </a:ext>
            </a:extLst>
          </p:cNvPr>
          <p:cNvPicPr>
            <a:picLocks noChangeAspect="1"/>
          </p:cNvPicPr>
          <p:nvPr/>
        </p:nvPicPr>
        <p:blipFill rotWithShape="1">
          <a:blip r:embed="rId3"/>
          <a:srcRect l="35037" t="1384" r="2469" b="50000"/>
          <a:stretch/>
        </p:blipFill>
        <p:spPr>
          <a:xfrm>
            <a:off x="8341744" y="2108273"/>
            <a:ext cx="3266545" cy="3334109"/>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7842" y="1494904"/>
            <a:ext cx="8189344" cy="4524315"/>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a:spAutoFit/>
          </a:bodyPr>
          <a:lstStyle/>
          <a:p>
            <a:pPr marL="342900" indent="-342900">
              <a:buFont typeface="Arial" panose="020B0604020202020204" pitchFamily="34" charset="0"/>
              <a:buChar char="•"/>
            </a:pPr>
            <a:r>
              <a:rPr lang="en-US" sz="2400" dirty="0"/>
              <a:t>Hydroxyproline is an amino acid common to and characteristic of all forms of collagen, and </a:t>
            </a:r>
            <a:r>
              <a:rPr lang="en-US" sz="2400" b="1" dirty="0"/>
              <a:t>urinary hydroxyproline excretion </a:t>
            </a:r>
            <a:r>
              <a:rPr lang="en-US" sz="2400" dirty="0"/>
              <a:t>is the oldest test of bone resorption. </a:t>
            </a:r>
          </a:p>
          <a:p>
            <a:pPr marL="342900" indent="-342900">
              <a:buFont typeface="Arial" panose="020B0604020202020204" pitchFamily="34" charset="0"/>
              <a:buChar char="•"/>
            </a:pPr>
            <a:r>
              <a:rPr lang="en-US" sz="2400" dirty="0"/>
              <a:t>However, this test lacks specificity for bone resorption because excreted hydroxyproline also comes from other tissues, particularly from skin collagen (which can turn over rapidly in certain disorders), from newly synthesized collagen that is not incorporated into tissue, and from dietary collagen and gelatin. </a:t>
            </a:r>
          </a:p>
          <a:p>
            <a:pPr marL="342900" indent="-342900">
              <a:buFont typeface="Arial" panose="020B0604020202020204" pitchFamily="34" charset="0"/>
              <a:buChar char="•"/>
            </a:pPr>
            <a:r>
              <a:rPr lang="en-US" sz="2400" dirty="0"/>
              <a:t>Because it is less specific than newer tests, it is no longer widely used. </a:t>
            </a:r>
          </a:p>
        </p:txBody>
      </p:sp>
      <p:pic>
        <p:nvPicPr>
          <p:cNvPr id="5" name="Picture 4">
            <a:extLst>
              <a:ext uri="{FF2B5EF4-FFF2-40B4-BE49-F238E27FC236}">
                <a16:creationId xmlns:a16="http://schemas.microsoft.com/office/drawing/2014/main" id="{F4EF086A-6C93-4B55-8883-F916BBED7E1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94669" y="169341"/>
            <a:ext cx="2773383" cy="105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a:extLst>
              <a:ext uri="{FF2B5EF4-FFF2-40B4-BE49-F238E27FC236}">
                <a16:creationId xmlns:a16="http://schemas.microsoft.com/office/drawing/2014/main" id="{0B84E5ED-4080-445D-8D15-3F780E99E8B4}"/>
              </a:ext>
            </a:extLst>
          </p:cNvPr>
          <p:cNvSpPr>
            <a:spLocks noGrp="1"/>
          </p:cNvSpPr>
          <p:nvPr>
            <p:ph type="title"/>
          </p:nvPr>
        </p:nvSpPr>
        <p:spPr>
          <a:xfrm>
            <a:off x="557842" y="169341"/>
            <a:ext cx="3902016" cy="1325563"/>
          </a:xfrm>
        </p:spPr>
        <p:txBody>
          <a:bodyPr/>
          <a:lstStyle/>
          <a:p>
            <a:r>
              <a:rPr lang="en-US" b="1" dirty="0"/>
              <a:t>Hydroxyproline</a:t>
            </a:r>
          </a:p>
        </p:txBody>
      </p:sp>
      <p:pic>
        <p:nvPicPr>
          <p:cNvPr id="7" name="Picture 6">
            <a:extLst>
              <a:ext uri="{FF2B5EF4-FFF2-40B4-BE49-F238E27FC236}">
                <a16:creationId xmlns:a16="http://schemas.microsoft.com/office/drawing/2014/main" id="{E28CD210-528C-4D84-8BF2-57849F0AD679}"/>
              </a:ext>
            </a:extLst>
          </p:cNvPr>
          <p:cNvPicPr>
            <a:picLocks noChangeAspect="1"/>
          </p:cNvPicPr>
          <p:nvPr/>
        </p:nvPicPr>
        <p:blipFill>
          <a:blip r:embed="rId3"/>
          <a:stretch>
            <a:fillRect/>
          </a:stretch>
        </p:blipFill>
        <p:spPr>
          <a:xfrm>
            <a:off x="9309797" y="2435075"/>
            <a:ext cx="2143125" cy="214312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513937"/>
            <a:ext cx="6477000" cy="4893647"/>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a:spAutoFit/>
          </a:bodyPr>
          <a:lstStyle/>
          <a:p>
            <a:pPr marL="342900" indent="-342900">
              <a:buFont typeface="Arial" panose="020B0604020202020204" pitchFamily="34" charset="0"/>
              <a:buChar char="•"/>
            </a:pPr>
            <a:r>
              <a:rPr lang="en-US" sz="2400" b="1" dirty="0"/>
              <a:t>Urinary </a:t>
            </a:r>
            <a:r>
              <a:rPr lang="en-US" sz="2400" b="1" dirty="0" err="1"/>
              <a:t>pyridinoline</a:t>
            </a:r>
            <a:r>
              <a:rPr lang="en-US" sz="2400" b="1" dirty="0"/>
              <a:t> and deoxypyridinoline</a:t>
            </a:r>
            <a:r>
              <a:rPr lang="en-US" sz="2400" dirty="0"/>
              <a:t> are more specific markers of bone resorption.</a:t>
            </a:r>
          </a:p>
          <a:p>
            <a:endParaRPr lang="en-US" sz="2400" dirty="0"/>
          </a:p>
          <a:p>
            <a:pPr marL="342900" indent="-342900">
              <a:buFont typeface="Arial" panose="020B0604020202020204" pitchFamily="34" charset="0"/>
              <a:buChar char="•"/>
            </a:pPr>
            <a:r>
              <a:rPr lang="en-US" sz="2400" dirty="0" err="1"/>
              <a:t>Pyridinolines</a:t>
            </a:r>
            <a:r>
              <a:rPr lang="en-US" sz="2400" dirty="0"/>
              <a:t> are cross-linking amino acids that strengthen collagen fibrils in the extra-cellular matrix. They are found in the main fibril-forming collagens (types I, II, and III) of many tissues. </a:t>
            </a:r>
          </a:p>
          <a:p>
            <a:endParaRPr lang="en-US" sz="2400" dirty="0"/>
          </a:p>
          <a:p>
            <a:pPr marL="342900" indent="-342900">
              <a:buFont typeface="Arial" panose="020B0604020202020204" pitchFamily="34" charset="0"/>
              <a:buChar char="•"/>
            </a:pPr>
            <a:r>
              <a:rPr lang="en-US" sz="2400" dirty="0" err="1"/>
              <a:t>Pyridinoline</a:t>
            </a:r>
            <a:r>
              <a:rPr lang="en-US" sz="2400" dirty="0"/>
              <a:t> is the major chemical form, but </a:t>
            </a:r>
            <a:r>
              <a:rPr lang="en-US" sz="2400" dirty="0" err="1"/>
              <a:t>deoxypyridinoline</a:t>
            </a:r>
            <a:r>
              <a:rPr lang="en-US" sz="2400" dirty="0"/>
              <a:t> is also unusually abundant in bone collagen and hence is a relatively selective bone marker. </a:t>
            </a:r>
          </a:p>
        </p:txBody>
      </p:sp>
      <p:pic>
        <p:nvPicPr>
          <p:cNvPr id="4" name="Picture 3">
            <a:extLst>
              <a:ext uri="{FF2B5EF4-FFF2-40B4-BE49-F238E27FC236}">
                <a16:creationId xmlns:a16="http://schemas.microsoft.com/office/drawing/2014/main" id="{A542A3BE-B95C-49F2-A1A9-C8EE075F546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94669" y="169341"/>
            <a:ext cx="2773383" cy="105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a:extLst>
              <a:ext uri="{FF2B5EF4-FFF2-40B4-BE49-F238E27FC236}">
                <a16:creationId xmlns:a16="http://schemas.microsoft.com/office/drawing/2014/main" id="{A7283E86-C068-47D0-99B9-9DBD9978063E}"/>
              </a:ext>
            </a:extLst>
          </p:cNvPr>
          <p:cNvSpPr>
            <a:spLocks noGrp="1"/>
          </p:cNvSpPr>
          <p:nvPr>
            <p:ph type="title"/>
          </p:nvPr>
        </p:nvSpPr>
        <p:spPr/>
        <p:txBody>
          <a:bodyPr/>
          <a:lstStyle/>
          <a:p>
            <a:r>
              <a:rPr lang="en-US" b="1" dirty="0" err="1"/>
              <a:t>Pyridinoline</a:t>
            </a:r>
            <a:endParaRPr lang="en-US" b="1" dirty="0"/>
          </a:p>
        </p:txBody>
      </p:sp>
      <p:pic>
        <p:nvPicPr>
          <p:cNvPr id="7" name="Picture 6">
            <a:extLst>
              <a:ext uri="{FF2B5EF4-FFF2-40B4-BE49-F238E27FC236}">
                <a16:creationId xmlns:a16="http://schemas.microsoft.com/office/drawing/2014/main" id="{B310311F-5ED4-4159-A7CA-8805D31CC3F8}"/>
              </a:ext>
            </a:extLst>
          </p:cNvPr>
          <p:cNvPicPr>
            <a:picLocks noChangeAspect="1"/>
          </p:cNvPicPr>
          <p:nvPr/>
        </p:nvPicPr>
        <p:blipFill>
          <a:blip r:embed="rId3"/>
          <a:stretch>
            <a:fillRect/>
          </a:stretch>
        </p:blipFill>
        <p:spPr>
          <a:xfrm>
            <a:off x="7565366" y="2852737"/>
            <a:ext cx="3962400" cy="115252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24050" y="3200401"/>
            <a:ext cx="8229600" cy="584775"/>
          </a:xfrm>
          <a:prstGeom prst="rect">
            <a:avLst/>
          </a:prstGeom>
          <a:solidFill>
            <a:srgbClr val="00B0F0"/>
          </a:solidFill>
        </p:spPr>
        <p:txBody>
          <a:bodyPr wrap="square" rtlCol="0">
            <a:spAutoFit/>
          </a:bodyPr>
          <a:lstStyle/>
          <a:p>
            <a:r>
              <a:rPr lang="en-US" sz="3200" b="1" dirty="0"/>
              <a:t>Role of Vitamin D and Calcium in Bone diseases</a:t>
            </a:r>
          </a:p>
        </p:txBody>
      </p:sp>
      <p:pic>
        <p:nvPicPr>
          <p:cNvPr id="3" name="Picture 2">
            <a:extLst>
              <a:ext uri="{FF2B5EF4-FFF2-40B4-BE49-F238E27FC236}">
                <a16:creationId xmlns:a16="http://schemas.microsoft.com/office/drawing/2014/main" id="{1FCCAA5F-AD16-4030-8D06-026006F9A5F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94669" y="169341"/>
            <a:ext cx="2773383" cy="105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7770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37404" y="1557068"/>
            <a:ext cx="8229600" cy="4247317"/>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marL="342900" indent="-342900">
              <a:lnSpc>
                <a:spcPct val="150000"/>
              </a:lnSpc>
              <a:buClr>
                <a:srgbClr val="FF0000"/>
              </a:buClr>
              <a:buFont typeface="Arial" panose="020B0604020202020204" pitchFamily="34" charset="0"/>
              <a:buChar char="•"/>
            </a:pPr>
            <a:r>
              <a:rPr lang="en-US" sz="2400" dirty="0">
                <a:latin typeface="+mj-lt"/>
              </a:rPr>
              <a:t>Provides structural </a:t>
            </a:r>
            <a:r>
              <a:rPr lang="en-US" sz="2400" b="1" dirty="0">
                <a:latin typeface="+mj-lt"/>
              </a:rPr>
              <a:t>integrity</a:t>
            </a:r>
            <a:r>
              <a:rPr lang="en-US" sz="2400" dirty="0">
                <a:latin typeface="+mj-lt"/>
              </a:rPr>
              <a:t> + </a:t>
            </a:r>
            <a:r>
              <a:rPr lang="en-US" sz="2400" b="1" dirty="0">
                <a:latin typeface="+mj-lt"/>
              </a:rPr>
              <a:t>strength</a:t>
            </a:r>
            <a:r>
              <a:rPr lang="en-US" sz="2400" dirty="0">
                <a:latin typeface="+mj-lt"/>
              </a:rPr>
              <a:t> to body</a:t>
            </a:r>
          </a:p>
          <a:p>
            <a:pPr marL="342900" indent="-342900">
              <a:lnSpc>
                <a:spcPct val="150000"/>
              </a:lnSpc>
              <a:buClr>
                <a:srgbClr val="FF0000"/>
              </a:buClr>
              <a:buFont typeface="Arial" panose="020B0604020202020204" pitchFamily="34" charset="0"/>
              <a:buChar char="•"/>
            </a:pPr>
            <a:r>
              <a:rPr lang="en-US" sz="2400" dirty="0">
                <a:latin typeface="+mj-lt"/>
              </a:rPr>
              <a:t>Protect vital organs</a:t>
            </a:r>
          </a:p>
          <a:p>
            <a:pPr marL="342900" indent="-342900">
              <a:lnSpc>
                <a:spcPct val="150000"/>
              </a:lnSpc>
              <a:buClr>
                <a:srgbClr val="FF0000"/>
              </a:buClr>
              <a:buFont typeface="Arial" panose="020B0604020202020204" pitchFamily="34" charset="0"/>
              <a:buChar char="•"/>
            </a:pPr>
            <a:r>
              <a:rPr lang="en-US" sz="2400" dirty="0">
                <a:latin typeface="+mj-lt"/>
              </a:rPr>
              <a:t>Blood cell formation</a:t>
            </a:r>
          </a:p>
          <a:p>
            <a:pPr marL="342900" indent="-342900">
              <a:buClr>
                <a:srgbClr val="FF0000"/>
              </a:buClr>
              <a:buFont typeface="Arial" panose="020B0604020202020204" pitchFamily="34" charset="0"/>
              <a:buChar char="•"/>
            </a:pPr>
            <a:r>
              <a:rPr lang="en-US" sz="2400" dirty="0">
                <a:latin typeface="+mj-lt"/>
              </a:rPr>
              <a:t>Storage of essential minerals: particularly calcium, phosphate, magnesium and sodium</a:t>
            </a:r>
          </a:p>
          <a:p>
            <a:pPr marL="342900" indent="-342900">
              <a:buClr>
                <a:srgbClr val="FF0000"/>
              </a:buClr>
              <a:buFont typeface="Arial" panose="020B0604020202020204" pitchFamily="34" charset="0"/>
              <a:buChar char="•"/>
            </a:pPr>
            <a:r>
              <a:rPr lang="en-US" sz="2400" dirty="0">
                <a:solidFill>
                  <a:prstClr val="black"/>
                </a:solidFill>
                <a:latin typeface="+mj-lt"/>
              </a:rPr>
              <a:t>1-2 kg of calcium; 1 kg phosphates</a:t>
            </a:r>
          </a:p>
          <a:p>
            <a:pPr marL="342900" indent="-342900">
              <a:buClr>
                <a:srgbClr val="FF0000"/>
              </a:buClr>
              <a:buFont typeface="Arial" panose="020B0604020202020204" pitchFamily="34" charset="0"/>
              <a:buChar char="•"/>
            </a:pPr>
            <a:r>
              <a:rPr lang="en-US" sz="2400" dirty="0">
                <a:solidFill>
                  <a:prstClr val="black"/>
                </a:solidFill>
                <a:latin typeface="+mj-lt"/>
              </a:rPr>
              <a:t>Approximately 98% of the 1–2 kg of calcium and 85% of the 1 kg of phosphorus in the human adult are found in bone, the principal reservoir for these minerals. </a:t>
            </a:r>
          </a:p>
          <a:p>
            <a:pPr marL="342900" indent="-342900">
              <a:buClr>
                <a:srgbClr val="FF0000"/>
              </a:buClr>
              <a:buFont typeface="Arial" panose="020B0604020202020204" pitchFamily="34" charset="0"/>
              <a:buChar char="•"/>
            </a:pPr>
            <a:endParaRPr lang="en-US" dirty="0">
              <a:latin typeface="+mj-lt"/>
            </a:endParaRPr>
          </a:p>
        </p:txBody>
      </p:sp>
      <p:sp>
        <p:nvSpPr>
          <p:cNvPr id="5" name="Title 4">
            <a:extLst>
              <a:ext uri="{FF2B5EF4-FFF2-40B4-BE49-F238E27FC236}">
                <a16:creationId xmlns:a16="http://schemas.microsoft.com/office/drawing/2014/main" id="{71BAC5D6-03C8-4107-81E2-79DCB0E8813C}"/>
              </a:ext>
            </a:extLst>
          </p:cNvPr>
          <p:cNvSpPr>
            <a:spLocks noGrp="1"/>
          </p:cNvSpPr>
          <p:nvPr>
            <p:ph type="title"/>
          </p:nvPr>
        </p:nvSpPr>
        <p:spPr/>
        <p:txBody>
          <a:bodyPr/>
          <a:lstStyle/>
          <a:p>
            <a:r>
              <a:rPr lang="en-US" b="1" dirty="0"/>
              <a:t>Skeleton</a:t>
            </a:r>
          </a:p>
        </p:txBody>
      </p:sp>
      <p:pic>
        <p:nvPicPr>
          <p:cNvPr id="7" name="Picture 6">
            <a:extLst>
              <a:ext uri="{FF2B5EF4-FFF2-40B4-BE49-F238E27FC236}">
                <a16:creationId xmlns:a16="http://schemas.microsoft.com/office/drawing/2014/main" id="{F311138D-AEC4-42D7-B909-5B3E0EFD19E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94669" y="169341"/>
            <a:ext cx="2773383" cy="105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a:extLst>
              <a:ext uri="{FF2B5EF4-FFF2-40B4-BE49-F238E27FC236}">
                <a16:creationId xmlns:a16="http://schemas.microsoft.com/office/drawing/2014/main" id="{82D4D0EC-3DA7-4044-B8FC-9989C568758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77252" y="2071005"/>
            <a:ext cx="2590800" cy="3353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527" t="30445" r="25556" b="23777"/>
          <a:stretch/>
        </p:blipFill>
        <p:spPr bwMode="auto">
          <a:xfrm>
            <a:off x="2057400" y="685800"/>
            <a:ext cx="7905750" cy="527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a:extLst>
              <a:ext uri="{FF2B5EF4-FFF2-40B4-BE49-F238E27FC236}">
                <a16:creationId xmlns:a16="http://schemas.microsoft.com/office/drawing/2014/main" id="{566558BB-EAD5-43E3-9980-EB70AA2AD04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94669" y="169341"/>
            <a:ext cx="2773383" cy="105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57595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2777" t="25333" r="27640" b="21778"/>
          <a:stretch/>
        </p:blipFill>
        <p:spPr bwMode="auto">
          <a:xfrm>
            <a:off x="2514600" y="267636"/>
            <a:ext cx="7024968" cy="5866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a:extLst>
              <a:ext uri="{FF2B5EF4-FFF2-40B4-BE49-F238E27FC236}">
                <a16:creationId xmlns:a16="http://schemas.microsoft.com/office/drawing/2014/main" id="{FF40CD78-CF53-4189-9824-ACDCB2AC98E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94669" y="169341"/>
            <a:ext cx="2773383" cy="105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62643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6716228-5F5A-4345-8E93-410E8E87C60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94669" y="169341"/>
            <a:ext cx="2773383" cy="105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a:extLst>
              <a:ext uri="{FF2B5EF4-FFF2-40B4-BE49-F238E27FC236}">
                <a16:creationId xmlns:a16="http://schemas.microsoft.com/office/drawing/2014/main" id="{E00F892C-3F4A-4DED-A21A-543EC09EDE2D}"/>
              </a:ext>
            </a:extLst>
          </p:cNvPr>
          <p:cNvSpPr>
            <a:spLocks noGrp="1"/>
          </p:cNvSpPr>
          <p:nvPr>
            <p:ph type="title"/>
          </p:nvPr>
        </p:nvSpPr>
        <p:spPr/>
        <p:txBody>
          <a:bodyPr/>
          <a:lstStyle/>
          <a:p>
            <a:r>
              <a:rPr lang="en-US" b="1" dirty="0"/>
              <a:t>Vitamin D Metabolism</a:t>
            </a:r>
          </a:p>
        </p:txBody>
      </p:sp>
      <p:pic>
        <p:nvPicPr>
          <p:cNvPr id="7" name="Picture 6">
            <a:extLst>
              <a:ext uri="{FF2B5EF4-FFF2-40B4-BE49-F238E27FC236}">
                <a16:creationId xmlns:a16="http://schemas.microsoft.com/office/drawing/2014/main" id="{55B12332-07EC-45BB-BD3D-4C4A892B1281}"/>
              </a:ext>
            </a:extLst>
          </p:cNvPr>
          <p:cNvPicPr>
            <a:picLocks noChangeAspect="1"/>
          </p:cNvPicPr>
          <p:nvPr/>
        </p:nvPicPr>
        <p:blipFill>
          <a:blip r:embed="rId3"/>
          <a:stretch>
            <a:fillRect/>
          </a:stretch>
        </p:blipFill>
        <p:spPr>
          <a:xfrm>
            <a:off x="3986122" y="1690688"/>
            <a:ext cx="4219755" cy="4583960"/>
          </a:xfrm>
          <a:prstGeom prst="rect">
            <a:avLst/>
          </a:prstGeom>
        </p:spPr>
      </p:pic>
    </p:spTree>
    <p:extLst>
      <p:ext uri="{BB962C8B-B14F-4D97-AF65-F5344CB8AC3E}">
        <p14:creationId xmlns:p14="http://schemas.microsoft.com/office/powerpoint/2010/main" val="14503182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833" t="36444" r="22639" b="15333"/>
          <a:stretch/>
        </p:blipFill>
        <p:spPr bwMode="auto">
          <a:xfrm>
            <a:off x="2125106" y="1161709"/>
            <a:ext cx="7941787" cy="5144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a:extLst>
              <a:ext uri="{FF2B5EF4-FFF2-40B4-BE49-F238E27FC236}">
                <a16:creationId xmlns:a16="http://schemas.microsoft.com/office/drawing/2014/main" id="{2159D045-5A55-436C-9B02-826C2183B48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94669" y="169341"/>
            <a:ext cx="2773383" cy="105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09431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250" t="28445" r="24167" b="17778"/>
          <a:stretch/>
        </p:blipFill>
        <p:spPr bwMode="auto">
          <a:xfrm>
            <a:off x="2943764" y="1563069"/>
            <a:ext cx="6304471" cy="47529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a:extLst>
              <a:ext uri="{FF2B5EF4-FFF2-40B4-BE49-F238E27FC236}">
                <a16:creationId xmlns:a16="http://schemas.microsoft.com/office/drawing/2014/main" id="{541BC536-4368-4557-8527-39536EC4FF0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94669" y="169341"/>
            <a:ext cx="2773383" cy="105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73138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222" t="26445" r="23750" b="20000"/>
          <a:stretch/>
        </p:blipFill>
        <p:spPr bwMode="auto">
          <a:xfrm>
            <a:off x="2514600" y="685801"/>
            <a:ext cx="7162800" cy="54455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a:extLst>
              <a:ext uri="{FF2B5EF4-FFF2-40B4-BE49-F238E27FC236}">
                <a16:creationId xmlns:a16="http://schemas.microsoft.com/office/drawing/2014/main" id="{D74785F9-0BC3-42E8-A4AA-D1F8AB0F8DB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94669" y="169341"/>
            <a:ext cx="2773383" cy="105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28052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85159" y="2459504"/>
            <a:ext cx="4633823" cy="1938992"/>
          </a:xfrm>
          <a:prstGeom prst="rect">
            <a:avLst/>
          </a:prstGeom>
        </p:spPr>
        <p:txBody>
          <a:bodyPr wrap="square">
            <a:spAutoFit/>
          </a:bodyPr>
          <a:lstStyle/>
          <a:p>
            <a:r>
              <a:rPr lang="en-US" sz="2400" dirty="0"/>
              <a:t>Rickets is a condition that results from a delay in depositing calcium phosphate mineral in growing bones, thus leading to skeletal deformities, especially bowed legs. </a:t>
            </a:r>
          </a:p>
        </p:txBody>
      </p:sp>
      <p:pic>
        <p:nvPicPr>
          <p:cNvPr id="5" name="Picture 4">
            <a:extLst>
              <a:ext uri="{FF2B5EF4-FFF2-40B4-BE49-F238E27FC236}">
                <a16:creationId xmlns:a16="http://schemas.microsoft.com/office/drawing/2014/main" id="{45EECFD1-806B-495C-BD15-E40607B9463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94669" y="169341"/>
            <a:ext cx="2773383" cy="105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a:extLst>
              <a:ext uri="{FF2B5EF4-FFF2-40B4-BE49-F238E27FC236}">
                <a16:creationId xmlns:a16="http://schemas.microsoft.com/office/drawing/2014/main" id="{B03E5C8C-FA43-493C-93DC-AB9D72B745F1}"/>
              </a:ext>
            </a:extLst>
          </p:cNvPr>
          <p:cNvSpPr>
            <a:spLocks noGrp="1"/>
          </p:cNvSpPr>
          <p:nvPr>
            <p:ph type="title"/>
          </p:nvPr>
        </p:nvSpPr>
        <p:spPr/>
        <p:txBody>
          <a:bodyPr/>
          <a:lstStyle/>
          <a:p>
            <a:r>
              <a:rPr lang="en-US" b="1" dirty="0"/>
              <a:t>Rickets</a:t>
            </a:r>
          </a:p>
        </p:txBody>
      </p:sp>
      <p:pic>
        <p:nvPicPr>
          <p:cNvPr id="7" name="Picture 6">
            <a:extLst>
              <a:ext uri="{FF2B5EF4-FFF2-40B4-BE49-F238E27FC236}">
                <a16:creationId xmlns:a16="http://schemas.microsoft.com/office/drawing/2014/main" id="{29A1349C-2C69-43D8-BB00-EA5E37F15AB1}"/>
              </a:ext>
            </a:extLst>
          </p:cNvPr>
          <p:cNvPicPr>
            <a:picLocks noChangeAspect="1"/>
          </p:cNvPicPr>
          <p:nvPr/>
        </p:nvPicPr>
        <p:blipFill>
          <a:blip r:embed="rId3"/>
          <a:stretch>
            <a:fillRect/>
          </a:stretch>
        </p:blipFill>
        <p:spPr>
          <a:xfrm>
            <a:off x="6973020" y="1690688"/>
            <a:ext cx="3615241" cy="3816427"/>
          </a:xfrm>
          <a:prstGeom prst="rect">
            <a:avLst/>
          </a:prstGeom>
        </p:spPr>
      </p:pic>
    </p:spTree>
    <p:extLst>
      <p:ext uri="{BB962C8B-B14F-4D97-AF65-F5344CB8AC3E}">
        <p14:creationId xmlns:p14="http://schemas.microsoft.com/office/powerpoint/2010/main" val="40548852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38200" y="1690688"/>
            <a:ext cx="6382109" cy="3785652"/>
          </a:xfrm>
          <a:prstGeom prst="rect">
            <a:avLst/>
          </a:prstGeom>
        </p:spPr>
        <p:txBody>
          <a:bodyPr wrap="square">
            <a:spAutoFit/>
          </a:bodyPr>
          <a:lstStyle/>
          <a:p>
            <a:pPr marL="342900" indent="-342900" eaLnBrk="0" fontAlgn="base" hangingPunct="0">
              <a:spcBef>
                <a:spcPct val="0"/>
              </a:spcBef>
              <a:spcAft>
                <a:spcPct val="0"/>
              </a:spcAft>
              <a:buFont typeface="Arial" panose="020B0604020202020204" pitchFamily="34" charset="0"/>
              <a:buChar char="•"/>
            </a:pPr>
            <a:r>
              <a:rPr lang="en-US" sz="2000" dirty="0">
                <a:latin typeface="Arial" charset="0"/>
                <a:cs typeface="Arial" charset="0"/>
              </a:rPr>
              <a:t>In adults, the rickets equivalent disease is called </a:t>
            </a:r>
            <a:r>
              <a:rPr lang="en-US" sz="2000" u="sng" dirty="0" err="1">
                <a:latin typeface="Arial" charset="0"/>
                <a:cs typeface="Arial" charset="0"/>
              </a:rPr>
              <a:t>osteomalacia</a:t>
            </a:r>
            <a:r>
              <a:rPr lang="en-US" sz="2000" u="sng" dirty="0">
                <a:latin typeface="Arial" charset="0"/>
                <a:cs typeface="Arial" charset="0"/>
              </a:rPr>
              <a:t>.</a:t>
            </a:r>
            <a:r>
              <a:rPr lang="en-US" sz="2000" dirty="0">
                <a:latin typeface="Arial" charset="0"/>
                <a:cs typeface="Arial" charset="0"/>
              </a:rPr>
              <a:t> </a:t>
            </a:r>
          </a:p>
          <a:p>
            <a:pPr marL="342900" indent="-342900" eaLnBrk="0" fontAlgn="base" hangingPunct="0">
              <a:spcBef>
                <a:spcPct val="0"/>
              </a:spcBef>
              <a:spcAft>
                <a:spcPct val="0"/>
              </a:spcAft>
              <a:buFont typeface="Arial" panose="020B0604020202020204" pitchFamily="34" charset="0"/>
              <a:buChar char="•"/>
            </a:pPr>
            <a:endParaRPr lang="en-US" sz="2000" dirty="0">
              <a:latin typeface="Arial" charset="0"/>
              <a:cs typeface="Arial" charset="0"/>
            </a:endParaRPr>
          </a:p>
          <a:p>
            <a:pPr marL="342900" indent="-342900" eaLnBrk="0" fontAlgn="base" hangingPunct="0">
              <a:spcBef>
                <a:spcPct val="0"/>
              </a:spcBef>
              <a:spcAft>
                <a:spcPct val="0"/>
              </a:spcAft>
              <a:buFont typeface="Arial" panose="020B0604020202020204" pitchFamily="34" charset="0"/>
              <a:buChar char="•"/>
            </a:pPr>
            <a:r>
              <a:rPr lang="en-US" sz="2000" dirty="0">
                <a:latin typeface="Arial" charset="0"/>
                <a:cs typeface="Arial" charset="0"/>
              </a:rPr>
              <a:t>Since longitudinal growth has stopped in adults, deficient bone mineralization does not cause skeletal deformity but can lead to fractures, particularly of weight-bearing bones such as the pelvis, hip, and feet. </a:t>
            </a:r>
          </a:p>
          <a:p>
            <a:pPr marL="342900" indent="-342900" eaLnBrk="0" fontAlgn="base" hangingPunct="0">
              <a:spcBef>
                <a:spcPct val="0"/>
              </a:spcBef>
              <a:spcAft>
                <a:spcPct val="0"/>
              </a:spcAft>
              <a:buFont typeface="Arial" panose="020B0604020202020204" pitchFamily="34" charset="0"/>
              <a:buChar char="•"/>
            </a:pPr>
            <a:endParaRPr lang="en-US" sz="2000" dirty="0">
              <a:latin typeface="Arial" charset="0"/>
              <a:cs typeface="Arial" charset="0"/>
            </a:endParaRPr>
          </a:p>
          <a:p>
            <a:pPr marL="342900" indent="-342900" eaLnBrk="0" fontAlgn="base" hangingPunct="0">
              <a:spcBef>
                <a:spcPct val="0"/>
              </a:spcBef>
              <a:spcAft>
                <a:spcPct val="0"/>
              </a:spcAft>
              <a:buFont typeface="Arial" panose="020B0604020202020204" pitchFamily="34" charset="0"/>
              <a:buChar char="•"/>
            </a:pPr>
            <a:r>
              <a:rPr lang="en-US" sz="2000" dirty="0">
                <a:latin typeface="Arial" charset="0"/>
                <a:cs typeface="Arial" charset="0"/>
              </a:rPr>
              <a:t>Even when there is no fracture, many patients with rickets and </a:t>
            </a:r>
            <a:r>
              <a:rPr lang="en-US" sz="2000" dirty="0" err="1">
                <a:latin typeface="Arial" charset="0"/>
                <a:cs typeface="Arial" charset="0"/>
              </a:rPr>
              <a:t>osteomalacia</a:t>
            </a:r>
            <a:r>
              <a:rPr lang="en-US" sz="2000" dirty="0">
                <a:latin typeface="Arial" charset="0"/>
                <a:cs typeface="Arial" charset="0"/>
              </a:rPr>
              <a:t> suffer from bone pain and can experience severe muscle weakness. </a:t>
            </a:r>
          </a:p>
        </p:txBody>
      </p:sp>
      <p:pic>
        <p:nvPicPr>
          <p:cNvPr id="5" name="Picture 4">
            <a:extLst>
              <a:ext uri="{FF2B5EF4-FFF2-40B4-BE49-F238E27FC236}">
                <a16:creationId xmlns:a16="http://schemas.microsoft.com/office/drawing/2014/main" id="{466D8F8E-DA11-4091-8772-AC590FB3A15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94669" y="169341"/>
            <a:ext cx="2773383" cy="105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50105214-8090-4B51-A98C-7B56695A1F11}"/>
              </a:ext>
            </a:extLst>
          </p:cNvPr>
          <p:cNvSpPr>
            <a:spLocks noGrp="1"/>
          </p:cNvSpPr>
          <p:nvPr>
            <p:ph type="title"/>
          </p:nvPr>
        </p:nvSpPr>
        <p:spPr/>
        <p:txBody>
          <a:bodyPr/>
          <a:lstStyle/>
          <a:p>
            <a:r>
              <a:rPr lang="en-US" b="1" dirty="0" err="1"/>
              <a:t>Osteomalacia</a:t>
            </a:r>
            <a:endParaRPr lang="en-US" b="1" dirty="0"/>
          </a:p>
        </p:txBody>
      </p:sp>
      <p:pic>
        <p:nvPicPr>
          <p:cNvPr id="7" name="Picture 6">
            <a:extLst>
              <a:ext uri="{FF2B5EF4-FFF2-40B4-BE49-F238E27FC236}">
                <a16:creationId xmlns:a16="http://schemas.microsoft.com/office/drawing/2014/main" id="{3C3FB7AC-D520-46C1-B8E2-DE6DCDD51B00}"/>
              </a:ext>
            </a:extLst>
          </p:cNvPr>
          <p:cNvPicPr>
            <a:picLocks noChangeAspect="1"/>
          </p:cNvPicPr>
          <p:nvPr/>
        </p:nvPicPr>
        <p:blipFill>
          <a:blip r:embed="rId3"/>
          <a:stretch>
            <a:fillRect/>
          </a:stretch>
        </p:blipFill>
        <p:spPr>
          <a:xfrm>
            <a:off x="7269361" y="2354472"/>
            <a:ext cx="4498691" cy="2149056"/>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AutoShape 2" descr="Table 3-3 A table listing causes of drug-induced rickets/osteomalacia that fall under the following categories: drugs resulting in hypocalcemia, drugs resulting in hypophosphatemia, and direct impairment of mineralization.&#10;"/>
          <p:cNvSpPr>
            <a:spLocks noChangeAspect="1" noChangeArrowheads="1"/>
          </p:cNvSpPr>
          <p:nvPr/>
        </p:nvSpPr>
        <p:spPr bwMode="auto">
          <a:xfrm>
            <a:off x="1524001" y="2601913"/>
            <a:ext cx="2466975" cy="67627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 name="Rectangle 3"/>
          <p:cNvSpPr/>
          <p:nvPr/>
        </p:nvSpPr>
        <p:spPr>
          <a:xfrm>
            <a:off x="718868" y="1414562"/>
            <a:ext cx="10634932" cy="5078313"/>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a:spAutoFit/>
          </a:bodyPr>
          <a:lstStyle/>
          <a:p>
            <a:pPr lvl="0" eaLnBrk="0" fontAlgn="base" hangingPunct="0">
              <a:spcBef>
                <a:spcPct val="0"/>
              </a:spcBef>
              <a:spcAft>
                <a:spcPct val="0"/>
              </a:spcAft>
              <a:buClr>
                <a:srgbClr val="FF0000"/>
              </a:buClr>
              <a:buSzPct val="50000"/>
              <a:buFont typeface="Wingdings" pitchFamily="2" charset="2"/>
              <a:buChar char="v"/>
            </a:pPr>
            <a:endParaRPr lang="en-US" sz="2400" dirty="0">
              <a:latin typeface="Arial" charset="0"/>
              <a:cs typeface="Arial" charset="0"/>
            </a:endParaRPr>
          </a:p>
          <a:p>
            <a:pPr marL="342900" lvl="0" indent="-342900" eaLnBrk="0" fontAlgn="base" hangingPunct="0">
              <a:spcBef>
                <a:spcPct val="0"/>
              </a:spcBef>
              <a:spcAft>
                <a:spcPct val="0"/>
              </a:spcAft>
              <a:buClr>
                <a:srgbClr val="FF0000"/>
              </a:buClr>
              <a:buSzPct val="50000"/>
              <a:buFont typeface="Arial" panose="020B0604020202020204" pitchFamily="34" charset="0"/>
              <a:buChar char="•"/>
            </a:pPr>
            <a:r>
              <a:rPr lang="en-US" sz="2000" dirty="0">
                <a:latin typeface="Arial" charset="0"/>
                <a:cs typeface="Arial" charset="0"/>
              </a:rPr>
              <a:t>Since vitamin D is formed in the skin by sunlight, the most common cause is reduced sun exposure. </a:t>
            </a:r>
          </a:p>
          <a:p>
            <a:pPr lvl="0" eaLnBrk="0" fontAlgn="base" hangingPunct="0">
              <a:spcBef>
                <a:spcPct val="0"/>
              </a:spcBef>
              <a:spcAft>
                <a:spcPct val="0"/>
              </a:spcAft>
              <a:buClr>
                <a:srgbClr val="FF0000"/>
              </a:buClr>
              <a:buSzPct val="50000"/>
              <a:buFont typeface="Wingdings" pitchFamily="2" charset="2"/>
              <a:buChar char="v"/>
            </a:pPr>
            <a:endParaRPr lang="en-US" sz="2000" dirty="0">
              <a:latin typeface="Arial" charset="0"/>
              <a:cs typeface="Arial" charset="0"/>
            </a:endParaRPr>
          </a:p>
          <a:p>
            <a:pPr marL="342900" lvl="0" indent="-342900" eaLnBrk="0" fontAlgn="base" hangingPunct="0">
              <a:spcBef>
                <a:spcPct val="0"/>
              </a:spcBef>
              <a:spcAft>
                <a:spcPct val="0"/>
              </a:spcAft>
              <a:buClr>
                <a:srgbClr val="FF0000"/>
              </a:buClr>
              <a:buSzPct val="50000"/>
              <a:buFont typeface="Arial" panose="020B0604020202020204" pitchFamily="34" charset="0"/>
              <a:buChar char="•"/>
            </a:pPr>
            <a:r>
              <a:rPr lang="en-US" sz="2000" dirty="0">
                <a:latin typeface="Arial" charset="0"/>
                <a:cs typeface="Arial" charset="0"/>
              </a:rPr>
              <a:t>This is particularly important in northern latitudes where the winter sun does not have the power to form vitamin D in the skin. </a:t>
            </a:r>
          </a:p>
          <a:p>
            <a:pPr lvl="0" eaLnBrk="0" fontAlgn="base" hangingPunct="0">
              <a:spcBef>
                <a:spcPct val="0"/>
              </a:spcBef>
              <a:spcAft>
                <a:spcPct val="0"/>
              </a:spcAft>
              <a:buClr>
                <a:srgbClr val="FF0000"/>
              </a:buClr>
              <a:buSzPct val="50000"/>
              <a:buFont typeface="Wingdings" pitchFamily="2" charset="2"/>
              <a:buChar char="v"/>
            </a:pPr>
            <a:endParaRPr lang="en-US" sz="2000" dirty="0">
              <a:latin typeface="Arial" charset="0"/>
              <a:cs typeface="Arial" charset="0"/>
            </a:endParaRPr>
          </a:p>
          <a:p>
            <a:pPr marL="342900" lvl="0" indent="-342900" eaLnBrk="0" fontAlgn="base" hangingPunct="0">
              <a:spcBef>
                <a:spcPct val="0"/>
              </a:spcBef>
              <a:spcAft>
                <a:spcPct val="0"/>
              </a:spcAft>
              <a:buClr>
                <a:srgbClr val="FF0000"/>
              </a:buClr>
              <a:buSzPct val="50000"/>
              <a:buFont typeface="Arial" panose="020B0604020202020204" pitchFamily="34" charset="0"/>
              <a:buChar char="•"/>
            </a:pPr>
            <a:r>
              <a:rPr lang="en-US" sz="2000" dirty="0">
                <a:latin typeface="Arial" charset="0"/>
                <a:cs typeface="Arial" charset="0"/>
              </a:rPr>
              <a:t>Thus the disease is often seen in individuals living at northern latitudes  or who habitually cover themselves. </a:t>
            </a:r>
          </a:p>
          <a:p>
            <a:pPr lvl="0" eaLnBrk="0" fontAlgn="base" hangingPunct="0">
              <a:spcBef>
                <a:spcPct val="0"/>
              </a:spcBef>
              <a:spcAft>
                <a:spcPct val="0"/>
              </a:spcAft>
              <a:buClr>
                <a:srgbClr val="FF0000"/>
              </a:buClr>
              <a:buSzPct val="50000"/>
              <a:buFont typeface="Wingdings" pitchFamily="2" charset="2"/>
              <a:buChar char="v"/>
            </a:pPr>
            <a:endParaRPr lang="en-US" sz="2000" dirty="0">
              <a:latin typeface="Arial" charset="0"/>
              <a:cs typeface="Arial" charset="0"/>
            </a:endParaRPr>
          </a:p>
          <a:p>
            <a:pPr marL="342900" lvl="0" indent="-342900" eaLnBrk="0" fontAlgn="base" hangingPunct="0">
              <a:spcBef>
                <a:spcPct val="0"/>
              </a:spcBef>
              <a:spcAft>
                <a:spcPct val="0"/>
              </a:spcAft>
              <a:buClr>
                <a:srgbClr val="FF0000"/>
              </a:buClr>
              <a:buSzPct val="50000"/>
              <a:buFont typeface="Arial" panose="020B0604020202020204" pitchFamily="34" charset="0"/>
              <a:buChar char="•"/>
            </a:pPr>
            <a:r>
              <a:rPr lang="en-US" sz="2000" dirty="0">
                <a:latin typeface="Arial" charset="0"/>
                <a:cs typeface="Arial" charset="0"/>
              </a:rPr>
              <a:t>This problem can also occur in children who are confined indoors and in individuals who are house-bound (e.g., due to chronic ill health or frailty). </a:t>
            </a:r>
          </a:p>
          <a:p>
            <a:pPr lvl="0" eaLnBrk="0" fontAlgn="base" hangingPunct="0">
              <a:spcBef>
                <a:spcPct val="0"/>
              </a:spcBef>
              <a:spcAft>
                <a:spcPct val="0"/>
              </a:spcAft>
              <a:buClr>
                <a:srgbClr val="FF0000"/>
              </a:buClr>
              <a:buSzPct val="50000"/>
              <a:buFont typeface="Wingdings" pitchFamily="2" charset="2"/>
              <a:buChar char="v"/>
            </a:pPr>
            <a:endParaRPr lang="en-US" sz="2000" dirty="0">
              <a:latin typeface="Arial" charset="0"/>
              <a:cs typeface="Arial" charset="0"/>
            </a:endParaRPr>
          </a:p>
          <a:p>
            <a:pPr marL="342900" lvl="0" indent="-342900" eaLnBrk="0" fontAlgn="base" hangingPunct="0">
              <a:spcBef>
                <a:spcPct val="0"/>
              </a:spcBef>
              <a:spcAft>
                <a:spcPct val="0"/>
              </a:spcAft>
              <a:buClr>
                <a:srgbClr val="FF0000"/>
              </a:buClr>
              <a:buSzPct val="50000"/>
              <a:buFont typeface="Arial" panose="020B0604020202020204" pitchFamily="34" charset="0"/>
              <a:buChar char="•"/>
            </a:pPr>
            <a:r>
              <a:rPr lang="en-US" sz="2000" dirty="0">
                <a:latin typeface="Arial" charset="0"/>
                <a:cs typeface="Arial" charset="0"/>
              </a:rPr>
              <a:t>Patients with diseases of the gastrointestinal tract, such as </a:t>
            </a:r>
            <a:r>
              <a:rPr lang="en-US" sz="2000" dirty="0" err="1">
                <a:latin typeface="Arial" charset="0"/>
                <a:cs typeface="Arial" charset="0"/>
              </a:rPr>
              <a:t>gastrectomy</a:t>
            </a:r>
            <a:r>
              <a:rPr lang="en-US" sz="2000" dirty="0">
                <a:latin typeface="Arial" charset="0"/>
                <a:cs typeface="Arial" charset="0"/>
              </a:rPr>
              <a:t>, </a:t>
            </a:r>
            <a:r>
              <a:rPr lang="en-US" sz="2000" dirty="0" err="1">
                <a:latin typeface="Arial" charset="0"/>
                <a:cs typeface="Arial" charset="0"/>
              </a:rPr>
              <a:t>malabsorption</a:t>
            </a:r>
            <a:r>
              <a:rPr lang="en-US" sz="2000" dirty="0">
                <a:latin typeface="Arial" charset="0"/>
                <a:cs typeface="Arial" charset="0"/>
              </a:rPr>
              <a:t> syndromes, and small bowel resection, are also at higher risk, since these conditions reduce vitamin D absorption from the diet. </a:t>
            </a:r>
          </a:p>
        </p:txBody>
      </p:sp>
      <p:pic>
        <p:nvPicPr>
          <p:cNvPr id="6" name="Picture 5">
            <a:extLst>
              <a:ext uri="{FF2B5EF4-FFF2-40B4-BE49-F238E27FC236}">
                <a16:creationId xmlns:a16="http://schemas.microsoft.com/office/drawing/2014/main" id="{FC7A2C9C-AFC3-409A-98E8-A6F9F62C133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94669" y="169341"/>
            <a:ext cx="2773383" cy="105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4822D01F-D0C7-4115-8ECB-D31BDBD1D657}"/>
              </a:ext>
            </a:extLst>
          </p:cNvPr>
          <p:cNvSpPr>
            <a:spLocks noGrp="1"/>
          </p:cNvSpPr>
          <p:nvPr>
            <p:ph type="title"/>
          </p:nvPr>
        </p:nvSpPr>
        <p:spPr/>
        <p:txBody>
          <a:bodyPr/>
          <a:lstStyle/>
          <a:p>
            <a:r>
              <a:rPr lang="en-US" b="1" dirty="0"/>
              <a:t>Causes of Rickets and </a:t>
            </a:r>
            <a:r>
              <a:rPr lang="en-US" b="1" dirty="0" err="1"/>
              <a:t>Osteomalacia</a:t>
            </a:r>
            <a:endParaRPr lang="en-US"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8200" y="2644170"/>
            <a:ext cx="6781800" cy="19389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342900" indent="-342900">
              <a:buClr>
                <a:srgbClr val="FF0000"/>
              </a:buClr>
              <a:buFont typeface="Arial" panose="020B0604020202020204" pitchFamily="34" charset="0"/>
              <a:buChar char="•"/>
            </a:pPr>
            <a:r>
              <a:rPr lang="en-US" sz="2400" dirty="0">
                <a:solidFill>
                  <a:schemeClr val="tx1"/>
                </a:solidFill>
              </a:rPr>
              <a:t>Abnormalities in the metabolism of calcium and phosphate leading to abnormal bone formation.</a:t>
            </a:r>
          </a:p>
          <a:p>
            <a:pPr>
              <a:buClr>
                <a:srgbClr val="FF0000"/>
              </a:buClr>
            </a:pPr>
            <a:endParaRPr lang="en-US" sz="2400" dirty="0">
              <a:solidFill>
                <a:schemeClr val="tx1"/>
              </a:solidFill>
            </a:endParaRPr>
          </a:p>
          <a:p>
            <a:pPr marL="342900" indent="-342900">
              <a:buClr>
                <a:srgbClr val="FF0000"/>
              </a:buClr>
              <a:buFont typeface="Arial" panose="020B0604020202020204" pitchFamily="34" charset="0"/>
              <a:buChar char="•"/>
            </a:pPr>
            <a:r>
              <a:rPr lang="en-US" sz="2400" dirty="0">
                <a:solidFill>
                  <a:schemeClr val="tx1"/>
                </a:solidFill>
              </a:rPr>
              <a:t>Osteoporosis, rickets, </a:t>
            </a:r>
            <a:r>
              <a:rPr lang="en-US" sz="2400" dirty="0" err="1">
                <a:solidFill>
                  <a:schemeClr val="tx1"/>
                </a:solidFill>
              </a:rPr>
              <a:t>osteomalacia</a:t>
            </a:r>
            <a:r>
              <a:rPr lang="en-US" sz="2400" dirty="0">
                <a:solidFill>
                  <a:schemeClr val="tx1"/>
                </a:solidFill>
              </a:rPr>
              <a:t> and renal bone diseases are most common</a:t>
            </a:r>
          </a:p>
        </p:txBody>
      </p:sp>
      <p:pic>
        <p:nvPicPr>
          <p:cNvPr id="6" name="Picture 5">
            <a:extLst>
              <a:ext uri="{FF2B5EF4-FFF2-40B4-BE49-F238E27FC236}">
                <a16:creationId xmlns:a16="http://schemas.microsoft.com/office/drawing/2014/main" id="{DDF60F66-4316-4AA3-A837-13D8B6F9AFC2}"/>
              </a:ext>
            </a:extLst>
          </p:cNvPr>
          <p:cNvPicPr>
            <a:picLocks noChangeAspect="1"/>
          </p:cNvPicPr>
          <p:nvPr/>
        </p:nvPicPr>
        <p:blipFill>
          <a:blip r:embed="rId2"/>
          <a:stretch>
            <a:fillRect/>
          </a:stretch>
        </p:blipFill>
        <p:spPr>
          <a:xfrm>
            <a:off x="8610600" y="2530076"/>
            <a:ext cx="2857500" cy="2571750"/>
          </a:xfrm>
          <a:prstGeom prst="rect">
            <a:avLst/>
          </a:prstGeom>
        </p:spPr>
      </p:pic>
      <p:pic>
        <p:nvPicPr>
          <p:cNvPr id="7" name="Picture 6">
            <a:extLst>
              <a:ext uri="{FF2B5EF4-FFF2-40B4-BE49-F238E27FC236}">
                <a16:creationId xmlns:a16="http://schemas.microsoft.com/office/drawing/2014/main" id="{16B4D9D2-6607-4E12-9954-57EDFE55B98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94669" y="169341"/>
            <a:ext cx="2773383" cy="105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a:extLst>
              <a:ext uri="{FF2B5EF4-FFF2-40B4-BE49-F238E27FC236}">
                <a16:creationId xmlns:a16="http://schemas.microsoft.com/office/drawing/2014/main" id="{F41FC7AC-D30C-436B-B715-3B56E392CD12}"/>
              </a:ext>
            </a:extLst>
          </p:cNvPr>
          <p:cNvSpPr>
            <a:spLocks noGrp="1"/>
          </p:cNvSpPr>
          <p:nvPr>
            <p:ph type="title"/>
          </p:nvPr>
        </p:nvSpPr>
        <p:spPr/>
        <p:txBody>
          <a:bodyPr/>
          <a:lstStyle/>
          <a:p>
            <a:r>
              <a:rPr lang="en-US" b="1" dirty="0"/>
              <a:t>Bone Disorders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60969" y="1953060"/>
            <a:ext cx="5867400" cy="1569660"/>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marL="342900" indent="-342900">
              <a:buFont typeface="Arial" panose="020B0604020202020204" pitchFamily="34" charset="0"/>
              <a:buChar char="•"/>
            </a:pPr>
            <a:r>
              <a:rPr lang="en-US" sz="2400" b="1" dirty="0"/>
              <a:t>Calcium and phosphates</a:t>
            </a:r>
          </a:p>
          <a:p>
            <a:pPr marL="342900" indent="-342900">
              <a:buFont typeface="Arial" panose="020B0604020202020204" pitchFamily="34" charset="0"/>
              <a:buChar char="•"/>
            </a:pPr>
            <a:r>
              <a:rPr lang="en-US" sz="2400" b="1" dirty="0"/>
              <a:t>Parathyroid hormone (PTH)</a:t>
            </a:r>
          </a:p>
          <a:p>
            <a:pPr marL="342900" indent="-342900">
              <a:buFont typeface="Arial" panose="020B0604020202020204" pitchFamily="34" charset="0"/>
              <a:buChar char="•"/>
            </a:pPr>
            <a:r>
              <a:rPr lang="en-US" sz="2400" b="1" dirty="0"/>
              <a:t>Cholecalciferol and Calcitriol (Vitamin D3)</a:t>
            </a:r>
          </a:p>
          <a:p>
            <a:pPr marL="342900" indent="-342900">
              <a:buFont typeface="Arial" panose="020B0604020202020204" pitchFamily="34" charset="0"/>
              <a:buChar char="•"/>
            </a:pPr>
            <a:r>
              <a:rPr lang="en-US" sz="2400" b="1" dirty="0"/>
              <a:t>Estrogen and other sex hormones</a:t>
            </a:r>
          </a:p>
        </p:txBody>
      </p:sp>
      <p:sp>
        <p:nvSpPr>
          <p:cNvPr id="4" name="TextBox 3"/>
          <p:cNvSpPr txBox="1"/>
          <p:nvPr/>
        </p:nvSpPr>
        <p:spPr>
          <a:xfrm>
            <a:off x="6504318" y="3785092"/>
            <a:ext cx="2727702" cy="1938992"/>
          </a:xfrm>
          <a:prstGeom prst="rect">
            <a:avLst/>
          </a:prstGeom>
          <a:noFill/>
          <a:ln>
            <a:noFill/>
          </a:ln>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2400" b="1" dirty="0">
                <a:solidFill>
                  <a:srgbClr val="0070C0"/>
                </a:solidFill>
              </a:rPr>
              <a:t>Target organs</a:t>
            </a:r>
          </a:p>
          <a:p>
            <a:endParaRPr lang="en-US" sz="2400" b="1" dirty="0">
              <a:solidFill>
                <a:schemeClr val="tx1"/>
              </a:solidFill>
            </a:endParaRPr>
          </a:p>
          <a:p>
            <a:pPr marL="342900" indent="-342900">
              <a:buFont typeface="Arial" panose="020B0604020202020204" pitchFamily="34" charset="0"/>
              <a:buChar char="•"/>
            </a:pPr>
            <a:r>
              <a:rPr lang="en-US" sz="2400" b="1" dirty="0">
                <a:solidFill>
                  <a:schemeClr val="tx1"/>
                </a:solidFill>
              </a:rPr>
              <a:t>Kidney</a:t>
            </a:r>
          </a:p>
          <a:p>
            <a:pPr marL="342900" indent="-342900">
              <a:buFont typeface="Arial" panose="020B0604020202020204" pitchFamily="34" charset="0"/>
              <a:buChar char="•"/>
            </a:pPr>
            <a:r>
              <a:rPr lang="en-US" sz="2400" b="1" dirty="0">
                <a:solidFill>
                  <a:schemeClr val="tx1"/>
                </a:solidFill>
              </a:rPr>
              <a:t>Bone</a:t>
            </a:r>
          </a:p>
          <a:p>
            <a:pPr marL="342900" indent="-342900">
              <a:buFont typeface="Arial" panose="020B0604020202020204" pitchFamily="34" charset="0"/>
              <a:buChar char="•"/>
            </a:pPr>
            <a:r>
              <a:rPr lang="en-US" sz="2400" b="1" dirty="0">
                <a:solidFill>
                  <a:schemeClr val="tx1"/>
                </a:solidFill>
              </a:rPr>
              <a:t>GI tract</a:t>
            </a:r>
          </a:p>
        </p:txBody>
      </p:sp>
      <p:pic>
        <p:nvPicPr>
          <p:cNvPr id="5" name="Picture 4"/>
          <p:cNvPicPr>
            <a:picLocks noChangeAspect="1"/>
          </p:cNvPicPr>
          <p:nvPr/>
        </p:nvPicPr>
        <p:blipFill>
          <a:blip r:embed="rId2"/>
          <a:stretch>
            <a:fillRect/>
          </a:stretch>
        </p:blipFill>
        <p:spPr>
          <a:xfrm>
            <a:off x="263631" y="1690688"/>
            <a:ext cx="5638800" cy="4450140"/>
          </a:xfrm>
          <a:prstGeom prst="rect">
            <a:avLst/>
          </a:prstGeom>
        </p:spPr>
      </p:pic>
      <p:pic>
        <p:nvPicPr>
          <p:cNvPr id="6" name="Picture 5">
            <a:extLst>
              <a:ext uri="{FF2B5EF4-FFF2-40B4-BE49-F238E27FC236}">
                <a16:creationId xmlns:a16="http://schemas.microsoft.com/office/drawing/2014/main" id="{C26BEC4B-B497-42CE-ADA3-B997E404418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94669" y="169341"/>
            <a:ext cx="2773383" cy="105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a:extLst>
              <a:ext uri="{FF2B5EF4-FFF2-40B4-BE49-F238E27FC236}">
                <a16:creationId xmlns:a16="http://schemas.microsoft.com/office/drawing/2014/main" id="{D5894B90-F809-4A96-8E58-EE0E87E6B955}"/>
              </a:ext>
            </a:extLst>
          </p:cNvPr>
          <p:cNvSpPr>
            <a:spLocks noGrp="1"/>
          </p:cNvSpPr>
          <p:nvPr>
            <p:ph type="title"/>
          </p:nvPr>
        </p:nvSpPr>
        <p:spPr/>
        <p:txBody>
          <a:bodyPr/>
          <a:lstStyle/>
          <a:p>
            <a:r>
              <a:rPr lang="en-US" b="1" dirty="0"/>
              <a:t>Key Players in Bone Metabolism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838200" y="1690688"/>
            <a:ext cx="8229600" cy="4369279"/>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a:lstStyle/>
          <a:p>
            <a:pPr marL="457200" indent="-457200">
              <a:lnSpc>
                <a:spcPct val="150000"/>
              </a:lnSpc>
              <a:spcBef>
                <a:spcPct val="20000"/>
              </a:spcBef>
              <a:buClr>
                <a:srgbClr val="FF0000"/>
              </a:buClr>
              <a:buSzPct val="50000"/>
              <a:buFont typeface="Arial" panose="020B0604020202020204" pitchFamily="34" charset="0"/>
              <a:buChar char="•"/>
              <a:defRPr/>
            </a:pPr>
            <a:r>
              <a:rPr lang="en-US" sz="2800" b="1" dirty="0">
                <a:solidFill>
                  <a:schemeClr val="tx1"/>
                </a:solidFill>
              </a:rPr>
              <a:t>&gt; 99% in bone</a:t>
            </a:r>
          </a:p>
          <a:p>
            <a:pPr marL="457200" indent="-457200">
              <a:lnSpc>
                <a:spcPct val="150000"/>
              </a:lnSpc>
              <a:spcBef>
                <a:spcPct val="20000"/>
              </a:spcBef>
              <a:buClr>
                <a:srgbClr val="FF0000"/>
              </a:buClr>
              <a:buSzPct val="50000"/>
              <a:buFont typeface="Arial" panose="020B0604020202020204" pitchFamily="34" charset="0"/>
              <a:buChar char="•"/>
              <a:defRPr/>
            </a:pPr>
            <a:r>
              <a:rPr lang="en-US" sz="2800" b="1" dirty="0">
                <a:solidFill>
                  <a:schemeClr val="tx1"/>
                </a:solidFill>
              </a:rPr>
              <a:t>Muscle and nerve function</a:t>
            </a:r>
          </a:p>
          <a:p>
            <a:pPr marL="457200" indent="-457200">
              <a:lnSpc>
                <a:spcPct val="150000"/>
              </a:lnSpc>
              <a:spcBef>
                <a:spcPct val="20000"/>
              </a:spcBef>
              <a:buClr>
                <a:srgbClr val="FF0000"/>
              </a:buClr>
              <a:buSzPct val="50000"/>
              <a:buFont typeface="Arial" panose="020B0604020202020204" pitchFamily="34" charset="0"/>
              <a:buChar char="•"/>
              <a:defRPr/>
            </a:pPr>
            <a:r>
              <a:rPr lang="en-US" sz="2800" b="1" dirty="0">
                <a:solidFill>
                  <a:schemeClr val="tx1"/>
                </a:solidFill>
              </a:rPr>
              <a:t>Blood clotting mechanisms</a:t>
            </a:r>
          </a:p>
          <a:p>
            <a:pPr marL="457200" indent="-457200">
              <a:lnSpc>
                <a:spcPct val="150000"/>
              </a:lnSpc>
              <a:spcBef>
                <a:spcPct val="20000"/>
              </a:spcBef>
              <a:buClr>
                <a:srgbClr val="FF0000"/>
              </a:buClr>
              <a:buSzPct val="50000"/>
              <a:buFont typeface="Arial" panose="020B0604020202020204" pitchFamily="34" charset="0"/>
              <a:buChar char="•"/>
              <a:defRPr/>
            </a:pPr>
            <a:r>
              <a:rPr lang="en-US" sz="2800" b="1" dirty="0">
                <a:solidFill>
                  <a:schemeClr val="tx1"/>
                </a:solidFill>
              </a:rPr>
              <a:t>Active transport absorption in the duodenum and passive diffusion in the jejunum</a:t>
            </a:r>
          </a:p>
          <a:p>
            <a:pPr marL="457200" indent="-457200">
              <a:lnSpc>
                <a:spcPct val="150000"/>
              </a:lnSpc>
              <a:spcBef>
                <a:spcPct val="20000"/>
              </a:spcBef>
              <a:buClr>
                <a:srgbClr val="FF0000"/>
              </a:buClr>
              <a:buSzPct val="50000"/>
              <a:buFont typeface="Arial" panose="020B0604020202020204" pitchFamily="34" charset="0"/>
              <a:buChar char="•"/>
              <a:defRPr/>
            </a:pPr>
            <a:r>
              <a:rPr lang="en-US" sz="2800" b="1" dirty="0">
                <a:solidFill>
                  <a:schemeClr val="tx1"/>
                </a:solidFill>
              </a:rPr>
              <a:t>98% reabsorption in the kidney</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28859" y="4092575"/>
            <a:ext cx="1905000" cy="2400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a:extLst>
              <a:ext uri="{FF2B5EF4-FFF2-40B4-BE49-F238E27FC236}">
                <a16:creationId xmlns:a16="http://schemas.microsoft.com/office/drawing/2014/main" id="{A88A27D4-F480-4527-8227-1A39A81B3D9C}"/>
              </a:ext>
            </a:extLst>
          </p:cNvPr>
          <p:cNvSpPr>
            <a:spLocks noGrp="1"/>
          </p:cNvSpPr>
          <p:nvPr>
            <p:ph type="title"/>
          </p:nvPr>
        </p:nvSpPr>
        <p:spPr/>
        <p:txBody>
          <a:bodyPr/>
          <a:lstStyle/>
          <a:p>
            <a:r>
              <a:rPr lang="en-US" b="1" dirty="0"/>
              <a:t>Calcium</a:t>
            </a:r>
          </a:p>
        </p:txBody>
      </p:sp>
      <p:pic>
        <p:nvPicPr>
          <p:cNvPr id="7" name="Picture 6">
            <a:extLst>
              <a:ext uri="{FF2B5EF4-FFF2-40B4-BE49-F238E27FC236}">
                <a16:creationId xmlns:a16="http://schemas.microsoft.com/office/drawing/2014/main" id="{A885975F-30FB-4F3B-9B26-74618A043C1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94669" y="169341"/>
            <a:ext cx="2773383" cy="105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F60B9DCC-D2CA-4F51-BFB4-4FD44C2277E4}"/>
              </a:ext>
            </a:extLst>
          </p:cNvPr>
          <p:cNvPicPr>
            <a:picLocks noChangeAspect="1"/>
          </p:cNvPicPr>
          <p:nvPr/>
        </p:nvPicPr>
        <p:blipFill>
          <a:blip r:embed="rId4"/>
          <a:stretch>
            <a:fillRect/>
          </a:stretch>
        </p:blipFill>
        <p:spPr>
          <a:xfrm>
            <a:off x="9309797" y="1357615"/>
            <a:ext cx="2143125" cy="21336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1C35DE-0A42-46D4-AC16-EEADB8CADEDF}"/>
              </a:ext>
            </a:extLst>
          </p:cNvPr>
          <p:cNvPicPr>
            <a:picLocks noChangeAspect="1"/>
          </p:cNvPicPr>
          <p:nvPr/>
        </p:nvPicPr>
        <p:blipFill>
          <a:blip r:embed="rId2"/>
          <a:stretch>
            <a:fillRect/>
          </a:stretch>
        </p:blipFill>
        <p:spPr>
          <a:xfrm>
            <a:off x="5331902" y="1384383"/>
            <a:ext cx="5623645" cy="5023789"/>
          </a:xfrm>
          <a:prstGeom prst="rect">
            <a:avLst/>
          </a:prstGeom>
        </p:spPr>
      </p:pic>
      <p:sp>
        <p:nvSpPr>
          <p:cNvPr id="5" name="Title 4">
            <a:extLst>
              <a:ext uri="{FF2B5EF4-FFF2-40B4-BE49-F238E27FC236}">
                <a16:creationId xmlns:a16="http://schemas.microsoft.com/office/drawing/2014/main" id="{526E5128-50DE-47EB-BCB6-0E4B78F955B0}"/>
              </a:ext>
            </a:extLst>
          </p:cNvPr>
          <p:cNvSpPr>
            <a:spLocks noGrp="1"/>
          </p:cNvSpPr>
          <p:nvPr>
            <p:ph type="title"/>
          </p:nvPr>
        </p:nvSpPr>
        <p:spPr/>
        <p:txBody>
          <a:bodyPr/>
          <a:lstStyle/>
          <a:p>
            <a:r>
              <a:rPr lang="en-US" b="1" dirty="0"/>
              <a:t>Calcium Homeostasis</a:t>
            </a:r>
          </a:p>
        </p:txBody>
      </p:sp>
      <p:pic>
        <p:nvPicPr>
          <p:cNvPr id="8" name="Picture 7">
            <a:extLst>
              <a:ext uri="{FF2B5EF4-FFF2-40B4-BE49-F238E27FC236}">
                <a16:creationId xmlns:a16="http://schemas.microsoft.com/office/drawing/2014/main" id="{5FEC618E-B03D-4F8A-80B7-B138954C8B4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94669" y="169341"/>
            <a:ext cx="2773383" cy="105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E46F59AB-A7A1-4D1C-8097-13E9CF8A1FAA}"/>
              </a:ext>
            </a:extLst>
          </p:cNvPr>
          <p:cNvSpPr/>
          <p:nvPr/>
        </p:nvSpPr>
        <p:spPr>
          <a:xfrm>
            <a:off x="838200" y="2551837"/>
            <a:ext cx="4165121" cy="1754326"/>
          </a:xfrm>
          <a:prstGeom prst="rect">
            <a:avLst/>
          </a:prstGeom>
        </p:spPr>
        <p:txBody>
          <a:bodyPr wrap="square">
            <a:spAutoFit/>
          </a:bodyPr>
          <a:lstStyle/>
          <a:p>
            <a:r>
              <a:rPr lang="en-US" b="0" i="0" dirty="0">
                <a:effectLst/>
                <a:latin typeface="Google Sans"/>
              </a:rPr>
              <a:t>Calcium homeostasis is maintained by actions of hormones that regulate calcium transport in the gut, kidneys, and bone. The 3 primary hormones are </a:t>
            </a:r>
            <a:r>
              <a:rPr lang="en-US" b="0" i="0" dirty="0">
                <a:solidFill>
                  <a:srgbClr val="0070C0"/>
                </a:solidFill>
                <a:effectLst/>
                <a:latin typeface="Google Sans"/>
              </a:rPr>
              <a:t>parathyroid hormone</a:t>
            </a:r>
            <a:r>
              <a:rPr lang="en-US" b="0" i="0" dirty="0">
                <a:effectLst/>
                <a:latin typeface="Google Sans"/>
              </a:rPr>
              <a:t> (PTH) 1,25-dihydroxyvitamin D-3 (</a:t>
            </a:r>
            <a:r>
              <a:rPr lang="en-US" b="0" i="0" dirty="0">
                <a:solidFill>
                  <a:srgbClr val="0070C0"/>
                </a:solidFill>
                <a:effectLst/>
                <a:latin typeface="Google Sans"/>
              </a:rPr>
              <a:t>Vitamin D3</a:t>
            </a:r>
            <a:r>
              <a:rPr lang="en-US" b="0" i="0" dirty="0">
                <a:effectLst/>
                <a:latin typeface="Google Sans"/>
              </a:rPr>
              <a:t>), and </a:t>
            </a:r>
            <a:r>
              <a:rPr lang="en-US" b="0" i="0" dirty="0">
                <a:solidFill>
                  <a:srgbClr val="0070C0"/>
                </a:solidFill>
                <a:effectLst/>
                <a:latin typeface="Google Sans"/>
              </a:rPr>
              <a:t>calcitonin</a:t>
            </a:r>
            <a:endParaRPr lang="en-US" dirty="0">
              <a:solidFill>
                <a:srgbClr val="0070C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444" t="39112" r="25555" b="12221"/>
          <a:stretch/>
        </p:blipFill>
        <p:spPr bwMode="auto">
          <a:xfrm>
            <a:off x="2263035" y="1380226"/>
            <a:ext cx="7665929"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a:extLst>
              <a:ext uri="{FF2B5EF4-FFF2-40B4-BE49-F238E27FC236}">
                <a16:creationId xmlns:a16="http://schemas.microsoft.com/office/drawing/2014/main" id="{F0A49C1C-470C-48B6-9569-1FBCF29E977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94669" y="169341"/>
            <a:ext cx="2773383" cy="105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9220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838200" y="2126412"/>
            <a:ext cx="5390072" cy="3567022"/>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a:lstStyle/>
          <a:p>
            <a:pPr marL="342900" indent="-342900">
              <a:spcBef>
                <a:spcPct val="20000"/>
              </a:spcBef>
              <a:buFont typeface="Arial" pitchFamily="34" charset="0"/>
              <a:buChar char="•"/>
              <a:defRPr/>
            </a:pPr>
            <a:r>
              <a:rPr lang="en-US" sz="2800" b="1" dirty="0">
                <a:solidFill>
                  <a:schemeClr val="tx1"/>
                </a:solidFill>
              </a:rPr>
              <a:t>Key component of bone mineral</a:t>
            </a:r>
          </a:p>
          <a:p>
            <a:pPr marL="342900" indent="-342900">
              <a:spcBef>
                <a:spcPct val="20000"/>
              </a:spcBef>
              <a:buFont typeface="Arial" pitchFamily="34" charset="0"/>
              <a:buChar char="•"/>
              <a:defRPr/>
            </a:pPr>
            <a:r>
              <a:rPr lang="en-US" sz="2800" b="1" dirty="0">
                <a:solidFill>
                  <a:schemeClr val="tx1"/>
                </a:solidFill>
              </a:rPr>
              <a:t>Role in enzyme systems and molecular interactions</a:t>
            </a:r>
          </a:p>
          <a:p>
            <a:pPr marL="342900" indent="-342900">
              <a:spcBef>
                <a:spcPct val="20000"/>
              </a:spcBef>
              <a:buFont typeface="Arial" pitchFamily="34" charset="0"/>
              <a:buChar char="•"/>
              <a:defRPr/>
            </a:pPr>
            <a:r>
              <a:rPr lang="en-US" sz="2800" b="1" dirty="0">
                <a:solidFill>
                  <a:schemeClr val="tx1"/>
                </a:solidFill>
              </a:rPr>
              <a:t>85% in bone</a:t>
            </a:r>
          </a:p>
          <a:p>
            <a:pPr marL="342900" indent="-342900">
              <a:spcBef>
                <a:spcPct val="20000"/>
              </a:spcBef>
              <a:buFont typeface="Arial" pitchFamily="34" charset="0"/>
              <a:buChar char="•"/>
              <a:defRPr/>
            </a:pPr>
            <a:r>
              <a:rPr lang="en-US" sz="2800" b="1" dirty="0">
                <a:solidFill>
                  <a:schemeClr val="tx1"/>
                </a:solidFill>
              </a:rPr>
              <a:t>Plasma Phosphate is mostly unbound</a:t>
            </a:r>
          </a:p>
          <a:p>
            <a:pPr marL="342900" indent="-342900">
              <a:spcBef>
                <a:spcPct val="20000"/>
              </a:spcBef>
              <a:buFont typeface="Arial" pitchFamily="34" charset="0"/>
              <a:buChar char="•"/>
              <a:defRPr/>
            </a:pPr>
            <a:r>
              <a:rPr lang="en-US" sz="2800" b="1" dirty="0">
                <a:solidFill>
                  <a:schemeClr val="tx1"/>
                </a:solidFill>
              </a:rPr>
              <a:t>1000-1500 mg/day requirement </a:t>
            </a:r>
          </a:p>
        </p:txBody>
      </p:sp>
      <p:pic>
        <p:nvPicPr>
          <p:cNvPr id="4" name="Picture 3">
            <a:extLst>
              <a:ext uri="{FF2B5EF4-FFF2-40B4-BE49-F238E27FC236}">
                <a16:creationId xmlns:a16="http://schemas.microsoft.com/office/drawing/2014/main" id="{8952D966-1B1D-4EFC-AE4E-3A3F3F058DE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94669" y="169341"/>
            <a:ext cx="2773383" cy="105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a:extLst>
              <a:ext uri="{FF2B5EF4-FFF2-40B4-BE49-F238E27FC236}">
                <a16:creationId xmlns:a16="http://schemas.microsoft.com/office/drawing/2014/main" id="{E684AD46-3168-4FCA-BDB4-164D2A283795}"/>
              </a:ext>
            </a:extLst>
          </p:cNvPr>
          <p:cNvSpPr>
            <a:spLocks noGrp="1"/>
          </p:cNvSpPr>
          <p:nvPr>
            <p:ph type="title"/>
          </p:nvPr>
        </p:nvSpPr>
        <p:spPr/>
        <p:txBody>
          <a:bodyPr/>
          <a:lstStyle/>
          <a:p>
            <a:r>
              <a:rPr lang="en-US" b="1" dirty="0"/>
              <a:t>Phosphate</a:t>
            </a:r>
          </a:p>
        </p:txBody>
      </p:sp>
      <p:pic>
        <p:nvPicPr>
          <p:cNvPr id="7" name="Picture 6">
            <a:extLst>
              <a:ext uri="{FF2B5EF4-FFF2-40B4-BE49-F238E27FC236}">
                <a16:creationId xmlns:a16="http://schemas.microsoft.com/office/drawing/2014/main" id="{9BFAFEE5-2CB2-4213-9866-2241B3F8CFC2}"/>
              </a:ext>
            </a:extLst>
          </p:cNvPr>
          <p:cNvPicPr>
            <a:picLocks noChangeAspect="1"/>
          </p:cNvPicPr>
          <p:nvPr/>
        </p:nvPicPr>
        <p:blipFill>
          <a:blip r:embed="rId3"/>
          <a:stretch>
            <a:fillRect/>
          </a:stretch>
        </p:blipFill>
        <p:spPr>
          <a:xfrm>
            <a:off x="7211849" y="1419256"/>
            <a:ext cx="4141951" cy="513271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905000" y="440412"/>
            <a:ext cx="8458200" cy="5960388"/>
          </a:xfrm>
          <a:prstGeom prst="rect">
            <a:avLst/>
          </a:prstGeom>
          <a:noFill/>
          <a:ln w="9525">
            <a:noFill/>
            <a:miter lim="800000"/>
            <a:headEnd/>
            <a:tailEnd/>
          </a:ln>
        </p:spPr>
      </p:pic>
      <p:pic>
        <p:nvPicPr>
          <p:cNvPr id="3" name="Picture 2">
            <a:extLst>
              <a:ext uri="{FF2B5EF4-FFF2-40B4-BE49-F238E27FC236}">
                <a16:creationId xmlns:a16="http://schemas.microsoft.com/office/drawing/2014/main" id="{A2A861F7-6D5B-48B2-8A94-0B76D5B390E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94669" y="169341"/>
            <a:ext cx="2773383" cy="105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TotalTime>
  <Words>1329</Words>
  <Application>Microsoft Office PowerPoint</Application>
  <PresentationFormat>Widescreen</PresentationFormat>
  <Paragraphs>105</Paragraphs>
  <Slides>28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Calibri Light</vt:lpstr>
      <vt:lpstr>Cambria</vt:lpstr>
      <vt:lpstr>Google Sans</vt:lpstr>
      <vt:lpstr>Wingdings</vt:lpstr>
      <vt:lpstr>Office Theme</vt:lpstr>
      <vt:lpstr>Bone Disease Markers</vt:lpstr>
      <vt:lpstr>Skeleton</vt:lpstr>
      <vt:lpstr>Bone Disorders</vt:lpstr>
      <vt:lpstr>Key Players in Bone Metabolism</vt:lpstr>
      <vt:lpstr>Calcium</vt:lpstr>
      <vt:lpstr>Calcium Homeostasis</vt:lpstr>
      <vt:lpstr>PowerPoint Presentation</vt:lpstr>
      <vt:lpstr>Phosphate</vt:lpstr>
      <vt:lpstr>PowerPoint Presentation</vt:lpstr>
      <vt:lpstr>Uses of bone turnover markers</vt:lpstr>
      <vt:lpstr>Markers of Bone Turnover</vt:lpstr>
      <vt:lpstr>Markers of Bone Formation</vt:lpstr>
      <vt:lpstr>Markers of Bone Formation</vt:lpstr>
      <vt:lpstr>Markers of Bone Formation</vt:lpstr>
      <vt:lpstr>PowerPoint Presentation</vt:lpstr>
      <vt:lpstr>Markers of Bone Resorption</vt:lpstr>
      <vt:lpstr>Hydroxyproline</vt:lpstr>
      <vt:lpstr>Pyridinoline</vt:lpstr>
      <vt:lpstr>PowerPoint Presentation</vt:lpstr>
      <vt:lpstr>PowerPoint Presentation</vt:lpstr>
      <vt:lpstr>PowerPoint Presentation</vt:lpstr>
      <vt:lpstr>Vitamin D Metabolism</vt:lpstr>
      <vt:lpstr>PowerPoint Presentation</vt:lpstr>
      <vt:lpstr>PowerPoint Presentation</vt:lpstr>
      <vt:lpstr>PowerPoint Presentation</vt:lpstr>
      <vt:lpstr>Rickets</vt:lpstr>
      <vt:lpstr>Osteomalacia</vt:lpstr>
      <vt:lpstr>Causes of Rickets and Osteomalacia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Bone Disease Markers</dc:title>
  <dc:creator>Shaun Sabico</dc:creator>
  <cp:lastModifiedBy>Shaun Sabico</cp:lastModifiedBy>
  <cp:revision>17</cp:revision>
  <dcterms:created xsi:type="dcterms:W3CDTF">2024-02-15T06:40:26Z</dcterms:created>
  <dcterms:modified xsi:type="dcterms:W3CDTF">2024-02-17T12:42:16Z</dcterms:modified>
</cp:coreProperties>
</file>