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324" r:id="rId2"/>
    <p:sldId id="259" r:id="rId3"/>
    <p:sldId id="343" r:id="rId4"/>
    <p:sldId id="294" r:id="rId5"/>
    <p:sldId id="261" r:id="rId6"/>
    <p:sldId id="262" r:id="rId7"/>
    <p:sldId id="266" r:id="rId8"/>
    <p:sldId id="295" r:id="rId9"/>
    <p:sldId id="325" r:id="rId10"/>
    <p:sldId id="326" r:id="rId11"/>
    <p:sldId id="336" r:id="rId12"/>
    <p:sldId id="338" r:id="rId13"/>
    <p:sldId id="303" r:id="rId14"/>
    <p:sldId id="339" r:id="rId15"/>
    <p:sldId id="330" r:id="rId16"/>
    <p:sldId id="340" r:id="rId17"/>
    <p:sldId id="311" r:id="rId18"/>
    <p:sldId id="334" r:id="rId19"/>
    <p:sldId id="331" r:id="rId20"/>
    <p:sldId id="342" r:id="rId21"/>
    <p:sldId id="317" r:id="rId22"/>
    <p:sldId id="316" r:id="rId23"/>
    <p:sldId id="32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84C491-FA56-4DE8-A31E-B83607B80179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25953B-19D1-478D-AC5E-E1B16C942F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464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Uric_acid" TargetMode="External"/><Relationship Id="rId3" Type="http://schemas.openxmlformats.org/officeDocument/2006/relationships/hyperlink" Target="http://en.wikipedia.org/wiki/Nephron" TargetMode="External"/><Relationship Id="rId7" Type="http://schemas.openxmlformats.org/officeDocument/2006/relationships/hyperlink" Target="http://en.wikipedia.org/wiki/Catabolism" TargetMode="External"/><Relationship Id="rId12" Type="http://schemas.openxmlformats.org/officeDocument/2006/relationships/hyperlink" Target="http://en.wikipedia.org/wiki/Hydrogen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en.wikipedia.org/wiki/Urea" TargetMode="External"/><Relationship Id="rId11" Type="http://schemas.openxmlformats.org/officeDocument/2006/relationships/hyperlink" Target="http://en.wikipedia.org/wiki/Bicarbonate" TargetMode="External"/><Relationship Id="rId5" Type="http://schemas.openxmlformats.org/officeDocument/2006/relationships/hyperlink" Target="http://en.wikipedia.org/wiki/Metabolism" TargetMode="External"/><Relationship Id="rId10" Type="http://schemas.openxmlformats.org/officeDocument/2006/relationships/hyperlink" Target="http://en.wikipedia.org/wiki/PH" TargetMode="External"/><Relationship Id="rId4" Type="http://schemas.openxmlformats.org/officeDocument/2006/relationships/hyperlink" Target="http://en.wikipedia.org/wiki/Renal_corpuscle" TargetMode="External"/><Relationship Id="rId9" Type="http://schemas.openxmlformats.org/officeDocument/2006/relationships/hyperlink" Target="http://en.wikipedia.org/wiki/Nucleic_acid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Many of the kidney's functions are accomplished by relatively simple mechanisms of filtration,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reabsorption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secretion, which take place in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  <a:hlinkClick r:id="rId3" tooltip="Nephron"/>
              </a:rPr>
              <a:t>nephron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Filtration, which takes place at the </a:t>
            </a:r>
            <a:r>
              <a:rPr lang="en-US" sz="1200" b="0" i="0" u="none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 tooltip="Renal corpuscle"/>
              </a:rPr>
              <a:t>renal corpuscle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is the process by which cells and large proteins are filtered from the blood to make an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ultrafiltrate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that eventually becomes urine. The kidney generates 180 liters of filtrate a day, while reabsorbing a large percentage, allowing for the generation of only approximately 2 liters of urine.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Reabsorption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the transport of molecules from this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ultrafiltrate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into the blood. Secretion is the reverse process, in which molecules are transported in the opposite direction, from the blood into the urine.</a:t>
            </a:r>
          </a:p>
          <a:p>
            <a:endParaRPr lang="en-US" sz="120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Excretion of wastes</a:t>
            </a:r>
          </a:p>
          <a:p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kidneys excrete a variety of waste products produced by </a:t>
            </a:r>
            <a:r>
              <a:rPr lang="en-US" sz="1200" b="0" i="0" u="none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 tooltip="Metabolism"/>
              </a:rPr>
              <a:t>metabolism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These include the nitrogenous wastes called "</a:t>
            </a:r>
            <a:r>
              <a:rPr lang="en-US" sz="1200" b="0" i="0" u="none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6" tooltip="Urea"/>
              </a:rPr>
              <a:t>urea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", from protein </a:t>
            </a:r>
            <a:r>
              <a:rPr lang="en-US" sz="1200" b="0" i="0" u="none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7" tooltip="Catabolism"/>
              </a:rPr>
              <a:t>catabolism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as well as </a:t>
            </a:r>
            <a:r>
              <a:rPr lang="en-US" sz="1200" b="0" i="0" u="none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8" tooltip="Uric acid"/>
              </a:rPr>
              <a:t>uric acid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from </a:t>
            </a:r>
            <a:r>
              <a:rPr lang="en-US" sz="1200" b="0" i="0" u="none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9" tooltip="Nucleic acid"/>
              </a:rPr>
              <a:t>nucleic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  <a:hlinkClick r:id="rId9" tooltip="Nucleic acid"/>
              </a:rPr>
              <a:t>acid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metabolism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Formation of urine is also the function of the kidney.</a:t>
            </a:r>
          </a:p>
          <a:p>
            <a:endParaRPr lang="en-US" sz="120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Acid-base homeostasis</a:t>
            </a:r>
          </a:p>
          <a:p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Two organ systems, the kidneys and lungs, maintain acid-base homeostasis, which is the maintenance of </a:t>
            </a:r>
            <a:r>
              <a:rPr lang="en-US" sz="1200" b="0" i="0" u="none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10" tooltip="PH"/>
              </a:rPr>
              <a:t>pH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around a relatively stable value. The lungs contribute to acid-base homeostasis by regulating </a:t>
            </a:r>
            <a:r>
              <a:rPr lang="en-US" sz="1200" b="0" i="0" u="none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11" tooltip="Bicarbonate"/>
              </a:rPr>
              <a:t>bicarbonate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(HCO</a:t>
            </a:r>
            <a:r>
              <a:rPr lang="en-US" sz="1200" b="0" i="0" kern="1200" baseline="-25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</a:t>
            </a:r>
            <a:r>
              <a:rPr lang="en-US" sz="1200" b="0" i="0" kern="1200" baseline="30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concentration. The kidneys have two very important roles in maintaining the acid-base balance: to reabsorb bicarbonate from urine, and to excrete </a:t>
            </a:r>
            <a:r>
              <a:rPr lang="en-US" sz="1200" b="0" i="0" u="none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12" tooltip="Hydrogen"/>
              </a:rPr>
              <a:t>hydrogen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ions into urine</a:t>
            </a:r>
          </a:p>
          <a:p>
            <a:endParaRPr lang="en-US" sz="120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A360A-9CF6-4FAE-986E-48186D80985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909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20104B-DDF0-4315-8E4B-8F26638FFEAC}" type="slidenum">
              <a:rPr lang="en-US"/>
              <a:pPr/>
              <a:t>8</a:t>
            </a:fld>
            <a:endParaRPr lang="en-US"/>
          </a:p>
        </p:txBody>
      </p:sp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643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Plasma proteins are essential components of any living being. The kidneys play a major role in the retention of plasma proteins, and this is accomplished by the renal tubules through their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reabsorption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such proteins as they pass through the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glomerular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filtration barrier. Normal urine protein excretion is up to 150 mg/d. Therefore, the detection of abnormal quantities or types of protein in the urine is considered an early sign of significant renal or systemic disease.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detection of various types of proteins excreted in the urine has been extensively used in the assessment of renal diseases. The detection of low levels of albumin excretion (termed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microalbuminuria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has been linked to the identification of the early stages of diabetic kidney disease.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Normally, the concentration of albumin in the urine is less than 5 mg/L. When expressed as an excretion rate (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ie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urine albumin excretion rate [UAER]), this concentration averages 2.6-12.6 µg/min in males and 1.1-21.9 µg/min in females.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Microalbuminuria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referred to as excretion of 30-300 mg/d or 20-200 µg/min of albumin, which, by routine dipstick screening methods, is too small to be detected.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A360A-9CF6-4FAE-986E-48186D80985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2260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two main causes of chronic kidney disease are diabetes and high blood pressure, which are responsible for up to two-thirds of the cases. </a:t>
            </a:r>
          </a:p>
          <a:p>
            <a:endParaRPr lang="en-US" dirty="0"/>
          </a:p>
          <a:p>
            <a:r>
              <a:rPr lang="en-US" dirty="0"/>
              <a:t>Diabetes happens when your blood sugar is too high, causing damage to many organs in your body, including the kidneys and heart, as well as blood vessels, nerves and eyes. </a:t>
            </a:r>
          </a:p>
          <a:p>
            <a:endParaRPr lang="en-US" dirty="0"/>
          </a:p>
          <a:p>
            <a:r>
              <a:rPr lang="en-US" dirty="0"/>
              <a:t>High blood pressure, or hypertension, occurs when the pressure of your blood against the walls of your blood vessels increases. If uncontrolled, or poorly controlled, high blood pressure can be a leading cause of heart attacks, strokes and chronic kidney disease. </a:t>
            </a:r>
          </a:p>
          <a:p>
            <a:endParaRPr lang="en-US" dirty="0"/>
          </a:p>
          <a:p>
            <a:r>
              <a:rPr lang="en-US" dirty="0"/>
              <a:t>Also, chronic kidney disease can cause high blood pressure.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A360A-9CF6-4FAE-986E-48186D809853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598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BDDB2B-9249-4985-B7D9-6E42F21403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BC825A-6DFD-4BDE-9859-80BF3441BB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A38E06-A112-4E28-80FA-E6CC6A91C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22CB6-1CA9-4282-A60E-CFA7417482E8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C5D483-57B4-4672-A07C-DCC57F339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48CCEA-6FE4-4A9C-9CC1-7C03575F6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9AD75-9B75-4CF1-8527-4B4C7DA37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691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209A7-BA49-4C24-AB85-9B5996B47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1C2D78-327D-4C50-B72E-BB263B663D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CEAC98-7255-4DBA-A682-0BA065708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22CB6-1CA9-4282-A60E-CFA7417482E8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F49C33-7C3E-40E6-B239-BE8F89120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AB363F-C16A-4DC4-95BC-D1D588431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9AD75-9B75-4CF1-8527-4B4C7DA37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939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F3408E2-FD0F-481C-9018-BF936AAEBC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D7FCBC-B5D1-4C6C-B096-7E4F75F85E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DAF000-C107-4E47-B825-D4FE38209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22CB6-1CA9-4282-A60E-CFA7417482E8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908CD1-5256-401A-8281-7D680DCAF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A278C6-AB8B-4D8F-A520-CFC049DA1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9AD75-9B75-4CF1-8527-4B4C7DA37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66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56C26-9400-42EB-B54E-D4801A0C8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FD8BDB-456F-4F33-9EBD-F1CFDBC160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853237-EECC-477D-A9CD-5AA07FAD4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22CB6-1CA9-4282-A60E-CFA7417482E8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04893A-187E-40EB-9BE3-C9667D3A8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B2878D-BE2D-4E0E-A0D9-55FF1D475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9AD75-9B75-4CF1-8527-4B4C7DA37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183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BE12F-91EC-4BB7-8991-445A35BD8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C7EED7-9501-43B1-AA94-BE991E2BF3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018C75-E7F5-4D72-9C3A-2BAFF995D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22CB6-1CA9-4282-A60E-CFA7417482E8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209ADD-DD2B-47D4-A073-2A82B00CE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7EAA4D-17F2-4007-B28F-9DAA63A27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9AD75-9B75-4CF1-8527-4B4C7DA37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032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EFC48-30DA-4589-ADC0-02E0657BC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6A98C5-A6FA-4A8C-8594-5669C4617B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59A457-FD29-4C17-9743-F8FCF04A6C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EE504B-7345-4810-8A70-3725EABD4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22CB6-1CA9-4282-A60E-CFA7417482E8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9BDBD4-FB2E-4C37-BF8A-04D79261E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34CC68-8BB1-4607-B8CD-1F0A900B1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9AD75-9B75-4CF1-8527-4B4C7DA37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725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64AF6-E150-42F8-9DE0-CFB4B6776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D0AC9F-96CC-4075-8F49-A20C966195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2B7A8F-86D7-4723-A75F-51C8C3460F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6D10F7-47F3-48F2-B0A2-A1FCD7AC19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A69579-DF38-485B-94E7-6FD5BB555D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9E0E01-692D-4C51-835F-D92E319A8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22CB6-1CA9-4282-A60E-CFA7417482E8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6EBFBDE-1A4B-4FC1-8DAD-C96185A6E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8B0978-0AA9-4DA1-BB4E-740E1174F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9AD75-9B75-4CF1-8527-4B4C7DA37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186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4C73B-8330-41E6-9B44-DC0C56958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D444B0-FDBE-4B32-8E00-2F67EDC13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22CB6-1CA9-4282-A60E-CFA7417482E8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C642D0-8CE6-415D-801B-83F9B54CF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A72418-BDC1-4F1C-9166-D09142CF7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9AD75-9B75-4CF1-8527-4B4C7DA37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143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1C0300-B8EE-4EA3-B3C7-31B71EA6D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22CB6-1CA9-4282-A60E-CFA7417482E8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743E87-DA83-4F9D-B5F5-E69CDDEEE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EAD042-6FDB-430A-9E41-611AFC039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9AD75-9B75-4CF1-8527-4B4C7DA37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556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E18AC-B7B6-419C-8923-0AC13497F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BA1832-C136-4EF4-8203-9795D387E9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BFA85E-39C8-4C38-87F5-B202756914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16BBC5-A8EB-4025-B260-6FE69008F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22CB6-1CA9-4282-A60E-CFA7417482E8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11AB7D-2BB4-47F6-936A-77A13427A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D5C0B2-853E-4C06-8D15-F6849FB28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9AD75-9B75-4CF1-8527-4B4C7DA37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824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D366E-FD8B-4ED0-B73D-3C2CC0762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C9D513-B94E-4C57-9F4B-5C64F64792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D7C16E-D03A-4784-821C-C3E3CD932B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6057DA-92CD-4C62-9BAD-7E89FA6CB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22CB6-1CA9-4282-A60E-CFA7417482E8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407DBA-CB35-4692-9A2E-CE0EA7F6F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E09745-1031-4399-B4EA-A838D4AD2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9AD75-9B75-4CF1-8527-4B4C7DA37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97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9286CB-9709-40D9-9033-248388074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DCFEF5-1779-4A4E-917B-664FB10B21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C1A87A-3C9F-41DD-9944-B11D3DFD2C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222CB6-1CA9-4282-A60E-CFA7417482E8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6A2A3D-0E9E-467D-BB93-255E990ECA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9D5567-6248-4B9D-8F64-0EA7A2E551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89AD75-9B75-4CF1-8527-4B4C7DA37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353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5526" y="2389167"/>
            <a:ext cx="9560943" cy="805131"/>
          </a:xfr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Biomarkers of renal diseases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86"/>
          <a:stretch/>
        </p:blipFill>
        <p:spPr bwMode="auto">
          <a:xfrm>
            <a:off x="768130" y="3836088"/>
            <a:ext cx="3237399" cy="2762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468" y="3692106"/>
            <a:ext cx="3538348" cy="26064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1F6190B-FB88-41E3-ABC9-A8101D36D2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4669" y="169341"/>
            <a:ext cx="2773383" cy="1054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4266020-B6F8-4EC1-9599-32C2AC7B07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67" y="169341"/>
            <a:ext cx="3006565" cy="1054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34076DB-6D53-4FA8-A40B-AF301F08270E}"/>
              </a:ext>
            </a:extLst>
          </p:cNvPr>
          <p:cNvSpPr txBox="1"/>
          <p:nvPr/>
        </p:nvSpPr>
        <p:spPr>
          <a:xfrm>
            <a:off x="4143553" y="1455681"/>
            <a:ext cx="39048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BCH473: Biomarkers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51D205-A467-449D-BC7A-ED89D7FA1F2B}"/>
              </a:ext>
            </a:extLst>
          </p:cNvPr>
          <p:cNvSpPr txBox="1"/>
          <p:nvPr/>
        </p:nvSpPr>
        <p:spPr>
          <a:xfrm>
            <a:off x="4143553" y="5080530"/>
            <a:ext cx="39048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Lecture 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343521"/>
              </p:ext>
            </p:extLst>
          </p:nvPr>
        </p:nvGraphicFramePr>
        <p:xfrm>
          <a:off x="736120" y="2145100"/>
          <a:ext cx="10719759" cy="4298832"/>
        </p:xfrm>
        <a:graphic>
          <a:graphicData uri="http://schemas.openxmlformats.org/drawingml/2006/table">
            <a:tbl>
              <a:tblPr/>
              <a:tblGrid>
                <a:gridCol w="35732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732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732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6575"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Protein dipstick grading</a:t>
                      </a:r>
                    </a:p>
                  </a:txBody>
                  <a:tcPr anchor="ctr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6575"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0"/>
                        <a:t>Designation</a:t>
                      </a:r>
                    </a:p>
                  </a:txBody>
                  <a:tcPr anchor="ctr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Approx. amount</a:t>
                      </a:r>
                    </a:p>
                  </a:txBody>
                  <a:tcPr anchor="ctr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65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Concentration</a:t>
                      </a:r>
                    </a:p>
                  </a:txBody>
                  <a:tcPr anchor="ctr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Daily</a:t>
                      </a:r>
                    </a:p>
                  </a:txBody>
                  <a:tcPr anchor="ctr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6575">
                <a:tc>
                  <a:txBody>
                    <a:bodyPr/>
                    <a:lstStyle/>
                    <a:p>
                      <a:pPr algn="ctr"/>
                      <a:r>
                        <a:rPr lang="en-US" sz="2400" b="0"/>
                        <a:t>Trace</a:t>
                      </a:r>
                    </a:p>
                  </a:txBody>
                  <a:tcPr anchor="ctr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/>
                        <a:t>5–20 mg/dL</a:t>
                      </a:r>
                    </a:p>
                  </a:txBody>
                  <a:tcPr anchor="ctr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/>
                    </a:p>
                  </a:txBody>
                  <a:tcPr anchor="ctr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4886">
                <a:tc>
                  <a:txBody>
                    <a:bodyPr/>
                    <a:lstStyle/>
                    <a:p>
                      <a:pPr algn="ctr"/>
                      <a:r>
                        <a:rPr lang="en-US" sz="2400" b="0"/>
                        <a:t>1+</a:t>
                      </a:r>
                    </a:p>
                  </a:txBody>
                  <a:tcPr anchor="ctr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/>
                        <a:t>30 mg/dL</a:t>
                      </a:r>
                    </a:p>
                  </a:txBody>
                  <a:tcPr anchor="ctr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Less than 0.5 g/day</a:t>
                      </a:r>
                    </a:p>
                  </a:txBody>
                  <a:tcPr anchor="ctr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6575">
                <a:tc>
                  <a:txBody>
                    <a:bodyPr/>
                    <a:lstStyle/>
                    <a:p>
                      <a:pPr algn="ctr"/>
                      <a:r>
                        <a:rPr lang="en-US" sz="2400" b="0"/>
                        <a:t>2+</a:t>
                      </a:r>
                    </a:p>
                  </a:txBody>
                  <a:tcPr anchor="ctr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/>
                        <a:t>100 mg/dL</a:t>
                      </a:r>
                    </a:p>
                  </a:txBody>
                  <a:tcPr anchor="ctr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/>
                        <a:t>0.5–1 g/day</a:t>
                      </a:r>
                    </a:p>
                  </a:txBody>
                  <a:tcPr anchor="ctr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6575">
                <a:tc>
                  <a:txBody>
                    <a:bodyPr/>
                    <a:lstStyle/>
                    <a:p>
                      <a:pPr algn="ctr"/>
                      <a:r>
                        <a:rPr lang="en-US" sz="2400" b="0"/>
                        <a:t>3+</a:t>
                      </a:r>
                    </a:p>
                  </a:txBody>
                  <a:tcPr anchor="ctr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/>
                        <a:t>300 mg/dL</a:t>
                      </a:r>
                    </a:p>
                  </a:txBody>
                  <a:tcPr anchor="ctr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/>
                        <a:t>1–2 g/day</a:t>
                      </a:r>
                    </a:p>
                  </a:txBody>
                  <a:tcPr anchor="ctr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4496">
                <a:tc>
                  <a:txBody>
                    <a:bodyPr/>
                    <a:lstStyle/>
                    <a:p>
                      <a:pPr algn="ctr"/>
                      <a:r>
                        <a:rPr lang="en-US" sz="2400" b="0"/>
                        <a:t>4+</a:t>
                      </a:r>
                    </a:p>
                  </a:txBody>
                  <a:tcPr anchor="ctr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More than 2000 mg/dL</a:t>
                      </a:r>
                    </a:p>
                  </a:txBody>
                  <a:tcPr anchor="ctr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More than 2 g/day</a:t>
                      </a:r>
                    </a:p>
                  </a:txBody>
                  <a:tcPr anchor="ctr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2066027" y="1374475"/>
            <a:ext cx="8229600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Proteinuria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 diagnosed by dipstick test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BB0048-53AE-4581-8536-BABAB2264B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67" y="169341"/>
            <a:ext cx="3006565" cy="1054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2311F00-D86C-44FD-9E6C-70ABA0900A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4669" y="169341"/>
            <a:ext cx="2773383" cy="1054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90777"/>
            <a:ext cx="12202499" cy="5167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B499F32-6E8A-4F64-BF8F-E111BDFEE6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67" y="169341"/>
            <a:ext cx="3006565" cy="1054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6D8A60D-9A55-458B-87D9-225003593E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4669" y="169341"/>
            <a:ext cx="2773383" cy="1054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27368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360" y="0"/>
            <a:ext cx="912927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18190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14710" y="2540497"/>
            <a:ext cx="490267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dirty="0" err="1"/>
              <a:t>Microalbuminuria</a:t>
            </a:r>
            <a:r>
              <a:rPr lang="en-US" dirty="0"/>
              <a:t> refers to a persistent increase in the albumin excretion rate to values between 20 and 200 </a:t>
            </a:r>
            <a:r>
              <a:rPr lang="en-US" dirty="0" err="1"/>
              <a:t>ug</a:t>
            </a:r>
            <a:r>
              <a:rPr lang="en-US" dirty="0"/>
              <a:t>/min (30 and 300 mg/day). </a:t>
            </a:r>
          </a:p>
          <a:p>
            <a:pPr marL="342900" indent="-3429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dirty="0"/>
              <a:t>A persistent increase is documented when these values are transgressed in at least </a:t>
            </a:r>
            <a:r>
              <a:rPr lang="en-US" u="sng" dirty="0"/>
              <a:t>two of three consecutive sterile timed urine specimens performed within 6-12 weeks</a:t>
            </a:r>
            <a:r>
              <a:rPr lang="en-US" dirty="0"/>
              <a:t>. </a:t>
            </a:r>
          </a:p>
          <a:p>
            <a:pPr marL="342900" indent="-3429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dirty="0"/>
              <a:t>The presence of microalbuminuria permits the diagnosis of </a:t>
            </a:r>
            <a:r>
              <a:rPr lang="en-US" u="sng" dirty="0"/>
              <a:t>early nephropathy</a:t>
            </a:r>
            <a:r>
              <a:rPr lang="en-US" dirty="0"/>
              <a:t> , since microalbuminuria is not a marker but the </a:t>
            </a:r>
            <a:r>
              <a:rPr lang="en-US" u="sng" dirty="0"/>
              <a:t>first sign of diabetic nephropathy</a:t>
            </a:r>
            <a:r>
              <a:rPr lang="en-US" dirty="0"/>
              <a:t>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7B2594C-5BD0-4B83-81F5-5B3ADDCFC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710" y="1585780"/>
            <a:ext cx="4444041" cy="954717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Microalbuminuria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7B74CA0-9295-4630-A3CF-0B7400D0B8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67" y="169341"/>
            <a:ext cx="3006565" cy="1054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734CC7D-33BB-4533-8F80-5F1B903985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4669" y="169341"/>
            <a:ext cx="2773383" cy="1054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245BB54-1015-4241-97D9-A1E0C8DC2D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9994" y="1945533"/>
            <a:ext cx="6016926" cy="401128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14"/>
          <a:stretch/>
        </p:blipFill>
        <p:spPr bwMode="auto">
          <a:xfrm>
            <a:off x="403256" y="222169"/>
            <a:ext cx="11385487" cy="6635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77256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753790" y="2718790"/>
            <a:ext cx="10684420" cy="347787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ko-KR" altLang="en-US" sz="2000" dirty="0">
                <a:cs typeface="Times New Roman" pitchFamily="18" charset="0"/>
              </a:rPr>
              <a:t>• </a:t>
            </a:r>
            <a:r>
              <a:rPr lang="en-US" altLang="ko-KR" sz="2000" u="sng" dirty="0"/>
              <a:t>Heavy Metals Toxicity </a:t>
            </a:r>
            <a:r>
              <a:rPr lang="en-US" altLang="ko-KR" sz="2000" dirty="0"/>
              <a:t>--- mercury, cadmium, lead, chromium, uranium, ...</a:t>
            </a:r>
          </a:p>
          <a:p>
            <a:r>
              <a:rPr lang="en-US" altLang="ko-KR" sz="2000" dirty="0">
                <a:cs typeface="Times New Roman" pitchFamily="18" charset="0"/>
              </a:rPr>
              <a:t>•</a:t>
            </a:r>
            <a:r>
              <a:rPr lang="en-US" altLang="ko-KR" sz="2000" dirty="0">
                <a:sym typeface="Symbol" pitchFamily="18" charset="2"/>
              </a:rPr>
              <a:t> </a:t>
            </a:r>
            <a:r>
              <a:rPr lang="en-US" altLang="ko-KR" sz="2000" u="sng" dirty="0">
                <a:sym typeface="Symbol" pitchFamily="18" charset="2"/>
              </a:rPr>
              <a:t>Halogenated Hydrocarbons </a:t>
            </a:r>
            <a:r>
              <a:rPr lang="en-US" altLang="ko-KR" sz="2000" dirty="0">
                <a:sym typeface="Symbol" pitchFamily="18" charset="2"/>
              </a:rPr>
              <a:t>--- Chloroform, </a:t>
            </a:r>
            <a:r>
              <a:rPr lang="en-US" altLang="ko-KR" sz="2000" dirty="0" err="1">
                <a:sym typeface="Symbol" pitchFamily="18" charset="2"/>
              </a:rPr>
              <a:t>bromobenzene</a:t>
            </a:r>
            <a:endParaRPr lang="en-US" altLang="ko-KR" sz="2000" dirty="0">
              <a:sym typeface="Symbol" pitchFamily="18" charset="2"/>
            </a:endParaRPr>
          </a:p>
          <a:p>
            <a:r>
              <a:rPr lang="en-US" altLang="ko-KR" sz="2000" dirty="0">
                <a:cs typeface="Times New Roman" pitchFamily="18" charset="0"/>
              </a:rPr>
              <a:t>•</a:t>
            </a:r>
            <a:r>
              <a:rPr lang="en-US" altLang="ko-KR" sz="2000" dirty="0">
                <a:sym typeface="Symbol" pitchFamily="18" charset="2"/>
              </a:rPr>
              <a:t> </a:t>
            </a:r>
            <a:r>
              <a:rPr lang="en-US" altLang="ko-KR" sz="2000" u="sng" dirty="0" err="1">
                <a:sym typeface="Symbol" pitchFamily="18" charset="2"/>
              </a:rPr>
              <a:t>Mycotoxins</a:t>
            </a:r>
            <a:r>
              <a:rPr lang="en-US" altLang="ko-KR" sz="2000" dirty="0">
                <a:sym typeface="Symbol" pitchFamily="18" charset="2"/>
              </a:rPr>
              <a:t> (fungal toxins)</a:t>
            </a:r>
          </a:p>
          <a:p>
            <a:r>
              <a:rPr lang="en-US" altLang="ko-KR" sz="2000" dirty="0">
                <a:sym typeface="Symbol" pitchFamily="18" charset="2"/>
              </a:rPr>
              <a:t>	- Ochratoxin A and Citrinin from cereal grains</a:t>
            </a:r>
          </a:p>
          <a:p>
            <a:r>
              <a:rPr lang="en-US" altLang="ko-KR" sz="2000" dirty="0">
                <a:cs typeface="Times New Roman" pitchFamily="18" charset="0"/>
              </a:rPr>
              <a:t>•</a:t>
            </a:r>
            <a:r>
              <a:rPr lang="en-US" altLang="ko-KR" sz="2000" dirty="0">
                <a:sym typeface="Symbol" pitchFamily="18" charset="2"/>
              </a:rPr>
              <a:t> (Drug medicine) </a:t>
            </a:r>
            <a:r>
              <a:rPr lang="en-US" altLang="ko-KR" sz="2000" u="sng" dirty="0">
                <a:sym typeface="Symbol" pitchFamily="18" charset="2"/>
              </a:rPr>
              <a:t>Therapeutic drugs </a:t>
            </a:r>
            <a:r>
              <a:rPr lang="en-US" altLang="ko-KR" sz="2000" dirty="0">
                <a:sym typeface="Symbol" pitchFamily="18" charset="2"/>
              </a:rPr>
              <a:t>--- </a:t>
            </a:r>
          </a:p>
          <a:p>
            <a:r>
              <a:rPr lang="en-US" altLang="ko-KR" sz="2000" dirty="0">
                <a:sym typeface="Symbol" pitchFamily="18" charset="2"/>
              </a:rPr>
              <a:t>		           Acetaminophen</a:t>
            </a:r>
          </a:p>
          <a:p>
            <a:r>
              <a:rPr lang="en-US" altLang="ko-KR" sz="2000" dirty="0">
                <a:sym typeface="Symbol" pitchFamily="18" charset="2"/>
              </a:rPr>
              <a:t>		           Non-steroidal anti-inflammatory Drugs (NSAIDS)</a:t>
            </a:r>
          </a:p>
          <a:p>
            <a:r>
              <a:rPr lang="en-US" altLang="ko-KR" sz="2000" dirty="0">
                <a:sym typeface="Symbol" pitchFamily="18" charset="2"/>
              </a:rPr>
              <a:t>		           </a:t>
            </a:r>
            <a:r>
              <a:rPr lang="en-US" altLang="ko-KR" sz="2000" dirty="0" err="1">
                <a:sym typeface="Symbol" pitchFamily="18" charset="2"/>
              </a:rPr>
              <a:t>Aminoglycosides</a:t>
            </a:r>
            <a:endParaRPr lang="en-US" altLang="ko-KR" sz="2000" dirty="0">
              <a:sym typeface="Symbol" pitchFamily="18" charset="2"/>
            </a:endParaRPr>
          </a:p>
          <a:p>
            <a:r>
              <a:rPr lang="en-US" altLang="ko-KR" sz="2000" dirty="0">
                <a:sym typeface="Symbol" pitchFamily="18" charset="2"/>
              </a:rPr>
              <a:t>		           </a:t>
            </a:r>
            <a:r>
              <a:rPr lang="en-US" altLang="ko-KR" sz="2000" dirty="0" err="1">
                <a:sym typeface="Symbol" pitchFamily="18" charset="2"/>
              </a:rPr>
              <a:t>Amphotericin</a:t>
            </a:r>
            <a:r>
              <a:rPr lang="en-US" altLang="ko-KR" sz="2000" dirty="0">
                <a:sym typeface="Symbol" pitchFamily="18" charset="2"/>
              </a:rPr>
              <a:t> B</a:t>
            </a:r>
          </a:p>
          <a:p>
            <a:r>
              <a:rPr lang="en-US" altLang="ko-KR" sz="2000" dirty="0">
                <a:sym typeface="Symbol" pitchFamily="18" charset="2"/>
              </a:rPr>
              <a:t>		           Cyclosporine</a:t>
            </a:r>
          </a:p>
          <a:p>
            <a:r>
              <a:rPr lang="en-US" altLang="ko-KR" sz="2000" dirty="0">
                <a:sym typeface="Symbol" pitchFamily="18" charset="2"/>
              </a:rPr>
              <a:t>		           Cisplatin		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787EA2-D1D8-4C97-ACA9-30846359A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5453" y="1393227"/>
            <a:ext cx="4260011" cy="1325563"/>
          </a:xfrm>
        </p:spPr>
        <p:txBody>
          <a:bodyPr/>
          <a:lstStyle/>
          <a:p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Nephrotoxicants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6A74E44-5361-485E-A219-EF538576F2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67" y="169341"/>
            <a:ext cx="3006565" cy="1054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521670E-FCD3-4B8C-A08C-D1B527E52B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4669" y="169341"/>
            <a:ext cx="2773383" cy="1054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749721" y="2363219"/>
            <a:ext cx="10525004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ko-KR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Nephrotoxicity can be determined by measurement of:</a:t>
            </a:r>
          </a:p>
          <a:p>
            <a:pPr lvl="1"/>
            <a:endParaRPr lang="en-US" altLang="ko-KR" sz="2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ko-K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urine volume and osmolality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ko-K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 </a:t>
            </a:r>
            <a:r>
              <a:rPr lang="en-US" sz="2000" dirty="0"/>
              <a:t>( normal pH = </a:t>
            </a:r>
            <a:r>
              <a:rPr lang="en-US" sz="2000" b="1" dirty="0"/>
              <a:t>6.5 - 7.0</a:t>
            </a:r>
            <a:r>
              <a:rPr lang="en-US" sz="2000" dirty="0"/>
              <a:t>) </a:t>
            </a:r>
            <a:endParaRPr lang="en-US" altLang="ko-K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ko-K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urinary composition  (e.g., electrolytes, glucose, protein)</a:t>
            </a:r>
          </a:p>
          <a:p>
            <a:r>
              <a:rPr lang="en-US" altLang="ko-KR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-</a:t>
            </a:r>
            <a:r>
              <a:rPr lang="en-US" altLang="ko-KR" sz="2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altLang="ko-KR" sz="20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Glucouria</a:t>
            </a:r>
            <a:endParaRPr lang="en-US" altLang="ko-KR" sz="2000" b="1" dirty="0">
              <a:latin typeface="Times New Roman" panose="02020603050405020304" pitchFamily="18" charset="0"/>
              <a:cs typeface="Times New Roman" panose="02020603050405020304" pitchFamily="18" charset="0"/>
              <a:sym typeface="Wingdings" pitchFamily="2" charset="2"/>
            </a:endParaRPr>
          </a:p>
          <a:p>
            <a:pPr lvl="1"/>
            <a:r>
              <a:rPr lang="en-US" altLang="ko-KR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  indicates </a:t>
            </a:r>
            <a:r>
              <a:rPr lang="en-US" altLang="ko-KR" sz="2000" b="1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defects in proximal tubular reabsorption of sugars</a:t>
            </a:r>
          </a:p>
          <a:p>
            <a:endParaRPr lang="en-US" altLang="ko-KR" sz="2000" b="1" dirty="0">
              <a:latin typeface="Times New Roman" panose="02020603050405020304" pitchFamily="18" charset="0"/>
              <a:cs typeface="Times New Roman" panose="02020603050405020304" pitchFamily="18" charset="0"/>
              <a:sym typeface="Wingdings" pitchFamily="2" charset="2"/>
            </a:endParaRPr>
          </a:p>
          <a:p>
            <a:r>
              <a:rPr lang="en-US" altLang="ko-K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Urinary excretion of </a:t>
            </a:r>
            <a:r>
              <a:rPr lang="en-US" altLang="ko-KR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high-molecular-weight proteins such as albumin</a:t>
            </a:r>
          </a:p>
          <a:p>
            <a:pPr lvl="1"/>
            <a:r>
              <a:rPr lang="en-US" altLang="ko-K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ko-KR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 indicates </a:t>
            </a:r>
            <a:r>
              <a:rPr lang="en-US" altLang="ko-KR" sz="2000" b="1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glomerular damage</a:t>
            </a:r>
            <a:endParaRPr lang="en-US" altLang="ko-KR" sz="2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ko-K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ko-K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Excretion of </a:t>
            </a:r>
            <a:r>
              <a:rPr lang="en-US" altLang="ko-KR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low-molecular-weight proteins such as </a:t>
            </a:r>
            <a:r>
              <a:rPr lang="en-US" altLang="ko-KR" sz="2000" b="1" u="sng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microglobulin</a:t>
            </a:r>
            <a:endParaRPr lang="en-US" altLang="ko-KR" sz="2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ko-K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ko-KR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 indicates </a:t>
            </a:r>
            <a:r>
              <a:rPr lang="en-US" altLang="ko-KR" sz="2000" b="1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proximal tubular injury</a:t>
            </a:r>
            <a:endParaRPr lang="en-US" altLang="ko-KR" sz="2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09A5EA-DADB-4252-B1A8-32AA1705A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125" y="1477934"/>
            <a:ext cx="10515600" cy="773562"/>
          </a:xfrm>
        </p:spPr>
        <p:txBody>
          <a:bodyPr>
            <a:normAutofit fontScale="90000"/>
          </a:bodyPr>
          <a:lstStyle/>
          <a:p>
            <a:r>
              <a:rPr lang="en-US" sz="3800" dirty="0">
                <a:latin typeface="Cambria" panose="02040503050406030204" pitchFamily="18" charset="0"/>
                <a:ea typeface="Cambria" panose="02040503050406030204" pitchFamily="18" charset="0"/>
              </a:rPr>
              <a:t>Assessment of Renal Function due to Nephrotoxicity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FEC2E79-E0C5-4B36-A246-BE67215235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67" y="169341"/>
            <a:ext cx="3006565" cy="1054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C6AB33-EF31-47E2-8900-1D82FA8321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4669" y="169341"/>
            <a:ext cx="2773383" cy="1054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6770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97302" y="3492256"/>
            <a:ext cx="5398698" cy="255454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GFR describes the flow rate of filtered fluid through the kidney.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GFR is the best test to measure your level of kidney function and determine the stage of kidney disease.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GFR can be calculated from the results of  blood creatinine test, age, gender and other factors.</a:t>
            </a:r>
          </a:p>
        </p:txBody>
      </p:sp>
      <p:sp>
        <p:nvSpPr>
          <p:cNvPr id="4" name="Rectangle 3"/>
          <p:cNvSpPr/>
          <p:nvPr/>
        </p:nvSpPr>
        <p:spPr>
          <a:xfrm>
            <a:off x="1046221" y="2994349"/>
            <a:ext cx="36624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GFR (Glomerular Filtration Rate) </a:t>
            </a:r>
            <a:endParaRPr lang="en-US" sz="2000" b="1" u="sng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29F03D9-F626-4DCC-981B-7BF02B4DFE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492256"/>
            <a:ext cx="5076766" cy="3052452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2753D6B2-CC35-491F-A964-31DF0D315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12433"/>
            <a:ext cx="10515600" cy="1325563"/>
          </a:xfrm>
        </p:spPr>
        <p:txBody>
          <a:bodyPr/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General Renal Markers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779FF0F-AF83-438C-B934-716E79290C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67" y="169341"/>
            <a:ext cx="3006565" cy="1054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C56BAC4-EC96-4F64-9015-B2516DAAFB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4669" y="169341"/>
            <a:ext cx="2773383" cy="1054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1662112" y="2124974"/>
            <a:ext cx="9020175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ko-KR" altLang="ko-KR" sz="2000" dirty="0">
                <a:latin typeface="Arial" pitchFamily="34" charset="0"/>
                <a:cs typeface="Arial" pitchFamily="34" charset="0"/>
              </a:rPr>
              <a:t>•</a:t>
            </a:r>
            <a:r>
              <a:rPr lang="ko-KR" altLang="ko-KR" sz="2000" dirty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000" dirty="0">
                <a:latin typeface="Arial" pitchFamily="34" charset="0"/>
              </a:rPr>
              <a:t>GFR can be measured directly by determining </a:t>
            </a:r>
            <a:r>
              <a:rPr lang="en-US" altLang="ko-KR" sz="2000" b="1" dirty="0">
                <a:latin typeface="Arial" pitchFamily="34" charset="0"/>
              </a:rPr>
              <a:t>creatinine or inulin </a:t>
            </a:r>
            <a:r>
              <a:rPr lang="en-US" altLang="ko-KR" sz="2000" dirty="0">
                <a:latin typeface="Arial" pitchFamily="34" charset="0"/>
              </a:rPr>
              <a:t>clearance</a:t>
            </a:r>
            <a:r>
              <a:rPr lang="en-US" altLang="ko-KR" sz="2000" dirty="0">
                <a:solidFill>
                  <a:srgbClr val="CC3300"/>
                </a:solidFill>
                <a:latin typeface="Arial" pitchFamily="34" charset="0"/>
              </a:rPr>
              <a:t>.</a:t>
            </a:r>
          </a:p>
          <a:p>
            <a:endParaRPr lang="en-US" altLang="ko-KR" sz="2000" dirty="0">
              <a:solidFill>
                <a:srgbClr val="CC3300"/>
              </a:solidFill>
              <a:latin typeface="Arial" pitchFamily="34" charset="0"/>
            </a:endParaRPr>
          </a:p>
          <a:p>
            <a:endParaRPr lang="en-US" altLang="ko-KR" dirty="0">
              <a:latin typeface="Arial" pitchFamily="34" charset="0"/>
            </a:endParaRPr>
          </a:p>
          <a:p>
            <a:r>
              <a:rPr lang="en-US" altLang="ko-KR" b="1" dirty="0">
                <a:latin typeface="Arial" pitchFamily="34" charset="0"/>
              </a:rPr>
              <a:t>Creatinine or inulin clearance (mL/min) =</a:t>
            </a:r>
          </a:p>
          <a:p>
            <a:endParaRPr lang="en-US" altLang="ko-KR" b="1" dirty="0">
              <a:latin typeface="Arial" pitchFamily="34" charset="0"/>
            </a:endParaRPr>
          </a:p>
          <a:p>
            <a:r>
              <a:rPr lang="en-US" altLang="ko-KR" b="1" dirty="0">
                <a:latin typeface="Arial" pitchFamily="34" charset="0"/>
              </a:rPr>
              <a:t>	Inulin conc. in urine (mg/L) x urine volume (ml/min)</a:t>
            </a:r>
          </a:p>
          <a:p>
            <a:r>
              <a:rPr lang="en-US" altLang="ko-KR" b="1" dirty="0">
                <a:latin typeface="Arial" pitchFamily="34" charset="0"/>
              </a:rPr>
              <a:t>		Inulin conc. in serum (mg/L)</a:t>
            </a:r>
          </a:p>
          <a:p>
            <a:endParaRPr lang="en-US" altLang="ko-KR" b="1" dirty="0">
              <a:latin typeface="Arial" pitchFamily="34" charset="0"/>
            </a:endParaRPr>
          </a:p>
        </p:txBody>
      </p:sp>
      <p:sp>
        <p:nvSpPr>
          <p:cNvPr id="35843" name="Line 3"/>
          <p:cNvSpPr>
            <a:spLocks noChangeShapeType="1"/>
          </p:cNvSpPr>
          <p:nvPr/>
        </p:nvSpPr>
        <p:spPr bwMode="auto">
          <a:xfrm>
            <a:off x="2590800" y="4202502"/>
            <a:ext cx="5638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990600" y="4733026"/>
            <a:ext cx="8839200" cy="147732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altLang="ko-KR" dirty="0">
                <a:latin typeface="Arial" pitchFamily="34" charset="0"/>
              </a:rPr>
              <a:t>Creatinine is released from skeletal muscle at a constant rate. It is completely filtered.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altLang="ko-KR" dirty="0">
              <a:latin typeface="Arial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altLang="ko-KR" dirty="0">
                <a:latin typeface="Arial" pitchFamily="34" charset="0"/>
              </a:rPr>
              <a:t>Inulin is an exogenous compound that is completely filtered with no reabsorption or secretion.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E83A9C0-F08A-4152-968D-952DBF716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74416"/>
            <a:ext cx="10515600" cy="825320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GFR Measurement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C9A4E1D-4A60-44B5-A1D5-B35995810C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67" y="169341"/>
            <a:ext cx="3006565" cy="1054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3DB3C7D-F6E7-43CE-B1A8-B7FAF157AE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4669" y="169341"/>
            <a:ext cx="2773383" cy="1054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63593" y="3429000"/>
            <a:ext cx="5673305" cy="230832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Creatinine is a waste product in your blood that comes from muscle activity.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It is normally removed completely from your blood by kidneys.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When kidney function slows down, the creatinine level rises.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Serum creatinine test results are used to calculate your GFR.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DD428E8-914A-4A51-A575-4221B98FF6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67" y="169341"/>
            <a:ext cx="3006565" cy="1054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88BECE6-C098-4627-88C7-72B8E17512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4669" y="169341"/>
            <a:ext cx="2773383" cy="1054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A5EEF1-CA48-4572-B719-B894E0256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310" y="1831616"/>
            <a:ext cx="4717211" cy="1325563"/>
          </a:xfrm>
        </p:spPr>
        <p:txBody>
          <a:bodyPr/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Serum Creatinine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3D51CD4-6613-4249-B06F-43D50C5690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1267" y="1673525"/>
            <a:ext cx="3967423" cy="470139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DA03E41-0C74-48E9-BE58-2BB2307377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4669" y="169341"/>
            <a:ext cx="2773383" cy="1054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D88810B-2E34-4425-BC8A-BE2548BDC7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67" y="169341"/>
            <a:ext cx="3006565" cy="1054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3AD23B-E910-4561-A4BF-CF56E29E0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Renal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5A89D2-F242-40C5-837F-0489AB35A0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en-US" altLang="ko-KR" sz="2400" dirty="0"/>
              <a:t>Excretion of metabolic wastes: urea, creatinine </a:t>
            </a:r>
          </a:p>
          <a:p>
            <a:pPr marL="800100" lvl="1" indent="-342900">
              <a:lnSpc>
                <a:spcPct val="150000"/>
              </a:lnSpc>
              <a:buClr>
                <a:srgbClr val="FF0000"/>
              </a:buClr>
            </a:pPr>
            <a:r>
              <a:rPr lang="en-US" altLang="ko-KR" dirty="0"/>
              <a:t>Kidneys excrete a variety of waste products produced by metabolism. These include the nitrogenous wastes </a:t>
            </a:r>
            <a:r>
              <a:rPr lang="en-US" altLang="ko-KR" u="sng" dirty="0">
                <a:solidFill>
                  <a:srgbClr val="FF0000"/>
                </a:solidFill>
              </a:rPr>
              <a:t>urea </a:t>
            </a:r>
            <a:r>
              <a:rPr lang="en-US" altLang="ko-KR" dirty="0"/>
              <a:t>from protein catabolism, as well as </a:t>
            </a:r>
            <a:r>
              <a:rPr lang="en-US" altLang="ko-KR" u="sng" dirty="0">
                <a:solidFill>
                  <a:srgbClr val="FF0000"/>
                </a:solidFill>
              </a:rPr>
              <a:t>uric acid</a:t>
            </a:r>
            <a:r>
              <a:rPr lang="en-US" altLang="ko-KR" dirty="0"/>
              <a:t>, from nucleic acid metabolism.</a:t>
            </a:r>
          </a:p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en-US" altLang="ko-KR" sz="2400" dirty="0">
                <a:cs typeface="Times New Roman" pitchFamily="18" charset="0"/>
              </a:rPr>
              <a:t>R</a:t>
            </a:r>
            <a:r>
              <a:rPr lang="en-US" altLang="ko-KR" sz="2400" dirty="0"/>
              <a:t>egulation of extracellular fluid volume, electrolyte 	composition, and </a:t>
            </a:r>
            <a:r>
              <a:rPr lang="en-US" altLang="ko-KR" sz="2400" dirty="0">
                <a:solidFill>
                  <a:srgbClr val="FF0000"/>
                </a:solidFill>
              </a:rPr>
              <a:t>acid-base balance </a:t>
            </a:r>
            <a:r>
              <a:rPr lang="en-US" altLang="ko-KR" sz="2400" dirty="0"/>
              <a:t>(pH=7.4 </a:t>
            </a:r>
            <a:r>
              <a:rPr lang="en-US" altLang="ko-KR" sz="2400" dirty="0">
                <a:sym typeface="Symbol" pitchFamily="18" charset="2"/>
              </a:rPr>
              <a:t> 0.5). </a:t>
            </a:r>
            <a:endParaRPr lang="en-US" altLang="ko-KR" sz="2400" dirty="0"/>
          </a:p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en-US" altLang="ko-KR" sz="2400" dirty="0"/>
              <a:t>Synthesis and release of hormones (renin and erythropoietin)</a:t>
            </a:r>
          </a:p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en-US" altLang="ko-KR" sz="2400" dirty="0"/>
              <a:t>Metabolism of </a:t>
            </a:r>
            <a:r>
              <a:rPr lang="en-US" altLang="ko-KR" sz="2400" dirty="0">
                <a:solidFill>
                  <a:srgbClr val="FF0000"/>
                </a:solidFill>
              </a:rPr>
              <a:t>vitamin D</a:t>
            </a:r>
            <a:r>
              <a:rPr lang="en-US" altLang="ko-KR" sz="2400" baseline="-25000" dirty="0">
                <a:solidFill>
                  <a:srgbClr val="FF0000"/>
                </a:solidFill>
              </a:rPr>
              <a:t>3</a:t>
            </a:r>
            <a:r>
              <a:rPr lang="en-US" altLang="ko-KR" sz="2400" dirty="0">
                <a:solidFill>
                  <a:srgbClr val="FF0000"/>
                </a:solidFill>
              </a:rPr>
              <a:t> to the active 1,25-dihydroxy vitamin D</a:t>
            </a:r>
            <a:r>
              <a:rPr lang="en-US" altLang="ko-KR" sz="2400" baseline="-25000" dirty="0">
                <a:solidFill>
                  <a:srgbClr val="FF0000"/>
                </a:solidFill>
              </a:rPr>
              <a:t>3</a:t>
            </a:r>
            <a:r>
              <a:rPr lang="en-US" altLang="ko-KR" sz="2400" dirty="0">
                <a:solidFill>
                  <a:srgbClr val="FF0000"/>
                </a:solidFill>
              </a:rPr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50097" y="2357887"/>
            <a:ext cx="7543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Urea nitrogen is a normal waste product in blood that comes from the breakdown of protein from the foods we eat and from the body metabolism.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It is normally removed from blood by kidneys, but when kidney function slows down, the BUN level rises.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BUN can also rise if you eat more protein, and it can fall if you eat less protein.</a:t>
            </a:r>
          </a:p>
        </p:txBody>
      </p:sp>
      <p:sp>
        <p:nvSpPr>
          <p:cNvPr id="5" name="Rectangle 4"/>
          <p:cNvSpPr/>
          <p:nvPr/>
        </p:nvSpPr>
        <p:spPr>
          <a:xfrm>
            <a:off x="1321280" y="1896222"/>
            <a:ext cx="4343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BUN (Blood Urea Nitrogen)</a:t>
            </a:r>
          </a:p>
        </p:txBody>
      </p:sp>
      <p:sp>
        <p:nvSpPr>
          <p:cNvPr id="7" name="Rectangle 6"/>
          <p:cNvSpPr/>
          <p:nvPr/>
        </p:nvSpPr>
        <p:spPr>
          <a:xfrm>
            <a:off x="2819400" y="5879068"/>
            <a:ext cx="6477000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dirty="0"/>
              <a:t>Blood urea nitrogen (BUN) normal ranges </a:t>
            </a:r>
            <a:r>
              <a:rPr lang="en-US" b="1" dirty="0"/>
              <a:t>1.8-7.1</a:t>
            </a:r>
            <a:r>
              <a:rPr lang="en-US" dirty="0"/>
              <a:t> </a:t>
            </a:r>
            <a:r>
              <a:rPr lang="en-US" dirty="0" err="1"/>
              <a:t>mmol</a:t>
            </a:r>
            <a:r>
              <a:rPr lang="en-US" dirty="0"/>
              <a:t>/L.</a:t>
            </a:r>
          </a:p>
        </p:txBody>
      </p:sp>
      <p:pic>
        <p:nvPicPr>
          <p:cNvPr id="1029" name="Picture 5" descr="http://www.pharmacopeia.cn/v29240/images/v29240/g-869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4152" y="3528205"/>
            <a:ext cx="1638299" cy="1310639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1689DD9-D713-4F0F-8C2A-A5CCF8CA5A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67" y="169341"/>
            <a:ext cx="3006565" cy="1054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1A38798-0130-41AB-B43C-FB3C6F0F69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4669" y="169341"/>
            <a:ext cx="2773383" cy="1054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89045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5287" y="2742971"/>
            <a:ext cx="5993921" cy="378565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Chronic kidney disease includes conditions that damage your kidneys and decrease their ability to keep you healthy. </a:t>
            </a:r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If kidney disease gets worse, wastes can build to high levels in your blood and make you feel sick. </a:t>
            </a:r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You may develop complications like </a:t>
            </a:r>
            <a:r>
              <a:rPr lang="en-US" sz="1600" u="sng" dirty="0"/>
              <a:t>high blood pressure, anemia (low blood count), weak bones, poor nutritional health and nerve damage</a:t>
            </a:r>
            <a:r>
              <a:rPr lang="en-US" sz="1600" dirty="0"/>
              <a:t>. </a:t>
            </a:r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Also, kidney disease increases your risk of having </a:t>
            </a:r>
            <a:r>
              <a:rPr lang="en-US" sz="1600" u="sng" dirty="0"/>
              <a:t>heart and blood vessel disease</a:t>
            </a:r>
            <a:r>
              <a:rPr lang="en-US" sz="1600" dirty="0"/>
              <a:t>.</a:t>
            </a:r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These problems may happen slowly over a long period of time. </a:t>
            </a:r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Early detection and treatment can often keep chronic kidney disease from getting worse. </a:t>
            </a:r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When kidney disease progresses, it may eventually lead to kidney failure, which requires </a:t>
            </a:r>
            <a:r>
              <a:rPr lang="en-US" sz="1600" u="sng" dirty="0"/>
              <a:t>dialysis or a kidney transplant </a:t>
            </a:r>
            <a:r>
              <a:rPr lang="en-US" sz="1600" dirty="0"/>
              <a:t>to maintain life.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3CB1B62-DC7A-40EE-830E-939FC9225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189" y="1417408"/>
            <a:ext cx="6261339" cy="1325563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Chronic Kidney Diseases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115AE4-DC2D-4F16-8B05-20F17BD8F1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67" y="169341"/>
            <a:ext cx="3006565" cy="1054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35A6257-C101-4709-B43A-DB2D5808DD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4669" y="169341"/>
            <a:ext cx="2773383" cy="1054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B8088E0-840C-4F75-B39C-1176A2CC925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83" t="3080" r="1918" b="12900"/>
          <a:stretch/>
        </p:blipFill>
        <p:spPr>
          <a:xfrm>
            <a:off x="6830431" y="1578634"/>
            <a:ext cx="4849735" cy="4830792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CDED258-1847-411A-A552-06A2FBB937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67" y="169341"/>
            <a:ext cx="3006565" cy="1054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38D73F0-E016-47D9-BFEE-D86A32F3B4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4669" y="169341"/>
            <a:ext cx="2773383" cy="1054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2F199A7-3257-46F2-9E6D-F505824CB02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9903" t="10217" r="11792" b="15071"/>
          <a:stretch/>
        </p:blipFill>
        <p:spPr>
          <a:xfrm>
            <a:off x="3778273" y="1483743"/>
            <a:ext cx="4635453" cy="4776579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38200" y="2566052"/>
            <a:ext cx="6477000" cy="461665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/>
              <a:t>Sudden decrease in GFR   (over hours to days)</a:t>
            </a:r>
          </a:p>
        </p:txBody>
      </p:sp>
      <p:sp>
        <p:nvSpPr>
          <p:cNvPr id="5" name="Rectangle 7"/>
          <p:cNvSpPr txBox="1">
            <a:spLocks noChangeArrowheads="1"/>
          </p:cNvSpPr>
          <p:nvPr/>
        </p:nvSpPr>
        <p:spPr>
          <a:xfrm>
            <a:off x="838200" y="3182993"/>
            <a:ext cx="5976668" cy="3217808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Increase in BUN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does a BUN blood test tell you?</a:t>
            </a:r>
          </a:p>
          <a:p>
            <a:pPr lvl="0">
              <a:spcBef>
                <a:spcPct val="20000"/>
              </a:spcBef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common blood test, the blood urea nitrogen (BUN) test reveals important information about how well your kidneys are working. A BUN test measures the amount of urea nitrogen that's in your blood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Increase in serum creatinine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Oliguria (is the low output of urine)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FC329E4-C08A-4963-81A7-031AF4026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8585" y="1594083"/>
            <a:ext cx="4648200" cy="971969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Acute Renal Failure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D862437-296B-42F1-A0F8-BE86BD6B44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67" y="169341"/>
            <a:ext cx="3006565" cy="1054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A0FE08B-304F-4D6C-B9EC-FF2ED3AA52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4669" y="169341"/>
            <a:ext cx="2773383" cy="1054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6DE2B2A-8EF9-45F2-A731-FC7AB569AC6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6507"/>
          <a:stretch/>
        </p:blipFill>
        <p:spPr>
          <a:xfrm>
            <a:off x="7591246" y="1492371"/>
            <a:ext cx="3533954" cy="495600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AC638CE-90DF-4523-A9BF-2A2D683C08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4669" y="169341"/>
            <a:ext cx="2773383" cy="1054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044A2A8-00A3-4502-AEB2-264A54AF09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67" y="169341"/>
            <a:ext cx="3006565" cy="1054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270AE964-A9CD-4819-AF66-EAC787EC8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7382"/>
            <a:ext cx="4415287" cy="858347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Features of a useful </a:t>
            </a:r>
            <a:b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renal biomarker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993C88C-0ADF-45FD-A604-7B4202BB0B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9189" y="2869639"/>
            <a:ext cx="5174411" cy="361491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200000"/>
              </a:lnSpc>
            </a:pPr>
            <a:r>
              <a:rPr lang="en-US" dirty="0"/>
              <a:t>Origin is known and defined</a:t>
            </a:r>
          </a:p>
          <a:p>
            <a:pPr>
              <a:lnSpc>
                <a:spcPct val="200000"/>
              </a:lnSpc>
            </a:pPr>
            <a:r>
              <a:rPr lang="en-US" dirty="0"/>
              <a:t>High sensitivity</a:t>
            </a:r>
          </a:p>
          <a:p>
            <a:pPr>
              <a:lnSpc>
                <a:spcPct val="200000"/>
              </a:lnSpc>
            </a:pPr>
            <a:r>
              <a:rPr lang="en-US" dirty="0"/>
              <a:t>Easy accessible sample</a:t>
            </a:r>
          </a:p>
          <a:p>
            <a:pPr>
              <a:lnSpc>
                <a:spcPct val="200000"/>
              </a:lnSpc>
            </a:pPr>
            <a:r>
              <a:rPr lang="en-US" dirty="0"/>
              <a:t>Change in advance of clinical signs</a:t>
            </a:r>
          </a:p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7C9584B-B012-4B8F-A559-7167D7992A9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063" t="11608" r="48667" b="19714"/>
          <a:stretch/>
        </p:blipFill>
        <p:spPr>
          <a:xfrm>
            <a:off x="6407463" y="1979802"/>
            <a:ext cx="5174411" cy="4108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5324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upload.wikimedia.org/wikipedia/commons/thumb/2/2b/Physiology_of_Nephron.png/300px-Physiology_of_Nephr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95025" y="1282698"/>
            <a:ext cx="4408099" cy="5142783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569343" y="2951946"/>
            <a:ext cx="4872939" cy="95410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Basic physiologic mechanisms of the kidney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05B58D-B318-4BAB-9AF8-7DDE172009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4669" y="169341"/>
            <a:ext cx="2773383" cy="1054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95FB370-2612-4A49-936A-01447EAFF4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67" y="169341"/>
            <a:ext cx="3006565" cy="1054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1679576" y="1629837"/>
            <a:ext cx="8988425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endParaRPr lang="en-US" altLang="ko-KR" sz="2000" dirty="0">
              <a:latin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ko-KR" sz="2000" dirty="0">
                <a:latin typeface="Arial" pitchFamily="34" charset="0"/>
              </a:rPr>
              <a:t>			 Filtered     Reabsorbed	   Excreted    Reabsorbed</a:t>
            </a:r>
          </a:p>
          <a:p>
            <a:pPr>
              <a:lnSpc>
                <a:spcPct val="150000"/>
              </a:lnSpc>
            </a:pPr>
            <a:r>
              <a:rPr lang="en-US" altLang="ko-KR" sz="2000" dirty="0">
                <a:latin typeface="Arial" pitchFamily="34" charset="0"/>
              </a:rPr>
              <a:t>			(</a:t>
            </a:r>
            <a:r>
              <a:rPr lang="en-US" altLang="ko-KR" dirty="0" err="1">
                <a:latin typeface="Arial" pitchFamily="34" charset="0"/>
              </a:rPr>
              <a:t>meq</a:t>
            </a:r>
            <a:r>
              <a:rPr lang="en-US" altLang="ko-KR" dirty="0">
                <a:latin typeface="Arial" pitchFamily="34" charset="0"/>
              </a:rPr>
              <a:t>/24h)      (</a:t>
            </a:r>
            <a:r>
              <a:rPr lang="en-US" altLang="ko-KR" dirty="0" err="1">
                <a:latin typeface="Arial" pitchFamily="34" charset="0"/>
              </a:rPr>
              <a:t>meq</a:t>
            </a:r>
            <a:r>
              <a:rPr lang="en-US" altLang="ko-KR" dirty="0">
                <a:latin typeface="Arial" pitchFamily="34" charset="0"/>
              </a:rPr>
              <a:t>/24h)       (</a:t>
            </a:r>
            <a:r>
              <a:rPr lang="en-US" altLang="ko-KR" dirty="0" err="1">
                <a:latin typeface="Arial" pitchFamily="34" charset="0"/>
              </a:rPr>
              <a:t>meq</a:t>
            </a:r>
            <a:r>
              <a:rPr lang="en-US" altLang="ko-KR" dirty="0">
                <a:latin typeface="Arial" pitchFamily="34" charset="0"/>
              </a:rPr>
              <a:t>/24h)            (%)</a:t>
            </a:r>
          </a:p>
          <a:p>
            <a:pPr>
              <a:lnSpc>
                <a:spcPct val="150000"/>
              </a:lnSpc>
            </a:pPr>
            <a:r>
              <a:rPr lang="en-US" altLang="ko-KR" sz="2000" dirty="0">
                <a:solidFill>
                  <a:srgbClr val="FF0000"/>
                </a:solidFill>
                <a:latin typeface="Arial" pitchFamily="34" charset="0"/>
              </a:rPr>
              <a:t>Glucose</a:t>
            </a:r>
            <a:r>
              <a:rPr lang="en-US" altLang="ko-KR" sz="2000" dirty="0">
                <a:latin typeface="Arial" pitchFamily="34" charset="0"/>
              </a:rPr>
              <a:t>       (g/day)	      180		   180		0	 </a:t>
            </a:r>
            <a:r>
              <a:rPr lang="en-US" altLang="ko-KR" sz="2000" dirty="0">
                <a:solidFill>
                  <a:srgbClr val="FF0000"/>
                </a:solidFill>
                <a:latin typeface="Arial" pitchFamily="34" charset="0"/>
              </a:rPr>
              <a:t>100</a:t>
            </a:r>
          </a:p>
          <a:p>
            <a:pPr>
              <a:lnSpc>
                <a:spcPct val="150000"/>
              </a:lnSpc>
            </a:pPr>
            <a:r>
              <a:rPr lang="en-US" altLang="ko-KR" sz="2000" dirty="0">
                <a:latin typeface="Arial" pitchFamily="34" charset="0"/>
              </a:rPr>
              <a:t>Bicarbonate (</a:t>
            </a:r>
            <a:r>
              <a:rPr lang="en-US" altLang="ko-KR" sz="2000" dirty="0" err="1">
                <a:latin typeface="Arial" pitchFamily="34" charset="0"/>
              </a:rPr>
              <a:t>meq</a:t>
            </a:r>
            <a:r>
              <a:rPr lang="en-US" altLang="ko-KR" sz="2000" dirty="0">
                <a:latin typeface="Arial" pitchFamily="34" charset="0"/>
              </a:rPr>
              <a:t>/day)	   4,320		4,318		2	&gt; 99.9</a:t>
            </a:r>
          </a:p>
          <a:p>
            <a:pPr>
              <a:lnSpc>
                <a:spcPct val="150000"/>
              </a:lnSpc>
            </a:pPr>
            <a:r>
              <a:rPr lang="en-US" altLang="ko-KR" sz="2000" dirty="0">
                <a:latin typeface="Arial" pitchFamily="34" charset="0"/>
              </a:rPr>
              <a:t>Sodium        (</a:t>
            </a:r>
            <a:r>
              <a:rPr lang="en-US" altLang="ko-KR" sz="2000" dirty="0" err="1">
                <a:latin typeface="Arial" pitchFamily="34" charset="0"/>
              </a:rPr>
              <a:t>meq</a:t>
            </a:r>
            <a:r>
              <a:rPr lang="en-US" altLang="ko-KR" sz="2000" dirty="0">
                <a:latin typeface="Arial" pitchFamily="34" charset="0"/>
              </a:rPr>
              <a:t>/day)	 25,560	           25,410	         150	   99.4</a:t>
            </a:r>
          </a:p>
          <a:p>
            <a:pPr>
              <a:lnSpc>
                <a:spcPct val="150000"/>
              </a:lnSpc>
            </a:pPr>
            <a:r>
              <a:rPr lang="en-US" altLang="ko-KR" sz="2000" dirty="0">
                <a:latin typeface="Arial" pitchFamily="34" charset="0"/>
              </a:rPr>
              <a:t>Chloride       (</a:t>
            </a:r>
            <a:r>
              <a:rPr lang="en-US" altLang="ko-KR" sz="2000" dirty="0" err="1">
                <a:latin typeface="Arial" pitchFamily="34" charset="0"/>
              </a:rPr>
              <a:t>meq</a:t>
            </a:r>
            <a:r>
              <a:rPr lang="en-US" altLang="ko-KR" sz="2000" dirty="0">
                <a:latin typeface="Arial" pitchFamily="34" charset="0"/>
              </a:rPr>
              <a:t>/day)	 19,440            19,260             180	   99.1</a:t>
            </a:r>
          </a:p>
          <a:p>
            <a:pPr>
              <a:lnSpc>
                <a:spcPct val="150000"/>
              </a:lnSpc>
            </a:pPr>
            <a:r>
              <a:rPr lang="en-US" altLang="ko-KR" sz="2000" dirty="0">
                <a:latin typeface="Arial" pitchFamily="34" charset="0"/>
              </a:rPr>
              <a:t>Water 	        (l/day)	      169		 167.5             1.5	   99.1</a:t>
            </a:r>
          </a:p>
          <a:p>
            <a:pPr>
              <a:lnSpc>
                <a:spcPct val="150000"/>
              </a:lnSpc>
            </a:pPr>
            <a:r>
              <a:rPr lang="en-US" altLang="ko-KR" sz="2000" dirty="0">
                <a:latin typeface="Arial" pitchFamily="34" charset="0"/>
              </a:rPr>
              <a:t>Urea             (g/day)	        48		     24               24	   50</a:t>
            </a:r>
          </a:p>
          <a:p>
            <a:pPr>
              <a:lnSpc>
                <a:spcPct val="150000"/>
              </a:lnSpc>
            </a:pPr>
            <a:r>
              <a:rPr lang="en-US" altLang="ko-KR" sz="2000" dirty="0">
                <a:solidFill>
                  <a:srgbClr val="FF0000"/>
                </a:solidFill>
                <a:latin typeface="Arial" pitchFamily="34" charset="0"/>
              </a:rPr>
              <a:t>Creatinine </a:t>
            </a:r>
            <a:r>
              <a:rPr lang="en-US" altLang="ko-KR" sz="2000" dirty="0">
                <a:latin typeface="Arial" pitchFamily="34" charset="0"/>
              </a:rPr>
              <a:t>   (g/day)	        1.8	                    0                  1.8	     </a:t>
            </a:r>
            <a:r>
              <a:rPr lang="en-US" altLang="ko-KR" sz="2000" dirty="0">
                <a:solidFill>
                  <a:srgbClr val="FF0000"/>
                </a:solidFill>
                <a:latin typeface="Arial" pitchFamily="34" charset="0"/>
              </a:rPr>
              <a:t>0</a:t>
            </a:r>
          </a:p>
        </p:txBody>
      </p:sp>
      <p:sp>
        <p:nvSpPr>
          <p:cNvPr id="50179" name="Line 3"/>
          <p:cNvSpPr>
            <a:spLocks noChangeShapeType="1"/>
          </p:cNvSpPr>
          <p:nvPr/>
        </p:nvSpPr>
        <p:spPr bwMode="auto">
          <a:xfrm>
            <a:off x="1752600" y="2047329"/>
            <a:ext cx="868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lnSpc>
                <a:spcPct val="150000"/>
              </a:lnSpc>
            </a:pPr>
            <a:endParaRPr lang="en-US"/>
          </a:p>
        </p:txBody>
      </p:sp>
      <p:sp>
        <p:nvSpPr>
          <p:cNvPr id="50180" name="Line 4"/>
          <p:cNvSpPr>
            <a:spLocks noChangeShapeType="1"/>
          </p:cNvSpPr>
          <p:nvPr/>
        </p:nvSpPr>
        <p:spPr bwMode="auto">
          <a:xfrm>
            <a:off x="1679576" y="6283236"/>
            <a:ext cx="868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lnSpc>
                <a:spcPct val="150000"/>
              </a:lnSpc>
            </a:pPr>
            <a:endParaRPr lang="en-US"/>
          </a:p>
        </p:txBody>
      </p:sp>
      <p:sp>
        <p:nvSpPr>
          <p:cNvPr id="50181" name="Line 5"/>
          <p:cNvSpPr>
            <a:spLocks noChangeShapeType="1"/>
          </p:cNvSpPr>
          <p:nvPr/>
        </p:nvSpPr>
        <p:spPr bwMode="auto">
          <a:xfrm>
            <a:off x="1752600" y="3037929"/>
            <a:ext cx="868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lnSpc>
                <a:spcPct val="150000"/>
              </a:lnSpc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19323" y="1444322"/>
            <a:ext cx="11007305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ko-KR" sz="2800" b="1" dirty="0">
                <a:latin typeface="Cambria" panose="02040503050406030204" pitchFamily="18" charset="0"/>
                <a:ea typeface="Cambria" panose="02040503050406030204" pitchFamily="18" charset="0"/>
              </a:rPr>
              <a:t>Filtration, </a:t>
            </a:r>
            <a:r>
              <a:rPr lang="en-US" altLang="ko-KR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reabsoption</a:t>
            </a:r>
            <a:r>
              <a:rPr lang="en-US" altLang="ko-KR" sz="2800" b="1" dirty="0">
                <a:latin typeface="Cambria" panose="02040503050406030204" pitchFamily="18" charset="0"/>
                <a:ea typeface="Cambria" panose="02040503050406030204" pitchFamily="18" charset="0"/>
              </a:rPr>
              <a:t>, and excretion rates of substances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8D0D20-2CFF-47AF-8369-986E35B2B8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4669" y="169341"/>
            <a:ext cx="2773383" cy="1054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BC86EB7-1888-4482-8F4E-C70C6DAE56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67" y="169341"/>
            <a:ext cx="3006565" cy="1054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6F219-9C8D-4121-B051-B7CDE8F70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92370"/>
            <a:ext cx="10515600" cy="810794"/>
          </a:xfrm>
        </p:spPr>
        <p:txBody>
          <a:bodyPr/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Pathophysiologic Response of the Kidney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A8D018-57BE-4ED0-ADD9-7AD69477B8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649" y="2572062"/>
            <a:ext cx="3673415" cy="2984829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200000"/>
              </a:lnSpc>
              <a:buClr>
                <a:srgbClr val="FF0000"/>
              </a:buClr>
            </a:pPr>
            <a:r>
              <a:rPr lang="en-US" altLang="ko-KR" dirty="0">
                <a:ln>
                  <a:solidFill>
                    <a:schemeClr val="tx1"/>
                  </a:solidFill>
                </a:ln>
                <a:latin typeface="Cambria" panose="02040503050406030204" pitchFamily="18" charset="0"/>
                <a:ea typeface="Cambria" panose="02040503050406030204" pitchFamily="18" charset="0"/>
              </a:rPr>
              <a:t>Acute renal failure</a:t>
            </a:r>
          </a:p>
          <a:p>
            <a:pPr>
              <a:lnSpc>
                <a:spcPct val="200000"/>
              </a:lnSpc>
              <a:buClr>
                <a:srgbClr val="FF0000"/>
              </a:buClr>
            </a:pPr>
            <a:r>
              <a:rPr lang="en-US" altLang="ko-KR" dirty="0">
                <a:ln>
                  <a:solidFill>
                    <a:schemeClr val="tx1"/>
                  </a:solidFill>
                </a:ln>
                <a:latin typeface="Cambria" panose="02040503050406030204" pitchFamily="18" charset="0"/>
                <a:ea typeface="Cambria" panose="02040503050406030204" pitchFamily="18" charset="0"/>
              </a:rPr>
              <a:t>Adaptation following toxic insult</a:t>
            </a:r>
          </a:p>
          <a:p>
            <a:pPr>
              <a:lnSpc>
                <a:spcPct val="200000"/>
              </a:lnSpc>
              <a:buClr>
                <a:srgbClr val="FF0000"/>
              </a:buClr>
            </a:pPr>
            <a:r>
              <a:rPr lang="en-US" altLang="ko-KR" dirty="0">
                <a:ln>
                  <a:solidFill>
                    <a:schemeClr val="tx1"/>
                  </a:solidFill>
                </a:ln>
                <a:latin typeface="Cambria" panose="02040503050406030204" pitchFamily="18" charset="0"/>
                <a:ea typeface="Cambria" panose="02040503050406030204" pitchFamily="18" charset="0"/>
              </a:rPr>
              <a:t>Chronic renal failure</a:t>
            </a:r>
          </a:p>
          <a:p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B81837-DDD1-4B0A-8075-2CC708823F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4669" y="169341"/>
            <a:ext cx="2773383" cy="1054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6935797-5E5C-4DF3-9321-7D6E36B5A9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67" y="169341"/>
            <a:ext cx="3006565" cy="1054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23DFD23-8307-40D4-8E71-AFF1BECCBED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84" t="3590" r="1482" b="5659"/>
          <a:stretch/>
        </p:blipFill>
        <p:spPr>
          <a:xfrm>
            <a:off x="4201064" y="2372265"/>
            <a:ext cx="7651630" cy="406304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526211" y="1374476"/>
            <a:ext cx="10921042" cy="532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ko-KR" sz="2800" b="1" dirty="0">
                <a:solidFill>
                  <a:srgbClr val="CC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Susceptibility of the kidney to toxic injury</a:t>
            </a:r>
            <a:endParaRPr lang="en-US" altLang="ko-KR" sz="3200" b="1" dirty="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90000"/>
              </a:lnSpc>
            </a:pPr>
            <a:endParaRPr lang="en-US" altLang="ko-KR" sz="1600" dirty="0"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ko-KR" dirty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•</a:t>
            </a:r>
            <a:r>
              <a:rPr lang="en-US" altLang="ko-KR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b="1" dirty="0">
                <a:solidFill>
                  <a:srgbClr val="0099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Reasons for the susceptibility of the kidney to toxicity</a:t>
            </a:r>
            <a:endParaRPr lang="en-US" altLang="ko-KR" b="1" dirty="0">
              <a:solidFill>
                <a:srgbClr val="0099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90000"/>
              </a:lnSpc>
            </a:pPr>
            <a:endParaRPr lang="en-US" altLang="ko-KR" sz="1600" dirty="0">
              <a:solidFill>
                <a:srgbClr val="33CC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90000"/>
              </a:lnSpc>
            </a:pPr>
            <a:r>
              <a:rPr lang="en-US" altLang="ko-KR" sz="2000" dirty="0">
                <a:latin typeface="Cambria" panose="02040503050406030204" pitchFamily="18" charset="0"/>
                <a:ea typeface="Cambria" panose="02040503050406030204" pitchFamily="18" charset="0"/>
              </a:rPr>
              <a:t>- Kidney receive about 20-25% of the resting cardiac output. Any drug or chemical in the systemic circulation will be delivered to these organs in relatively high amounts.</a:t>
            </a:r>
          </a:p>
          <a:p>
            <a:pPr>
              <a:lnSpc>
                <a:spcPct val="90000"/>
              </a:lnSpc>
            </a:pPr>
            <a:endParaRPr lang="en-US" altLang="ko-KR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90000"/>
              </a:lnSpc>
            </a:pPr>
            <a:r>
              <a:rPr lang="en-US" altLang="ko-KR" sz="2000" dirty="0">
                <a:latin typeface="Cambria" panose="02040503050406030204" pitchFamily="18" charset="0"/>
                <a:ea typeface="Cambria" panose="02040503050406030204" pitchFamily="18" charset="0"/>
              </a:rPr>
              <a:t> - The processes involved in forming a concentrated urine also serve to </a:t>
            </a:r>
            <a:r>
              <a:rPr lang="en-US" altLang="ko-KR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concentrate potential toxicants </a:t>
            </a:r>
            <a:r>
              <a:rPr lang="en-US" altLang="ko-KR" sz="2000" dirty="0">
                <a:latin typeface="Cambria" panose="02040503050406030204" pitchFamily="18" charset="0"/>
                <a:ea typeface="Cambria" panose="02040503050406030204" pitchFamily="18" charset="0"/>
              </a:rPr>
              <a:t>in the tubular fluid.</a:t>
            </a:r>
          </a:p>
          <a:p>
            <a:pPr>
              <a:lnSpc>
                <a:spcPct val="90000"/>
              </a:lnSpc>
            </a:pPr>
            <a:endParaRPr lang="en-US" altLang="ko-KR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>
              <a:lnSpc>
                <a:spcPct val="90000"/>
              </a:lnSpc>
              <a:buFontTx/>
              <a:buChar char="-"/>
            </a:pPr>
            <a:r>
              <a:rPr lang="en-US" altLang="ko-KR" sz="2000" dirty="0">
                <a:latin typeface="Cambria" panose="02040503050406030204" pitchFamily="18" charset="0"/>
                <a:ea typeface="Cambria" panose="02040503050406030204" pitchFamily="18" charset="0"/>
              </a:rPr>
              <a:t>A nontoxic concentration of a chemical in the plasma may reach to toxic concentrations in the kidney.</a:t>
            </a:r>
          </a:p>
          <a:p>
            <a:pPr marL="342900" indent="-342900">
              <a:lnSpc>
                <a:spcPct val="90000"/>
              </a:lnSpc>
              <a:buFontTx/>
              <a:buChar char="-"/>
            </a:pPr>
            <a:endParaRPr lang="en-US" altLang="ko-KR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>
              <a:lnSpc>
                <a:spcPct val="90000"/>
              </a:lnSpc>
              <a:buFontTx/>
              <a:buChar char="-"/>
            </a:pPr>
            <a:r>
              <a:rPr lang="en-US" altLang="ko-KR" sz="2000" dirty="0">
                <a:latin typeface="Cambria" panose="02040503050406030204" pitchFamily="18" charset="0"/>
                <a:ea typeface="Cambria" panose="02040503050406030204" pitchFamily="18" charset="0"/>
              </a:rPr>
              <a:t>Intraluminal precipitation of relatively </a:t>
            </a:r>
            <a:r>
              <a:rPr lang="en-US" altLang="ko-KR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insoluble compounds</a:t>
            </a:r>
            <a:r>
              <a:rPr lang="en-US" altLang="ko-KR" sz="2000" dirty="0">
                <a:latin typeface="Cambria" panose="02040503050406030204" pitchFamily="18" charset="0"/>
                <a:ea typeface="Cambria" panose="02040503050406030204" pitchFamily="18" charset="0"/>
              </a:rPr>
              <a:t>, causing acute renal failure (ARF) secondary to </a:t>
            </a:r>
            <a:r>
              <a:rPr lang="en-US" altLang="ko-KR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tubular obstruction</a:t>
            </a:r>
          </a:p>
          <a:p>
            <a:pPr>
              <a:lnSpc>
                <a:spcPct val="90000"/>
              </a:lnSpc>
            </a:pPr>
            <a:endParaRPr lang="en-US" altLang="ko-KR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90000"/>
              </a:lnSpc>
            </a:pPr>
            <a:r>
              <a:rPr lang="en-US" altLang="ko-KR" sz="2000" dirty="0">
                <a:latin typeface="Cambria" panose="02040503050406030204" pitchFamily="18" charset="0"/>
                <a:ea typeface="Cambria" panose="02040503050406030204" pitchFamily="18" charset="0"/>
              </a:rPr>
              <a:t>- Renal transport, accumulation, and metabolism of </a:t>
            </a:r>
            <a:r>
              <a:rPr lang="en-US" altLang="ko-KR" sz="2000" b="1" u="sng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xenobiotics</a:t>
            </a:r>
            <a:r>
              <a:rPr lang="en-US" altLang="ko-KR" sz="2000" dirty="0">
                <a:latin typeface="Cambria" panose="02040503050406030204" pitchFamily="18" charset="0"/>
                <a:ea typeface="Cambria" panose="02040503050406030204" pitchFamily="18" charset="0"/>
              </a:rPr>
              <a:t> contribute significantly to the susceptibility of the kidney to toxic injury.</a:t>
            </a:r>
          </a:p>
          <a:p>
            <a:pPr>
              <a:lnSpc>
                <a:spcPct val="90000"/>
              </a:lnSpc>
            </a:pPr>
            <a:endParaRPr lang="en-US" altLang="ko-KR" sz="2000" u="sng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41459B-7A4E-4EEE-AAC2-754D241628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4669" y="169341"/>
            <a:ext cx="2773383" cy="1054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38D0EF8-A873-427B-A26C-9C35A1A737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67" y="169341"/>
            <a:ext cx="3006565" cy="1054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1037" y="3141453"/>
            <a:ext cx="6123829" cy="2692879"/>
          </a:xfrm>
        </p:spPr>
        <p:txBody>
          <a:bodyPr>
            <a:normAutofit/>
          </a:bodyPr>
          <a:lstStyle/>
          <a:p>
            <a:pPr lvl="1">
              <a:lnSpc>
                <a:spcPct val="150000"/>
              </a:lnSpc>
              <a:buClr>
                <a:srgbClr val="FF0000"/>
              </a:buClr>
            </a:pPr>
            <a:r>
              <a:rPr lang="en-US" dirty="0"/>
              <a:t>Proteinuria</a:t>
            </a:r>
          </a:p>
          <a:p>
            <a:pPr lvl="1">
              <a:lnSpc>
                <a:spcPct val="150000"/>
              </a:lnSpc>
              <a:buClr>
                <a:srgbClr val="FF0000"/>
              </a:buClr>
            </a:pPr>
            <a:r>
              <a:rPr lang="en-US" dirty="0"/>
              <a:t>Microalbuminuria</a:t>
            </a:r>
          </a:p>
          <a:p>
            <a:pPr lvl="1">
              <a:lnSpc>
                <a:spcPct val="150000"/>
              </a:lnSpc>
              <a:buClr>
                <a:srgbClr val="FF0000"/>
              </a:buClr>
            </a:pPr>
            <a:r>
              <a:rPr lang="en-US" dirty="0" err="1"/>
              <a:t>Hematuria</a:t>
            </a:r>
            <a:r>
              <a:rPr lang="en-US" dirty="0"/>
              <a:t> </a:t>
            </a:r>
          </a:p>
          <a:p>
            <a:pPr lvl="1">
              <a:lnSpc>
                <a:spcPct val="150000"/>
              </a:lnSpc>
              <a:buClr>
                <a:srgbClr val="FF0000"/>
              </a:buClr>
            </a:pPr>
            <a:r>
              <a:rPr lang="en-US" dirty="0"/>
              <a:t>Casts (especially with cellular elements)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4191000"/>
            <a:ext cx="2754086" cy="23204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972" y="1371600"/>
            <a:ext cx="4685159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71AC92A-73C6-428B-852E-7A91A019B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37" y="1815890"/>
            <a:ext cx="6123830" cy="1325563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Markers of Kidney Damage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41B0248-FA34-4E0C-A940-30813A6E85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4669" y="169341"/>
            <a:ext cx="2773383" cy="1054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F6CBFBD-4BDD-46AB-A8EF-6F8F5518C47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67" y="169341"/>
            <a:ext cx="3006565" cy="1054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8637" y="1892106"/>
            <a:ext cx="63380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Proteinuria</a:t>
            </a:r>
            <a:r>
              <a:rPr lang="en-US" sz="2400" dirty="0"/>
              <a:t>  (from protein and urine) means the presence of an excess of serum proteins in the urine. </a:t>
            </a:r>
          </a:p>
        </p:txBody>
      </p:sp>
      <p:sp>
        <p:nvSpPr>
          <p:cNvPr id="5" name="Rectangle 4"/>
          <p:cNvSpPr/>
          <p:nvPr/>
        </p:nvSpPr>
        <p:spPr>
          <a:xfrm>
            <a:off x="458637" y="3318295"/>
            <a:ext cx="591628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There are three main mechanisms that </a:t>
            </a:r>
            <a:r>
              <a:rPr lang="en-US" sz="2400" b="1" dirty="0"/>
              <a:t>cause</a:t>
            </a:r>
            <a:r>
              <a:rPr lang="en-US" sz="2400" dirty="0"/>
              <a:t> proteinuria: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Due to </a:t>
            </a:r>
            <a:r>
              <a:rPr lang="en-US" sz="2400" u="sng" dirty="0"/>
              <a:t>disease in glomerulus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Because of </a:t>
            </a:r>
            <a:r>
              <a:rPr lang="en-US" sz="2400" u="sng" dirty="0"/>
              <a:t>increased quantity of proteins in serum </a:t>
            </a:r>
            <a:r>
              <a:rPr lang="en-US" sz="2400" dirty="0"/>
              <a:t>(overflow proteinuria)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Due to </a:t>
            </a:r>
            <a:r>
              <a:rPr lang="en-US" sz="2400" u="sng" dirty="0"/>
              <a:t>low reabsorption at proximal tubule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1C51DA5-803C-441C-B970-B74B5F868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Proteinuria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902BC65-391E-4378-9CC9-A2957821FB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5428" y="1673951"/>
            <a:ext cx="4128372" cy="46913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538283F-53B5-40E6-BC2D-371C12A7D6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4669" y="169341"/>
            <a:ext cx="2773383" cy="1054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4672</TotalTime>
  <Words>1864</Words>
  <Application>Microsoft Office PowerPoint</Application>
  <PresentationFormat>Widescreen</PresentationFormat>
  <Paragraphs>166</Paragraphs>
  <Slides>23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Cambria</vt:lpstr>
      <vt:lpstr>Times New Roman</vt:lpstr>
      <vt:lpstr>Wingdings</vt:lpstr>
      <vt:lpstr>Office Theme</vt:lpstr>
      <vt:lpstr>Biomarkers of renal diseases</vt:lpstr>
      <vt:lpstr>Renal Functions</vt:lpstr>
      <vt:lpstr>Features of a useful  renal biomarker</vt:lpstr>
      <vt:lpstr>PowerPoint Presentation</vt:lpstr>
      <vt:lpstr>PowerPoint Presentation</vt:lpstr>
      <vt:lpstr>Pathophysiologic Response of the Kidney</vt:lpstr>
      <vt:lpstr>PowerPoint Presentation</vt:lpstr>
      <vt:lpstr>Markers of Kidney Damage</vt:lpstr>
      <vt:lpstr>Proteinuria</vt:lpstr>
      <vt:lpstr>PowerPoint Presentation</vt:lpstr>
      <vt:lpstr>PowerPoint Presentation</vt:lpstr>
      <vt:lpstr>PowerPoint Presentation</vt:lpstr>
      <vt:lpstr>Microalbuminuria</vt:lpstr>
      <vt:lpstr>PowerPoint Presentation</vt:lpstr>
      <vt:lpstr>Nephrotoxicants</vt:lpstr>
      <vt:lpstr>Assessment of Renal Function due to Nephrotoxicity</vt:lpstr>
      <vt:lpstr>General Renal Markers</vt:lpstr>
      <vt:lpstr>GFR Measurement</vt:lpstr>
      <vt:lpstr>Serum Creatinine</vt:lpstr>
      <vt:lpstr>PowerPoint Presentation</vt:lpstr>
      <vt:lpstr>Chronic Kidney Diseases</vt:lpstr>
      <vt:lpstr>PowerPoint Presentation</vt:lpstr>
      <vt:lpstr>Acute Renal Failure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Shaun Sabico</dc:creator>
  <cp:lastModifiedBy>Nasser Al-Daghri</cp:lastModifiedBy>
  <cp:revision>16</cp:revision>
  <dcterms:created xsi:type="dcterms:W3CDTF">2024-01-31T09:00:12Z</dcterms:created>
  <dcterms:modified xsi:type="dcterms:W3CDTF">2024-02-04T07:51:14Z</dcterms:modified>
</cp:coreProperties>
</file>