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 id="261" r:id="rId4"/>
    <p:sldId id="264" r:id="rId5"/>
    <p:sldId id="265" r:id="rId6"/>
    <p:sldId id="300" r:id="rId7"/>
    <p:sldId id="266" r:id="rId8"/>
    <p:sldId id="273" r:id="rId9"/>
    <p:sldId id="297" r:id="rId10"/>
    <p:sldId id="274" r:id="rId11"/>
    <p:sldId id="276" r:id="rId12"/>
    <p:sldId id="280" r:id="rId13"/>
    <p:sldId id="294" r:id="rId14"/>
    <p:sldId id="283" r:id="rId15"/>
    <p:sldId id="288"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04F78-64DD-4324-8995-D0E897EE6B5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83A7FC-6E51-4143-9CC6-3A447F9BC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48D326-07F7-427F-B3B1-2B116964F820}"/>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C9461F11-97B8-48F3-B244-BFB28D9E1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F00A6-20B3-400E-B2D3-DABF0129996A}"/>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820907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B1523-5668-4D86-A2D2-EB9E12FAC5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57CA29B-4974-441B-838E-B66CA8973A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2C9BAD-964F-4C99-8FED-C1AFF59B82CB}"/>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49B27E53-A74E-495E-B371-C568DFBF2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629EA2-A680-4E6E-B9F8-A765564DDD66}"/>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3013623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09E1AB-4AA3-4C43-89E4-C59EF39EE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A20612-C409-4D25-98E3-7989E9BCC1A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F2389F-4519-4AF3-8C21-3254507EBC93}"/>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894FB4BD-6246-4E4E-8D50-DC3FFABDA7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F6EED-9F18-4AFB-AE85-E29BA7B02CF0}"/>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4048242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A7571-AAC0-46B3-95AB-F7E660FACA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E16A54-E608-4B0A-A9F5-7C4E33FD75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BC98B6-315C-44FC-B908-DE633E0FC6E4}"/>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1DD10B6B-3220-41E8-A1CA-463FF939C3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7725F-2F71-4E79-B5D6-AA34BE40D12F}"/>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459849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CE64-9C33-4485-9EBE-738941BD60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8786D6-BA98-43D4-8453-946603107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0BA259B-B14C-4277-A570-6C19638811AD}"/>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3D0F77DC-5F46-4821-B38B-3AEA6737D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1B0E3-A552-4EC9-A22F-599CBEAAAD6F}"/>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4013737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33FCE-ABF9-4460-9B91-ADFC8A95C4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A51DD7-EC97-4FCC-9CA5-65E20330B7E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CAFA85-2722-458D-919A-BC23F34904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B7C911-A253-46C4-BED5-CD94F7DF01E4}"/>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6" name="Footer Placeholder 5">
            <a:extLst>
              <a:ext uri="{FF2B5EF4-FFF2-40B4-BE49-F238E27FC236}">
                <a16:creationId xmlns:a16="http://schemas.microsoft.com/office/drawing/2014/main" id="{8A0197B5-1204-43C2-AF8B-99B454B2A0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597BF9-61E1-4EF5-8C0E-0061CF80B6BD}"/>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407800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379B-4C56-4C14-B14E-4CFE72B80F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565C26-A0B7-404C-982D-AAF798CC1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CE3BA35-FCB0-4F68-BE0B-56FA862BCA5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7BBDB6-E2B4-498C-9614-712FA26D92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110C06-8CBD-4D84-BA9C-12FE476788C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9F011C-7259-44E9-8798-A6E170FCAD7B}"/>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8" name="Footer Placeholder 7">
            <a:extLst>
              <a:ext uri="{FF2B5EF4-FFF2-40B4-BE49-F238E27FC236}">
                <a16:creationId xmlns:a16="http://schemas.microsoft.com/office/drawing/2014/main" id="{A16AA49E-F937-4169-8607-71BD902822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D29252-52D3-42AC-9C8C-34A43EBEDABA}"/>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2709685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FEA74-7119-45FD-98DF-2215BFEBFB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1375F77-D5AB-4B1B-9A12-F63298E3120E}"/>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4" name="Footer Placeholder 3">
            <a:extLst>
              <a:ext uri="{FF2B5EF4-FFF2-40B4-BE49-F238E27FC236}">
                <a16:creationId xmlns:a16="http://schemas.microsoft.com/office/drawing/2014/main" id="{E5A05F45-2865-43B2-BA84-388C9F9811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A68A33-3694-4267-B461-2A8BC04BB591}"/>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262055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747663-364F-4304-B063-11AFB9D568D4}"/>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3" name="Footer Placeholder 2">
            <a:extLst>
              <a:ext uri="{FF2B5EF4-FFF2-40B4-BE49-F238E27FC236}">
                <a16:creationId xmlns:a16="http://schemas.microsoft.com/office/drawing/2014/main" id="{199171A1-6987-403F-9DDB-56C2B186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9307D38-43EE-4D56-B74E-F3F630B42968}"/>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556264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9AA94-B629-44C9-8625-E8F57A3975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DCE0BC-AD23-4A04-9F07-01164CDD21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426E72-3765-45BB-90DD-5D497D1F18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EAEBDBD-9DAE-41D0-8833-D0D3C75408BA}"/>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6" name="Footer Placeholder 5">
            <a:extLst>
              <a:ext uri="{FF2B5EF4-FFF2-40B4-BE49-F238E27FC236}">
                <a16:creationId xmlns:a16="http://schemas.microsoft.com/office/drawing/2014/main" id="{29AC64CB-3324-4F64-9A7C-284B51E935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576293-1F11-4A1E-B275-7B8DC11FBD22}"/>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273713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055C-B18F-4363-BBD7-D08633D022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46291D-559C-4432-9578-BD2A8A03FC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1996E4-A83D-4388-BBE9-6209F5F488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45E5353-88F9-4B46-AE8B-6586AA03D386}"/>
              </a:ext>
            </a:extLst>
          </p:cNvPr>
          <p:cNvSpPr>
            <a:spLocks noGrp="1"/>
          </p:cNvSpPr>
          <p:nvPr>
            <p:ph type="dt" sz="half" idx="10"/>
          </p:nvPr>
        </p:nvSpPr>
        <p:spPr/>
        <p:txBody>
          <a:bodyPr/>
          <a:lstStyle/>
          <a:p>
            <a:fld id="{685918BC-F154-4354-BFE9-9D72C019AF5E}" type="datetimeFigureOut">
              <a:rPr lang="en-US" smtClean="0"/>
              <a:t>1/24/2024</a:t>
            </a:fld>
            <a:endParaRPr lang="en-US"/>
          </a:p>
        </p:txBody>
      </p:sp>
      <p:sp>
        <p:nvSpPr>
          <p:cNvPr id="6" name="Footer Placeholder 5">
            <a:extLst>
              <a:ext uri="{FF2B5EF4-FFF2-40B4-BE49-F238E27FC236}">
                <a16:creationId xmlns:a16="http://schemas.microsoft.com/office/drawing/2014/main" id="{220C3616-B969-4CDF-BAF8-7857847D8E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2AEC00-82F9-4734-ABC7-B7485ACF8FBD}"/>
              </a:ext>
            </a:extLst>
          </p:cNvPr>
          <p:cNvSpPr>
            <a:spLocks noGrp="1"/>
          </p:cNvSpPr>
          <p:nvPr>
            <p:ph type="sldNum" sz="quarter" idx="12"/>
          </p:nvPr>
        </p:nvSpPr>
        <p:spPr/>
        <p:txBody>
          <a:bodyPr/>
          <a:lstStyle/>
          <a:p>
            <a:fld id="{499B4B5B-6C7C-44CC-B97C-F0E19F5922F9}" type="slidenum">
              <a:rPr lang="en-US" smtClean="0"/>
              <a:t>‹#›</a:t>
            </a:fld>
            <a:endParaRPr lang="en-US"/>
          </a:p>
        </p:txBody>
      </p:sp>
    </p:spTree>
    <p:extLst>
      <p:ext uri="{BB962C8B-B14F-4D97-AF65-F5344CB8AC3E}">
        <p14:creationId xmlns:p14="http://schemas.microsoft.com/office/powerpoint/2010/main" val="43283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B1A046-7F7E-4104-9A83-74C686003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9F3162-59F4-466B-924D-4453DDEE3D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8DF628-79D1-4153-A56D-5E56A622C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918BC-F154-4354-BFE9-9D72C019AF5E}" type="datetimeFigureOut">
              <a:rPr lang="en-US" smtClean="0"/>
              <a:t>1/24/2024</a:t>
            </a:fld>
            <a:endParaRPr lang="en-US"/>
          </a:p>
        </p:txBody>
      </p:sp>
      <p:sp>
        <p:nvSpPr>
          <p:cNvPr id="5" name="Footer Placeholder 4">
            <a:extLst>
              <a:ext uri="{FF2B5EF4-FFF2-40B4-BE49-F238E27FC236}">
                <a16:creationId xmlns:a16="http://schemas.microsoft.com/office/drawing/2014/main" id="{0595F287-73A7-4A90-B4C4-E3723A81CC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6AAE4E-6AB4-4AD0-8137-545BCE5C9A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9B4B5B-6C7C-44CC-B97C-F0E19F5922F9}" type="slidenum">
              <a:rPr lang="en-US" smtClean="0"/>
              <a:t>‹#›</a:t>
            </a:fld>
            <a:endParaRPr lang="en-US"/>
          </a:p>
        </p:txBody>
      </p:sp>
    </p:spTree>
    <p:extLst>
      <p:ext uri="{BB962C8B-B14F-4D97-AF65-F5344CB8AC3E}">
        <p14:creationId xmlns:p14="http://schemas.microsoft.com/office/powerpoint/2010/main" val="2869810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8" y="2235200"/>
            <a:ext cx="9144000" cy="2387600"/>
          </a:xfrm>
          <a:noFill/>
          <a:ln>
            <a:noFill/>
          </a:ln>
        </p:spPr>
        <p:style>
          <a:lnRef idx="1">
            <a:schemeClr val="accent2"/>
          </a:lnRef>
          <a:fillRef idx="2">
            <a:schemeClr val="accent2"/>
          </a:fillRef>
          <a:effectRef idx="1">
            <a:schemeClr val="accent2"/>
          </a:effectRef>
          <a:fontRef idx="minor">
            <a:schemeClr val="dk1"/>
          </a:fontRef>
        </p:style>
        <p:txBody>
          <a:bodyPr>
            <a:normAutofit/>
          </a:bodyPr>
          <a:lstStyle/>
          <a:p>
            <a:r>
              <a:rPr lang="en-US" b="1" dirty="0">
                <a:latin typeface="Cambria" panose="02040503050406030204" pitchFamily="18" charset="0"/>
                <a:ea typeface="Cambria" panose="02040503050406030204" pitchFamily="18" charset="0"/>
              </a:rPr>
              <a:t>Biochemical and Genetic Markers</a:t>
            </a:r>
          </a:p>
        </p:txBody>
      </p:sp>
      <p:pic>
        <p:nvPicPr>
          <p:cNvPr id="3" name="Picture 2">
            <a:extLst>
              <a:ext uri="{FF2B5EF4-FFF2-40B4-BE49-F238E27FC236}">
                <a16:creationId xmlns:a16="http://schemas.microsoft.com/office/drawing/2014/main" id="{1984ED99-D6E2-493A-B3DE-42B5C034E6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0FB35A5C-3F23-4DB4-9F8F-DDF9965605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67" y="169341"/>
            <a:ext cx="3006565"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44C31DE-4134-484F-A7F7-A12329D38DBE}"/>
              </a:ext>
            </a:extLst>
          </p:cNvPr>
          <p:cNvSpPr txBox="1"/>
          <p:nvPr/>
        </p:nvSpPr>
        <p:spPr>
          <a:xfrm>
            <a:off x="4143553" y="1455681"/>
            <a:ext cx="3904891" cy="553998"/>
          </a:xfrm>
          <a:prstGeom prst="rect">
            <a:avLst/>
          </a:prstGeom>
          <a:noFill/>
        </p:spPr>
        <p:txBody>
          <a:bodyPr wrap="square" rtlCol="0">
            <a:spAutoFit/>
          </a:bodyPr>
          <a:lstStyle/>
          <a:p>
            <a:pPr algn="ctr"/>
            <a:r>
              <a:rPr lang="en-US" sz="3000" b="1" dirty="0">
                <a:solidFill>
                  <a:srgbClr val="0070C0"/>
                </a:solidFill>
                <a:latin typeface="Cambria" panose="02040503050406030204" pitchFamily="18" charset="0"/>
                <a:ea typeface="Cambria" panose="02040503050406030204" pitchFamily="18" charset="0"/>
              </a:rPr>
              <a:t>BCH473: Biomarkers</a:t>
            </a:r>
          </a:p>
        </p:txBody>
      </p:sp>
      <p:sp>
        <p:nvSpPr>
          <p:cNvPr id="9" name="TextBox 8">
            <a:extLst>
              <a:ext uri="{FF2B5EF4-FFF2-40B4-BE49-F238E27FC236}">
                <a16:creationId xmlns:a16="http://schemas.microsoft.com/office/drawing/2014/main" id="{75A951B5-C28B-4DC6-B08A-7ACFB69B2CB9}"/>
              </a:ext>
            </a:extLst>
          </p:cNvPr>
          <p:cNvSpPr txBox="1"/>
          <p:nvPr/>
        </p:nvSpPr>
        <p:spPr>
          <a:xfrm>
            <a:off x="4143553" y="5080530"/>
            <a:ext cx="3904891" cy="553998"/>
          </a:xfrm>
          <a:prstGeom prst="rect">
            <a:avLst/>
          </a:prstGeom>
          <a:noFill/>
        </p:spPr>
        <p:txBody>
          <a:bodyPr wrap="square" rtlCol="0">
            <a:spAutoFit/>
          </a:bodyPr>
          <a:lstStyle/>
          <a:p>
            <a:pPr algn="ctr"/>
            <a:r>
              <a:rPr lang="en-US" sz="3000" b="1" dirty="0">
                <a:solidFill>
                  <a:srgbClr val="0070C0"/>
                </a:solidFill>
                <a:latin typeface="Cambria" panose="02040503050406030204" pitchFamily="18" charset="0"/>
                <a:ea typeface="Cambria" panose="02040503050406030204" pitchFamily="18" charset="0"/>
              </a:rPr>
              <a:t>Lecture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62200" y="152400"/>
            <a:ext cx="7239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t>Some common types of Genetic Markers</a:t>
            </a:r>
          </a:p>
        </p:txBody>
      </p:sp>
      <p:pic>
        <p:nvPicPr>
          <p:cNvPr id="4" name="Picture 3"/>
          <p:cNvPicPr>
            <a:picLocks noChangeAspect="1"/>
          </p:cNvPicPr>
          <p:nvPr/>
        </p:nvPicPr>
        <p:blipFill>
          <a:blip r:embed="rId2"/>
          <a:stretch>
            <a:fillRect/>
          </a:stretch>
        </p:blipFill>
        <p:spPr>
          <a:xfrm>
            <a:off x="1940690" y="838200"/>
            <a:ext cx="8310619" cy="56887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1560657"/>
            <a:ext cx="8229600" cy="715962"/>
          </a:xfrm>
        </p:spPr>
        <p:style>
          <a:lnRef idx="1">
            <a:schemeClr val="accent3"/>
          </a:lnRef>
          <a:fillRef idx="2">
            <a:schemeClr val="accent3"/>
          </a:fillRef>
          <a:effectRef idx="1">
            <a:schemeClr val="accent3"/>
          </a:effectRef>
          <a:fontRef idx="minor">
            <a:schemeClr val="dk1"/>
          </a:fontRef>
        </p:style>
        <p:txBody>
          <a:bodyPr>
            <a:normAutofit/>
          </a:bodyPr>
          <a:lstStyle/>
          <a:p>
            <a:r>
              <a:rPr lang="en-GB" sz="2800" b="1" dirty="0"/>
              <a:t>Single Nucleotide Polymorphism in human DNA </a:t>
            </a:r>
          </a:p>
        </p:txBody>
      </p:sp>
      <p:sp>
        <p:nvSpPr>
          <p:cNvPr id="18435" name="Rectangle 3"/>
          <p:cNvSpPr>
            <a:spLocks noGrp="1" noChangeArrowheads="1"/>
          </p:cNvSpPr>
          <p:nvPr>
            <p:ph type="body" idx="1"/>
          </p:nvPr>
        </p:nvSpPr>
        <p:spPr>
          <a:xfrm>
            <a:off x="1866900" y="2613804"/>
            <a:ext cx="8458200" cy="3743834"/>
          </a:xfrm>
          <a:ln w="38100">
            <a:solidFill>
              <a:srgbClr val="00B050"/>
            </a:solidFill>
          </a:ln>
        </p:spPr>
        <p:txBody>
          <a:bodyPr>
            <a:normAutofit/>
          </a:bodyPr>
          <a:lstStyle/>
          <a:p>
            <a:pPr>
              <a:lnSpc>
                <a:spcPct val="150000"/>
              </a:lnSpc>
              <a:buClr>
                <a:srgbClr val="00B050"/>
              </a:buClr>
            </a:pPr>
            <a:r>
              <a:rPr lang="en-GB" sz="2400" b="1" dirty="0"/>
              <a:t>Millions of sites in human DNA are different between individuals </a:t>
            </a:r>
          </a:p>
          <a:p>
            <a:pPr>
              <a:lnSpc>
                <a:spcPct val="150000"/>
              </a:lnSpc>
              <a:buClr>
                <a:srgbClr val="00B050"/>
              </a:buClr>
            </a:pPr>
            <a:r>
              <a:rPr lang="en-GB" sz="2400" b="1" dirty="0"/>
              <a:t>Single Nucleotide Polymorphisms (SNPs) in genes or in non-coding DNA may or may not affect phenotype</a:t>
            </a:r>
          </a:p>
          <a:p>
            <a:pPr>
              <a:lnSpc>
                <a:spcPct val="150000"/>
              </a:lnSpc>
              <a:buClr>
                <a:srgbClr val="00B050"/>
              </a:buClr>
            </a:pPr>
            <a:r>
              <a:rPr lang="en-GB" sz="2400" b="1" dirty="0"/>
              <a:t>SNPs can cause Restriction Fragment Length Polymorphisms (RFLPs) if in a restriction enzyme site</a:t>
            </a:r>
          </a:p>
        </p:txBody>
      </p:sp>
      <p:pic>
        <p:nvPicPr>
          <p:cNvPr id="4" name="Picture 3">
            <a:extLst>
              <a:ext uri="{FF2B5EF4-FFF2-40B4-BE49-F238E27FC236}">
                <a16:creationId xmlns:a16="http://schemas.microsoft.com/office/drawing/2014/main" id="{54CAED4D-2653-4C71-B10C-76683DCD9C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76686" y="618868"/>
            <a:ext cx="5377132" cy="762000"/>
          </a:xfrm>
        </p:spPr>
        <p:style>
          <a:lnRef idx="1">
            <a:schemeClr val="accent3"/>
          </a:lnRef>
          <a:fillRef idx="2">
            <a:schemeClr val="accent3"/>
          </a:fillRef>
          <a:effectRef idx="1">
            <a:schemeClr val="accent3"/>
          </a:effectRef>
          <a:fontRef idx="minor">
            <a:schemeClr val="dk1"/>
          </a:fontRef>
        </p:style>
        <p:txBody>
          <a:bodyPr/>
          <a:lstStyle/>
          <a:p>
            <a:r>
              <a:rPr lang="en-GB" b="1" dirty="0"/>
              <a:t>Microsatellite repeats</a:t>
            </a:r>
          </a:p>
        </p:txBody>
      </p:sp>
      <p:pic>
        <p:nvPicPr>
          <p:cNvPr id="21507" name="Picture 3" descr="carpts"/>
          <p:cNvPicPr>
            <a:picLocks noGrp="1" noChangeAspect="1" noChangeArrowheads="1"/>
          </p:cNvPicPr>
          <p:nvPr>
            <p:ph idx="1"/>
          </p:nvPr>
        </p:nvPicPr>
        <p:blipFill>
          <a:blip r:embed="rId2" cstate="print"/>
          <a:srcRect/>
          <a:stretch>
            <a:fillRect/>
          </a:stretch>
        </p:blipFill>
        <p:spPr>
          <a:xfrm>
            <a:off x="5390071" y="1859339"/>
            <a:ext cx="5837988" cy="4119563"/>
          </a:xfrm>
          <a:noFill/>
          <a:ln w="28575">
            <a:solidFill>
              <a:srgbClr val="92D050"/>
            </a:solidFill>
          </a:ln>
        </p:spPr>
      </p:pic>
      <p:sp>
        <p:nvSpPr>
          <p:cNvPr id="2" name="Rectangle 1"/>
          <p:cNvSpPr/>
          <p:nvPr/>
        </p:nvSpPr>
        <p:spPr>
          <a:xfrm>
            <a:off x="864850" y="1452473"/>
            <a:ext cx="3722503" cy="4339650"/>
          </a:xfrm>
          <a:prstGeom prst="rect">
            <a:avLst/>
          </a:prstGeom>
        </p:spPr>
        <p:txBody>
          <a:bodyPr wrap="square">
            <a:spAutoFit/>
          </a:bodyPr>
          <a:lstStyle/>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sz="1600" dirty="0">
                <a:solidFill>
                  <a:srgbClr val="FF0000"/>
                </a:solidFill>
              </a:rPr>
              <a:t>Characterized by a short repeat unit of 2-8 base pairs that is repeated up to 100 times. They are also known as short tandem repeats (STRs)</a:t>
            </a:r>
          </a:p>
          <a:p>
            <a:endParaRPr lang="en-US" sz="1600" dirty="0"/>
          </a:p>
          <a:p>
            <a:pPr marL="285750" indent="-285750">
              <a:buFont typeface="Arial" panose="020B0604020202020204" pitchFamily="34" charset="0"/>
              <a:buChar char="•"/>
            </a:pPr>
            <a:r>
              <a:rPr lang="en-US" sz="1600" dirty="0"/>
              <a:t>Microsatellites can be amplified for identification by the polymerase chain reaction (PCR) process, using the unique sequences of flanking regions as primers.</a:t>
            </a:r>
          </a:p>
          <a:p>
            <a:endParaRPr lang="en-US" sz="1600" dirty="0"/>
          </a:p>
          <a:p>
            <a:pPr marL="285750" indent="-285750">
              <a:buFont typeface="Arial" panose="020B0604020202020204" pitchFamily="34" charset="0"/>
              <a:buChar char="•"/>
            </a:pPr>
            <a:r>
              <a:rPr lang="en-US" sz="1600" dirty="0"/>
              <a:t>A number of DNA samples are amplified using polymerase chain reaction with primers targeting a variable simple sequence repeat.</a:t>
            </a:r>
          </a:p>
          <a:p>
            <a:endParaRPr lang="en-US" b="1" dirty="0"/>
          </a:p>
        </p:txBody>
      </p:sp>
      <p:pic>
        <p:nvPicPr>
          <p:cNvPr id="5" name="Picture 4">
            <a:extLst>
              <a:ext uri="{FF2B5EF4-FFF2-40B4-BE49-F238E27FC236}">
                <a16:creationId xmlns:a16="http://schemas.microsoft.com/office/drawing/2014/main" id="{A71E9DD2-599B-4B44-9206-570A027F19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81478" y="2274838"/>
            <a:ext cx="4420250" cy="2308324"/>
          </a:xfrm>
          <a:prstGeom prst="rect">
            <a:avLst/>
          </a:prstGeom>
          <a:ln w="19050">
            <a:solidFill>
              <a:srgbClr val="92D050"/>
            </a:solidFill>
          </a:ln>
        </p:spPr>
        <p:txBody>
          <a:bodyPr wrap="square">
            <a:spAutoFit/>
          </a:bodyPr>
          <a:lstStyle/>
          <a:p>
            <a:pPr marL="285750" indent="-285750">
              <a:buFont typeface="Arial" panose="020B0604020202020204" pitchFamily="34" charset="0"/>
              <a:buChar char="•"/>
            </a:pPr>
            <a:r>
              <a:rPr lang="en-US" b="1" dirty="0"/>
              <a:t>A genetic disorder is an illness caused by one or more abnormalities in the genome, especially a condition that is present from birth (congenital). </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b="1" dirty="0"/>
              <a:t>Most genetic disorders are quite rare and affect one person in every several thousands or millions.</a:t>
            </a:r>
          </a:p>
        </p:txBody>
      </p:sp>
      <p:sp>
        <p:nvSpPr>
          <p:cNvPr id="4" name="Rectangle 3"/>
          <p:cNvSpPr/>
          <p:nvPr/>
        </p:nvSpPr>
        <p:spPr>
          <a:xfrm>
            <a:off x="781478" y="692758"/>
            <a:ext cx="316144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Genetic disorders</a:t>
            </a:r>
          </a:p>
        </p:txBody>
      </p:sp>
      <p:sp>
        <p:nvSpPr>
          <p:cNvPr id="5" name="Rectangle 4">
            <a:extLst>
              <a:ext uri="{FF2B5EF4-FFF2-40B4-BE49-F238E27FC236}">
                <a16:creationId xmlns:a16="http://schemas.microsoft.com/office/drawing/2014/main" id="{7E6E9C2F-B21B-4643-A135-396CED34F546}"/>
              </a:ext>
            </a:extLst>
          </p:cNvPr>
          <p:cNvSpPr/>
          <p:nvPr/>
        </p:nvSpPr>
        <p:spPr>
          <a:xfrm>
            <a:off x="5674259" y="693582"/>
            <a:ext cx="2486963" cy="584775"/>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sz="3200" b="1" dirty="0"/>
              <a:t>Genetic tests </a:t>
            </a:r>
          </a:p>
        </p:txBody>
      </p:sp>
      <p:sp>
        <p:nvSpPr>
          <p:cNvPr id="6" name="Rectangle 5">
            <a:extLst>
              <a:ext uri="{FF2B5EF4-FFF2-40B4-BE49-F238E27FC236}">
                <a16:creationId xmlns:a16="http://schemas.microsoft.com/office/drawing/2014/main" id="{DD6B1126-6D14-4CD3-8330-F11CD84FFBA9}"/>
              </a:ext>
            </a:extLst>
          </p:cNvPr>
          <p:cNvSpPr/>
          <p:nvPr/>
        </p:nvSpPr>
        <p:spPr>
          <a:xfrm>
            <a:off x="5674259" y="1915064"/>
            <a:ext cx="4420250" cy="3970318"/>
          </a:xfrm>
          <a:prstGeom prst="rect">
            <a:avLst/>
          </a:prstGeom>
          <a:ln w="19050">
            <a:solidFill>
              <a:srgbClr val="92D050"/>
            </a:solidFill>
          </a:ln>
        </p:spPr>
        <p:txBody>
          <a:bodyPr wrap="square">
            <a:spAutoFit/>
          </a:bodyPr>
          <a:lstStyle/>
          <a:p>
            <a:pPr marL="285750" indent="-285750">
              <a:buFont typeface="Arial" panose="020B0604020202020204" pitchFamily="34" charset="0"/>
              <a:buChar char="•"/>
            </a:pPr>
            <a:r>
              <a:rPr lang="en-US" b="1" dirty="0"/>
              <a:t>Genetic tests are performed on a sample of blood, hair, skin, amniotic fluid (the fluid that surrounds a fetus during pregnancy). </a:t>
            </a:r>
          </a:p>
          <a:p>
            <a:pPr marL="285750" indent="-285750">
              <a:buFont typeface="Arial" panose="020B0604020202020204" pitchFamily="34" charset="0"/>
              <a:buChar char="•"/>
            </a:pPr>
            <a:r>
              <a:rPr lang="en-US" b="1" dirty="0"/>
              <a:t>More than 1,200 clinically applicable genetic tests available</a:t>
            </a:r>
          </a:p>
          <a:p>
            <a:pPr marL="285750" indent="-285750">
              <a:buFont typeface="Arial" panose="020B0604020202020204" pitchFamily="34" charset="0"/>
              <a:buChar char="•"/>
            </a:pPr>
            <a:r>
              <a:rPr lang="en-US" b="1" dirty="0"/>
              <a:t>The results of a genetic test can confirm or rule out a suspected genetic condition or help determine a person's chance of developing or passing on a genetic disorder. </a:t>
            </a:r>
          </a:p>
          <a:p>
            <a:pPr marL="285750" indent="-285750">
              <a:buFont typeface="Arial" panose="020B0604020202020204" pitchFamily="34" charset="0"/>
              <a:buChar char="•"/>
            </a:pPr>
            <a:r>
              <a:rPr lang="en-US" b="1" dirty="0"/>
              <a:t>Several hundred genetic tests are currently in use, and more are being developed.</a:t>
            </a:r>
            <a:endParaRPr lang="en-US" dirty="0"/>
          </a:p>
        </p:txBody>
      </p:sp>
      <p:pic>
        <p:nvPicPr>
          <p:cNvPr id="7" name="Picture 6">
            <a:extLst>
              <a:ext uri="{FF2B5EF4-FFF2-40B4-BE49-F238E27FC236}">
                <a16:creationId xmlns:a16="http://schemas.microsoft.com/office/drawing/2014/main" id="{7E27A1BF-348C-4F27-A1E4-485FDA2507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071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321" y="485954"/>
            <a:ext cx="2211376" cy="523220"/>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pPr algn="ctr"/>
            <a:r>
              <a:rPr lang="en-US" sz="2800" b="1" dirty="0"/>
              <a:t>Cystic fibrosis</a:t>
            </a:r>
          </a:p>
        </p:txBody>
      </p:sp>
      <p:sp>
        <p:nvSpPr>
          <p:cNvPr id="3" name="Rectangle 2"/>
          <p:cNvSpPr/>
          <p:nvPr/>
        </p:nvSpPr>
        <p:spPr>
          <a:xfrm>
            <a:off x="431320" y="1290221"/>
            <a:ext cx="5664679" cy="415498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dirty="0"/>
              <a:t>Autosomal-recessive </a:t>
            </a:r>
            <a:r>
              <a:rPr lang="en-US" sz="2400" b="1" dirty="0"/>
              <a:t>genetic</a:t>
            </a:r>
            <a:r>
              <a:rPr lang="en-US" sz="2400" dirty="0"/>
              <a:t> </a:t>
            </a:r>
            <a:r>
              <a:rPr lang="en-US" sz="2400" b="1" dirty="0"/>
              <a:t>disorder</a:t>
            </a:r>
            <a:r>
              <a:rPr lang="en-US" sz="2400" dirty="0"/>
              <a:t> that can affect the respiratory, gastrointestinal, and reproductive systems</a:t>
            </a:r>
          </a:p>
          <a:p>
            <a:pPr marL="342900" indent="-342900">
              <a:buClr>
                <a:srgbClr val="FF0000"/>
              </a:buClr>
              <a:buFont typeface="Arial" panose="020B0604020202020204" pitchFamily="34" charset="0"/>
              <a:buChar char="•"/>
            </a:pPr>
            <a:r>
              <a:rPr lang="en-US" sz="2400" dirty="0"/>
              <a:t>Most common fatal genetic disorder among Caucasians</a:t>
            </a:r>
          </a:p>
          <a:p>
            <a:pPr marL="342900" indent="-342900">
              <a:buClr>
                <a:srgbClr val="FF0000"/>
              </a:buClr>
              <a:buFont typeface="Arial" panose="020B0604020202020204" pitchFamily="34" charset="0"/>
              <a:buChar char="•"/>
            </a:pPr>
            <a:r>
              <a:rPr lang="en-US" sz="2400" dirty="0"/>
              <a:t>Characterized by defective </a:t>
            </a:r>
            <a:r>
              <a:rPr lang="en-US" sz="2400" b="1" dirty="0"/>
              <a:t>chloride transport </a:t>
            </a:r>
            <a:r>
              <a:rPr lang="en-US" sz="2400" dirty="0"/>
              <a:t>across epithelial cell membranes. </a:t>
            </a:r>
          </a:p>
          <a:p>
            <a:pPr marL="342900" indent="-342900">
              <a:buClr>
                <a:srgbClr val="FF0000"/>
              </a:buClr>
              <a:buFont typeface="Arial" panose="020B0604020202020204" pitchFamily="34" charset="0"/>
              <a:buChar char="•"/>
            </a:pPr>
            <a:r>
              <a:rPr lang="en-US" sz="2400" b="1" dirty="0"/>
              <a:t>CFTR gene </a:t>
            </a:r>
            <a:r>
              <a:rPr lang="en-US" sz="2400" dirty="0"/>
              <a:t>is mutated which results in loss of chloride transport function.</a:t>
            </a:r>
          </a:p>
        </p:txBody>
      </p:sp>
      <p:sp>
        <p:nvSpPr>
          <p:cNvPr id="4" name="Rectangle 3">
            <a:extLst>
              <a:ext uri="{FF2B5EF4-FFF2-40B4-BE49-F238E27FC236}">
                <a16:creationId xmlns:a16="http://schemas.microsoft.com/office/drawing/2014/main" id="{DEE68DD2-1B24-49DD-B5B9-5129D52B5E99}"/>
              </a:ext>
            </a:extLst>
          </p:cNvPr>
          <p:cNvSpPr/>
          <p:nvPr/>
        </p:nvSpPr>
        <p:spPr>
          <a:xfrm>
            <a:off x="6495689" y="1290221"/>
            <a:ext cx="4749663" cy="203132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buClr>
                <a:srgbClr val="FF0000"/>
              </a:buClr>
              <a:buFont typeface="Wingdings" pitchFamily="2" charset="2"/>
              <a:buChar char="v"/>
            </a:pPr>
            <a:endParaRPr lang="en-US" b="1" dirty="0"/>
          </a:p>
          <a:p>
            <a:pPr>
              <a:buClr>
                <a:srgbClr val="FF0000"/>
              </a:buClr>
              <a:buFont typeface="Wingdings" pitchFamily="2" charset="2"/>
              <a:buChar char="v"/>
            </a:pPr>
            <a:r>
              <a:rPr lang="en-US" b="1" dirty="0"/>
              <a:t>The defective gene is </a:t>
            </a:r>
            <a:r>
              <a:rPr lang="en-US" b="1" i="1" dirty="0"/>
              <a:t>CFTR</a:t>
            </a:r>
            <a:r>
              <a:rPr lang="en-US" b="1" dirty="0"/>
              <a:t> on chromosome 7</a:t>
            </a:r>
          </a:p>
          <a:p>
            <a:pPr>
              <a:buClr>
                <a:srgbClr val="FF0000"/>
              </a:buClr>
              <a:buFont typeface="Wingdings" pitchFamily="2" charset="2"/>
              <a:buChar char="v"/>
            </a:pPr>
            <a:endParaRPr lang="en-US" b="1" dirty="0"/>
          </a:p>
          <a:p>
            <a:pPr>
              <a:buClr>
                <a:srgbClr val="FF0000"/>
              </a:buClr>
              <a:buFont typeface="Wingdings" pitchFamily="2" charset="2"/>
              <a:buChar char="v"/>
            </a:pPr>
            <a:r>
              <a:rPr lang="en-US" b="1" dirty="0"/>
              <a:t>More than 1,500 mutations and deoxyribonucleic acid (DNA) sequence variations have been found in the </a:t>
            </a:r>
            <a:r>
              <a:rPr lang="en-US" b="1" i="1" dirty="0"/>
              <a:t>CFTR </a:t>
            </a:r>
            <a:r>
              <a:rPr lang="en-US" b="1" dirty="0"/>
              <a:t>gene</a:t>
            </a:r>
          </a:p>
          <a:p>
            <a:pPr>
              <a:buClr>
                <a:srgbClr val="FF0000"/>
              </a:buClr>
            </a:pPr>
            <a:endParaRPr lang="en-US" b="1" dirty="0"/>
          </a:p>
        </p:txBody>
      </p:sp>
      <p:sp>
        <p:nvSpPr>
          <p:cNvPr id="5" name="Rectangle 4">
            <a:extLst>
              <a:ext uri="{FF2B5EF4-FFF2-40B4-BE49-F238E27FC236}">
                <a16:creationId xmlns:a16="http://schemas.microsoft.com/office/drawing/2014/main" id="{17268DD1-8DDC-45CA-BCFD-89C4B8B0B2FF}"/>
              </a:ext>
            </a:extLst>
          </p:cNvPr>
          <p:cNvSpPr/>
          <p:nvPr/>
        </p:nvSpPr>
        <p:spPr>
          <a:xfrm>
            <a:off x="6495688" y="3742426"/>
            <a:ext cx="4749664" cy="2677656"/>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t>Genetic</a:t>
            </a:r>
            <a:r>
              <a:rPr lang="en-US" sz="2400" dirty="0"/>
              <a:t> testing for cystic fibrosis should be offered to adults with a family history of cystic fibrosis, partners of individuals with cystic fibrosis, couples currently planning a pregnancy, and couples seeking prenatal testing.</a:t>
            </a:r>
          </a:p>
        </p:txBody>
      </p:sp>
      <p:pic>
        <p:nvPicPr>
          <p:cNvPr id="6" name="Picture 5">
            <a:extLst>
              <a:ext uri="{FF2B5EF4-FFF2-40B4-BE49-F238E27FC236}">
                <a16:creationId xmlns:a16="http://schemas.microsoft.com/office/drawing/2014/main" id="{02E1D901-179B-48CC-9B94-10BD0C4B6E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241" y="1800047"/>
            <a:ext cx="4695850" cy="3477875"/>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000" b="1" dirty="0"/>
              <a:t>Caused by mutations in the gene encoding for </a:t>
            </a:r>
            <a:r>
              <a:rPr lang="en-US" sz="2000" b="1" u="sng" dirty="0"/>
              <a:t>phenylalanine </a:t>
            </a:r>
            <a:r>
              <a:rPr lang="en-US" sz="2000" b="1" u="sng" dirty="0" err="1"/>
              <a:t>hydroxylase</a:t>
            </a:r>
            <a:r>
              <a:rPr lang="en-US" sz="2000" b="1" u="sng" dirty="0"/>
              <a:t> (PAH</a:t>
            </a:r>
            <a:r>
              <a:rPr lang="en-US" sz="2000" b="1" dirty="0"/>
              <a:t>), which normally converts phenylalanine to tyrosine</a:t>
            </a:r>
          </a:p>
          <a:p>
            <a:pPr marL="342900" indent="-342900">
              <a:buClr>
                <a:srgbClr val="FF0000"/>
              </a:buClr>
              <a:buFont typeface="Arial" panose="020B0604020202020204" pitchFamily="34" charset="0"/>
              <a:buChar char="•"/>
            </a:pPr>
            <a:r>
              <a:rPr lang="en-US" sz="2000" b="1" dirty="0"/>
              <a:t>Over 400 known mutations exist</a:t>
            </a:r>
          </a:p>
          <a:p>
            <a:pPr marL="342900" indent="-342900">
              <a:buClr>
                <a:srgbClr val="FF0000"/>
              </a:buClr>
              <a:buFont typeface="Arial" panose="020B0604020202020204" pitchFamily="34" charset="0"/>
              <a:buChar char="•"/>
            </a:pPr>
            <a:r>
              <a:rPr lang="en-US" sz="2000" b="1" dirty="0"/>
              <a:t>Mutation frequency varies among ethnic groups</a:t>
            </a:r>
          </a:p>
          <a:p>
            <a:pPr marL="342900" indent="-342900">
              <a:buClr>
                <a:srgbClr val="FF0000"/>
              </a:buClr>
              <a:buFont typeface="Arial" panose="020B0604020202020204" pitchFamily="34" charset="0"/>
              <a:buChar char="•"/>
            </a:pPr>
            <a:r>
              <a:rPr lang="en-US" sz="2000" b="1" dirty="0"/>
              <a:t>Genotype and phenotype are generally related</a:t>
            </a:r>
          </a:p>
          <a:p>
            <a:pPr marL="342900" indent="-342900">
              <a:buClr>
                <a:srgbClr val="FF0000"/>
              </a:buClr>
              <a:buFont typeface="Arial" panose="020B0604020202020204" pitchFamily="34" charset="0"/>
              <a:buChar char="•"/>
            </a:pPr>
            <a:r>
              <a:rPr lang="en-US" sz="2000" b="1" dirty="0"/>
              <a:t>Autosomal recessive inheritance; about one person in 60 is a PKU gene carrier</a:t>
            </a:r>
          </a:p>
        </p:txBody>
      </p:sp>
      <p:sp>
        <p:nvSpPr>
          <p:cNvPr id="4" name="Rectangle 3"/>
          <p:cNvSpPr/>
          <p:nvPr/>
        </p:nvSpPr>
        <p:spPr>
          <a:xfrm>
            <a:off x="428241" y="764875"/>
            <a:ext cx="3551421" cy="523220"/>
          </a:xfrm>
          <a:prstGeom prst="rect">
            <a:avLst/>
          </a:prstGeom>
        </p:spPr>
        <p:style>
          <a:lnRef idx="3">
            <a:schemeClr val="lt1"/>
          </a:lnRef>
          <a:fillRef idx="1">
            <a:schemeClr val="accent6"/>
          </a:fillRef>
          <a:effectRef idx="1">
            <a:schemeClr val="accent6"/>
          </a:effectRef>
          <a:fontRef idx="minor">
            <a:schemeClr val="lt1"/>
          </a:fontRef>
        </p:style>
        <p:txBody>
          <a:bodyPr wrap="none">
            <a:spAutoFit/>
          </a:bodyPr>
          <a:lstStyle/>
          <a:p>
            <a:r>
              <a:rPr lang="en-US" sz="2800" b="1" dirty="0"/>
              <a:t>Phenylketonuria (PKU)</a:t>
            </a:r>
            <a:endParaRPr lang="en-US" sz="28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2114550"/>
            <a:ext cx="35052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3DC9B00F-A5E4-4DFC-82D3-BEE5CB924D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665673"/>
            <a:ext cx="4790479"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3200" b="1" dirty="0"/>
              <a:t>Whole genome sequencing</a:t>
            </a:r>
          </a:p>
        </p:txBody>
      </p:sp>
      <p:sp>
        <p:nvSpPr>
          <p:cNvPr id="3" name="Rectangle 2"/>
          <p:cNvSpPr/>
          <p:nvPr/>
        </p:nvSpPr>
        <p:spPr>
          <a:xfrm>
            <a:off x="495300" y="2090172"/>
            <a:ext cx="4790479" cy="4524315"/>
          </a:xfrm>
          <a:prstGeom prst="rect">
            <a:avLst/>
          </a:prstGeom>
          <a:ln w="28575">
            <a:solidFill>
              <a:srgbClr val="92D050"/>
            </a:solidFill>
          </a:ln>
        </p:spPr>
        <p:txBody>
          <a:bodyPr wrap="square">
            <a:spAutoFit/>
          </a:bodyPr>
          <a:lstStyle/>
          <a:p>
            <a:pPr marL="342900" indent="-342900">
              <a:buFont typeface="Arial" panose="020B0604020202020204" pitchFamily="34" charset="0"/>
              <a:buChar char="•"/>
            </a:pPr>
            <a:r>
              <a:rPr lang="en-US" sz="2400" b="1" dirty="0"/>
              <a:t>Whole genome sequencing, or entire genome sequencing is a laboratory process that determines the complete DNA sequence of an organism's genome at a single time. </a:t>
            </a:r>
          </a:p>
          <a:p>
            <a:pPr marL="342900" indent="-342900">
              <a:buFont typeface="Arial" panose="020B0604020202020204" pitchFamily="34" charset="0"/>
              <a:buChar char="•"/>
            </a:pPr>
            <a:r>
              <a:rPr lang="en-US" sz="2400" b="1" dirty="0"/>
              <a:t>Whole genome sequencing of individuals may replace all the existing genetic tests of hereditary disorders due to its lower cost and complete information.</a:t>
            </a:r>
          </a:p>
        </p:txBody>
      </p:sp>
      <p:pic>
        <p:nvPicPr>
          <p:cNvPr id="4" name="Picture 3">
            <a:extLst>
              <a:ext uri="{FF2B5EF4-FFF2-40B4-BE49-F238E27FC236}">
                <a16:creationId xmlns:a16="http://schemas.microsoft.com/office/drawing/2014/main" id="{8B10C99C-B9B3-4C0D-BB1E-3C00B1C50F2E}"/>
              </a:ext>
            </a:extLst>
          </p:cNvPr>
          <p:cNvPicPr>
            <a:picLocks noChangeAspect="1"/>
          </p:cNvPicPr>
          <p:nvPr/>
        </p:nvPicPr>
        <p:blipFill>
          <a:blip r:embed="rId2"/>
          <a:stretch>
            <a:fillRect/>
          </a:stretch>
        </p:blipFill>
        <p:spPr>
          <a:xfrm>
            <a:off x="5429921" y="2090172"/>
            <a:ext cx="6651798" cy="3976777"/>
          </a:xfrm>
          <a:prstGeom prst="rect">
            <a:avLst/>
          </a:prstGeom>
        </p:spPr>
      </p:pic>
      <p:pic>
        <p:nvPicPr>
          <p:cNvPr id="6" name="Picture 5">
            <a:extLst>
              <a:ext uri="{FF2B5EF4-FFF2-40B4-BE49-F238E27FC236}">
                <a16:creationId xmlns:a16="http://schemas.microsoft.com/office/drawing/2014/main" id="{9B4334F6-BE92-4B9C-8B4E-C9EA95FCD9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6669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266535"/>
            <a:ext cx="5907657"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800100" lvl="1" indent="-342900">
              <a:buClr>
                <a:srgbClr val="FF0000"/>
              </a:buClr>
              <a:buFont typeface="Arial" panose="020B0604020202020204" pitchFamily="34" charset="0"/>
              <a:buChar char="•"/>
            </a:pPr>
            <a:r>
              <a:rPr lang="en-US" sz="2400" b="1" dirty="0"/>
              <a:t>Disease risk</a:t>
            </a:r>
          </a:p>
          <a:p>
            <a:pPr marL="800100" lvl="1" indent="-342900">
              <a:buClr>
                <a:srgbClr val="FF0000"/>
              </a:buClr>
              <a:buFont typeface="Arial" panose="020B0604020202020204" pitchFamily="34" charset="0"/>
              <a:buChar char="•"/>
            </a:pPr>
            <a:r>
              <a:rPr lang="en-US" sz="2400" b="1" dirty="0"/>
              <a:t>Psychiatric disorders</a:t>
            </a:r>
          </a:p>
          <a:p>
            <a:pPr marL="800100" lvl="1" indent="-342900">
              <a:buClr>
                <a:srgbClr val="FF0000"/>
              </a:buClr>
              <a:buFont typeface="Arial" panose="020B0604020202020204" pitchFamily="34" charset="0"/>
              <a:buChar char="•"/>
            </a:pPr>
            <a:r>
              <a:rPr lang="en-US" sz="2400" b="1" dirty="0"/>
              <a:t>Environmental exposure and its effects</a:t>
            </a:r>
          </a:p>
          <a:p>
            <a:pPr marL="800100" lvl="1" indent="-342900">
              <a:buClr>
                <a:srgbClr val="FF0000"/>
              </a:buClr>
              <a:buFont typeface="Arial" panose="020B0604020202020204" pitchFamily="34" charset="0"/>
              <a:buChar char="•"/>
            </a:pPr>
            <a:r>
              <a:rPr lang="en-US" sz="2400" b="1" dirty="0"/>
              <a:t>Disease diagnosis </a:t>
            </a:r>
          </a:p>
          <a:p>
            <a:pPr marL="800100" lvl="1" indent="-342900">
              <a:buClr>
                <a:srgbClr val="FF0000"/>
              </a:buClr>
              <a:buFont typeface="Arial" panose="020B0604020202020204" pitchFamily="34" charset="0"/>
              <a:buChar char="•"/>
            </a:pPr>
            <a:r>
              <a:rPr lang="en-US" sz="2400" b="1" dirty="0"/>
              <a:t>Metabolic processes</a:t>
            </a:r>
          </a:p>
          <a:p>
            <a:pPr marL="800100" lvl="1" indent="-342900">
              <a:buClr>
                <a:srgbClr val="FF0000"/>
              </a:buClr>
              <a:buFont typeface="Arial" panose="020B0604020202020204" pitchFamily="34" charset="0"/>
              <a:buChar char="•"/>
            </a:pPr>
            <a:r>
              <a:rPr lang="en-US" sz="2400" b="1" dirty="0"/>
              <a:t>Substance abuse </a:t>
            </a:r>
          </a:p>
          <a:p>
            <a:pPr marL="800100" lvl="1" indent="-342900">
              <a:buClr>
                <a:srgbClr val="FF0000"/>
              </a:buClr>
              <a:buFont typeface="Arial" panose="020B0604020202020204" pitchFamily="34" charset="0"/>
              <a:buChar char="•"/>
            </a:pPr>
            <a:r>
              <a:rPr lang="en-US" sz="2400" b="1" dirty="0"/>
              <a:t>Pregnancy</a:t>
            </a:r>
          </a:p>
          <a:p>
            <a:pPr marL="800100" lvl="1" indent="-342900">
              <a:buClr>
                <a:srgbClr val="FF0000"/>
              </a:buClr>
              <a:buFont typeface="Arial" panose="020B0604020202020204" pitchFamily="34" charset="0"/>
              <a:buChar char="•"/>
            </a:pPr>
            <a:r>
              <a:rPr lang="en-US" sz="2400" b="1" dirty="0"/>
              <a:t>Epidemiologic studies</a:t>
            </a:r>
          </a:p>
        </p:txBody>
      </p:sp>
      <p:sp>
        <p:nvSpPr>
          <p:cNvPr id="3" name="Rectangle 2"/>
          <p:cNvSpPr/>
          <p:nvPr/>
        </p:nvSpPr>
        <p:spPr>
          <a:xfrm>
            <a:off x="838200" y="1682950"/>
            <a:ext cx="10929852" cy="95410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en-US" sz="2800" b="1" dirty="0"/>
              <a:t>These type of markers serve as indices for health- and physiology-related assessments</a:t>
            </a:r>
          </a:p>
        </p:txBody>
      </p:sp>
      <p:sp>
        <p:nvSpPr>
          <p:cNvPr id="4" name="Title 3">
            <a:extLst>
              <a:ext uri="{FF2B5EF4-FFF2-40B4-BE49-F238E27FC236}">
                <a16:creationId xmlns:a16="http://schemas.microsoft.com/office/drawing/2014/main" id="{28BA66EB-D6F2-4507-9EE2-70358B4426F8}"/>
              </a:ext>
            </a:extLst>
          </p:cNvPr>
          <p:cNvSpPr>
            <a:spLocks noGrp="1"/>
          </p:cNvSpPr>
          <p:nvPr>
            <p:ph type="title"/>
          </p:nvPr>
        </p:nvSpPr>
        <p:spPr/>
        <p:txBody>
          <a:bodyPr/>
          <a:lstStyle/>
          <a:p>
            <a:r>
              <a:rPr lang="en-US" dirty="0"/>
              <a:t>Biochemical Markers</a:t>
            </a:r>
          </a:p>
        </p:txBody>
      </p:sp>
      <p:pic>
        <p:nvPicPr>
          <p:cNvPr id="6" name="Picture 5">
            <a:extLst>
              <a:ext uri="{FF2B5EF4-FFF2-40B4-BE49-F238E27FC236}">
                <a16:creationId xmlns:a16="http://schemas.microsoft.com/office/drawing/2014/main" id="{D29CFAF5-B25E-4F4E-9CFF-396C9E6232F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6C80B38-0551-452C-9832-3171F767EB15}"/>
              </a:ext>
            </a:extLst>
          </p:cNvPr>
          <p:cNvPicPr>
            <a:picLocks noChangeAspect="1"/>
          </p:cNvPicPr>
          <p:nvPr/>
        </p:nvPicPr>
        <p:blipFill rotWithShape="1">
          <a:blip r:embed="rId3"/>
          <a:srcRect b="51203"/>
          <a:stretch/>
        </p:blipFill>
        <p:spPr>
          <a:xfrm>
            <a:off x="6932115" y="3266535"/>
            <a:ext cx="5001266" cy="244047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949" y="1401792"/>
            <a:ext cx="8241102" cy="489364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800100" lvl="1" indent="-342900">
              <a:buClr>
                <a:srgbClr val="FF0000"/>
              </a:buClr>
              <a:buFont typeface="Arial" panose="020B0604020202020204" pitchFamily="34" charset="0"/>
              <a:buChar char="•"/>
            </a:pPr>
            <a:r>
              <a:rPr lang="en-US" sz="2400" b="1" dirty="0"/>
              <a:t>Specific enzyme concentration (transaminases)</a:t>
            </a:r>
          </a:p>
          <a:p>
            <a:pPr lvl="1">
              <a:buClr>
                <a:srgbClr val="FF0000"/>
              </a:buClr>
            </a:pPr>
            <a:r>
              <a:rPr lang="en-US" dirty="0"/>
              <a:t>Measurement of serum alanine aminotransferase (ALT) is a common, readily available, and inexpensive laboratory assay in clinical practice. ALT activity is not only measured to detect liver disease, but also to monitor overall health</a:t>
            </a:r>
          </a:p>
          <a:p>
            <a:pPr lvl="1">
              <a:buClr>
                <a:srgbClr val="FF0000"/>
              </a:buClr>
            </a:pPr>
            <a:endParaRPr lang="en-US" b="1" dirty="0"/>
          </a:p>
          <a:p>
            <a:pPr marL="800100" lvl="1" indent="-342900">
              <a:buClr>
                <a:srgbClr val="FF0000"/>
              </a:buClr>
              <a:buFont typeface="Arial" panose="020B0604020202020204" pitchFamily="34" charset="0"/>
              <a:buChar char="•"/>
            </a:pPr>
            <a:r>
              <a:rPr lang="en-US" sz="2400" b="1" dirty="0"/>
              <a:t>Specific hormone concentration (insulin)</a:t>
            </a:r>
          </a:p>
          <a:p>
            <a:pPr lvl="1">
              <a:buClr>
                <a:srgbClr val="FF0000"/>
              </a:buClr>
            </a:pPr>
            <a:endParaRPr lang="en-US" sz="2400" b="1" dirty="0"/>
          </a:p>
          <a:p>
            <a:pPr marL="800100" lvl="1" indent="-342900">
              <a:buClr>
                <a:srgbClr val="FF0000"/>
              </a:buClr>
              <a:buFont typeface="Arial" panose="020B0604020202020204" pitchFamily="34" charset="0"/>
              <a:buChar char="•"/>
            </a:pPr>
            <a:r>
              <a:rPr lang="en-US" sz="2400" b="1" dirty="0"/>
              <a:t>Specific cytokines (IL-6)</a:t>
            </a:r>
          </a:p>
          <a:p>
            <a:pPr lvl="1">
              <a:buClr>
                <a:srgbClr val="FF0000"/>
              </a:buClr>
            </a:pPr>
            <a:r>
              <a:rPr lang="en-US" dirty="0"/>
              <a:t>L ‐6, </a:t>
            </a:r>
            <a:r>
              <a:rPr lang="en-US" b="1" dirty="0">
                <a:solidFill>
                  <a:srgbClr val="0070C0"/>
                </a:solidFill>
              </a:rPr>
              <a:t>an upstream inflammatory marker</a:t>
            </a:r>
            <a:r>
              <a:rPr lang="en-US" dirty="0"/>
              <a:t>, was independently associated with the risk of major adverse cardiovascular events, cardiovascular and all‐cause mortality, myocardial infarction, heart failure, and cancer mortality in patients with stable coronary heart disease</a:t>
            </a:r>
            <a:endParaRPr lang="en-US" b="1" dirty="0"/>
          </a:p>
          <a:p>
            <a:pPr lvl="1">
              <a:buClr>
                <a:srgbClr val="FF0000"/>
              </a:buClr>
              <a:buFont typeface="Wingdings" pitchFamily="2" charset="2"/>
              <a:buChar char="v"/>
            </a:pPr>
            <a:endParaRPr lang="en-US" sz="2400" b="1" dirty="0"/>
          </a:p>
          <a:p>
            <a:pPr marL="800100" lvl="1" indent="-342900">
              <a:buClr>
                <a:srgbClr val="FF0000"/>
              </a:buClr>
              <a:buFont typeface="Arial" panose="020B0604020202020204" pitchFamily="34" charset="0"/>
              <a:buChar char="•"/>
            </a:pPr>
            <a:r>
              <a:rPr lang="en-US" sz="2400" b="1" dirty="0"/>
              <a:t>Presence of biological substances (cholesterol)</a:t>
            </a:r>
          </a:p>
          <a:p>
            <a:pPr lvl="1">
              <a:buClr>
                <a:srgbClr val="FF0000"/>
              </a:buClr>
            </a:pPr>
            <a:r>
              <a:rPr lang="en-US" sz="2400" b="1" dirty="0"/>
              <a:t> </a:t>
            </a:r>
          </a:p>
        </p:txBody>
      </p:sp>
      <p:sp>
        <p:nvSpPr>
          <p:cNvPr id="3" name="Rectangle 2"/>
          <p:cNvSpPr/>
          <p:nvPr/>
        </p:nvSpPr>
        <p:spPr>
          <a:xfrm>
            <a:off x="1784949" y="461601"/>
            <a:ext cx="8241102"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800" b="1" dirty="0"/>
              <a:t>Measurable and Quantifiable Biological Parameters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060" y="2459504"/>
            <a:ext cx="3531766"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buClr>
                <a:srgbClr val="FF0000"/>
              </a:buClr>
            </a:pPr>
            <a:r>
              <a:rPr lang="en-US" sz="2400" b="1" dirty="0"/>
              <a:t>Proteins are the physiological/pathological active key players inside and outside cells.</a:t>
            </a:r>
          </a:p>
        </p:txBody>
      </p:sp>
      <p:sp>
        <p:nvSpPr>
          <p:cNvPr id="4" name="Rectangle 3"/>
          <p:cNvSpPr/>
          <p:nvPr/>
        </p:nvSpPr>
        <p:spPr>
          <a:xfrm>
            <a:off x="582283" y="364319"/>
            <a:ext cx="8229600"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ctr"/>
            <a:r>
              <a:rPr lang="en-US" sz="2800" b="1" dirty="0"/>
              <a:t>Why Protein biomarker analysis is important?</a:t>
            </a:r>
          </a:p>
        </p:txBody>
      </p:sp>
      <p:pic>
        <p:nvPicPr>
          <p:cNvPr id="5" name="Picture 4">
            <a:extLst>
              <a:ext uri="{FF2B5EF4-FFF2-40B4-BE49-F238E27FC236}">
                <a16:creationId xmlns:a16="http://schemas.microsoft.com/office/drawing/2014/main" id="{42493B0C-F6EC-43EA-9C8A-51750100BFD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37FD6A4E-8E9E-4946-BAF5-EE8FF2AB5CB3}"/>
              </a:ext>
            </a:extLst>
          </p:cNvPr>
          <p:cNvPicPr>
            <a:picLocks noChangeAspect="1"/>
          </p:cNvPicPr>
          <p:nvPr/>
        </p:nvPicPr>
        <p:blipFill rotWithShape="1">
          <a:blip r:embed="rId3"/>
          <a:srcRect l="12868" t="28747" r="25340" b="3486"/>
          <a:stretch/>
        </p:blipFill>
        <p:spPr>
          <a:xfrm>
            <a:off x="4352488" y="1473698"/>
            <a:ext cx="6425968" cy="491032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5442" y="1703350"/>
            <a:ext cx="6711352" cy="3231654"/>
          </a:xfrm>
          <a:prstGeom prst="rect">
            <a:avLst/>
          </a:prstGeom>
        </p:spPr>
        <p:txBody>
          <a:bodyPr wrap="square">
            <a:spAutoFit/>
          </a:bodyPr>
          <a:lstStyle/>
          <a:p>
            <a:r>
              <a:rPr lang="en-US" sz="2400" b="1" dirty="0">
                <a:solidFill>
                  <a:srgbClr val="0070C0"/>
                </a:solidFill>
              </a:rPr>
              <a:t>What is proteomics ?</a:t>
            </a:r>
          </a:p>
          <a:p>
            <a:pPr marL="285750" indent="-285750">
              <a:buFontTx/>
              <a:buChar char="-"/>
            </a:pPr>
            <a:r>
              <a:rPr lang="en-US" i="1" dirty="0"/>
              <a:t>is the study of the interactions, function, composition, and structures of proteins and their cellular activities.</a:t>
            </a:r>
          </a:p>
          <a:p>
            <a:endParaRPr lang="en-US" sz="2400" i="1" dirty="0"/>
          </a:p>
          <a:p>
            <a:r>
              <a:rPr lang="en-US" sz="2400" dirty="0"/>
              <a:t>Proteomic biomarkers are often referred to those biomarkers discovered using technologies capable of analyzing many proteins simultaneously, such as protein microarray and mass spectrometry (MS).</a:t>
            </a:r>
            <a:endParaRPr lang="en-US" sz="2400" b="1" dirty="0"/>
          </a:p>
        </p:txBody>
      </p:sp>
      <p:sp>
        <p:nvSpPr>
          <p:cNvPr id="3" name="TextBox 2"/>
          <p:cNvSpPr txBox="1"/>
          <p:nvPr/>
        </p:nvSpPr>
        <p:spPr>
          <a:xfrm>
            <a:off x="423948" y="552566"/>
            <a:ext cx="6858000"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sz="2400" b="1" dirty="0"/>
              <a:t>High throughput biomarker analysis - Proteomics</a:t>
            </a:r>
          </a:p>
        </p:txBody>
      </p:sp>
      <p:pic>
        <p:nvPicPr>
          <p:cNvPr id="4" name="Picture 3"/>
          <p:cNvPicPr>
            <a:picLocks noChangeAspect="1"/>
          </p:cNvPicPr>
          <p:nvPr/>
        </p:nvPicPr>
        <p:blipFill>
          <a:blip r:embed="rId2"/>
          <a:stretch>
            <a:fillRect/>
          </a:stretch>
        </p:blipFill>
        <p:spPr>
          <a:xfrm>
            <a:off x="7502107" y="1641407"/>
            <a:ext cx="3800475" cy="4648200"/>
          </a:xfrm>
          <a:prstGeom prst="rect">
            <a:avLst/>
          </a:prstGeom>
        </p:spPr>
      </p:pic>
      <p:pic>
        <p:nvPicPr>
          <p:cNvPr id="5" name="Picture 4">
            <a:extLst>
              <a:ext uri="{FF2B5EF4-FFF2-40B4-BE49-F238E27FC236}">
                <a16:creationId xmlns:a16="http://schemas.microsoft.com/office/drawing/2014/main" id="{E231A065-60D7-4006-8E53-70F02A50AB6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079" y="1409982"/>
            <a:ext cx="7864415" cy="1754326"/>
          </a:xfrm>
          <a:prstGeom prst="rect">
            <a:avLst/>
          </a:prstGeom>
        </p:spPr>
        <p:txBody>
          <a:bodyPr wrap="square">
            <a:spAutoFit/>
          </a:bodyPr>
          <a:lstStyle/>
          <a:p>
            <a:r>
              <a:rPr lang="en-US" dirty="0"/>
              <a:t>Is the covalent and generally enzymatic modification of proteins following protein biosynthesis. This process occurs in the endoplasmic reticulum and the Golgi apparatus.[1] Proteins are synthesized by ribosomes translating mRNA into polypeptide chains, which may then undergo PTM to form the mature protein product. PTMs are important components in cell signaling, as for example when prohormones are converted to hormones.</a:t>
            </a:r>
          </a:p>
        </p:txBody>
      </p:sp>
      <p:sp>
        <p:nvSpPr>
          <p:cNvPr id="4" name="Rectangle 3"/>
          <p:cNvSpPr/>
          <p:nvPr/>
        </p:nvSpPr>
        <p:spPr>
          <a:xfrm>
            <a:off x="483079" y="3238861"/>
            <a:ext cx="4495799" cy="369332"/>
          </a:xfrm>
          <a:prstGeom prst="rect">
            <a:avLst/>
          </a:prstGeom>
        </p:spPr>
        <p:txBody>
          <a:bodyPr wrap="square">
            <a:spAutoFit/>
          </a:bodyPr>
          <a:lstStyle/>
          <a:p>
            <a:r>
              <a:rPr lang="en-US" b="1" dirty="0"/>
              <a:t>Protein-protein, protein-ligand interactions</a:t>
            </a:r>
          </a:p>
        </p:txBody>
      </p:sp>
      <p:sp>
        <p:nvSpPr>
          <p:cNvPr id="5" name="Rectangle 4"/>
          <p:cNvSpPr/>
          <p:nvPr/>
        </p:nvSpPr>
        <p:spPr>
          <a:xfrm>
            <a:off x="483079" y="3682746"/>
            <a:ext cx="7665967" cy="1477328"/>
          </a:xfrm>
          <a:prstGeom prst="rect">
            <a:avLst/>
          </a:prstGeom>
        </p:spPr>
        <p:txBody>
          <a:bodyPr wrap="square">
            <a:spAutoFit/>
          </a:bodyPr>
          <a:lstStyle/>
          <a:p>
            <a:r>
              <a:rPr lang="en-US" dirty="0">
                <a:solidFill>
                  <a:srgbClr val="FF0000"/>
                </a:solidFill>
              </a:rPr>
              <a:t>Necessary prerequisite for signal transduction, immunoreaction, and gene regulation</a:t>
            </a:r>
            <a:r>
              <a:rPr lang="en-US" dirty="0"/>
              <a:t>. Several biophysical methods for the assessment of protein–ligand interactions exist, including surface plasmon resonance (SPR), capillary electrophoresis, isothermal titration calorimetry (ITC), and mass spectrometry (MS).</a:t>
            </a:r>
          </a:p>
        </p:txBody>
      </p:sp>
      <p:pic>
        <p:nvPicPr>
          <p:cNvPr id="6" name="Picture 5">
            <a:extLst>
              <a:ext uri="{FF2B5EF4-FFF2-40B4-BE49-F238E27FC236}">
                <a16:creationId xmlns:a16="http://schemas.microsoft.com/office/drawing/2014/main" id="{59487AB8-09D0-4FD1-BF0C-7470FCA013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D3894DE1-E635-4005-BA67-25E109FA84F4}"/>
              </a:ext>
            </a:extLst>
          </p:cNvPr>
          <p:cNvSpPr/>
          <p:nvPr/>
        </p:nvSpPr>
        <p:spPr>
          <a:xfrm>
            <a:off x="483079" y="966097"/>
            <a:ext cx="3246406" cy="369332"/>
          </a:xfrm>
          <a:prstGeom prst="rect">
            <a:avLst/>
          </a:prstGeom>
        </p:spPr>
        <p:txBody>
          <a:bodyPr wrap="square">
            <a:spAutoFit/>
          </a:bodyPr>
          <a:lstStyle/>
          <a:p>
            <a:r>
              <a:rPr lang="en-US" b="1" dirty="0"/>
              <a:t>Post-Translational Modifications</a:t>
            </a:r>
          </a:p>
        </p:txBody>
      </p:sp>
      <p:sp>
        <p:nvSpPr>
          <p:cNvPr id="8" name="Rectangle 7">
            <a:extLst>
              <a:ext uri="{FF2B5EF4-FFF2-40B4-BE49-F238E27FC236}">
                <a16:creationId xmlns:a16="http://schemas.microsoft.com/office/drawing/2014/main" id="{03AA8D1F-C444-4364-8DF3-78E3E8D4A38F}"/>
              </a:ext>
            </a:extLst>
          </p:cNvPr>
          <p:cNvSpPr/>
          <p:nvPr/>
        </p:nvSpPr>
        <p:spPr>
          <a:xfrm>
            <a:off x="483079" y="4957628"/>
            <a:ext cx="4198842" cy="369332"/>
          </a:xfrm>
          <a:prstGeom prst="rect">
            <a:avLst/>
          </a:prstGeom>
        </p:spPr>
        <p:txBody>
          <a:bodyPr wrap="none">
            <a:spAutoFit/>
          </a:bodyPr>
          <a:lstStyle/>
          <a:p>
            <a:r>
              <a:rPr lang="en-US" b="1" dirty="0"/>
              <a:t>Sequence-structure-function relationships</a:t>
            </a:r>
          </a:p>
        </p:txBody>
      </p:sp>
      <p:sp>
        <p:nvSpPr>
          <p:cNvPr id="9" name="Rectangle 8">
            <a:extLst>
              <a:ext uri="{FF2B5EF4-FFF2-40B4-BE49-F238E27FC236}">
                <a16:creationId xmlns:a16="http://schemas.microsoft.com/office/drawing/2014/main" id="{AF9C58A4-9BB8-4242-96F3-5FCB748153A4}"/>
              </a:ext>
            </a:extLst>
          </p:cNvPr>
          <p:cNvSpPr/>
          <p:nvPr/>
        </p:nvSpPr>
        <p:spPr>
          <a:xfrm>
            <a:off x="483079" y="5401513"/>
            <a:ext cx="7864414" cy="923330"/>
          </a:xfrm>
          <a:prstGeom prst="rect">
            <a:avLst/>
          </a:prstGeom>
        </p:spPr>
        <p:txBody>
          <a:bodyPr wrap="square">
            <a:spAutoFit/>
          </a:bodyPr>
          <a:lstStyle/>
          <a:p>
            <a:r>
              <a:rPr lang="en-US" dirty="0"/>
              <a:t>The sequence-structure-function paradigm plays a central role in structural biology: the primary structure (i.e. amino acid sequence) of a protein dictates the three-dimensional structure (fold), which in turn influences the function</a:t>
            </a:r>
          </a:p>
        </p:txBody>
      </p:sp>
      <p:pic>
        <p:nvPicPr>
          <p:cNvPr id="10" name="Picture 9">
            <a:extLst>
              <a:ext uri="{FF2B5EF4-FFF2-40B4-BE49-F238E27FC236}">
                <a16:creationId xmlns:a16="http://schemas.microsoft.com/office/drawing/2014/main" id="{79EE2FC3-9F8B-4F4E-9B3B-00D26CB9922C}"/>
              </a:ext>
            </a:extLst>
          </p:cNvPr>
          <p:cNvPicPr>
            <a:picLocks noChangeAspect="1"/>
          </p:cNvPicPr>
          <p:nvPr/>
        </p:nvPicPr>
        <p:blipFill>
          <a:blip r:embed="rId3"/>
          <a:stretch>
            <a:fillRect/>
          </a:stretch>
        </p:blipFill>
        <p:spPr>
          <a:xfrm>
            <a:off x="8226685" y="1409982"/>
            <a:ext cx="3729528" cy="2097860"/>
          </a:xfrm>
          <a:prstGeom prst="rect">
            <a:avLst/>
          </a:prstGeom>
        </p:spPr>
      </p:pic>
      <p:pic>
        <p:nvPicPr>
          <p:cNvPr id="1026" name="Picture 2" descr="InteractionGraphNet: A Novel and Efficient Deep Graph Representation  Learning Framework for Accurate Protein–Ligand Interaction Predictions |  Journal of Medicinal Chemistry">
            <a:extLst>
              <a:ext uri="{FF2B5EF4-FFF2-40B4-BE49-F238E27FC236}">
                <a16:creationId xmlns:a16="http://schemas.microsoft.com/office/drawing/2014/main" id="{3995E744-9395-4680-8D49-C27B897F3C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6684" y="3825144"/>
            <a:ext cx="3729527" cy="2028862"/>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4B6F4875-D01C-4BFD-9FB2-CCEA68B7F69E}"/>
              </a:ext>
            </a:extLst>
          </p:cNvPr>
          <p:cNvSpPr/>
          <p:nvPr/>
        </p:nvSpPr>
        <p:spPr>
          <a:xfrm>
            <a:off x="10381360" y="4407783"/>
            <a:ext cx="964734" cy="1040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15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6448" y="2459504"/>
            <a:ext cx="5050706" cy="193899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b="1" dirty="0"/>
              <a:t>In tumors, it is a measurable substance or substances that are produced and released from the tumor cells that indicate tumor cell activity.</a:t>
            </a:r>
          </a:p>
        </p:txBody>
      </p:sp>
      <p:sp>
        <p:nvSpPr>
          <p:cNvPr id="3" name="Rectangle 2"/>
          <p:cNvSpPr/>
          <p:nvPr/>
        </p:nvSpPr>
        <p:spPr>
          <a:xfrm>
            <a:off x="228601" y="392502"/>
            <a:ext cx="6271525"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a:spAutoFit/>
          </a:bodyPr>
          <a:lstStyle/>
          <a:p>
            <a:r>
              <a:rPr lang="en-US" sz="2800" b="1" dirty="0"/>
              <a:t>What is a biochemical marker in cancer? </a:t>
            </a:r>
          </a:p>
        </p:txBody>
      </p:sp>
      <p:pic>
        <p:nvPicPr>
          <p:cNvPr id="4" name="Picture 3">
            <a:extLst>
              <a:ext uri="{FF2B5EF4-FFF2-40B4-BE49-F238E27FC236}">
                <a16:creationId xmlns:a16="http://schemas.microsoft.com/office/drawing/2014/main" id="{F363E89D-0390-418A-89CB-3552CBA0E4CC}"/>
              </a:ext>
            </a:extLst>
          </p:cNvPr>
          <p:cNvPicPr>
            <a:picLocks noChangeAspect="1"/>
          </p:cNvPicPr>
          <p:nvPr/>
        </p:nvPicPr>
        <p:blipFill>
          <a:blip r:embed="rId2"/>
          <a:stretch>
            <a:fillRect/>
          </a:stretch>
        </p:blipFill>
        <p:spPr>
          <a:xfrm>
            <a:off x="6000153" y="1263083"/>
            <a:ext cx="5240066" cy="4490736"/>
          </a:xfrm>
          <a:prstGeom prst="rect">
            <a:avLst/>
          </a:prstGeom>
        </p:spPr>
      </p:pic>
      <p:pic>
        <p:nvPicPr>
          <p:cNvPr id="5" name="Picture 4">
            <a:extLst>
              <a:ext uri="{FF2B5EF4-FFF2-40B4-BE49-F238E27FC236}">
                <a16:creationId xmlns:a16="http://schemas.microsoft.com/office/drawing/2014/main" id="{2514DA5A-235E-4692-91E4-40F156446C0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4132" y="1702280"/>
            <a:ext cx="6200955" cy="3416320"/>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342900" indent="-342900">
              <a:buClr>
                <a:srgbClr val="FF0000"/>
              </a:buClr>
              <a:buFont typeface="Arial" panose="020B0604020202020204" pitchFamily="34" charset="0"/>
              <a:buChar char="•"/>
            </a:pPr>
            <a:r>
              <a:rPr lang="en-US" sz="2400" b="1" dirty="0"/>
              <a:t>A genetic marker is a gene or DNA sequence with a known location on a chromosome that can be used to identify cells, individuals or species.</a:t>
            </a:r>
          </a:p>
          <a:p>
            <a:pPr>
              <a:buClr>
                <a:srgbClr val="FF0000"/>
              </a:buClr>
              <a:buFont typeface="Wingdings" pitchFamily="2" charset="2"/>
              <a:buChar char="v"/>
            </a:pPr>
            <a:endParaRPr lang="en-US" sz="2400" b="1" dirty="0"/>
          </a:p>
          <a:p>
            <a:pPr marL="342900" indent="-342900">
              <a:buClr>
                <a:srgbClr val="FF0000"/>
              </a:buClr>
              <a:buFont typeface="Arial" panose="020B0604020202020204" pitchFamily="34" charset="0"/>
              <a:buChar char="•"/>
            </a:pPr>
            <a:r>
              <a:rPr lang="en-US" sz="2400" b="1" dirty="0"/>
              <a:t>It can be described as a variation (which may arise due to mutation or alteration in the genomic loci) that can be observed. </a:t>
            </a:r>
          </a:p>
          <a:p>
            <a:pPr>
              <a:buClr>
                <a:srgbClr val="FF0000"/>
              </a:buClr>
            </a:pPr>
            <a:endParaRPr lang="en-US" sz="2400" b="1" dirty="0"/>
          </a:p>
        </p:txBody>
      </p:sp>
      <p:sp>
        <p:nvSpPr>
          <p:cNvPr id="3" name="TextBox 2"/>
          <p:cNvSpPr txBox="1"/>
          <p:nvPr/>
        </p:nvSpPr>
        <p:spPr>
          <a:xfrm>
            <a:off x="424132" y="655607"/>
            <a:ext cx="66294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800" b="1" dirty="0"/>
              <a:t>What are genetic markers of disease</a:t>
            </a:r>
          </a:p>
        </p:txBody>
      </p:sp>
      <p:pic>
        <p:nvPicPr>
          <p:cNvPr id="4" name="Picture 3">
            <a:extLst>
              <a:ext uri="{FF2B5EF4-FFF2-40B4-BE49-F238E27FC236}">
                <a16:creationId xmlns:a16="http://schemas.microsoft.com/office/drawing/2014/main" id="{77AE8199-0924-4F81-AEFD-8156E8883527}"/>
              </a:ext>
            </a:extLst>
          </p:cNvPr>
          <p:cNvPicPr>
            <a:picLocks noChangeAspect="1"/>
          </p:cNvPicPr>
          <p:nvPr/>
        </p:nvPicPr>
        <p:blipFill>
          <a:blip r:embed="rId2"/>
          <a:stretch>
            <a:fillRect/>
          </a:stretch>
        </p:blipFill>
        <p:spPr>
          <a:xfrm>
            <a:off x="6881004" y="2018581"/>
            <a:ext cx="4703518" cy="2988694"/>
          </a:xfrm>
          <a:prstGeom prst="rect">
            <a:avLst/>
          </a:prstGeom>
        </p:spPr>
      </p:pic>
      <p:pic>
        <p:nvPicPr>
          <p:cNvPr id="5" name="Picture 4">
            <a:extLst>
              <a:ext uri="{FF2B5EF4-FFF2-40B4-BE49-F238E27FC236}">
                <a16:creationId xmlns:a16="http://schemas.microsoft.com/office/drawing/2014/main" id="{B7E633FE-B3D1-442F-ADB3-37ED8F0E95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14800" y="228601"/>
            <a:ext cx="388533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400" b="1" dirty="0"/>
              <a:t>Cancer Specific Mutations</a:t>
            </a:r>
          </a:p>
        </p:txBody>
      </p:sp>
      <p:pic>
        <p:nvPicPr>
          <p:cNvPr id="4" name="Picture 2" descr="http://i.stack.imgur.com/Jf8Q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79" y="1322086"/>
            <a:ext cx="3522634" cy="1630011"/>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3079" y="786441"/>
            <a:ext cx="3048000" cy="369332"/>
          </a:xfrm>
          <a:prstGeom prst="rect">
            <a:avLst/>
          </a:prstGeom>
          <a:noFill/>
        </p:spPr>
        <p:txBody>
          <a:bodyPr wrap="square" rtlCol="0">
            <a:spAutoFit/>
          </a:bodyPr>
          <a:lstStyle/>
          <a:p>
            <a:r>
              <a:rPr lang="en-US" b="1" dirty="0">
                <a:solidFill>
                  <a:srgbClr val="0070C0"/>
                </a:solidFill>
              </a:rPr>
              <a:t>What are mutations?</a:t>
            </a:r>
          </a:p>
        </p:txBody>
      </p:sp>
      <p:pic>
        <p:nvPicPr>
          <p:cNvPr id="7" name="Picture 6"/>
          <p:cNvPicPr>
            <a:picLocks noChangeAspect="1"/>
          </p:cNvPicPr>
          <p:nvPr/>
        </p:nvPicPr>
        <p:blipFill>
          <a:blip r:embed="rId3"/>
          <a:stretch>
            <a:fillRect/>
          </a:stretch>
        </p:blipFill>
        <p:spPr>
          <a:xfrm>
            <a:off x="483079" y="3118410"/>
            <a:ext cx="5429071" cy="3495893"/>
          </a:xfrm>
          <a:prstGeom prst="rect">
            <a:avLst/>
          </a:prstGeom>
        </p:spPr>
      </p:pic>
      <p:pic>
        <p:nvPicPr>
          <p:cNvPr id="8" name="Picture 7">
            <a:extLst>
              <a:ext uri="{FF2B5EF4-FFF2-40B4-BE49-F238E27FC236}">
                <a16:creationId xmlns:a16="http://schemas.microsoft.com/office/drawing/2014/main" id="{430A1913-E34B-48C6-837E-A6F10858047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994669" y="169341"/>
            <a:ext cx="2773383" cy="105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2E6EEE55-B403-4F2A-8ED1-BE30EDF5BC38}"/>
              </a:ext>
            </a:extLst>
          </p:cNvPr>
          <p:cNvPicPr>
            <a:picLocks noChangeAspect="1"/>
          </p:cNvPicPr>
          <p:nvPr/>
        </p:nvPicPr>
        <p:blipFill>
          <a:blip r:embed="rId5"/>
          <a:stretch>
            <a:fillRect/>
          </a:stretch>
        </p:blipFill>
        <p:spPr>
          <a:xfrm>
            <a:off x="6177889" y="1932586"/>
            <a:ext cx="5633559" cy="2992828"/>
          </a:xfrm>
          <a:prstGeom prst="rect">
            <a:avLst/>
          </a:prstGeom>
        </p:spPr>
      </p:pic>
    </p:spTree>
    <p:extLst>
      <p:ext uri="{BB962C8B-B14F-4D97-AF65-F5344CB8AC3E}">
        <p14:creationId xmlns:p14="http://schemas.microsoft.com/office/powerpoint/2010/main" val="2864452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15987</TotalTime>
  <Words>974</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Wingdings</vt:lpstr>
      <vt:lpstr>Office Theme</vt:lpstr>
      <vt:lpstr>Biochemical and Genetic Markers</vt:lpstr>
      <vt:lpstr>Biochemical Markers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Single Nucleotide Polymorphism in human DNA </vt:lpstr>
      <vt:lpstr>Microsatellite repeats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Shaun Sabico</dc:creator>
  <cp:lastModifiedBy>Nasser Al-Daghri</cp:lastModifiedBy>
  <cp:revision>19</cp:revision>
  <dcterms:created xsi:type="dcterms:W3CDTF">2024-01-24T04:56:59Z</dcterms:created>
  <dcterms:modified xsi:type="dcterms:W3CDTF">2024-02-04T07:51:00Z</dcterms:modified>
</cp:coreProperties>
</file>