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8" r:id="rId2"/>
    <p:sldId id="257" r:id="rId3"/>
    <p:sldId id="258" r:id="rId4"/>
    <p:sldId id="290" r:id="rId5"/>
    <p:sldId id="259" r:id="rId6"/>
    <p:sldId id="260" r:id="rId7"/>
    <p:sldId id="261" r:id="rId8"/>
    <p:sldId id="262" r:id="rId9"/>
    <p:sldId id="263" r:id="rId10"/>
    <p:sldId id="264" r:id="rId11"/>
    <p:sldId id="265" r:id="rId12"/>
    <p:sldId id="266" r:id="rId13"/>
    <p:sldId id="292" r:id="rId14"/>
    <p:sldId id="271" r:id="rId15"/>
    <p:sldId id="268" r:id="rId16"/>
    <p:sldId id="291" r:id="rId17"/>
    <p:sldId id="275" r:id="rId18"/>
    <p:sldId id="274" r:id="rId19"/>
    <p:sldId id="276" r:id="rId20"/>
    <p:sldId id="278" r:id="rId21"/>
    <p:sldId id="293" r:id="rId22"/>
    <p:sldId id="296" r:id="rId23"/>
    <p:sldId id="279" r:id="rId24"/>
    <p:sldId id="294"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4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179DB-E77E-49EF-9753-85CC8FC369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858154-F29A-4D5B-B35D-AF0EB558AE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B860657-0805-46C5-B9A5-60C3726685FA}"/>
              </a:ext>
            </a:extLst>
          </p:cNvPr>
          <p:cNvSpPr>
            <a:spLocks noGrp="1"/>
          </p:cNvSpPr>
          <p:nvPr>
            <p:ph type="dt" sz="half" idx="10"/>
          </p:nvPr>
        </p:nvSpPr>
        <p:spPr/>
        <p:txBody>
          <a:bodyPr/>
          <a:lstStyle/>
          <a:p>
            <a:fld id="{94BFB17F-895D-4B32-A876-0A913239328C}" type="datetimeFigureOut">
              <a:rPr lang="en-US" smtClean="0"/>
              <a:t>4/29/2024</a:t>
            </a:fld>
            <a:endParaRPr lang="en-US"/>
          </a:p>
        </p:txBody>
      </p:sp>
      <p:sp>
        <p:nvSpPr>
          <p:cNvPr id="5" name="Footer Placeholder 4">
            <a:extLst>
              <a:ext uri="{FF2B5EF4-FFF2-40B4-BE49-F238E27FC236}">
                <a16:creationId xmlns:a16="http://schemas.microsoft.com/office/drawing/2014/main" id="{B551B3A1-E86B-483D-A4EB-0D9AD55AD2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81FD94-95DB-475B-8B74-59E25FE1B381}"/>
              </a:ext>
            </a:extLst>
          </p:cNvPr>
          <p:cNvSpPr>
            <a:spLocks noGrp="1"/>
          </p:cNvSpPr>
          <p:nvPr>
            <p:ph type="sldNum" sz="quarter" idx="12"/>
          </p:nvPr>
        </p:nvSpPr>
        <p:spPr/>
        <p:txBody>
          <a:bodyPr/>
          <a:lstStyle/>
          <a:p>
            <a:fld id="{301751CE-6C55-4FF4-B0B4-8EF57C8B74CB}" type="slidenum">
              <a:rPr lang="en-US" smtClean="0"/>
              <a:t>‹#›</a:t>
            </a:fld>
            <a:endParaRPr lang="en-US"/>
          </a:p>
        </p:txBody>
      </p:sp>
    </p:spTree>
    <p:extLst>
      <p:ext uri="{BB962C8B-B14F-4D97-AF65-F5344CB8AC3E}">
        <p14:creationId xmlns:p14="http://schemas.microsoft.com/office/powerpoint/2010/main" val="2499430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20A63-91D8-456D-9AEB-51F468BA13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7FB3B1-2F11-44A5-8425-572628D9527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AF00DA-E847-4976-A4FF-1C8D36959E21}"/>
              </a:ext>
            </a:extLst>
          </p:cNvPr>
          <p:cNvSpPr>
            <a:spLocks noGrp="1"/>
          </p:cNvSpPr>
          <p:nvPr>
            <p:ph type="dt" sz="half" idx="10"/>
          </p:nvPr>
        </p:nvSpPr>
        <p:spPr/>
        <p:txBody>
          <a:bodyPr/>
          <a:lstStyle/>
          <a:p>
            <a:fld id="{94BFB17F-895D-4B32-A876-0A913239328C}" type="datetimeFigureOut">
              <a:rPr lang="en-US" smtClean="0"/>
              <a:t>4/29/2024</a:t>
            </a:fld>
            <a:endParaRPr lang="en-US"/>
          </a:p>
        </p:txBody>
      </p:sp>
      <p:sp>
        <p:nvSpPr>
          <p:cNvPr id="5" name="Footer Placeholder 4">
            <a:extLst>
              <a:ext uri="{FF2B5EF4-FFF2-40B4-BE49-F238E27FC236}">
                <a16:creationId xmlns:a16="http://schemas.microsoft.com/office/drawing/2014/main" id="{57DD7CD0-5AD3-452D-8878-FDD6666E9B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1E83EE-1070-4792-84C1-F6523E7EAF82}"/>
              </a:ext>
            </a:extLst>
          </p:cNvPr>
          <p:cNvSpPr>
            <a:spLocks noGrp="1"/>
          </p:cNvSpPr>
          <p:nvPr>
            <p:ph type="sldNum" sz="quarter" idx="12"/>
          </p:nvPr>
        </p:nvSpPr>
        <p:spPr/>
        <p:txBody>
          <a:bodyPr/>
          <a:lstStyle/>
          <a:p>
            <a:fld id="{301751CE-6C55-4FF4-B0B4-8EF57C8B74CB}" type="slidenum">
              <a:rPr lang="en-US" smtClean="0"/>
              <a:t>‹#›</a:t>
            </a:fld>
            <a:endParaRPr lang="en-US"/>
          </a:p>
        </p:txBody>
      </p:sp>
    </p:spTree>
    <p:extLst>
      <p:ext uri="{BB962C8B-B14F-4D97-AF65-F5344CB8AC3E}">
        <p14:creationId xmlns:p14="http://schemas.microsoft.com/office/powerpoint/2010/main" val="4110077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B6D8D7-F01B-4FF3-8C69-7C31717D04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21A141-F135-44EC-9CA5-4BEFAB709A9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AC3FC8-D5AE-4E0A-A926-D72B3932D6D1}"/>
              </a:ext>
            </a:extLst>
          </p:cNvPr>
          <p:cNvSpPr>
            <a:spLocks noGrp="1"/>
          </p:cNvSpPr>
          <p:nvPr>
            <p:ph type="dt" sz="half" idx="10"/>
          </p:nvPr>
        </p:nvSpPr>
        <p:spPr/>
        <p:txBody>
          <a:bodyPr/>
          <a:lstStyle/>
          <a:p>
            <a:fld id="{94BFB17F-895D-4B32-A876-0A913239328C}" type="datetimeFigureOut">
              <a:rPr lang="en-US" smtClean="0"/>
              <a:t>4/29/2024</a:t>
            </a:fld>
            <a:endParaRPr lang="en-US"/>
          </a:p>
        </p:txBody>
      </p:sp>
      <p:sp>
        <p:nvSpPr>
          <p:cNvPr id="5" name="Footer Placeholder 4">
            <a:extLst>
              <a:ext uri="{FF2B5EF4-FFF2-40B4-BE49-F238E27FC236}">
                <a16:creationId xmlns:a16="http://schemas.microsoft.com/office/drawing/2014/main" id="{E3CEDEAF-C740-425F-A689-0862D8950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37B5C9-834E-4199-8412-4705F92A8C63}"/>
              </a:ext>
            </a:extLst>
          </p:cNvPr>
          <p:cNvSpPr>
            <a:spLocks noGrp="1"/>
          </p:cNvSpPr>
          <p:nvPr>
            <p:ph type="sldNum" sz="quarter" idx="12"/>
          </p:nvPr>
        </p:nvSpPr>
        <p:spPr/>
        <p:txBody>
          <a:bodyPr/>
          <a:lstStyle/>
          <a:p>
            <a:fld id="{301751CE-6C55-4FF4-B0B4-8EF57C8B74CB}" type="slidenum">
              <a:rPr lang="en-US" smtClean="0"/>
              <a:t>‹#›</a:t>
            </a:fld>
            <a:endParaRPr lang="en-US"/>
          </a:p>
        </p:txBody>
      </p:sp>
    </p:spTree>
    <p:extLst>
      <p:ext uri="{BB962C8B-B14F-4D97-AF65-F5344CB8AC3E}">
        <p14:creationId xmlns:p14="http://schemas.microsoft.com/office/powerpoint/2010/main" val="3921116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2CF48-4BCB-457B-AEB3-AC69EFCFEE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1938AC-C054-4B99-9917-BB05EE560DD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FE8677-8726-42BD-B8E1-102A6266750E}"/>
              </a:ext>
            </a:extLst>
          </p:cNvPr>
          <p:cNvSpPr>
            <a:spLocks noGrp="1"/>
          </p:cNvSpPr>
          <p:nvPr>
            <p:ph type="dt" sz="half" idx="10"/>
          </p:nvPr>
        </p:nvSpPr>
        <p:spPr/>
        <p:txBody>
          <a:bodyPr/>
          <a:lstStyle/>
          <a:p>
            <a:fld id="{94BFB17F-895D-4B32-A876-0A913239328C}" type="datetimeFigureOut">
              <a:rPr lang="en-US" smtClean="0"/>
              <a:t>4/29/2024</a:t>
            </a:fld>
            <a:endParaRPr lang="en-US"/>
          </a:p>
        </p:txBody>
      </p:sp>
      <p:sp>
        <p:nvSpPr>
          <p:cNvPr id="5" name="Footer Placeholder 4">
            <a:extLst>
              <a:ext uri="{FF2B5EF4-FFF2-40B4-BE49-F238E27FC236}">
                <a16:creationId xmlns:a16="http://schemas.microsoft.com/office/drawing/2014/main" id="{DDC3346C-7A1A-4ADA-A83B-E3F17CCAD2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E4E822-2ECD-49C9-B58B-7186C96DE2F0}"/>
              </a:ext>
            </a:extLst>
          </p:cNvPr>
          <p:cNvSpPr>
            <a:spLocks noGrp="1"/>
          </p:cNvSpPr>
          <p:nvPr>
            <p:ph type="sldNum" sz="quarter" idx="12"/>
          </p:nvPr>
        </p:nvSpPr>
        <p:spPr/>
        <p:txBody>
          <a:bodyPr/>
          <a:lstStyle/>
          <a:p>
            <a:fld id="{301751CE-6C55-4FF4-B0B4-8EF57C8B74CB}" type="slidenum">
              <a:rPr lang="en-US" smtClean="0"/>
              <a:t>‹#›</a:t>
            </a:fld>
            <a:endParaRPr lang="en-US"/>
          </a:p>
        </p:txBody>
      </p:sp>
    </p:spTree>
    <p:extLst>
      <p:ext uri="{BB962C8B-B14F-4D97-AF65-F5344CB8AC3E}">
        <p14:creationId xmlns:p14="http://schemas.microsoft.com/office/powerpoint/2010/main" val="2267582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CDCE3-1D02-43A9-AA00-AB18FF65CB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A6EC82-B096-4C67-91F2-F54EB897B5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9056080-B05B-4EE2-B0E4-318C4FA92BA5}"/>
              </a:ext>
            </a:extLst>
          </p:cNvPr>
          <p:cNvSpPr>
            <a:spLocks noGrp="1"/>
          </p:cNvSpPr>
          <p:nvPr>
            <p:ph type="dt" sz="half" idx="10"/>
          </p:nvPr>
        </p:nvSpPr>
        <p:spPr/>
        <p:txBody>
          <a:bodyPr/>
          <a:lstStyle/>
          <a:p>
            <a:fld id="{94BFB17F-895D-4B32-A876-0A913239328C}" type="datetimeFigureOut">
              <a:rPr lang="en-US" smtClean="0"/>
              <a:t>4/29/2024</a:t>
            </a:fld>
            <a:endParaRPr lang="en-US"/>
          </a:p>
        </p:txBody>
      </p:sp>
      <p:sp>
        <p:nvSpPr>
          <p:cNvPr id="5" name="Footer Placeholder 4">
            <a:extLst>
              <a:ext uri="{FF2B5EF4-FFF2-40B4-BE49-F238E27FC236}">
                <a16:creationId xmlns:a16="http://schemas.microsoft.com/office/drawing/2014/main" id="{7F2ABE3F-4643-47B6-A4DD-C47057F017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D6183B-0F27-4686-B2BC-57DB922F547B}"/>
              </a:ext>
            </a:extLst>
          </p:cNvPr>
          <p:cNvSpPr>
            <a:spLocks noGrp="1"/>
          </p:cNvSpPr>
          <p:nvPr>
            <p:ph type="sldNum" sz="quarter" idx="12"/>
          </p:nvPr>
        </p:nvSpPr>
        <p:spPr/>
        <p:txBody>
          <a:bodyPr/>
          <a:lstStyle/>
          <a:p>
            <a:fld id="{301751CE-6C55-4FF4-B0B4-8EF57C8B74CB}" type="slidenum">
              <a:rPr lang="en-US" smtClean="0"/>
              <a:t>‹#›</a:t>
            </a:fld>
            <a:endParaRPr lang="en-US"/>
          </a:p>
        </p:txBody>
      </p:sp>
    </p:spTree>
    <p:extLst>
      <p:ext uri="{BB962C8B-B14F-4D97-AF65-F5344CB8AC3E}">
        <p14:creationId xmlns:p14="http://schemas.microsoft.com/office/powerpoint/2010/main" val="46710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CF3DB-570D-4EC7-910D-30556036A9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652AAC-FBB4-4A34-85E5-D070242F416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C4F007-EA7B-4ACF-8FA3-33EB7D5CAEB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B6195B-3879-4507-8F66-DDF033A5AAFD}"/>
              </a:ext>
            </a:extLst>
          </p:cNvPr>
          <p:cNvSpPr>
            <a:spLocks noGrp="1"/>
          </p:cNvSpPr>
          <p:nvPr>
            <p:ph type="dt" sz="half" idx="10"/>
          </p:nvPr>
        </p:nvSpPr>
        <p:spPr/>
        <p:txBody>
          <a:bodyPr/>
          <a:lstStyle/>
          <a:p>
            <a:fld id="{94BFB17F-895D-4B32-A876-0A913239328C}" type="datetimeFigureOut">
              <a:rPr lang="en-US" smtClean="0"/>
              <a:t>4/29/2024</a:t>
            </a:fld>
            <a:endParaRPr lang="en-US"/>
          </a:p>
        </p:txBody>
      </p:sp>
      <p:sp>
        <p:nvSpPr>
          <p:cNvPr id="6" name="Footer Placeholder 5">
            <a:extLst>
              <a:ext uri="{FF2B5EF4-FFF2-40B4-BE49-F238E27FC236}">
                <a16:creationId xmlns:a16="http://schemas.microsoft.com/office/drawing/2014/main" id="{0F6B5D2D-2CF8-4C4E-BBD4-2EF25A610A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B98C03-AA42-4E6D-A60A-CE96EB0411C0}"/>
              </a:ext>
            </a:extLst>
          </p:cNvPr>
          <p:cNvSpPr>
            <a:spLocks noGrp="1"/>
          </p:cNvSpPr>
          <p:nvPr>
            <p:ph type="sldNum" sz="quarter" idx="12"/>
          </p:nvPr>
        </p:nvSpPr>
        <p:spPr/>
        <p:txBody>
          <a:bodyPr/>
          <a:lstStyle/>
          <a:p>
            <a:fld id="{301751CE-6C55-4FF4-B0B4-8EF57C8B74CB}" type="slidenum">
              <a:rPr lang="en-US" smtClean="0"/>
              <a:t>‹#›</a:t>
            </a:fld>
            <a:endParaRPr lang="en-US"/>
          </a:p>
        </p:txBody>
      </p:sp>
    </p:spTree>
    <p:extLst>
      <p:ext uri="{BB962C8B-B14F-4D97-AF65-F5344CB8AC3E}">
        <p14:creationId xmlns:p14="http://schemas.microsoft.com/office/powerpoint/2010/main" val="3238407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214B1-1081-4041-8D7B-9CB469400E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B7BAD9-2F4C-420C-A6FB-3B1FCFF1E7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95C12FC-39ED-4D4C-9272-E947DCCEDED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886AA8-9705-489D-9FC9-A85B4734CA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81B8FFC-A37D-4B9E-8BC9-C239831C161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0DD91A-CBCB-4A08-A6BE-BEE3C9183E34}"/>
              </a:ext>
            </a:extLst>
          </p:cNvPr>
          <p:cNvSpPr>
            <a:spLocks noGrp="1"/>
          </p:cNvSpPr>
          <p:nvPr>
            <p:ph type="dt" sz="half" idx="10"/>
          </p:nvPr>
        </p:nvSpPr>
        <p:spPr/>
        <p:txBody>
          <a:bodyPr/>
          <a:lstStyle/>
          <a:p>
            <a:fld id="{94BFB17F-895D-4B32-A876-0A913239328C}" type="datetimeFigureOut">
              <a:rPr lang="en-US" smtClean="0"/>
              <a:t>4/29/2024</a:t>
            </a:fld>
            <a:endParaRPr lang="en-US"/>
          </a:p>
        </p:txBody>
      </p:sp>
      <p:sp>
        <p:nvSpPr>
          <p:cNvPr id="8" name="Footer Placeholder 7">
            <a:extLst>
              <a:ext uri="{FF2B5EF4-FFF2-40B4-BE49-F238E27FC236}">
                <a16:creationId xmlns:a16="http://schemas.microsoft.com/office/drawing/2014/main" id="{A0A81CE4-E299-4E5D-ACE3-2D85A747CB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6FD0D3-621D-4BD0-A801-8D9FCA537BFF}"/>
              </a:ext>
            </a:extLst>
          </p:cNvPr>
          <p:cNvSpPr>
            <a:spLocks noGrp="1"/>
          </p:cNvSpPr>
          <p:nvPr>
            <p:ph type="sldNum" sz="quarter" idx="12"/>
          </p:nvPr>
        </p:nvSpPr>
        <p:spPr/>
        <p:txBody>
          <a:bodyPr/>
          <a:lstStyle/>
          <a:p>
            <a:fld id="{301751CE-6C55-4FF4-B0B4-8EF57C8B74CB}" type="slidenum">
              <a:rPr lang="en-US" smtClean="0"/>
              <a:t>‹#›</a:t>
            </a:fld>
            <a:endParaRPr lang="en-US"/>
          </a:p>
        </p:txBody>
      </p:sp>
    </p:spTree>
    <p:extLst>
      <p:ext uri="{BB962C8B-B14F-4D97-AF65-F5344CB8AC3E}">
        <p14:creationId xmlns:p14="http://schemas.microsoft.com/office/powerpoint/2010/main" val="2531589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E2209-DA54-4D1B-9009-69FD914848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22F057-5299-4F0B-9193-5CB48C3CE26C}"/>
              </a:ext>
            </a:extLst>
          </p:cNvPr>
          <p:cNvSpPr>
            <a:spLocks noGrp="1"/>
          </p:cNvSpPr>
          <p:nvPr>
            <p:ph type="dt" sz="half" idx="10"/>
          </p:nvPr>
        </p:nvSpPr>
        <p:spPr/>
        <p:txBody>
          <a:bodyPr/>
          <a:lstStyle/>
          <a:p>
            <a:fld id="{94BFB17F-895D-4B32-A876-0A913239328C}" type="datetimeFigureOut">
              <a:rPr lang="en-US" smtClean="0"/>
              <a:t>4/29/2024</a:t>
            </a:fld>
            <a:endParaRPr lang="en-US"/>
          </a:p>
        </p:txBody>
      </p:sp>
      <p:sp>
        <p:nvSpPr>
          <p:cNvPr id="4" name="Footer Placeholder 3">
            <a:extLst>
              <a:ext uri="{FF2B5EF4-FFF2-40B4-BE49-F238E27FC236}">
                <a16:creationId xmlns:a16="http://schemas.microsoft.com/office/drawing/2014/main" id="{1F050D13-C707-4AE2-93AD-C4F4C91139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34C9A6-1FE6-4464-80C9-9299CD21722E}"/>
              </a:ext>
            </a:extLst>
          </p:cNvPr>
          <p:cNvSpPr>
            <a:spLocks noGrp="1"/>
          </p:cNvSpPr>
          <p:nvPr>
            <p:ph type="sldNum" sz="quarter" idx="12"/>
          </p:nvPr>
        </p:nvSpPr>
        <p:spPr/>
        <p:txBody>
          <a:bodyPr/>
          <a:lstStyle/>
          <a:p>
            <a:fld id="{301751CE-6C55-4FF4-B0B4-8EF57C8B74CB}" type="slidenum">
              <a:rPr lang="en-US" smtClean="0"/>
              <a:t>‹#›</a:t>
            </a:fld>
            <a:endParaRPr lang="en-US"/>
          </a:p>
        </p:txBody>
      </p:sp>
    </p:spTree>
    <p:extLst>
      <p:ext uri="{BB962C8B-B14F-4D97-AF65-F5344CB8AC3E}">
        <p14:creationId xmlns:p14="http://schemas.microsoft.com/office/powerpoint/2010/main" val="3911621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9DD571-DF1B-4B9F-B50A-B5F3763F4176}"/>
              </a:ext>
            </a:extLst>
          </p:cNvPr>
          <p:cNvSpPr>
            <a:spLocks noGrp="1"/>
          </p:cNvSpPr>
          <p:nvPr>
            <p:ph type="dt" sz="half" idx="10"/>
          </p:nvPr>
        </p:nvSpPr>
        <p:spPr/>
        <p:txBody>
          <a:bodyPr/>
          <a:lstStyle/>
          <a:p>
            <a:fld id="{94BFB17F-895D-4B32-A876-0A913239328C}" type="datetimeFigureOut">
              <a:rPr lang="en-US" smtClean="0"/>
              <a:t>4/29/2024</a:t>
            </a:fld>
            <a:endParaRPr lang="en-US"/>
          </a:p>
        </p:txBody>
      </p:sp>
      <p:sp>
        <p:nvSpPr>
          <p:cNvPr id="3" name="Footer Placeholder 2">
            <a:extLst>
              <a:ext uri="{FF2B5EF4-FFF2-40B4-BE49-F238E27FC236}">
                <a16:creationId xmlns:a16="http://schemas.microsoft.com/office/drawing/2014/main" id="{824CA39D-9543-4216-8BA2-D1B27B6754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E1BDCE-E57B-424A-9D8A-236EB359B4FC}"/>
              </a:ext>
            </a:extLst>
          </p:cNvPr>
          <p:cNvSpPr>
            <a:spLocks noGrp="1"/>
          </p:cNvSpPr>
          <p:nvPr>
            <p:ph type="sldNum" sz="quarter" idx="12"/>
          </p:nvPr>
        </p:nvSpPr>
        <p:spPr/>
        <p:txBody>
          <a:bodyPr/>
          <a:lstStyle/>
          <a:p>
            <a:fld id="{301751CE-6C55-4FF4-B0B4-8EF57C8B74CB}" type="slidenum">
              <a:rPr lang="en-US" smtClean="0"/>
              <a:t>‹#›</a:t>
            </a:fld>
            <a:endParaRPr lang="en-US"/>
          </a:p>
        </p:txBody>
      </p:sp>
    </p:spTree>
    <p:extLst>
      <p:ext uri="{BB962C8B-B14F-4D97-AF65-F5344CB8AC3E}">
        <p14:creationId xmlns:p14="http://schemas.microsoft.com/office/powerpoint/2010/main" val="3592718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6CACD-E2D7-4000-AAE0-685A4FB8F6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7776D6-AF60-4482-803D-0BDC53DA74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4DE7AF-5049-43DF-8117-F1FD58AA9A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7A940F-DA47-40E9-B9A8-8EDC1F462542}"/>
              </a:ext>
            </a:extLst>
          </p:cNvPr>
          <p:cNvSpPr>
            <a:spLocks noGrp="1"/>
          </p:cNvSpPr>
          <p:nvPr>
            <p:ph type="dt" sz="half" idx="10"/>
          </p:nvPr>
        </p:nvSpPr>
        <p:spPr/>
        <p:txBody>
          <a:bodyPr/>
          <a:lstStyle/>
          <a:p>
            <a:fld id="{94BFB17F-895D-4B32-A876-0A913239328C}" type="datetimeFigureOut">
              <a:rPr lang="en-US" smtClean="0"/>
              <a:t>4/29/2024</a:t>
            </a:fld>
            <a:endParaRPr lang="en-US"/>
          </a:p>
        </p:txBody>
      </p:sp>
      <p:sp>
        <p:nvSpPr>
          <p:cNvPr id="6" name="Footer Placeholder 5">
            <a:extLst>
              <a:ext uri="{FF2B5EF4-FFF2-40B4-BE49-F238E27FC236}">
                <a16:creationId xmlns:a16="http://schemas.microsoft.com/office/drawing/2014/main" id="{CFCB2E75-1239-4C8A-B7C2-AD3464F3D5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55CD4D-FBD7-41D8-8C69-659F778EAAD4}"/>
              </a:ext>
            </a:extLst>
          </p:cNvPr>
          <p:cNvSpPr>
            <a:spLocks noGrp="1"/>
          </p:cNvSpPr>
          <p:nvPr>
            <p:ph type="sldNum" sz="quarter" idx="12"/>
          </p:nvPr>
        </p:nvSpPr>
        <p:spPr/>
        <p:txBody>
          <a:bodyPr/>
          <a:lstStyle/>
          <a:p>
            <a:fld id="{301751CE-6C55-4FF4-B0B4-8EF57C8B74CB}" type="slidenum">
              <a:rPr lang="en-US" smtClean="0"/>
              <a:t>‹#›</a:t>
            </a:fld>
            <a:endParaRPr lang="en-US"/>
          </a:p>
        </p:txBody>
      </p:sp>
    </p:spTree>
    <p:extLst>
      <p:ext uri="{BB962C8B-B14F-4D97-AF65-F5344CB8AC3E}">
        <p14:creationId xmlns:p14="http://schemas.microsoft.com/office/powerpoint/2010/main" val="526805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A10D9-50EA-4E30-AB05-CD99BE8BF9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6A8D2D-8788-4737-AB70-784CE06303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F4C61B-EF4D-449E-BFC3-35903D5911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F2294F-8885-4DA9-A54C-BA4ADCE21BAE}"/>
              </a:ext>
            </a:extLst>
          </p:cNvPr>
          <p:cNvSpPr>
            <a:spLocks noGrp="1"/>
          </p:cNvSpPr>
          <p:nvPr>
            <p:ph type="dt" sz="half" idx="10"/>
          </p:nvPr>
        </p:nvSpPr>
        <p:spPr/>
        <p:txBody>
          <a:bodyPr/>
          <a:lstStyle/>
          <a:p>
            <a:fld id="{94BFB17F-895D-4B32-A876-0A913239328C}" type="datetimeFigureOut">
              <a:rPr lang="en-US" smtClean="0"/>
              <a:t>4/29/2024</a:t>
            </a:fld>
            <a:endParaRPr lang="en-US"/>
          </a:p>
        </p:txBody>
      </p:sp>
      <p:sp>
        <p:nvSpPr>
          <p:cNvPr id="6" name="Footer Placeholder 5">
            <a:extLst>
              <a:ext uri="{FF2B5EF4-FFF2-40B4-BE49-F238E27FC236}">
                <a16:creationId xmlns:a16="http://schemas.microsoft.com/office/drawing/2014/main" id="{941871CA-542E-40AE-A979-AFEE09E6C2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A62AD9-1FE1-41F5-B8F9-5A66B58E497E}"/>
              </a:ext>
            </a:extLst>
          </p:cNvPr>
          <p:cNvSpPr>
            <a:spLocks noGrp="1"/>
          </p:cNvSpPr>
          <p:nvPr>
            <p:ph type="sldNum" sz="quarter" idx="12"/>
          </p:nvPr>
        </p:nvSpPr>
        <p:spPr/>
        <p:txBody>
          <a:bodyPr/>
          <a:lstStyle/>
          <a:p>
            <a:fld id="{301751CE-6C55-4FF4-B0B4-8EF57C8B74CB}" type="slidenum">
              <a:rPr lang="en-US" smtClean="0"/>
              <a:t>‹#›</a:t>
            </a:fld>
            <a:endParaRPr lang="en-US"/>
          </a:p>
        </p:txBody>
      </p:sp>
    </p:spTree>
    <p:extLst>
      <p:ext uri="{BB962C8B-B14F-4D97-AF65-F5344CB8AC3E}">
        <p14:creationId xmlns:p14="http://schemas.microsoft.com/office/powerpoint/2010/main" val="3842454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53234A-DF47-4115-8FC3-770E7F2572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E0977F-7D58-47E9-A972-80E2A2B00C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3C0B0F-67D0-4B26-831E-1426747365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BFB17F-895D-4B32-A876-0A913239328C}" type="datetimeFigureOut">
              <a:rPr lang="en-US" smtClean="0"/>
              <a:t>4/29/2024</a:t>
            </a:fld>
            <a:endParaRPr lang="en-US"/>
          </a:p>
        </p:txBody>
      </p:sp>
      <p:sp>
        <p:nvSpPr>
          <p:cNvPr id="5" name="Footer Placeholder 4">
            <a:extLst>
              <a:ext uri="{FF2B5EF4-FFF2-40B4-BE49-F238E27FC236}">
                <a16:creationId xmlns:a16="http://schemas.microsoft.com/office/drawing/2014/main" id="{8BD17C35-FEC9-480A-A129-D07D5C6B7A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13E4379-303B-49A5-ADFA-3A945779D3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1751CE-6C55-4FF4-B0B4-8EF57C8B74CB}" type="slidenum">
              <a:rPr lang="en-US" smtClean="0"/>
              <a:t>‹#›</a:t>
            </a:fld>
            <a:endParaRPr lang="en-US"/>
          </a:p>
        </p:txBody>
      </p:sp>
    </p:spTree>
    <p:extLst>
      <p:ext uri="{BB962C8B-B14F-4D97-AF65-F5344CB8AC3E}">
        <p14:creationId xmlns:p14="http://schemas.microsoft.com/office/powerpoint/2010/main" val="612051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1051C2-6F6C-4ED7-92AE-1F7E5496D0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FDFA333C-22AB-4314-A0BF-A13AD57024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767" y="169341"/>
            <a:ext cx="3006565"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E3FBAED8-8D4B-4996-82D1-2CC04ABD2845}"/>
              </a:ext>
            </a:extLst>
          </p:cNvPr>
          <p:cNvSpPr txBox="1"/>
          <p:nvPr/>
        </p:nvSpPr>
        <p:spPr>
          <a:xfrm>
            <a:off x="4143553" y="2240680"/>
            <a:ext cx="3904891" cy="553998"/>
          </a:xfrm>
          <a:prstGeom prst="rect">
            <a:avLst/>
          </a:prstGeom>
          <a:noFill/>
        </p:spPr>
        <p:txBody>
          <a:bodyPr wrap="square" rtlCol="0">
            <a:spAutoFit/>
          </a:bodyPr>
          <a:lstStyle/>
          <a:p>
            <a:pPr algn="ctr"/>
            <a:r>
              <a:rPr lang="en-US" sz="3000" b="1" dirty="0">
                <a:solidFill>
                  <a:srgbClr val="0070C0"/>
                </a:solidFill>
                <a:latin typeface="Cambria" panose="02040503050406030204" pitchFamily="18" charset="0"/>
                <a:ea typeface="Cambria" panose="02040503050406030204" pitchFamily="18" charset="0"/>
              </a:rPr>
              <a:t>BCH473: Biomarkers</a:t>
            </a:r>
          </a:p>
        </p:txBody>
      </p:sp>
      <p:sp>
        <p:nvSpPr>
          <p:cNvPr id="9" name="Title 1">
            <a:extLst>
              <a:ext uri="{FF2B5EF4-FFF2-40B4-BE49-F238E27FC236}">
                <a16:creationId xmlns:a16="http://schemas.microsoft.com/office/drawing/2014/main" id="{40D3E0D4-19A4-4C98-AEAE-6EB6405779D6}"/>
              </a:ext>
            </a:extLst>
          </p:cNvPr>
          <p:cNvSpPr>
            <a:spLocks noGrp="1"/>
          </p:cNvSpPr>
          <p:nvPr>
            <p:ph type="ctrTitle"/>
          </p:nvPr>
        </p:nvSpPr>
        <p:spPr>
          <a:xfrm>
            <a:off x="882050" y="3135702"/>
            <a:ext cx="10427895" cy="1639374"/>
          </a:xfrm>
          <a:noFill/>
          <a:ln>
            <a:noFill/>
          </a:ln>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b="1" dirty="0">
                <a:latin typeface="Cambria" panose="02040503050406030204" pitchFamily="18" charset="0"/>
                <a:ea typeface="Cambria" panose="02040503050406030204" pitchFamily="18" charset="0"/>
              </a:rPr>
              <a:t>Biomarkers of Neurological Disorders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362200" y="304800"/>
            <a:ext cx="7772400" cy="762000"/>
          </a:xfrm>
          <a:prstGeom prst="rect">
            <a:avLst/>
          </a:prstGeom>
          <a:noFill/>
          <a:ln>
            <a:noFill/>
          </a:ln>
        </p:spPr>
        <p:txBody>
          <a:bodyPr/>
          <a:lstStyle/>
          <a:p>
            <a:pPr algn="ctr">
              <a:spcBef>
                <a:spcPct val="0"/>
              </a:spcBef>
              <a:defRPr/>
            </a:pPr>
            <a:r>
              <a:rPr lang="en-US" sz="4400" b="1" dirty="0">
                <a:latin typeface="Palatino Linotype" panose="02040502050505030304" pitchFamily="18" charset="0"/>
                <a:ea typeface="+mj-ea"/>
                <a:cs typeface="+mj-cs"/>
              </a:rPr>
              <a:t>Multiple Sclerosis</a:t>
            </a:r>
          </a:p>
        </p:txBody>
      </p:sp>
      <p:sp>
        <p:nvSpPr>
          <p:cNvPr id="3" name="Rectangle 2"/>
          <p:cNvSpPr/>
          <p:nvPr/>
        </p:nvSpPr>
        <p:spPr>
          <a:xfrm>
            <a:off x="664233" y="4826676"/>
            <a:ext cx="10955547" cy="1754326"/>
          </a:xfrm>
          <a:prstGeom prst="rect">
            <a:avLst/>
          </a:prstGeom>
        </p:spPr>
        <p:txBody>
          <a:bodyPr wrap="square">
            <a:spAutoFit/>
          </a:bodyPr>
          <a:lstStyle/>
          <a:p>
            <a:r>
              <a:rPr lang="en-US" dirty="0">
                <a:latin typeface="Palatino Linotype" panose="02040502050505030304" pitchFamily="18" charset="0"/>
              </a:rPr>
              <a:t>Multiple sclerosis (MS), also known as disseminated sclerosis or encephalomyelitis </a:t>
            </a:r>
            <a:r>
              <a:rPr lang="en-US" dirty="0" err="1">
                <a:latin typeface="Palatino Linotype" panose="02040502050505030304" pitchFamily="18" charset="0"/>
              </a:rPr>
              <a:t>disseminata</a:t>
            </a:r>
            <a:r>
              <a:rPr lang="en-US" dirty="0">
                <a:latin typeface="Palatino Linotype" panose="02040502050505030304" pitchFamily="18" charset="0"/>
              </a:rPr>
              <a:t>, is an </a:t>
            </a:r>
            <a:r>
              <a:rPr lang="en-US" b="1" dirty="0">
                <a:latin typeface="Palatino Linotype" panose="02040502050505030304" pitchFamily="18" charset="0"/>
              </a:rPr>
              <a:t>inflammatory disease </a:t>
            </a:r>
            <a:r>
              <a:rPr lang="en-US" dirty="0">
                <a:latin typeface="Palatino Linotype" panose="02040502050505030304" pitchFamily="18" charset="0"/>
              </a:rPr>
              <a:t>in which the </a:t>
            </a:r>
            <a:r>
              <a:rPr lang="en-US" b="1" dirty="0">
                <a:latin typeface="Palatino Linotype" panose="02040502050505030304" pitchFamily="18" charset="0"/>
              </a:rPr>
              <a:t>insulating covers of nerve cells in the brain and spinal cord are damaged</a:t>
            </a:r>
            <a:r>
              <a:rPr lang="en-US" dirty="0">
                <a:latin typeface="Palatino Linotype" panose="02040502050505030304" pitchFamily="18" charset="0"/>
              </a:rPr>
              <a:t>. This damage disrupts the ability of parts of the nervous system to communicate, resulting in a wide range of signs and symptoms, including physical, mental, and sometimes psychiatric problems. MS takes several forms, with new symptoms either occurring in isolated attacks (relapsing forms) or building up over time (progressive forms)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7276" y="1219201"/>
            <a:ext cx="2752725" cy="349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F8A08324-E8B7-403C-9BC4-5BC22D6D525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ABEBB75C-88B2-4E39-8646-7336486D8EC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767" y="169341"/>
            <a:ext cx="3006565"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19022" y="2343509"/>
            <a:ext cx="11153955" cy="3332672"/>
          </a:xfrm>
          <a:prstGeom prst="rect">
            <a:avLst/>
          </a:prstGeom>
        </p:spPr>
        <p:txBody>
          <a:bodyPr/>
          <a:lstStyle/>
          <a:p>
            <a:pPr marL="342900" indent="-342900">
              <a:spcBef>
                <a:spcPct val="20000"/>
              </a:spcBef>
              <a:buFont typeface="Arial" pitchFamily="34" charset="0"/>
              <a:buChar char="•"/>
              <a:defRPr/>
            </a:pPr>
            <a:r>
              <a:rPr lang="en-US" sz="3200" dirty="0">
                <a:latin typeface="Palatino Linotype" panose="02040502050505030304" pitchFamily="18" charset="0"/>
              </a:rPr>
              <a:t>A slowly progressive neurological disease characterized by </a:t>
            </a:r>
            <a:r>
              <a:rPr lang="en-US" sz="3200" b="1" u="sng" dirty="0">
                <a:latin typeface="Palatino Linotype" panose="02040502050505030304" pitchFamily="18" charset="0"/>
              </a:rPr>
              <a:t>patches of demyelination in brain and spinal cord</a:t>
            </a:r>
            <a:r>
              <a:rPr lang="en-US" sz="3200" u="sng" dirty="0">
                <a:latin typeface="Palatino Linotype" panose="02040502050505030304" pitchFamily="18" charset="0"/>
              </a:rPr>
              <a:t> </a:t>
            </a:r>
          </a:p>
          <a:p>
            <a:pPr marL="742950" lvl="1" indent="-285750">
              <a:spcBef>
                <a:spcPct val="20000"/>
              </a:spcBef>
              <a:buFont typeface="Arial" pitchFamily="34" charset="0"/>
              <a:buChar char="–"/>
              <a:defRPr/>
            </a:pPr>
            <a:r>
              <a:rPr lang="en-US" sz="2800" dirty="0">
                <a:latin typeface="Palatino Linotype" panose="02040502050505030304" pitchFamily="18" charset="0"/>
              </a:rPr>
              <a:t>affects only </a:t>
            </a:r>
            <a:r>
              <a:rPr lang="en-US" sz="2800" dirty="0" err="1">
                <a:latin typeface="Palatino Linotype" panose="02040502050505030304" pitchFamily="18" charset="0"/>
              </a:rPr>
              <a:t>oligodendrocytes</a:t>
            </a:r>
            <a:r>
              <a:rPr lang="en-US" sz="2800" dirty="0">
                <a:latin typeface="Palatino Linotype" panose="02040502050505030304" pitchFamily="18" charset="0"/>
              </a:rPr>
              <a:t> not Schwann cells</a:t>
            </a:r>
          </a:p>
          <a:p>
            <a:pPr marL="742950" lvl="1" indent="-285750">
              <a:spcBef>
                <a:spcPct val="20000"/>
              </a:spcBef>
              <a:buFont typeface="Arial" pitchFamily="34" charset="0"/>
              <a:buChar char="–"/>
              <a:defRPr/>
            </a:pPr>
            <a:r>
              <a:rPr lang="en-US" sz="2800" dirty="0">
                <a:latin typeface="Palatino Linotype" panose="02040502050505030304" pitchFamily="18" charset="0"/>
              </a:rPr>
              <a:t>significant neural recovery often occurs during periods of spontaneous remission</a:t>
            </a:r>
          </a:p>
          <a:p>
            <a:pPr marL="342900" indent="-342900">
              <a:spcBef>
                <a:spcPct val="20000"/>
              </a:spcBef>
              <a:buFont typeface="Arial" pitchFamily="34" charset="0"/>
              <a:buChar char="•"/>
              <a:defRPr/>
            </a:pPr>
            <a:r>
              <a:rPr lang="en-US" sz="3200" dirty="0">
                <a:latin typeface="Palatino Linotype" panose="02040502050505030304" pitchFamily="18" charset="0"/>
              </a:rPr>
              <a:t>The cause is unknown and the course is highly variable</a:t>
            </a:r>
          </a:p>
        </p:txBody>
      </p:sp>
      <p:sp>
        <p:nvSpPr>
          <p:cNvPr id="3" name="Rectangle 2"/>
          <p:cNvSpPr txBox="1">
            <a:spLocks noChangeArrowheads="1"/>
          </p:cNvSpPr>
          <p:nvPr/>
        </p:nvSpPr>
        <p:spPr>
          <a:xfrm>
            <a:off x="2209800" y="762000"/>
            <a:ext cx="7772400" cy="762000"/>
          </a:xfrm>
          <a:prstGeom prst="rect">
            <a:avLst/>
          </a:prstGeom>
          <a:noFill/>
          <a:ln>
            <a:noFill/>
          </a:ln>
        </p:spPr>
        <p:txBody>
          <a:bodyPr/>
          <a:lstStyle/>
          <a:p>
            <a:pPr algn="ctr">
              <a:spcBef>
                <a:spcPct val="0"/>
              </a:spcBef>
              <a:defRPr/>
            </a:pPr>
            <a:r>
              <a:rPr lang="en-US" sz="4400" b="1" dirty="0">
                <a:latin typeface="Palatino Linotype" panose="02040502050505030304" pitchFamily="18" charset="0"/>
                <a:ea typeface="+mj-ea"/>
                <a:cs typeface="+mj-cs"/>
              </a:rPr>
              <a:t>Multiple Sclerosis</a:t>
            </a:r>
          </a:p>
        </p:txBody>
      </p:sp>
      <p:pic>
        <p:nvPicPr>
          <p:cNvPr id="4" name="Picture 3">
            <a:extLst>
              <a:ext uri="{FF2B5EF4-FFF2-40B4-BE49-F238E27FC236}">
                <a16:creationId xmlns:a16="http://schemas.microsoft.com/office/drawing/2014/main" id="{74453BB6-2ADD-4194-8103-3B7C495F639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D9F5DAC2-C34B-4C2A-B897-6983453F260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767" y="169341"/>
            <a:ext cx="3006565"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561145" y="1381598"/>
            <a:ext cx="6589503" cy="1143000"/>
          </a:xfrm>
          <a:prstGeom prst="rect">
            <a:avLst/>
          </a:prstGeom>
        </p:spPr>
        <p:txBody>
          <a:bodyPr/>
          <a:lstStyle/>
          <a:p>
            <a:pPr algn="ctr">
              <a:spcBef>
                <a:spcPct val="0"/>
              </a:spcBef>
              <a:defRPr/>
            </a:pPr>
            <a:r>
              <a:rPr lang="en-US" sz="4400" dirty="0">
                <a:latin typeface="Palatino Linotype" panose="02040502050505030304" pitchFamily="18" charset="0"/>
                <a:ea typeface="+mj-ea"/>
                <a:cs typeface="+mj-cs"/>
              </a:rPr>
              <a:t>MS: Postmortem Analysis</a:t>
            </a:r>
          </a:p>
        </p:txBody>
      </p:sp>
      <p:sp>
        <p:nvSpPr>
          <p:cNvPr id="3" name="Text Box 3"/>
          <p:cNvSpPr txBox="1">
            <a:spLocks noChangeArrowheads="1"/>
          </p:cNvSpPr>
          <p:nvPr/>
        </p:nvSpPr>
        <p:spPr bwMode="auto">
          <a:xfrm>
            <a:off x="8949905" y="3955212"/>
            <a:ext cx="3081068" cy="581025"/>
          </a:xfrm>
          <a:prstGeom prst="rect">
            <a:avLst/>
          </a:prstGeom>
          <a:noFill/>
          <a:ln w="9525">
            <a:noFill/>
            <a:miter lim="800000"/>
            <a:headEnd/>
            <a:tailEnd/>
          </a:ln>
          <a:effectLst/>
        </p:spPr>
        <p:txBody>
          <a:bodyPr wrap="square">
            <a:spAutoFit/>
          </a:bodyPr>
          <a:lstStyle/>
          <a:p>
            <a:pPr>
              <a:spcBef>
                <a:spcPct val="50000"/>
              </a:spcBef>
            </a:pPr>
            <a:r>
              <a:rPr lang="en-US" sz="1600" i="1" dirty="0"/>
              <a:t>brain photograph courtesy of the University of Utah Medical School</a:t>
            </a:r>
            <a:endParaRPr lang="en-US" dirty="0"/>
          </a:p>
        </p:txBody>
      </p:sp>
      <p:pic>
        <p:nvPicPr>
          <p:cNvPr id="4" name="Picture 4" descr="C:\Aruweb\MS-Utah.jpg"/>
          <p:cNvPicPr>
            <a:picLocks noChangeAspect="1" noChangeArrowheads="1"/>
          </p:cNvPicPr>
          <p:nvPr/>
        </p:nvPicPr>
        <p:blipFill>
          <a:blip r:embed="rId2" cstate="print"/>
          <a:srcRect/>
          <a:stretch>
            <a:fillRect/>
          </a:stretch>
        </p:blipFill>
        <p:spPr bwMode="auto">
          <a:xfrm>
            <a:off x="2960297" y="2615191"/>
            <a:ext cx="5791200" cy="3790950"/>
          </a:xfrm>
          <a:prstGeom prst="rect">
            <a:avLst/>
          </a:prstGeom>
          <a:noFill/>
        </p:spPr>
      </p:pic>
      <p:pic>
        <p:nvPicPr>
          <p:cNvPr id="6" name="Picture 5">
            <a:extLst>
              <a:ext uri="{FF2B5EF4-FFF2-40B4-BE49-F238E27FC236}">
                <a16:creationId xmlns:a16="http://schemas.microsoft.com/office/drawing/2014/main" id="{FAEA92AD-41C4-4C2B-AF87-8600210B148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C35E13F0-71EB-4DCC-9EE9-0D5D8B0078D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767" y="169341"/>
            <a:ext cx="3006565"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79A9D6-53BC-414D-85C9-2DE8AD7D08A6}"/>
              </a:ext>
            </a:extLst>
          </p:cNvPr>
          <p:cNvPicPr>
            <a:picLocks noChangeAspect="1"/>
          </p:cNvPicPr>
          <p:nvPr/>
        </p:nvPicPr>
        <p:blipFill rotWithShape="1">
          <a:blip r:embed="rId2"/>
          <a:srcRect l="735" t="14592" r="523" b="5283"/>
          <a:stretch/>
        </p:blipFill>
        <p:spPr>
          <a:xfrm>
            <a:off x="2710131" y="1104181"/>
            <a:ext cx="6771737" cy="5495027"/>
          </a:xfrm>
          <a:prstGeom prst="rect">
            <a:avLst/>
          </a:prstGeom>
        </p:spPr>
      </p:pic>
      <p:pic>
        <p:nvPicPr>
          <p:cNvPr id="4" name="Picture 3">
            <a:extLst>
              <a:ext uri="{FF2B5EF4-FFF2-40B4-BE49-F238E27FC236}">
                <a16:creationId xmlns:a16="http://schemas.microsoft.com/office/drawing/2014/main" id="{CEC48FEA-D9DD-4030-A899-AC90276D7D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E76629EB-B270-41EE-99BC-A6FB4458E1C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767" y="169341"/>
            <a:ext cx="3006565"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8644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43309" y="2418271"/>
            <a:ext cx="10705381" cy="3048000"/>
          </a:xfrm>
          <a:prstGeom prst="rect">
            <a:avLst/>
          </a:prstGeom>
          <a:noFill/>
          <a:ln>
            <a:noFill/>
          </a:ln>
        </p:spPr>
        <p:txBody>
          <a:bodyPr/>
          <a:lstStyle/>
          <a:p>
            <a:pPr marL="342900" indent="-342900">
              <a:spcBef>
                <a:spcPct val="20000"/>
              </a:spcBef>
              <a:buFont typeface="Arial" pitchFamily="34" charset="0"/>
              <a:buChar char="•"/>
              <a:defRPr/>
            </a:pPr>
            <a:r>
              <a:rPr lang="en-US" sz="3200" dirty="0">
                <a:latin typeface="Palatino Linotype" panose="02040502050505030304" pitchFamily="18" charset="0"/>
              </a:rPr>
              <a:t>Advanced symptoms can include:</a:t>
            </a:r>
          </a:p>
          <a:p>
            <a:pPr marL="742950" lvl="1" indent="-285750">
              <a:spcBef>
                <a:spcPct val="20000"/>
              </a:spcBef>
              <a:buFont typeface="Arial" pitchFamily="34" charset="0"/>
              <a:buChar char="–"/>
              <a:defRPr/>
            </a:pPr>
            <a:r>
              <a:rPr lang="en-US" sz="2800" dirty="0">
                <a:latin typeface="Palatino Linotype" panose="02040502050505030304" pitchFamily="18" charset="0"/>
              </a:rPr>
              <a:t>pronounced difficulty moving</a:t>
            </a:r>
          </a:p>
          <a:p>
            <a:pPr marL="742950" lvl="1" indent="-285750">
              <a:spcBef>
                <a:spcPct val="20000"/>
              </a:spcBef>
              <a:buFont typeface="Arial" pitchFamily="34" charset="0"/>
              <a:buChar char="–"/>
              <a:defRPr/>
            </a:pPr>
            <a:r>
              <a:rPr lang="en-US" sz="2800" dirty="0">
                <a:latin typeface="Palatino Linotype" panose="02040502050505030304" pitchFamily="18" charset="0"/>
              </a:rPr>
              <a:t>severe visual impairment or even blindness</a:t>
            </a:r>
          </a:p>
          <a:p>
            <a:pPr marL="742950" lvl="1" indent="-285750">
              <a:spcBef>
                <a:spcPct val="20000"/>
              </a:spcBef>
              <a:buFont typeface="Arial" pitchFamily="34" charset="0"/>
              <a:buChar char="–"/>
              <a:defRPr/>
            </a:pPr>
            <a:r>
              <a:rPr lang="en-US" sz="2800" dirty="0">
                <a:latin typeface="Palatino Linotype" panose="02040502050505030304" pitchFamily="18" charset="0"/>
              </a:rPr>
              <a:t>severe neuropathic pain</a:t>
            </a:r>
          </a:p>
          <a:p>
            <a:pPr marL="742950" lvl="1" indent="-285750">
              <a:spcBef>
                <a:spcPct val="20000"/>
              </a:spcBef>
              <a:buFont typeface="Arial" pitchFamily="34" charset="0"/>
              <a:buChar char="–"/>
              <a:defRPr/>
            </a:pPr>
            <a:r>
              <a:rPr lang="en-US" sz="2800" dirty="0">
                <a:latin typeface="Palatino Linotype" panose="02040502050505030304" pitchFamily="18" charset="0"/>
              </a:rPr>
              <a:t>pronounced cognitive and emotional disturbances</a:t>
            </a:r>
          </a:p>
        </p:txBody>
      </p:sp>
      <p:pic>
        <p:nvPicPr>
          <p:cNvPr id="4" name="Picture 3">
            <a:extLst>
              <a:ext uri="{FF2B5EF4-FFF2-40B4-BE49-F238E27FC236}">
                <a16:creationId xmlns:a16="http://schemas.microsoft.com/office/drawing/2014/main" id="{0097E6A7-75CB-4447-9AD8-899860922D2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1FCD60F2-A776-4CE7-8314-9A2BF79D0E7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767" y="169341"/>
            <a:ext cx="3006565"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26"/>
          <p:cNvSpPr txBox="1">
            <a:spLocks noChangeArrowheads="1"/>
          </p:cNvSpPr>
          <p:nvPr/>
        </p:nvSpPr>
        <p:spPr>
          <a:xfrm>
            <a:off x="2209801" y="1030857"/>
            <a:ext cx="7772400" cy="789316"/>
          </a:xfrm>
          <a:prstGeom prst="rect">
            <a:avLst/>
          </a:prstGeom>
        </p:spPr>
        <p:txBody>
          <a:bodyPr/>
          <a:lstStyle/>
          <a:p>
            <a:pPr algn="ctr">
              <a:spcBef>
                <a:spcPct val="0"/>
              </a:spcBef>
              <a:defRPr/>
            </a:pPr>
            <a:r>
              <a:rPr lang="en-US" sz="4000" dirty="0">
                <a:latin typeface="Palatino Linotype" panose="02040502050505030304" pitchFamily="18" charset="0"/>
                <a:ea typeface="+mj-ea"/>
                <a:cs typeface="+mj-cs"/>
              </a:rPr>
              <a:t>Geographic Distribution</a:t>
            </a:r>
          </a:p>
        </p:txBody>
      </p:sp>
      <p:pic>
        <p:nvPicPr>
          <p:cNvPr id="4" name="Picture 3">
            <a:extLst>
              <a:ext uri="{FF2B5EF4-FFF2-40B4-BE49-F238E27FC236}">
                <a16:creationId xmlns:a16="http://schemas.microsoft.com/office/drawing/2014/main" id="{BA4EB922-4A0B-4D22-BD32-3097DE1985AD}"/>
              </a:ext>
            </a:extLst>
          </p:cNvPr>
          <p:cNvPicPr>
            <a:picLocks noChangeAspect="1"/>
          </p:cNvPicPr>
          <p:nvPr/>
        </p:nvPicPr>
        <p:blipFill>
          <a:blip r:embed="rId2"/>
          <a:stretch>
            <a:fillRect/>
          </a:stretch>
        </p:blipFill>
        <p:spPr>
          <a:xfrm>
            <a:off x="2286000" y="1933575"/>
            <a:ext cx="7620000" cy="4819650"/>
          </a:xfrm>
          <a:prstGeom prst="rect">
            <a:avLst/>
          </a:prstGeom>
        </p:spPr>
      </p:pic>
      <p:pic>
        <p:nvPicPr>
          <p:cNvPr id="5" name="Picture 4">
            <a:extLst>
              <a:ext uri="{FF2B5EF4-FFF2-40B4-BE49-F238E27FC236}">
                <a16:creationId xmlns:a16="http://schemas.microsoft.com/office/drawing/2014/main" id="{694FFD28-4027-4A78-BD30-4D973F0D075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104EDBA0-94B8-4A9D-903E-F1A74BD0EA2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767" y="169341"/>
            <a:ext cx="3006565"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3117" y="2556294"/>
            <a:ext cx="10765766" cy="2585323"/>
          </a:xfrm>
          <a:prstGeom prst="rect">
            <a:avLst/>
          </a:prstGeom>
          <a:noFill/>
          <a:ln>
            <a:noFill/>
          </a:ln>
        </p:spPr>
        <p:txBody>
          <a:bodyPr wrap="square">
            <a:spAutoFit/>
          </a:bodyPr>
          <a:lstStyle/>
          <a:p>
            <a:pPr marL="285750" indent="-285750">
              <a:buFont typeface="Arial" panose="020B0604020202020204" pitchFamily="34" charset="0"/>
              <a:buChar char="•"/>
            </a:pPr>
            <a:r>
              <a:rPr lang="en-US" dirty="0">
                <a:latin typeface="Palatino Linotype" panose="02040502050505030304" pitchFamily="18" charset="0"/>
              </a:rPr>
              <a:t>Work to develop biomarkers that help with diagnosis and prediction of disease progression is </a:t>
            </a:r>
            <a:r>
              <a:rPr lang="en-US" b="1" dirty="0">
                <a:latin typeface="Palatino Linotype" panose="02040502050505030304" pitchFamily="18" charset="0"/>
              </a:rPr>
              <a:t>ongoing</a:t>
            </a:r>
            <a:r>
              <a:rPr lang="en-US" dirty="0">
                <a:latin typeface="Palatino Linotype" panose="02040502050505030304" pitchFamily="18" charset="0"/>
              </a:rPr>
              <a:t>.</a:t>
            </a:r>
          </a:p>
          <a:p>
            <a:pPr marL="285750" indent="-285750">
              <a:buFont typeface="Wingdings" panose="05000000000000000000" pitchFamily="2" charset="2"/>
              <a:buChar char="v"/>
            </a:pPr>
            <a:endParaRPr lang="en-US" dirty="0">
              <a:latin typeface="Palatino Linotype" panose="02040502050505030304" pitchFamily="18" charset="0"/>
            </a:endParaRPr>
          </a:p>
          <a:p>
            <a:pPr marL="285750" indent="-285750">
              <a:buFont typeface="Arial" panose="020B0604020202020204" pitchFamily="34" charset="0"/>
              <a:buChar char="•"/>
            </a:pPr>
            <a:r>
              <a:rPr lang="en-US" dirty="0">
                <a:latin typeface="Palatino Linotype" panose="02040502050505030304" pitchFamily="18" charset="0"/>
              </a:rPr>
              <a:t>New diagnostic methods that are being investigated include work with </a:t>
            </a:r>
            <a:r>
              <a:rPr lang="en-US" b="1" dirty="0">
                <a:latin typeface="Palatino Linotype" panose="02040502050505030304" pitchFamily="18" charset="0"/>
              </a:rPr>
              <a:t>anti-myelin antibodies</a:t>
            </a:r>
            <a:r>
              <a:rPr lang="en-US" dirty="0">
                <a:latin typeface="Palatino Linotype" panose="02040502050505030304" pitchFamily="18" charset="0"/>
              </a:rPr>
              <a:t>, and </a:t>
            </a:r>
            <a:r>
              <a:rPr lang="en-US" b="1" dirty="0">
                <a:latin typeface="Palatino Linotype" panose="02040502050505030304" pitchFamily="18" charset="0"/>
              </a:rPr>
              <a:t>studies with serum and cerebrospinal fluid</a:t>
            </a:r>
            <a:r>
              <a:rPr lang="en-US" dirty="0">
                <a:latin typeface="Palatino Linotype" panose="02040502050505030304" pitchFamily="18" charset="0"/>
              </a:rPr>
              <a:t>, but none of them has yielded reliably positive results.</a:t>
            </a:r>
          </a:p>
          <a:p>
            <a:pPr marL="285750" indent="-285750">
              <a:buFont typeface="Wingdings" panose="05000000000000000000" pitchFamily="2" charset="2"/>
              <a:buChar char="v"/>
            </a:pPr>
            <a:endParaRPr lang="en-US" dirty="0">
              <a:latin typeface="Palatino Linotype" panose="02040502050505030304" pitchFamily="18" charset="0"/>
            </a:endParaRPr>
          </a:p>
          <a:p>
            <a:pPr marL="285750" indent="-285750">
              <a:buFont typeface="Arial" panose="020B0604020202020204" pitchFamily="34" charset="0"/>
              <a:buChar char="•"/>
            </a:pPr>
            <a:r>
              <a:rPr lang="en-US" dirty="0">
                <a:latin typeface="Palatino Linotype" panose="02040502050505030304" pitchFamily="18" charset="0"/>
              </a:rPr>
              <a:t>At the current time, there are </a:t>
            </a:r>
            <a:r>
              <a:rPr lang="en-US" b="1" dirty="0">
                <a:latin typeface="Palatino Linotype" panose="02040502050505030304" pitchFamily="18" charset="0"/>
              </a:rPr>
              <a:t>no laboratory tests </a:t>
            </a:r>
            <a:r>
              <a:rPr lang="en-US" dirty="0">
                <a:latin typeface="Palatino Linotype" panose="02040502050505030304" pitchFamily="18" charset="0"/>
              </a:rPr>
              <a:t>that can predict prognosis. Several promising approaches have been proposed including: interleukin-6, nitric oxide and nitric oxide synthase, </a:t>
            </a:r>
            <a:r>
              <a:rPr lang="en-US" dirty="0" err="1">
                <a:latin typeface="Palatino Linotype" panose="02040502050505030304" pitchFamily="18" charset="0"/>
              </a:rPr>
              <a:t>osteopontin</a:t>
            </a:r>
            <a:r>
              <a:rPr lang="en-US" dirty="0">
                <a:latin typeface="Palatino Linotype" panose="02040502050505030304" pitchFamily="18" charset="0"/>
              </a:rPr>
              <a:t>, and </a:t>
            </a:r>
            <a:r>
              <a:rPr lang="en-US" dirty="0" err="1">
                <a:latin typeface="Palatino Linotype" panose="02040502050505030304" pitchFamily="18" charset="0"/>
              </a:rPr>
              <a:t>fetuin</a:t>
            </a:r>
            <a:r>
              <a:rPr lang="en-US" dirty="0">
                <a:latin typeface="Palatino Linotype" panose="02040502050505030304" pitchFamily="18" charset="0"/>
              </a:rPr>
              <a:t>-A. </a:t>
            </a:r>
          </a:p>
        </p:txBody>
      </p:sp>
      <p:sp>
        <p:nvSpPr>
          <p:cNvPr id="3" name="TextBox 2"/>
          <p:cNvSpPr txBox="1"/>
          <p:nvPr/>
        </p:nvSpPr>
        <p:spPr>
          <a:xfrm>
            <a:off x="3314700" y="1007853"/>
            <a:ext cx="5562600" cy="707886"/>
          </a:xfrm>
          <a:prstGeom prst="rect">
            <a:avLst/>
          </a:prstGeom>
          <a:noFill/>
          <a:ln>
            <a:noFill/>
          </a:ln>
        </p:spPr>
        <p:txBody>
          <a:bodyPr wrap="square" rtlCol="0">
            <a:spAutoFit/>
          </a:bodyPr>
          <a:lstStyle/>
          <a:p>
            <a:pPr algn="ctr"/>
            <a:r>
              <a:rPr lang="en-US" sz="4000" b="1" dirty="0">
                <a:latin typeface="Palatino Linotype" panose="02040502050505030304" pitchFamily="18" charset="0"/>
              </a:rPr>
              <a:t>MS - Biomarkers</a:t>
            </a:r>
          </a:p>
        </p:txBody>
      </p:sp>
      <p:pic>
        <p:nvPicPr>
          <p:cNvPr id="4" name="Picture 3">
            <a:extLst>
              <a:ext uri="{FF2B5EF4-FFF2-40B4-BE49-F238E27FC236}">
                <a16:creationId xmlns:a16="http://schemas.microsoft.com/office/drawing/2014/main" id="{6CA0CFBA-E68E-4B62-974D-A944B74763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EF26EF40-00D8-4917-8E66-C58B653A6D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767" y="169341"/>
            <a:ext cx="3006565"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6183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Grp="1" noChangeArrowheads="1"/>
          </p:cNvSpPr>
          <p:nvPr>
            <p:ph type="title"/>
          </p:nvPr>
        </p:nvSpPr>
        <p:spPr>
          <a:xfrm>
            <a:off x="1981199" y="526661"/>
            <a:ext cx="8229600" cy="914400"/>
          </a:xfrm>
          <a:prstGeom prst="rect">
            <a:avLst/>
          </a:prstGeom>
          <a:noFill/>
          <a:ln>
            <a:noFill/>
          </a:ln>
        </p:spPr>
        <p:txBody>
          <a:bodyPr/>
          <a:lstStyle/>
          <a:p>
            <a:pPr algn="ctr">
              <a:lnSpc>
                <a:spcPct val="100000"/>
              </a:lnSpc>
              <a:defRPr/>
            </a:pPr>
            <a:r>
              <a:rPr lang="en-US" dirty="0">
                <a:latin typeface="Palatino Linotype" panose="02040502050505030304" pitchFamily="18" charset="0"/>
              </a:rPr>
              <a:t>Parkinson’s Disease</a:t>
            </a:r>
          </a:p>
        </p:txBody>
      </p:sp>
      <p:sp>
        <p:nvSpPr>
          <p:cNvPr id="2" name="Rectangle 1"/>
          <p:cNvSpPr/>
          <p:nvPr/>
        </p:nvSpPr>
        <p:spPr>
          <a:xfrm>
            <a:off x="531962" y="1441061"/>
            <a:ext cx="11128075" cy="2031325"/>
          </a:xfrm>
          <a:prstGeom prst="rect">
            <a:avLst/>
          </a:prstGeom>
          <a:noFill/>
          <a:ln>
            <a:noFill/>
          </a:ln>
        </p:spPr>
        <p:txBody>
          <a:bodyPr wrap="square">
            <a:spAutoFit/>
          </a:bodyPr>
          <a:lstStyle/>
          <a:p>
            <a:pPr marL="285750" indent="-285750">
              <a:buFont typeface="Arial" panose="020B0604020202020204" pitchFamily="34" charset="0"/>
              <a:buChar char="•"/>
            </a:pPr>
            <a:r>
              <a:rPr lang="en-US" dirty="0">
                <a:latin typeface="Palatino Linotype" panose="02040502050505030304" pitchFamily="18" charset="0"/>
              </a:rPr>
              <a:t>Parkinson's disease is a </a:t>
            </a:r>
            <a:r>
              <a:rPr lang="en-US" b="1" dirty="0">
                <a:latin typeface="Palatino Linotype" panose="02040502050505030304" pitchFamily="18" charset="0"/>
              </a:rPr>
              <a:t>degenerative disorder of the central nervous system</a:t>
            </a:r>
            <a:r>
              <a:rPr lang="en-US" dirty="0">
                <a:latin typeface="Palatino Linotype" panose="02040502050505030304" pitchFamily="18" charset="0"/>
              </a:rPr>
              <a:t>. </a:t>
            </a:r>
          </a:p>
          <a:p>
            <a:pPr marL="285750" indent="-285750">
              <a:buFont typeface="Wingdings" panose="05000000000000000000" pitchFamily="2" charset="2"/>
              <a:buChar char="v"/>
            </a:pPr>
            <a:endParaRPr lang="en-US" dirty="0">
              <a:latin typeface="Palatino Linotype" panose="02040502050505030304" pitchFamily="18" charset="0"/>
            </a:endParaRPr>
          </a:p>
          <a:p>
            <a:pPr marL="285750" indent="-285750">
              <a:buFont typeface="Arial" panose="020B0604020202020204" pitchFamily="34" charset="0"/>
              <a:buChar char="•"/>
            </a:pPr>
            <a:r>
              <a:rPr lang="en-US" dirty="0">
                <a:latin typeface="Palatino Linotype" panose="02040502050505030304" pitchFamily="18" charset="0"/>
              </a:rPr>
              <a:t>The motor symptoms of Parkinson's disease result from the </a:t>
            </a:r>
            <a:r>
              <a:rPr lang="en-US" b="1" dirty="0">
                <a:latin typeface="Palatino Linotype" panose="02040502050505030304" pitchFamily="18" charset="0"/>
              </a:rPr>
              <a:t>death of dopamine-generating cells</a:t>
            </a:r>
            <a:r>
              <a:rPr lang="en-US" dirty="0">
                <a:latin typeface="Palatino Linotype" panose="02040502050505030304" pitchFamily="18" charset="0"/>
              </a:rPr>
              <a:t> in the </a:t>
            </a:r>
            <a:r>
              <a:rPr lang="en-US" dirty="0" err="1">
                <a:latin typeface="Palatino Linotype" panose="02040502050505030304" pitchFamily="18" charset="0"/>
              </a:rPr>
              <a:t>substantia</a:t>
            </a:r>
            <a:r>
              <a:rPr lang="en-US" dirty="0">
                <a:latin typeface="Palatino Linotype" panose="02040502050505030304" pitchFamily="18" charset="0"/>
              </a:rPr>
              <a:t> </a:t>
            </a:r>
            <a:r>
              <a:rPr lang="en-US" dirty="0" err="1">
                <a:latin typeface="Palatino Linotype" panose="02040502050505030304" pitchFamily="18" charset="0"/>
              </a:rPr>
              <a:t>nigra</a:t>
            </a:r>
            <a:r>
              <a:rPr lang="en-US" dirty="0">
                <a:latin typeface="Palatino Linotype" panose="02040502050505030304" pitchFamily="18" charset="0"/>
              </a:rPr>
              <a:t>, a region of the </a:t>
            </a:r>
            <a:r>
              <a:rPr lang="en-US" b="1" dirty="0">
                <a:latin typeface="Palatino Linotype" panose="02040502050505030304" pitchFamily="18" charset="0"/>
              </a:rPr>
              <a:t>midbrain</a:t>
            </a:r>
            <a:r>
              <a:rPr lang="en-US" dirty="0">
                <a:latin typeface="Palatino Linotype" panose="02040502050505030304" pitchFamily="18" charset="0"/>
              </a:rPr>
              <a:t>; the cause of this cell death is unknown. </a:t>
            </a:r>
          </a:p>
          <a:p>
            <a:pPr marL="285750" indent="-285750">
              <a:buFont typeface="Wingdings" panose="05000000000000000000" pitchFamily="2" charset="2"/>
              <a:buChar char="v"/>
            </a:pPr>
            <a:endParaRPr lang="en-US" dirty="0">
              <a:latin typeface="Palatino Linotype" panose="02040502050505030304" pitchFamily="18" charset="0"/>
            </a:endParaRPr>
          </a:p>
          <a:p>
            <a:pPr marL="285750" indent="-285750">
              <a:buFont typeface="Arial" panose="020B0604020202020204" pitchFamily="34" charset="0"/>
              <a:buChar char="•"/>
            </a:pPr>
            <a:r>
              <a:rPr lang="en-US" dirty="0">
                <a:latin typeface="Palatino Linotype" panose="02040502050505030304" pitchFamily="18" charset="0"/>
              </a:rPr>
              <a:t>Early in the course of the disease, the most obvious symptoms are movement-related; these include </a:t>
            </a:r>
            <a:r>
              <a:rPr lang="en-US" b="1" dirty="0">
                <a:latin typeface="Palatino Linotype" panose="02040502050505030304" pitchFamily="18" charset="0"/>
              </a:rPr>
              <a:t>shaking</a:t>
            </a:r>
            <a:r>
              <a:rPr lang="en-US" dirty="0">
                <a:latin typeface="Palatino Linotype" panose="02040502050505030304" pitchFamily="18" charset="0"/>
              </a:rPr>
              <a:t>, rigidity, </a:t>
            </a:r>
            <a:r>
              <a:rPr lang="en-US" b="1" dirty="0">
                <a:latin typeface="Palatino Linotype" panose="02040502050505030304" pitchFamily="18" charset="0"/>
              </a:rPr>
              <a:t>slowness of movement </a:t>
            </a:r>
            <a:r>
              <a:rPr lang="en-US" dirty="0">
                <a:latin typeface="Palatino Linotype" panose="02040502050505030304" pitchFamily="18" charset="0"/>
              </a:rPr>
              <a:t>and difficulty with walking and gait.</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1" y="3922847"/>
            <a:ext cx="3457575" cy="2768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descr="http://upload.wikimedia.org/wikipedia/en/thumb/5/5d/Paralysis_agitans_%281907,_after_St._Leger%29.png/230px-Paralysis_agitans_%281907,_after_St._Leger%2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3810000"/>
            <a:ext cx="2536890" cy="26692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BF73238-A6C1-4D0E-81DA-BF0B6F7E67C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CF0CFC1C-10E9-4243-A4BB-F174F76E4DE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0767" y="169341"/>
            <a:ext cx="3006565"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317847" y="1802921"/>
            <a:ext cx="4829354" cy="4126302"/>
          </a:xfrm>
          <a:prstGeom prst="rect">
            <a:avLst/>
          </a:prstGeom>
          <a:noFill/>
          <a:ln>
            <a:noFill/>
          </a:ln>
        </p:spPr>
        <p:txBody>
          <a:bodyPr/>
          <a:lstStyle/>
          <a:p>
            <a:pPr marL="342900" indent="-342900">
              <a:spcBef>
                <a:spcPct val="20000"/>
              </a:spcBef>
              <a:buFont typeface="Arial" pitchFamily="34" charset="0"/>
              <a:buChar char="•"/>
              <a:defRPr/>
            </a:pPr>
            <a:r>
              <a:rPr lang="en-US" sz="2400" dirty="0">
                <a:latin typeface="Palatino Linotype" panose="02040502050505030304" pitchFamily="18" charset="0"/>
              </a:rPr>
              <a:t>A slowly progressive neurological disorder caused by the loss of dopamine-containing cells in the Nigrostriatal pathway</a:t>
            </a:r>
          </a:p>
          <a:p>
            <a:pPr>
              <a:spcBef>
                <a:spcPct val="20000"/>
              </a:spcBef>
              <a:defRPr/>
            </a:pPr>
            <a:endParaRPr lang="en-US" sz="2400" dirty="0">
              <a:latin typeface="Palatino Linotype" panose="02040502050505030304" pitchFamily="18" charset="0"/>
            </a:endParaRPr>
          </a:p>
          <a:p>
            <a:pPr marL="342900" indent="-342900">
              <a:spcBef>
                <a:spcPct val="20000"/>
              </a:spcBef>
              <a:buFont typeface="Arial" pitchFamily="34" charset="0"/>
              <a:buChar char="•"/>
              <a:defRPr/>
            </a:pPr>
            <a:r>
              <a:rPr lang="en-US" sz="2400" dirty="0">
                <a:latin typeface="Palatino Linotype" panose="02040502050505030304" pitchFamily="18" charset="0"/>
              </a:rPr>
              <a:t>Prominent symptoms involve </a:t>
            </a:r>
            <a:r>
              <a:rPr lang="en-US" sz="2400" b="1" dirty="0">
                <a:latin typeface="Palatino Linotype" panose="02040502050505030304" pitchFamily="18" charset="0"/>
              </a:rPr>
              <a:t>motor function</a:t>
            </a:r>
          </a:p>
          <a:p>
            <a:pPr marL="742950" lvl="1" indent="-285750">
              <a:spcBef>
                <a:spcPct val="20000"/>
              </a:spcBef>
              <a:buFont typeface="Arial" pitchFamily="34" charset="0"/>
              <a:buChar char="–"/>
              <a:defRPr/>
            </a:pPr>
            <a:r>
              <a:rPr lang="en-US" sz="2400" dirty="0">
                <a:latin typeface="Palatino Linotype" panose="02040502050505030304" pitchFamily="18" charset="0"/>
              </a:rPr>
              <a:t>psychiatric complications may also occur</a:t>
            </a:r>
          </a:p>
        </p:txBody>
      </p:sp>
      <p:sp>
        <p:nvSpPr>
          <p:cNvPr id="4" name="Rectangle 2"/>
          <p:cNvSpPr txBox="1">
            <a:spLocks noChangeArrowheads="1"/>
          </p:cNvSpPr>
          <p:nvPr/>
        </p:nvSpPr>
        <p:spPr>
          <a:xfrm>
            <a:off x="1981200" y="622745"/>
            <a:ext cx="8229600" cy="914400"/>
          </a:xfrm>
          <a:prstGeom prst="rect">
            <a:avLst/>
          </a:prstGeom>
          <a:noFill/>
          <a:ln>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dirty="0">
                <a:latin typeface="Palatino Linotype" panose="02040502050505030304" pitchFamily="18" charset="0"/>
              </a:rPr>
              <a:t>Parkinson’s Disease</a:t>
            </a:r>
          </a:p>
        </p:txBody>
      </p:sp>
      <p:pic>
        <p:nvPicPr>
          <p:cNvPr id="2" name="Picture 1">
            <a:extLst>
              <a:ext uri="{FF2B5EF4-FFF2-40B4-BE49-F238E27FC236}">
                <a16:creationId xmlns:a16="http://schemas.microsoft.com/office/drawing/2014/main" id="{91B7E62F-BA31-4991-B0F7-3A25BE37BEB4}"/>
              </a:ext>
            </a:extLst>
          </p:cNvPr>
          <p:cNvPicPr>
            <a:picLocks noChangeAspect="1"/>
          </p:cNvPicPr>
          <p:nvPr/>
        </p:nvPicPr>
        <p:blipFill>
          <a:blip r:embed="rId2"/>
          <a:stretch>
            <a:fillRect/>
          </a:stretch>
        </p:blipFill>
        <p:spPr>
          <a:xfrm>
            <a:off x="5354235" y="1722408"/>
            <a:ext cx="6204243" cy="4287328"/>
          </a:xfrm>
          <a:prstGeom prst="rect">
            <a:avLst/>
          </a:prstGeom>
        </p:spPr>
      </p:pic>
      <p:pic>
        <p:nvPicPr>
          <p:cNvPr id="5" name="Picture 4">
            <a:extLst>
              <a:ext uri="{FF2B5EF4-FFF2-40B4-BE49-F238E27FC236}">
                <a16:creationId xmlns:a16="http://schemas.microsoft.com/office/drawing/2014/main" id="{FF592A4C-3ADA-40B3-B81E-CAA67D57944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03598FC1-B179-4D72-81E9-2427F6E6405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767" y="169341"/>
            <a:ext cx="3006565"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209800" y="957532"/>
            <a:ext cx="7772400" cy="685800"/>
          </a:xfrm>
          <a:prstGeom prst="rect">
            <a:avLst/>
          </a:prstGeom>
          <a:noFill/>
          <a:ln>
            <a:noFill/>
          </a:ln>
        </p:spPr>
        <p:txBody>
          <a:bodyPr/>
          <a:lstStyle/>
          <a:p>
            <a:pPr algn="ctr">
              <a:spcBef>
                <a:spcPct val="0"/>
              </a:spcBef>
              <a:defRPr/>
            </a:pPr>
            <a:r>
              <a:rPr lang="en-US" sz="4000" b="1" dirty="0">
                <a:latin typeface="Palatino Linotype" panose="02040502050505030304" pitchFamily="18" charset="0"/>
                <a:ea typeface="+mj-ea"/>
                <a:cs typeface="+mj-cs"/>
              </a:rPr>
              <a:t>PD: Incidence</a:t>
            </a:r>
          </a:p>
        </p:txBody>
      </p:sp>
      <p:sp>
        <p:nvSpPr>
          <p:cNvPr id="3" name="Rectangle 3"/>
          <p:cNvSpPr txBox="1">
            <a:spLocks noChangeArrowheads="1"/>
          </p:cNvSpPr>
          <p:nvPr/>
        </p:nvSpPr>
        <p:spPr>
          <a:xfrm>
            <a:off x="819509" y="1981200"/>
            <a:ext cx="10946921" cy="4441166"/>
          </a:xfrm>
          <a:prstGeom prst="rect">
            <a:avLst/>
          </a:prstGeom>
          <a:noFill/>
          <a:ln>
            <a:noFill/>
          </a:ln>
        </p:spPr>
        <p:txBody>
          <a:bodyPr/>
          <a:lstStyle/>
          <a:p>
            <a:pPr marL="342900" indent="-342900">
              <a:spcBef>
                <a:spcPct val="20000"/>
              </a:spcBef>
              <a:buFont typeface="Arial" pitchFamily="34" charset="0"/>
              <a:buChar char="•"/>
              <a:defRPr/>
            </a:pPr>
            <a:r>
              <a:rPr lang="en-US" sz="3200" dirty="0">
                <a:latin typeface="Palatino Linotype" panose="02040502050505030304" pitchFamily="18" charset="0"/>
              </a:rPr>
              <a:t>Onset usually appears after age of </a:t>
            </a:r>
            <a:r>
              <a:rPr lang="en-US" sz="3200" b="1" dirty="0">
                <a:latin typeface="Palatino Linotype" panose="02040502050505030304" pitchFamily="18" charset="0"/>
              </a:rPr>
              <a:t>40 years </a:t>
            </a:r>
          </a:p>
          <a:p>
            <a:pPr marL="742950" lvl="1" indent="-285750">
              <a:spcBef>
                <a:spcPct val="20000"/>
              </a:spcBef>
              <a:buFont typeface="Arial" pitchFamily="34" charset="0"/>
              <a:buChar char="–"/>
              <a:defRPr/>
            </a:pPr>
            <a:r>
              <a:rPr lang="en-US" sz="2800" dirty="0">
                <a:latin typeface="Palatino Linotype" panose="02040502050505030304" pitchFamily="18" charset="0"/>
              </a:rPr>
              <a:t>mean age of onset 57 years</a:t>
            </a:r>
          </a:p>
          <a:p>
            <a:pPr marL="742950" lvl="1" indent="-285750">
              <a:spcBef>
                <a:spcPct val="20000"/>
              </a:spcBef>
              <a:buFont typeface="Arial" pitchFamily="34" charset="0"/>
              <a:buChar char="–"/>
              <a:defRPr/>
            </a:pPr>
            <a:r>
              <a:rPr lang="en-US" sz="2800" dirty="0">
                <a:latin typeface="Palatino Linotype" panose="02040502050505030304" pitchFamily="18" charset="0"/>
              </a:rPr>
              <a:t>but can begin at any time including childhood when it is termed </a:t>
            </a:r>
            <a:r>
              <a:rPr lang="en-US" sz="2800" i="1" dirty="0">
                <a:latin typeface="Palatino Linotype" panose="02040502050505030304" pitchFamily="18" charset="0"/>
              </a:rPr>
              <a:t>juvenile parkinsonism</a:t>
            </a:r>
          </a:p>
          <a:p>
            <a:pPr marL="342900" indent="-342900">
              <a:spcBef>
                <a:spcPct val="20000"/>
              </a:spcBef>
              <a:buFont typeface="Arial" pitchFamily="34" charset="0"/>
              <a:buChar char="•"/>
              <a:defRPr/>
            </a:pPr>
            <a:r>
              <a:rPr lang="en-US" sz="3200" dirty="0">
                <a:latin typeface="Palatino Linotype" panose="02040502050505030304" pitchFamily="18" charset="0"/>
              </a:rPr>
              <a:t>affects </a:t>
            </a:r>
            <a:r>
              <a:rPr lang="en-US" sz="3200" b="1" dirty="0">
                <a:latin typeface="Palatino Linotype" panose="02040502050505030304" pitchFamily="18" charset="0"/>
              </a:rPr>
              <a:t>1% aged 50 years </a:t>
            </a:r>
            <a:r>
              <a:rPr lang="en-US" sz="3200" dirty="0">
                <a:latin typeface="Palatino Linotype" panose="02040502050505030304" pitchFamily="18" charset="0"/>
              </a:rPr>
              <a:t>and over</a:t>
            </a:r>
          </a:p>
          <a:p>
            <a:pPr marL="342900" indent="-342900">
              <a:spcBef>
                <a:spcPct val="20000"/>
              </a:spcBef>
              <a:buFont typeface="Arial" pitchFamily="34" charset="0"/>
              <a:buChar char="•"/>
              <a:defRPr/>
            </a:pPr>
            <a:r>
              <a:rPr lang="en-US" sz="3200" b="1" dirty="0">
                <a:latin typeface="Palatino Linotype" panose="02040502050505030304" pitchFamily="18" charset="0"/>
              </a:rPr>
              <a:t>10% aged 60 years </a:t>
            </a:r>
            <a:r>
              <a:rPr lang="en-US" sz="3200" dirty="0">
                <a:latin typeface="Palatino Linotype" panose="02040502050505030304" pitchFamily="18" charset="0"/>
              </a:rPr>
              <a:t>and over may have undiagnosed, early stages of the disease</a:t>
            </a:r>
          </a:p>
          <a:p>
            <a:pPr marL="342900" indent="-342900">
              <a:spcBef>
                <a:spcPct val="20000"/>
              </a:spcBef>
              <a:buFont typeface="Arial" pitchFamily="34" charset="0"/>
              <a:buChar char="•"/>
              <a:defRPr/>
            </a:pPr>
            <a:r>
              <a:rPr lang="en-US" sz="3200" dirty="0">
                <a:latin typeface="Palatino Linotype" panose="02040502050505030304" pitchFamily="18" charset="0"/>
              </a:rPr>
              <a:t>about 1½ times more </a:t>
            </a:r>
            <a:r>
              <a:rPr lang="en-US" sz="3200" b="1" dirty="0">
                <a:latin typeface="Palatino Linotype" panose="02040502050505030304" pitchFamily="18" charset="0"/>
              </a:rPr>
              <a:t>common in women </a:t>
            </a:r>
            <a:r>
              <a:rPr lang="en-US" sz="3200" dirty="0">
                <a:latin typeface="Palatino Linotype" panose="02040502050505030304" pitchFamily="18" charset="0"/>
              </a:rPr>
              <a:t>than in men</a:t>
            </a:r>
          </a:p>
        </p:txBody>
      </p:sp>
      <p:pic>
        <p:nvPicPr>
          <p:cNvPr id="4" name="Picture 3">
            <a:extLst>
              <a:ext uri="{FF2B5EF4-FFF2-40B4-BE49-F238E27FC236}">
                <a16:creationId xmlns:a16="http://schemas.microsoft.com/office/drawing/2014/main" id="{0F10C7AC-3068-4C3D-A11B-85E94EBFD0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7D8897E8-F19B-4BC8-9BE6-447F582F0EB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767" y="169341"/>
            <a:ext cx="3006565"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2310442"/>
            <a:ext cx="4267200" cy="2106283"/>
          </a:xfrm>
          <a:prstGeom prst="rect">
            <a:avLst/>
          </a:prstGeom>
          <a:noFill/>
          <a:ln>
            <a:noFill/>
          </a:ln>
        </p:spPr>
        <p:txBody>
          <a:bodyPr/>
          <a:lstStyle/>
          <a:p>
            <a:pPr lvl="1">
              <a:spcBef>
                <a:spcPct val="20000"/>
              </a:spcBef>
              <a:defRPr/>
            </a:pPr>
            <a:r>
              <a:rPr lang="en-US" sz="2800" dirty="0">
                <a:latin typeface="Palatino Linotype" panose="02040502050505030304" pitchFamily="18" charset="0"/>
              </a:rPr>
              <a:t>Myasthenia Gravis</a:t>
            </a:r>
          </a:p>
          <a:p>
            <a:pPr lvl="1">
              <a:spcBef>
                <a:spcPct val="20000"/>
              </a:spcBef>
              <a:defRPr/>
            </a:pPr>
            <a:r>
              <a:rPr lang="en-US" sz="2800" dirty="0">
                <a:latin typeface="Palatino Linotype" panose="02040502050505030304" pitchFamily="18" charset="0"/>
              </a:rPr>
              <a:t>Multiple Sclerosis</a:t>
            </a:r>
          </a:p>
          <a:p>
            <a:pPr lvl="1">
              <a:spcBef>
                <a:spcPct val="20000"/>
              </a:spcBef>
              <a:defRPr/>
            </a:pPr>
            <a:r>
              <a:rPr lang="en-US" sz="2800" dirty="0">
                <a:latin typeface="Palatino Linotype" panose="02040502050505030304" pitchFamily="18" charset="0"/>
              </a:rPr>
              <a:t>Parkinson’s Disease</a:t>
            </a:r>
          </a:p>
          <a:p>
            <a:pPr lvl="1">
              <a:spcBef>
                <a:spcPct val="20000"/>
              </a:spcBef>
              <a:defRPr/>
            </a:pPr>
            <a:r>
              <a:rPr lang="en-US" sz="2800" dirty="0">
                <a:latin typeface="Palatino Linotype" panose="02040502050505030304" pitchFamily="18" charset="0"/>
              </a:rPr>
              <a:t>Alzheimer’s Disease</a:t>
            </a:r>
          </a:p>
        </p:txBody>
      </p:sp>
      <p:pic>
        <p:nvPicPr>
          <p:cNvPr id="3" name="Picture 2">
            <a:extLst>
              <a:ext uri="{FF2B5EF4-FFF2-40B4-BE49-F238E27FC236}">
                <a16:creationId xmlns:a16="http://schemas.microsoft.com/office/drawing/2014/main" id="{A3A6853F-0804-4676-8AE8-BFA59C213CD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3F93A061-42C3-4431-8D4E-015808159A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767" y="169341"/>
            <a:ext cx="3006565"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57C5553F-008C-4C3C-8B2C-DAE2C6A7BC25}"/>
              </a:ext>
            </a:extLst>
          </p:cNvPr>
          <p:cNvPicPr>
            <a:picLocks noChangeAspect="1"/>
          </p:cNvPicPr>
          <p:nvPr/>
        </p:nvPicPr>
        <p:blipFill rotWithShape="1">
          <a:blip r:embed="rId4"/>
          <a:srcRect l="4558" t="5713" r="1301" b="3151"/>
          <a:stretch/>
        </p:blipFill>
        <p:spPr>
          <a:xfrm>
            <a:off x="4517368" y="1223472"/>
            <a:ext cx="3407434" cy="2760453"/>
          </a:xfrm>
          <a:prstGeom prst="rect">
            <a:avLst/>
          </a:prstGeom>
        </p:spPr>
      </p:pic>
      <p:pic>
        <p:nvPicPr>
          <p:cNvPr id="7" name="Picture 6">
            <a:extLst>
              <a:ext uri="{FF2B5EF4-FFF2-40B4-BE49-F238E27FC236}">
                <a16:creationId xmlns:a16="http://schemas.microsoft.com/office/drawing/2014/main" id="{342ADE65-50D9-47B0-9A4F-07855EE10334}"/>
              </a:ext>
            </a:extLst>
          </p:cNvPr>
          <p:cNvPicPr>
            <a:picLocks noChangeAspect="1"/>
          </p:cNvPicPr>
          <p:nvPr/>
        </p:nvPicPr>
        <p:blipFill rotWithShape="1">
          <a:blip r:embed="rId5"/>
          <a:srcRect l="1565" t="2469" r="1565" b="4654"/>
          <a:stretch/>
        </p:blipFill>
        <p:spPr>
          <a:xfrm>
            <a:off x="8237959" y="1796925"/>
            <a:ext cx="3530093" cy="1903808"/>
          </a:xfrm>
          <a:prstGeom prst="rect">
            <a:avLst/>
          </a:prstGeom>
        </p:spPr>
      </p:pic>
      <p:pic>
        <p:nvPicPr>
          <p:cNvPr id="8" name="Picture 7">
            <a:extLst>
              <a:ext uri="{FF2B5EF4-FFF2-40B4-BE49-F238E27FC236}">
                <a16:creationId xmlns:a16="http://schemas.microsoft.com/office/drawing/2014/main" id="{1F268B08-644B-46E9-B93D-766CBD504A8B}"/>
              </a:ext>
            </a:extLst>
          </p:cNvPr>
          <p:cNvPicPr>
            <a:picLocks noChangeAspect="1"/>
          </p:cNvPicPr>
          <p:nvPr/>
        </p:nvPicPr>
        <p:blipFill>
          <a:blip r:embed="rId6"/>
          <a:stretch>
            <a:fillRect/>
          </a:stretch>
        </p:blipFill>
        <p:spPr>
          <a:xfrm>
            <a:off x="4509506" y="3983925"/>
            <a:ext cx="2381250" cy="2667000"/>
          </a:xfrm>
          <a:prstGeom prst="rect">
            <a:avLst/>
          </a:prstGeom>
        </p:spPr>
      </p:pic>
      <p:pic>
        <p:nvPicPr>
          <p:cNvPr id="9" name="Picture 8">
            <a:extLst>
              <a:ext uri="{FF2B5EF4-FFF2-40B4-BE49-F238E27FC236}">
                <a16:creationId xmlns:a16="http://schemas.microsoft.com/office/drawing/2014/main" id="{0E8EAA87-7115-45C8-AE93-358ADB29FF35}"/>
              </a:ext>
            </a:extLst>
          </p:cNvPr>
          <p:cNvPicPr>
            <a:picLocks noChangeAspect="1"/>
          </p:cNvPicPr>
          <p:nvPr/>
        </p:nvPicPr>
        <p:blipFill rotWithShape="1">
          <a:blip r:embed="rId7"/>
          <a:srcRect l="45896"/>
          <a:stretch/>
        </p:blipFill>
        <p:spPr>
          <a:xfrm>
            <a:off x="8237959" y="3950000"/>
            <a:ext cx="3530093" cy="26765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271329" y="386781"/>
            <a:ext cx="3649341" cy="563562"/>
          </a:xfrm>
          <a:noFill/>
          <a:ln>
            <a:noFill/>
          </a:ln>
        </p:spPr>
        <p:txBody>
          <a:bodyPr>
            <a:normAutofit fontScale="90000"/>
          </a:bodyPr>
          <a:lstStyle/>
          <a:p>
            <a:r>
              <a:rPr lang="en-US" b="1" dirty="0">
                <a:latin typeface="Palatino Linotype" panose="02040502050505030304" pitchFamily="18" charset="0"/>
              </a:rPr>
              <a:t>PD: Diagnosis</a:t>
            </a:r>
          </a:p>
        </p:txBody>
      </p:sp>
      <p:sp>
        <p:nvSpPr>
          <p:cNvPr id="25603" name="Rectangle 3"/>
          <p:cNvSpPr>
            <a:spLocks noGrp="1" noChangeArrowheads="1"/>
          </p:cNvSpPr>
          <p:nvPr>
            <p:ph type="body" idx="1"/>
          </p:nvPr>
        </p:nvSpPr>
        <p:spPr>
          <a:xfrm>
            <a:off x="422694" y="2661249"/>
            <a:ext cx="5098212" cy="1828800"/>
          </a:xfrm>
          <a:noFill/>
          <a:ln>
            <a:noFill/>
          </a:ln>
        </p:spPr>
        <p:txBody>
          <a:bodyPr>
            <a:normAutofit fontScale="92500"/>
          </a:bodyPr>
          <a:lstStyle/>
          <a:p>
            <a:r>
              <a:rPr lang="en-US" dirty="0">
                <a:latin typeface="Palatino Linotype" panose="02040502050505030304" pitchFamily="18" charset="0"/>
              </a:rPr>
              <a:t>Neurological examination</a:t>
            </a:r>
          </a:p>
          <a:p>
            <a:pPr lvl="1"/>
            <a:r>
              <a:rPr lang="en-US" dirty="0">
                <a:latin typeface="Palatino Linotype" panose="02040502050505030304" pitchFamily="18" charset="0"/>
              </a:rPr>
              <a:t>presenting symptoms</a:t>
            </a:r>
          </a:p>
          <a:p>
            <a:pPr lvl="1"/>
            <a:r>
              <a:rPr lang="en-US" dirty="0">
                <a:latin typeface="Palatino Linotype" panose="02040502050505030304" pitchFamily="18" charset="0"/>
              </a:rPr>
              <a:t>exclusion of other disorders</a:t>
            </a:r>
          </a:p>
          <a:p>
            <a:r>
              <a:rPr lang="en-US" dirty="0">
                <a:latin typeface="Palatino Linotype" panose="02040502050505030304" pitchFamily="18" charset="0"/>
              </a:rPr>
              <a:t>Response to levodopa therapy</a:t>
            </a:r>
          </a:p>
        </p:txBody>
      </p:sp>
      <p:pic>
        <p:nvPicPr>
          <p:cNvPr id="2" name="Picture 1">
            <a:extLst>
              <a:ext uri="{FF2B5EF4-FFF2-40B4-BE49-F238E27FC236}">
                <a16:creationId xmlns:a16="http://schemas.microsoft.com/office/drawing/2014/main" id="{EF94A129-297A-4FAC-AF14-05FE5688D89B}"/>
              </a:ext>
            </a:extLst>
          </p:cNvPr>
          <p:cNvPicPr>
            <a:picLocks noChangeAspect="1"/>
          </p:cNvPicPr>
          <p:nvPr/>
        </p:nvPicPr>
        <p:blipFill>
          <a:blip r:embed="rId2"/>
          <a:stretch>
            <a:fillRect/>
          </a:stretch>
        </p:blipFill>
        <p:spPr>
          <a:xfrm>
            <a:off x="6270333" y="1366161"/>
            <a:ext cx="4699090" cy="5322498"/>
          </a:xfrm>
          <a:prstGeom prst="rect">
            <a:avLst/>
          </a:prstGeom>
        </p:spPr>
      </p:pic>
      <p:pic>
        <p:nvPicPr>
          <p:cNvPr id="5" name="Picture 4">
            <a:extLst>
              <a:ext uri="{FF2B5EF4-FFF2-40B4-BE49-F238E27FC236}">
                <a16:creationId xmlns:a16="http://schemas.microsoft.com/office/drawing/2014/main" id="{36AAA698-35B2-4195-8801-2E5A3DE829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09F00D42-6FAB-4F92-824A-872E88BA1F8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767" y="169341"/>
            <a:ext cx="3006565"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anim calcmode="lin" valueType="num">
                                      <p:cBhvr additive="base">
                                        <p:cTn id="11" dur="500" fill="hold"/>
                                        <p:tgtEl>
                                          <p:spTgt spid="2560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560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anim calcmode="lin" valueType="num">
                                      <p:cBhvr additive="base">
                                        <p:cTn id="15" dur="500" fill="hold"/>
                                        <p:tgtEl>
                                          <p:spTgt spid="2560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56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25603">
                                            <p:txEl>
                                              <p:pRg st="3" end="3"/>
                                            </p:txEl>
                                          </p:spTgt>
                                        </p:tgtEl>
                                        <p:attrNameLst>
                                          <p:attrName>style.visibility</p:attrName>
                                        </p:attrNameLst>
                                      </p:cBhvr>
                                      <p:to>
                                        <p:strVal val="visible"/>
                                      </p:to>
                                    </p:set>
                                    <p:anim calcmode="lin" valueType="num">
                                      <p:cBhvr additive="base">
                                        <p:cTn id="21" dur="500" fill="hold"/>
                                        <p:tgtEl>
                                          <p:spTgt spid="2560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560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3478" y="4379813"/>
            <a:ext cx="4425042" cy="2323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txBox="1">
            <a:spLocks noChangeArrowheads="1"/>
          </p:cNvSpPr>
          <p:nvPr/>
        </p:nvSpPr>
        <p:spPr>
          <a:xfrm>
            <a:off x="1981201" y="396130"/>
            <a:ext cx="8229600" cy="762000"/>
          </a:xfrm>
          <a:prstGeom prst="rect">
            <a:avLst/>
          </a:prstGeom>
          <a:noFill/>
          <a:ln>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atin typeface="Palatino Linotype" panose="02040502050505030304" pitchFamily="18" charset="0"/>
              </a:rPr>
              <a:t>Alzheimer’s Disease</a:t>
            </a:r>
          </a:p>
        </p:txBody>
      </p:sp>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5188" y="1316613"/>
            <a:ext cx="6081623" cy="2746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0B722A93-1485-4611-8ED3-C89D0E09A50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F112A618-4B79-4838-9958-4A163255F2A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0767" y="169341"/>
            <a:ext cx="3006565"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2544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981200" y="1559974"/>
            <a:ext cx="8229600" cy="868362"/>
          </a:xfrm>
          <a:noFill/>
          <a:ln>
            <a:noFill/>
          </a:ln>
        </p:spPr>
        <p:txBody>
          <a:bodyPr>
            <a:normAutofit/>
          </a:bodyPr>
          <a:lstStyle/>
          <a:p>
            <a:pPr algn="ctr"/>
            <a:r>
              <a:rPr lang="en-US" sz="4000" b="1" dirty="0">
                <a:latin typeface="Palatino Linotype" panose="02040502050505030304" pitchFamily="18" charset="0"/>
              </a:rPr>
              <a:t>Alzheimer’s Disease: Incidence</a:t>
            </a:r>
          </a:p>
        </p:txBody>
      </p:sp>
      <p:sp>
        <p:nvSpPr>
          <p:cNvPr id="28675" name="Rectangle 3"/>
          <p:cNvSpPr>
            <a:spLocks noGrp="1" noChangeArrowheads="1"/>
          </p:cNvSpPr>
          <p:nvPr>
            <p:ph type="body" idx="1"/>
          </p:nvPr>
        </p:nvSpPr>
        <p:spPr>
          <a:xfrm>
            <a:off x="1981200" y="3855289"/>
            <a:ext cx="8229600" cy="1752600"/>
          </a:xfrm>
          <a:noFill/>
          <a:ln>
            <a:noFill/>
          </a:ln>
        </p:spPr>
        <p:txBody>
          <a:bodyPr/>
          <a:lstStyle/>
          <a:p>
            <a:r>
              <a:rPr lang="en-US" dirty="0">
                <a:latin typeface="Palatino Linotype" panose="02040502050505030304" pitchFamily="18" charset="0"/>
              </a:rPr>
              <a:t>Diagnosed cases</a:t>
            </a:r>
          </a:p>
          <a:p>
            <a:pPr lvl="1"/>
            <a:r>
              <a:rPr lang="en-US" dirty="0">
                <a:latin typeface="Palatino Linotype" panose="02040502050505030304" pitchFamily="18" charset="0"/>
              </a:rPr>
              <a:t>10% of the population aged 65 years  and over</a:t>
            </a:r>
          </a:p>
          <a:p>
            <a:pPr lvl="1"/>
            <a:r>
              <a:rPr lang="en-US" dirty="0">
                <a:latin typeface="Palatino Linotype" panose="02040502050505030304" pitchFamily="18" charset="0"/>
              </a:rPr>
              <a:t>50% of the population aged 85 years and over</a:t>
            </a:r>
          </a:p>
        </p:txBody>
      </p:sp>
      <p:pic>
        <p:nvPicPr>
          <p:cNvPr id="6" name="Picture 5">
            <a:extLst>
              <a:ext uri="{FF2B5EF4-FFF2-40B4-BE49-F238E27FC236}">
                <a16:creationId xmlns:a16="http://schemas.microsoft.com/office/drawing/2014/main" id="{D8413E83-898A-4AF0-BBF2-3989682F00B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EA5C29A-1069-4CDF-90E3-54A4ADCA985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767" y="169341"/>
            <a:ext cx="3006565"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280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anim calcmode="lin" valueType="num">
                                      <p:cBhvr additive="base">
                                        <p:cTn id="11" dur="500" fill="hold"/>
                                        <p:tgtEl>
                                          <p:spTgt spid="2867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867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anim calcmode="lin" valueType="num">
                                      <p:cBhvr additive="base">
                                        <p:cTn id="15" dur="500" fill="hold"/>
                                        <p:tgtEl>
                                          <p:spTgt spid="2867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867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536275" y="1926566"/>
            <a:ext cx="11119449" cy="4114800"/>
          </a:xfrm>
          <a:noFill/>
          <a:ln>
            <a:noFill/>
          </a:ln>
        </p:spPr>
        <p:txBody>
          <a:bodyPr>
            <a:normAutofit/>
          </a:bodyPr>
          <a:lstStyle/>
          <a:p>
            <a:r>
              <a:rPr lang="en-US" dirty="0">
                <a:latin typeface="Palatino Linotype" panose="02040502050505030304" pitchFamily="18" charset="0"/>
              </a:rPr>
              <a:t>A progressively degenerative neurological disorder leading to </a:t>
            </a:r>
            <a:r>
              <a:rPr lang="en-US" b="1" dirty="0">
                <a:latin typeface="Palatino Linotype" panose="02040502050505030304" pitchFamily="18" charset="0"/>
              </a:rPr>
              <a:t>dementia</a:t>
            </a:r>
            <a:r>
              <a:rPr lang="en-US" dirty="0">
                <a:latin typeface="Palatino Linotype" panose="02040502050505030304" pitchFamily="18" charset="0"/>
              </a:rPr>
              <a:t> with increasing </a:t>
            </a:r>
            <a:r>
              <a:rPr lang="en-US" b="1" dirty="0">
                <a:latin typeface="Palatino Linotype" panose="02040502050505030304" pitchFamily="18" charset="0"/>
              </a:rPr>
              <a:t>mental confusion</a:t>
            </a:r>
            <a:r>
              <a:rPr lang="en-US" dirty="0">
                <a:latin typeface="Palatino Linotype" panose="02040502050505030304" pitchFamily="18" charset="0"/>
              </a:rPr>
              <a:t>, emotional instability, and premature death.</a:t>
            </a:r>
          </a:p>
          <a:p>
            <a:endParaRPr lang="en-US" dirty="0">
              <a:latin typeface="Palatino Linotype" panose="02040502050505030304" pitchFamily="18" charset="0"/>
            </a:endParaRPr>
          </a:p>
          <a:p>
            <a:r>
              <a:rPr lang="en-US" dirty="0">
                <a:latin typeface="Palatino Linotype" panose="02040502050505030304" pitchFamily="18" charset="0"/>
              </a:rPr>
              <a:t>The cause is unknown but </a:t>
            </a:r>
            <a:r>
              <a:rPr lang="en-US" b="1" dirty="0">
                <a:latin typeface="Palatino Linotype" panose="02040502050505030304" pitchFamily="18" charset="0"/>
              </a:rPr>
              <a:t>amyloid plaques </a:t>
            </a:r>
            <a:r>
              <a:rPr lang="en-US" dirty="0">
                <a:latin typeface="Palatino Linotype" panose="02040502050505030304" pitchFamily="18" charset="0"/>
              </a:rPr>
              <a:t>are present in the CNS, initially in the hippocampus and later in the cerebral cortex and related structures.</a:t>
            </a:r>
          </a:p>
          <a:p>
            <a:pPr marL="0" indent="0">
              <a:buNone/>
            </a:pPr>
            <a:endParaRPr lang="en-US" dirty="0">
              <a:latin typeface="Palatino Linotype" panose="02040502050505030304" pitchFamily="18" charset="0"/>
            </a:endParaRPr>
          </a:p>
          <a:p>
            <a:r>
              <a:rPr lang="en-US" dirty="0">
                <a:latin typeface="Palatino Linotype" panose="02040502050505030304" pitchFamily="18" charset="0"/>
              </a:rPr>
              <a:t>Widespread </a:t>
            </a:r>
            <a:r>
              <a:rPr lang="en-US" b="1" dirty="0">
                <a:latin typeface="Palatino Linotype" panose="02040502050505030304" pitchFamily="18" charset="0"/>
              </a:rPr>
              <a:t>CNS atrophy </a:t>
            </a:r>
            <a:r>
              <a:rPr lang="en-US" dirty="0">
                <a:latin typeface="Palatino Linotype" panose="02040502050505030304" pitchFamily="18" charset="0"/>
              </a:rPr>
              <a:t>is present in advanced cases.</a:t>
            </a:r>
          </a:p>
        </p:txBody>
      </p:sp>
      <p:sp>
        <p:nvSpPr>
          <p:cNvPr id="5" name="Rectangle 2"/>
          <p:cNvSpPr txBox="1">
            <a:spLocks noChangeArrowheads="1"/>
          </p:cNvSpPr>
          <p:nvPr/>
        </p:nvSpPr>
        <p:spPr>
          <a:xfrm>
            <a:off x="1981199" y="835325"/>
            <a:ext cx="8229600" cy="762000"/>
          </a:xfrm>
          <a:prstGeom prst="rect">
            <a:avLst/>
          </a:prstGeom>
          <a:noFill/>
          <a:ln>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atin typeface="Palatino Linotype" panose="02040502050505030304" pitchFamily="18" charset="0"/>
              </a:rPr>
              <a:t>Alzheimer’s Disease</a:t>
            </a:r>
          </a:p>
        </p:txBody>
      </p:sp>
      <p:pic>
        <p:nvPicPr>
          <p:cNvPr id="4" name="Picture 3">
            <a:extLst>
              <a:ext uri="{FF2B5EF4-FFF2-40B4-BE49-F238E27FC236}">
                <a16:creationId xmlns:a16="http://schemas.microsoft.com/office/drawing/2014/main" id="{38AA3681-AF03-4DE9-92D5-2B200A7F04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87F6CC2-0C03-4240-A590-3C20E28982B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767" y="169341"/>
            <a:ext cx="3006565"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 calcmode="lin" valueType="num">
                                      <p:cBhvr additive="base">
                                        <p:cTn id="13" dur="500" fill="hold"/>
                                        <p:tgtEl>
                                          <p:spTgt spid="2765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6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651">
                                            <p:txEl>
                                              <p:pRg st="4" end="4"/>
                                            </p:txEl>
                                          </p:spTgt>
                                        </p:tgtEl>
                                        <p:attrNameLst>
                                          <p:attrName>style.visibility</p:attrName>
                                        </p:attrNameLst>
                                      </p:cBhvr>
                                      <p:to>
                                        <p:strVal val="visible"/>
                                      </p:to>
                                    </p:set>
                                    <p:anim calcmode="lin" valueType="num">
                                      <p:cBhvr additive="base">
                                        <p:cTn id="19" dur="500" fill="hold"/>
                                        <p:tgtEl>
                                          <p:spTgt spid="27651">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65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92160" y="597483"/>
            <a:ext cx="6807678" cy="523220"/>
          </a:xfrm>
          <a:prstGeom prst="rect">
            <a:avLst/>
          </a:prstGeom>
          <a:noFill/>
          <a:ln>
            <a:noFill/>
          </a:ln>
        </p:spPr>
        <p:txBody>
          <a:bodyPr wrap="square" rtlCol="0">
            <a:spAutoFit/>
          </a:bodyPr>
          <a:lstStyle/>
          <a:p>
            <a:pPr algn="ctr"/>
            <a:r>
              <a:rPr lang="en-US" sz="2800" b="1" dirty="0">
                <a:latin typeface="Palatino Linotype" panose="02040502050505030304" pitchFamily="18" charset="0"/>
              </a:rPr>
              <a:t>Stages of Alzheimer’s Disease</a:t>
            </a:r>
          </a:p>
        </p:txBody>
      </p:sp>
      <p:pic>
        <p:nvPicPr>
          <p:cNvPr id="3" name="Picture 2">
            <a:extLst>
              <a:ext uri="{FF2B5EF4-FFF2-40B4-BE49-F238E27FC236}">
                <a16:creationId xmlns:a16="http://schemas.microsoft.com/office/drawing/2014/main" id="{C1BF63F6-30D3-4AB6-AB22-400C0B04C601}"/>
              </a:ext>
            </a:extLst>
          </p:cNvPr>
          <p:cNvPicPr>
            <a:picLocks noChangeAspect="1"/>
          </p:cNvPicPr>
          <p:nvPr/>
        </p:nvPicPr>
        <p:blipFill>
          <a:blip r:embed="rId2"/>
          <a:stretch>
            <a:fillRect/>
          </a:stretch>
        </p:blipFill>
        <p:spPr>
          <a:xfrm>
            <a:off x="2611287" y="1562279"/>
            <a:ext cx="6969425" cy="4994755"/>
          </a:xfrm>
          <a:prstGeom prst="rect">
            <a:avLst/>
          </a:prstGeom>
        </p:spPr>
      </p:pic>
      <p:pic>
        <p:nvPicPr>
          <p:cNvPr id="5" name="Picture 4">
            <a:extLst>
              <a:ext uri="{FF2B5EF4-FFF2-40B4-BE49-F238E27FC236}">
                <a16:creationId xmlns:a16="http://schemas.microsoft.com/office/drawing/2014/main" id="{8EEF93A9-B0CC-43CC-8DB2-8497791342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60950330-C81C-43E5-880E-94F8F5FC42B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767" y="169341"/>
            <a:ext cx="3006565"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66089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752600" y="1470804"/>
            <a:ext cx="8686800" cy="609600"/>
          </a:xfrm>
          <a:noFill/>
          <a:ln>
            <a:noFill/>
          </a:ln>
        </p:spPr>
        <p:txBody>
          <a:bodyPr>
            <a:noAutofit/>
          </a:bodyPr>
          <a:lstStyle/>
          <a:p>
            <a:r>
              <a:rPr lang="en-US" sz="3200" b="1" dirty="0">
                <a:latin typeface="Palatino Linotype" panose="02040502050505030304" pitchFamily="18" charset="0"/>
              </a:rPr>
              <a:t>Alzheimer’s Disease: Postmortem Analysis</a:t>
            </a:r>
          </a:p>
        </p:txBody>
      </p:sp>
      <p:sp>
        <p:nvSpPr>
          <p:cNvPr id="32771" name="Rectangle 3"/>
          <p:cNvSpPr>
            <a:spLocks noGrp="1" noChangeArrowheads="1"/>
          </p:cNvSpPr>
          <p:nvPr>
            <p:ph type="body" idx="1"/>
          </p:nvPr>
        </p:nvSpPr>
        <p:spPr>
          <a:xfrm>
            <a:off x="500333" y="2475782"/>
            <a:ext cx="11360988" cy="3864634"/>
          </a:xfrm>
          <a:noFill/>
          <a:ln>
            <a:noFill/>
          </a:ln>
        </p:spPr>
        <p:txBody>
          <a:bodyPr>
            <a:noAutofit/>
          </a:bodyPr>
          <a:lstStyle/>
          <a:p>
            <a:r>
              <a:rPr lang="en-US" sz="2000" dirty="0">
                <a:latin typeface="Palatino Linotype" panose="02040502050505030304" pitchFamily="18" charset="0"/>
              </a:rPr>
              <a:t>b-amyloid (protein fragment)</a:t>
            </a:r>
          </a:p>
          <a:p>
            <a:pPr marL="457200" lvl="1" indent="0">
              <a:buNone/>
            </a:pPr>
            <a:r>
              <a:rPr lang="en-US" sz="2000" dirty="0">
                <a:latin typeface="Palatino Linotype" panose="02040502050505030304" pitchFamily="18" charset="0"/>
              </a:rPr>
              <a:t>-Amyloid-beta (Aβ or </a:t>
            </a:r>
            <a:r>
              <a:rPr lang="en-US" sz="2000" dirty="0" err="1">
                <a:latin typeface="Palatino Linotype" panose="02040502050505030304" pitchFamily="18" charset="0"/>
              </a:rPr>
              <a:t>Abeta</a:t>
            </a:r>
            <a:r>
              <a:rPr lang="en-US" sz="2000" dirty="0">
                <a:latin typeface="Palatino Linotype" panose="02040502050505030304" pitchFamily="18" charset="0"/>
              </a:rPr>
              <a:t>) denotes peptides of 36–43 amino acids that are crucially involved in Alzheimer's disease as the main component of the </a:t>
            </a:r>
            <a:r>
              <a:rPr lang="en-US" sz="2000" b="1" dirty="0">
                <a:latin typeface="Palatino Linotype" panose="02040502050505030304" pitchFamily="18" charset="0"/>
              </a:rPr>
              <a:t>amyloid plaques </a:t>
            </a:r>
            <a:r>
              <a:rPr lang="en-US" sz="2000" dirty="0">
                <a:latin typeface="Palatino Linotype" panose="02040502050505030304" pitchFamily="18" charset="0"/>
              </a:rPr>
              <a:t>found in the brains of Alzheimer patients. The peptides result from the amyloid precursor protein (APP), which is being cut by certain enzymes to yield Aβ. </a:t>
            </a:r>
          </a:p>
          <a:p>
            <a:pPr marL="457200" lvl="1" indent="0">
              <a:buNone/>
            </a:pPr>
            <a:endParaRPr lang="en-US" sz="2000" dirty="0">
              <a:latin typeface="Palatino Linotype" panose="02040502050505030304" pitchFamily="18" charset="0"/>
            </a:endParaRPr>
          </a:p>
          <a:p>
            <a:pPr lvl="1"/>
            <a:r>
              <a:rPr lang="en-US" sz="2000" dirty="0">
                <a:latin typeface="Palatino Linotype" panose="02040502050505030304" pitchFamily="18" charset="0"/>
              </a:rPr>
              <a:t>twisted microfilaments with abnormal </a:t>
            </a:r>
            <a:r>
              <a:rPr lang="en-US" sz="2000" b="1" dirty="0">
                <a:latin typeface="Palatino Linotype" panose="02040502050505030304" pitchFamily="18" charset="0"/>
              </a:rPr>
              <a:t>Tau</a:t>
            </a:r>
          </a:p>
          <a:p>
            <a:pPr lvl="1">
              <a:buFont typeface="Wingdings" panose="05000000000000000000" pitchFamily="2" charset="2"/>
              <a:buChar char="v"/>
            </a:pPr>
            <a:endParaRPr lang="en-US" sz="2000" b="1" dirty="0">
              <a:latin typeface="Palatino Linotype" panose="02040502050505030304" pitchFamily="18" charset="0"/>
            </a:endParaRPr>
          </a:p>
          <a:p>
            <a:r>
              <a:rPr lang="en-US" sz="2000" dirty="0">
                <a:latin typeface="Palatino Linotype" panose="02040502050505030304" pitchFamily="18" charset="0"/>
              </a:rPr>
              <a:t>Unclear whether b-amyloid or twisted microfilaments cause Alzheimer’s or are products of the disease</a:t>
            </a:r>
          </a:p>
          <a:p>
            <a:pPr marL="0" indent="0">
              <a:buNone/>
            </a:pPr>
            <a:endParaRPr lang="en-US" sz="2000" dirty="0">
              <a:latin typeface="Palatino Linotype" panose="02040502050505030304" pitchFamily="18" charset="0"/>
            </a:endParaRPr>
          </a:p>
          <a:p>
            <a:r>
              <a:rPr lang="en-US" sz="2000" dirty="0">
                <a:latin typeface="Palatino Linotype" panose="02040502050505030304" pitchFamily="18" charset="0"/>
              </a:rPr>
              <a:t>Advanced stage shows widespread CNS atrophy</a:t>
            </a:r>
          </a:p>
          <a:p>
            <a:pPr lvl="1"/>
            <a:endParaRPr lang="en-US" sz="2000" dirty="0">
              <a:latin typeface="Palatino Linotype" panose="02040502050505030304" pitchFamily="18" charset="0"/>
            </a:endParaRPr>
          </a:p>
          <a:p>
            <a:endParaRPr lang="en-US" sz="2000" dirty="0">
              <a:latin typeface="Palatino Linotype" panose="02040502050505030304" pitchFamily="18" charset="0"/>
            </a:endParaRPr>
          </a:p>
        </p:txBody>
      </p:sp>
      <p:pic>
        <p:nvPicPr>
          <p:cNvPr id="4" name="Picture 3">
            <a:extLst>
              <a:ext uri="{FF2B5EF4-FFF2-40B4-BE49-F238E27FC236}">
                <a16:creationId xmlns:a16="http://schemas.microsoft.com/office/drawing/2014/main" id="{801B9225-0A90-441D-8C94-7409E7067F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1CC6D589-8493-4B1F-A42D-CD2D153FF5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767" y="169341"/>
            <a:ext cx="3006565"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anim calcmode="lin" valueType="num">
                                      <p:cBhvr additive="base">
                                        <p:cTn id="11" dur="500" fill="hold"/>
                                        <p:tgtEl>
                                          <p:spTgt spid="3277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277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anim calcmode="lin" valueType="num">
                                      <p:cBhvr additive="base">
                                        <p:cTn id="15" dur="500" fill="hold"/>
                                        <p:tgtEl>
                                          <p:spTgt spid="32771">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27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2771">
                                            <p:txEl>
                                              <p:pRg st="5" end="5"/>
                                            </p:txEl>
                                          </p:spTgt>
                                        </p:tgtEl>
                                        <p:attrNameLst>
                                          <p:attrName>style.visibility</p:attrName>
                                        </p:attrNameLst>
                                      </p:cBhvr>
                                      <p:to>
                                        <p:strVal val="visible"/>
                                      </p:to>
                                    </p:set>
                                    <p:anim calcmode="lin" valueType="num">
                                      <p:cBhvr additive="base">
                                        <p:cTn id="21" dur="500" fill="hold"/>
                                        <p:tgtEl>
                                          <p:spTgt spid="32771">
                                            <p:txEl>
                                              <p:pRg st="5" end="5"/>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277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32771">
                                            <p:txEl>
                                              <p:pRg st="7" end="7"/>
                                            </p:txEl>
                                          </p:spTgt>
                                        </p:tgtEl>
                                        <p:attrNameLst>
                                          <p:attrName>style.visibility</p:attrName>
                                        </p:attrNameLst>
                                      </p:cBhvr>
                                      <p:to>
                                        <p:strVal val="visible"/>
                                      </p:to>
                                    </p:set>
                                    <p:anim calcmode="lin" valueType="num">
                                      <p:cBhvr additive="base">
                                        <p:cTn id="27" dur="500" fill="hold"/>
                                        <p:tgtEl>
                                          <p:spTgt spid="32771">
                                            <p:txEl>
                                              <p:pRg st="7" end="7"/>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277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209800" y="1223472"/>
            <a:ext cx="7772400" cy="730250"/>
          </a:xfrm>
          <a:prstGeom prst="rect">
            <a:avLst/>
          </a:prstGeom>
          <a:noFill/>
          <a:ln>
            <a:noFill/>
          </a:ln>
        </p:spPr>
        <p:txBody>
          <a:bodyPr/>
          <a:lstStyle/>
          <a:p>
            <a:pPr algn="ctr">
              <a:spcBef>
                <a:spcPct val="0"/>
              </a:spcBef>
              <a:defRPr/>
            </a:pPr>
            <a:r>
              <a:rPr lang="en-US" sz="4000" b="1" dirty="0">
                <a:latin typeface="Palatino Linotype" panose="02040502050505030304" pitchFamily="18" charset="0"/>
                <a:ea typeface="+mj-ea"/>
                <a:cs typeface="+mj-cs"/>
              </a:rPr>
              <a:t>Neurological Basis</a:t>
            </a:r>
          </a:p>
        </p:txBody>
      </p:sp>
      <p:sp>
        <p:nvSpPr>
          <p:cNvPr id="3" name="Rectangle 3"/>
          <p:cNvSpPr txBox="1">
            <a:spLocks noChangeArrowheads="1"/>
          </p:cNvSpPr>
          <p:nvPr/>
        </p:nvSpPr>
        <p:spPr>
          <a:xfrm>
            <a:off x="1866900" y="2806460"/>
            <a:ext cx="8458200" cy="2628900"/>
          </a:xfrm>
          <a:prstGeom prst="rect">
            <a:avLst/>
          </a:prstGeom>
          <a:noFill/>
          <a:ln>
            <a:noFill/>
          </a:ln>
        </p:spPr>
        <p:txBody>
          <a:bodyPr/>
          <a:lstStyle/>
          <a:p>
            <a:pPr>
              <a:spcBef>
                <a:spcPct val="20000"/>
              </a:spcBef>
              <a:defRPr/>
            </a:pPr>
            <a:r>
              <a:rPr lang="en-US" sz="3200" dirty="0">
                <a:latin typeface="Palatino Linotype" panose="02040502050505030304" pitchFamily="18" charset="0"/>
              </a:rPr>
              <a:t>The causes are </a:t>
            </a:r>
            <a:r>
              <a:rPr lang="en-US" sz="3200" b="1" dirty="0">
                <a:latin typeface="Palatino Linotype" panose="02040502050505030304" pitchFamily="18" charset="0"/>
              </a:rPr>
              <a:t>not</a:t>
            </a:r>
            <a:r>
              <a:rPr lang="en-US" sz="3200" dirty="0">
                <a:latin typeface="Palatino Linotype" panose="02040502050505030304" pitchFamily="18" charset="0"/>
              </a:rPr>
              <a:t> understood for any of these diseases</a:t>
            </a:r>
          </a:p>
          <a:p>
            <a:pPr marL="742950" lvl="1" indent="-285750">
              <a:spcBef>
                <a:spcPct val="20000"/>
              </a:spcBef>
              <a:buFont typeface="Arial" pitchFamily="34" charset="0"/>
              <a:buChar char="–"/>
              <a:defRPr/>
            </a:pPr>
            <a:r>
              <a:rPr lang="en-US" sz="2800" dirty="0">
                <a:latin typeface="Palatino Linotype" panose="02040502050505030304" pitchFamily="18" charset="0"/>
              </a:rPr>
              <a:t>we know what happens but not why it happens</a:t>
            </a:r>
          </a:p>
          <a:p>
            <a:pPr marL="742950" lvl="1" indent="-285750">
              <a:spcBef>
                <a:spcPct val="20000"/>
              </a:spcBef>
              <a:buFont typeface="Arial" pitchFamily="34" charset="0"/>
              <a:buChar char="–"/>
              <a:defRPr/>
            </a:pPr>
            <a:r>
              <a:rPr lang="en-US" sz="2800" dirty="0">
                <a:latin typeface="Palatino Linotype" panose="02040502050505030304" pitchFamily="18" charset="0"/>
              </a:rPr>
              <a:t>only the symptoms are treated not the disease itself</a:t>
            </a:r>
          </a:p>
        </p:txBody>
      </p:sp>
      <p:pic>
        <p:nvPicPr>
          <p:cNvPr id="4" name="Picture 3">
            <a:extLst>
              <a:ext uri="{FF2B5EF4-FFF2-40B4-BE49-F238E27FC236}">
                <a16:creationId xmlns:a16="http://schemas.microsoft.com/office/drawing/2014/main" id="{1E7483A2-A41E-469B-8AEF-0FAB068CE5E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27A4AE3A-0D51-420E-8819-FC96F746C1F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767" y="169341"/>
            <a:ext cx="3006565"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f/f3/Myasthen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107" y="3774055"/>
            <a:ext cx="3157581" cy="2057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29108" y="1606617"/>
            <a:ext cx="10214704" cy="1477328"/>
          </a:xfrm>
          <a:prstGeom prst="rect">
            <a:avLst/>
          </a:prstGeom>
          <a:noFill/>
          <a:ln>
            <a:noFill/>
          </a:ln>
        </p:spPr>
        <p:txBody>
          <a:bodyPr wrap="square">
            <a:spAutoFit/>
          </a:bodyPr>
          <a:lstStyle/>
          <a:p>
            <a:r>
              <a:rPr lang="en-US" dirty="0">
                <a:latin typeface="Palatino Linotype" panose="02040502050505030304" pitchFamily="18" charset="0"/>
              </a:rPr>
              <a:t>Myasthenia gravis is an either </a:t>
            </a:r>
            <a:r>
              <a:rPr lang="en-US" b="1" dirty="0">
                <a:latin typeface="Palatino Linotype" panose="02040502050505030304" pitchFamily="18" charset="0"/>
              </a:rPr>
              <a:t>autoimmune </a:t>
            </a:r>
            <a:r>
              <a:rPr lang="en-US" dirty="0">
                <a:latin typeface="Palatino Linotype" panose="02040502050505030304" pitchFamily="18" charset="0"/>
              </a:rPr>
              <a:t>or congenital </a:t>
            </a:r>
            <a:r>
              <a:rPr lang="en-US" b="1" dirty="0">
                <a:latin typeface="Palatino Linotype" panose="02040502050505030304" pitchFamily="18" charset="0"/>
              </a:rPr>
              <a:t>neuromuscular disease </a:t>
            </a:r>
            <a:r>
              <a:rPr lang="en-US" dirty="0">
                <a:latin typeface="Palatino Linotype" panose="02040502050505030304" pitchFamily="18" charset="0"/>
              </a:rPr>
              <a:t>that leads to fluctuating </a:t>
            </a:r>
            <a:r>
              <a:rPr lang="en-US" b="1" dirty="0">
                <a:latin typeface="Palatino Linotype" panose="02040502050505030304" pitchFamily="18" charset="0"/>
              </a:rPr>
              <a:t>muscle weakness and fatigue</a:t>
            </a:r>
            <a:r>
              <a:rPr lang="en-US" dirty="0">
                <a:latin typeface="Palatino Linotype" panose="02040502050505030304" pitchFamily="18" charset="0"/>
              </a:rPr>
              <a:t>. In the most common cases, muscle weakness is caused by circulating </a:t>
            </a:r>
            <a:r>
              <a:rPr lang="en-US" b="1" dirty="0">
                <a:latin typeface="Palatino Linotype" panose="02040502050505030304" pitchFamily="18" charset="0"/>
              </a:rPr>
              <a:t>antibodies that block acetylcholine receptors</a:t>
            </a:r>
            <a:r>
              <a:rPr lang="en-US" dirty="0">
                <a:latin typeface="Palatino Linotype" panose="02040502050505030304" pitchFamily="18" charset="0"/>
              </a:rPr>
              <a:t> at the postsynaptic neuromuscular junction, </a:t>
            </a:r>
            <a:r>
              <a:rPr lang="en-US" b="1" dirty="0">
                <a:latin typeface="Palatino Linotype" panose="02040502050505030304" pitchFamily="18" charset="0"/>
              </a:rPr>
              <a:t>inhibiting the excitatory effects of the neurotransmitter acetylcholine </a:t>
            </a:r>
            <a:r>
              <a:rPr lang="en-US" dirty="0">
                <a:latin typeface="Palatino Linotype" panose="02040502050505030304" pitchFamily="18" charset="0"/>
              </a:rPr>
              <a:t>on nicotinic receptors at neuromuscular junctions. </a:t>
            </a:r>
          </a:p>
        </p:txBody>
      </p:sp>
      <p:sp>
        <p:nvSpPr>
          <p:cNvPr id="7" name="Rectangle 2"/>
          <p:cNvSpPr txBox="1">
            <a:spLocks noChangeArrowheads="1"/>
          </p:cNvSpPr>
          <p:nvPr/>
        </p:nvSpPr>
        <p:spPr>
          <a:xfrm>
            <a:off x="2135065" y="721745"/>
            <a:ext cx="7921869" cy="609600"/>
          </a:xfrm>
          <a:prstGeom prst="rect">
            <a:avLst/>
          </a:prstGeom>
          <a:noFill/>
          <a:ln>
            <a:noFill/>
          </a:ln>
        </p:spPr>
        <p:txBody>
          <a:bodyPr/>
          <a:lstStyle/>
          <a:p>
            <a:pPr algn="ctr">
              <a:spcBef>
                <a:spcPct val="0"/>
              </a:spcBef>
              <a:defRPr/>
            </a:pPr>
            <a:r>
              <a:rPr lang="en-US" sz="3600" b="1" dirty="0">
                <a:latin typeface="Palatino Linotype" panose="02040502050505030304" pitchFamily="18" charset="0"/>
                <a:ea typeface="+mj-ea"/>
                <a:cs typeface="+mj-cs"/>
              </a:rPr>
              <a:t>Myasthenia Gravis</a:t>
            </a:r>
          </a:p>
        </p:txBody>
      </p:sp>
      <p:pic>
        <p:nvPicPr>
          <p:cNvPr id="3" name="Picture 2">
            <a:extLst>
              <a:ext uri="{FF2B5EF4-FFF2-40B4-BE49-F238E27FC236}">
                <a16:creationId xmlns:a16="http://schemas.microsoft.com/office/drawing/2014/main" id="{C0230D2E-2B01-443E-BBB1-011F5B29BAB0}"/>
              </a:ext>
            </a:extLst>
          </p:cNvPr>
          <p:cNvPicPr>
            <a:picLocks noChangeAspect="1"/>
          </p:cNvPicPr>
          <p:nvPr/>
        </p:nvPicPr>
        <p:blipFill>
          <a:blip r:embed="rId3"/>
          <a:stretch>
            <a:fillRect/>
          </a:stretch>
        </p:blipFill>
        <p:spPr>
          <a:xfrm>
            <a:off x="5469145" y="3453227"/>
            <a:ext cx="5774667" cy="3042566"/>
          </a:xfrm>
          <a:prstGeom prst="rect">
            <a:avLst/>
          </a:prstGeom>
        </p:spPr>
      </p:pic>
      <p:pic>
        <p:nvPicPr>
          <p:cNvPr id="8" name="Picture 7">
            <a:extLst>
              <a:ext uri="{FF2B5EF4-FFF2-40B4-BE49-F238E27FC236}">
                <a16:creationId xmlns:a16="http://schemas.microsoft.com/office/drawing/2014/main" id="{1B492973-CD34-48ED-BE4C-5E09F817A99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3704878E-12EB-4309-8469-1B234B32056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0767" y="169341"/>
            <a:ext cx="3006565"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9754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209799" y="1034051"/>
            <a:ext cx="7772400" cy="795867"/>
          </a:xfrm>
          <a:prstGeom prst="rect">
            <a:avLst/>
          </a:prstGeom>
          <a:noFill/>
          <a:ln>
            <a:noFill/>
          </a:ln>
        </p:spPr>
        <p:txBody>
          <a:bodyPr/>
          <a:lstStyle/>
          <a:p>
            <a:pPr algn="ctr">
              <a:spcBef>
                <a:spcPct val="0"/>
              </a:spcBef>
              <a:defRPr/>
            </a:pPr>
            <a:r>
              <a:rPr lang="en-US" sz="4400" b="1" dirty="0">
                <a:latin typeface="Palatino Linotype" panose="02040502050505030304" pitchFamily="18" charset="0"/>
                <a:ea typeface="+mj-ea"/>
                <a:cs typeface="+mj-cs"/>
              </a:rPr>
              <a:t>Myasthenia Gravis</a:t>
            </a:r>
          </a:p>
        </p:txBody>
      </p:sp>
      <p:sp>
        <p:nvSpPr>
          <p:cNvPr id="3" name="Rectangle 3"/>
          <p:cNvSpPr txBox="1">
            <a:spLocks noChangeArrowheads="1"/>
          </p:cNvSpPr>
          <p:nvPr/>
        </p:nvSpPr>
        <p:spPr>
          <a:xfrm>
            <a:off x="583720" y="2454214"/>
            <a:ext cx="11024559" cy="2971801"/>
          </a:xfrm>
          <a:prstGeom prst="rect">
            <a:avLst/>
          </a:prstGeom>
          <a:noFill/>
          <a:ln>
            <a:noFill/>
          </a:ln>
        </p:spPr>
        <p:txBody>
          <a:bodyPr/>
          <a:lstStyle/>
          <a:p>
            <a:pPr marL="342900" indent="-342900">
              <a:spcBef>
                <a:spcPct val="20000"/>
              </a:spcBef>
              <a:buFont typeface="Arial" pitchFamily="34" charset="0"/>
              <a:buChar char="•"/>
              <a:defRPr/>
            </a:pPr>
            <a:r>
              <a:rPr lang="en-US" sz="2400" dirty="0">
                <a:latin typeface="Palatino Linotype" panose="02040502050505030304" pitchFamily="18" charset="0"/>
              </a:rPr>
              <a:t>A disease where the immune system attacks and destroys acetylcholine receptors at the neuromuscular junction, resulting in muscular weakness</a:t>
            </a:r>
          </a:p>
          <a:p>
            <a:pPr marL="742950" lvl="1" indent="-285750">
              <a:spcBef>
                <a:spcPct val="20000"/>
              </a:spcBef>
              <a:buFont typeface="Arial" pitchFamily="34" charset="0"/>
              <a:buChar char="–"/>
              <a:defRPr/>
            </a:pPr>
            <a:r>
              <a:rPr lang="en-US" sz="2400" b="1" i="1" u="sng" dirty="0">
                <a:latin typeface="Palatino Linotype" panose="02040502050505030304" pitchFamily="18" charset="0"/>
              </a:rPr>
              <a:t>ocular myasthenia gravis</a:t>
            </a:r>
            <a:r>
              <a:rPr lang="en-US" sz="2400" u="sng" dirty="0">
                <a:latin typeface="Palatino Linotype" panose="02040502050505030304" pitchFamily="18" charset="0"/>
              </a:rPr>
              <a:t>: restricted primarily to ocular-motor system</a:t>
            </a:r>
          </a:p>
          <a:p>
            <a:pPr marL="742950" lvl="1" indent="-285750">
              <a:spcBef>
                <a:spcPct val="20000"/>
              </a:spcBef>
              <a:buFont typeface="Arial" pitchFamily="34" charset="0"/>
              <a:buChar char="–"/>
              <a:defRPr/>
            </a:pPr>
            <a:r>
              <a:rPr lang="en-US" sz="2400" b="1" i="1" dirty="0">
                <a:latin typeface="Palatino Linotype" panose="02040502050505030304" pitchFamily="18" charset="0"/>
              </a:rPr>
              <a:t>generalized myasthenia gravis</a:t>
            </a:r>
            <a:r>
              <a:rPr lang="en-US" sz="2400" dirty="0">
                <a:latin typeface="Palatino Linotype" panose="02040502050505030304" pitchFamily="18" charset="0"/>
              </a:rPr>
              <a:t>: widespread destruction of the neuromuscular junction including the ocular-motor system</a:t>
            </a:r>
          </a:p>
          <a:p>
            <a:pPr marL="342900" indent="-342900">
              <a:spcBef>
                <a:spcPct val="20000"/>
              </a:spcBef>
              <a:buFont typeface="Arial" pitchFamily="34" charset="0"/>
              <a:buChar char="•"/>
              <a:defRPr/>
            </a:pPr>
            <a:r>
              <a:rPr lang="en-US" sz="2400" dirty="0">
                <a:latin typeface="Palatino Linotype" panose="02040502050505030304" pitchFamily="18" charset="0"/>
              </a:rPr>
              <a:t>The cause is unknown, but it appears to be an autoimmune disorder involving the thymus</a:t>
            </a:r>
          </a:p>
        </p:txBody>
      </p:sp>
      <p:pic>
        <p:nvPicPr>
          <p:cNvPr id="4" name="Picture 3">
            <a:extLst>
              <a:ext uri="{FF2B5EF4-FFF2-40B4-BE49-F238E27FC236}">
                <a16:creationId xmlns:a16="http://schemas.microsoft.com/office/drawing/2014/main" id="{90590D4E-1866-4CE1-806F-A99BDD73DF4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FA9F5763-A05D-4414-82C3-C45F2F10C5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767" y="169341"/>
            <a:ext cx="3006565"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135063" y="1369423"/>
            <a:ext cx="7921869" cy="609600"/>
          </a:xfrm>
          <a:prstGeom prst="rect">
            <a:avLst/>
          </a:prstGeom>
          <a:noFill/>
          <a:ln>
            <a:noFill/>
          </a:ln>
        </p:spPr>
        <p:txBody>
          <a:bodyPr/>
          <a:lstStyle/>
          <a:p>
            <a:pPr algn="ctr">
              <a:spcBef>
                <a:spcPct val="0"/>
              </a:spcBef>
              <a:defRPr/>
            </a:pPr>
            <a:r>
              <a:rPr lang="en-US" sz="3600" b="1" dirty="0">
                <a:latin typeface="Palatino Linotype" panose="02040502050505030304" pitchFamily="18" charset="0"/>
                <a:ea typeface="+mj-ea"/>
                <a:cs typeface="+mj-cs"/>
              </a:rPr>
              <a:t>Myasthenia Gravis: Symptoms</a:t>
            </a:r>
          </a:p>
        </p:txBody>
      </p:sp>
      <p:sp>
        <p:nvSpPr>
          <p:cNvPr id="3" name="Rectangle 3"/>
          <p:cNvSpPr txBox="1">
            <a:spLocks noChangeArrowheads="1"/>
          </p:cNvSpPr>
          <p:nvPr/>
        </p:nvSpPr>
        <p:spPr>
          <a:xfrm>
            <a:off x="583719" y="2124974"/>
            <a:ext cx="11024559" cy="4275826"/>
          </a:xfrm>
          <a:prstGeom prst="rect">
            <a:avLst/>
          </a:prstGeom>
        </p:spPr>
        <p:txBody>
          <a:bodyPr/>
          <a:lstStyle/>
          <a:p>
            <a:pPr marL="342900" indent="-342900">
              <a:spcBef>
                <a:spcPct val="20000"/>
              </a:spcBef>
              <a:buFont typeface="Arial" pitchFamily="34" charset="0"/>
              <a:buChar char="•"/>
              <a:defRPr/>
            </a:pPr>
            <a:r>
              <a:rPr lang="en-US" sz="3200" dirty="0" err="1">
                <a:latin typeface="Palatino Linotype" panose="02040502050505030304" pitchFamily="18" charset="0"/>
              </a:rPr>
              <a:t>Ptosis</a:t>
            </a:r>
            <a:endParaRPr lang="en-US" sz="3200" dirty="0">
              <a:latin typeface="Palatino Linotype" panose="02040502050505030304" pitchFamily="18" charset="0"/>
            </a:endParaRPr>
          </a:p>
          <a:p>
            <a:pPr marL="342900" indent="-342900">
              <a:spcBef>
                <a:spcPct val="20000"/>
              </a:spcBef>
              <a:buFont typeface="Arial" pitchFamily="34" charset="0"/>
              <a:buChar char="•"/>
              <a:defRPr/>
            </a:pPr>
            <a:r>
              <a:rPr lang="en-US" sz="3200" dirty="0">
                <a:latin typeface="Palatino Linotype" panose="02040502050505030304" pitchFamily="18" charset="0"/>
              </a:rPr>
              <a:t>Diplopia</a:t>
            </a:r>
          </a:p>
          <a:p>
            <a:pPr marL="342900" indent="-342900">
              <a:spcBef>
                <a:spcPct val="20000"/>
              </a:spcBef>
              <a:buFont typeface="Arial" pitchFamily="34" charset="0"/>
              <a:buChar char="•"/>
              <a:defRPr/>
            </a:pPr>
            <a:r>
              <a:rPr lang="en-US" sz="3200" dirty="0">
                <a:latin typeface="Palatino Linotype" panose="02040502050505030304" pitchFamily="18" charset="0"/>
              </a:rPr>
              <a:t>Muscle fatigue after exercise</a:t>
            </a:r>
          </a:p>
          <a:p>
            <a:pPr marL="342900" indent="-342900">
              <a:spcBef>
                <a:spcPct val="20000"/>
              </a:spcBef>
              <a:buFont typeface="Arial" pitchFamily="34" charset="0"/>
              <a:buChar char="•"/>
              <a:defRPr/>
            </a:pPr>
            <a:r>
              <a:rPr lang="en-US" sz="3200" dirty="0">
                <a:latin typeface="Palatino Linotype" panose="02040502050505030304" pitchFamily="18" charset="0"/>
              </a:rPr>
              <a:t>Other indicators</a:t>
            </a:r>
          </a:p>
          <a:p>
            <a:pPr marL="742950" lvl="1" indent="-285750">
              <a:spcBef>
                <a:spcPct val="20000"/>
              </a:spcBef>
              <a:buFont typeface="Arial" pitchFamily="34" charset="0"/>
              <a:buChar char="–"/>
              <a:defRPr/>
            </a:pPr>
            <a:r>
              <a:rPr lang="en-US" sz="2800" dirty="0">
                <a:latin typeface="Palatino Linotype" panose="02040502050505030304" pitchFamily="18" charset="0"/>
              </a:rPr>
              <a:t>antibodies for the acetylcholine receptor are present in the serum</a:t>
            </a:r>
          </a:p>
          <a:p>
            <a:pPr marL="1143000" lvl="2" indent="-228600">
              <a:spcBef>
                <a:spcPct val="20000"/>
              </a:spcBef>
              <a:buFont typeface="Arial" pitchFamily="34" charset="0"/>
              <a:buChar char="•"/>
              <a:defRPr/>
            </a:pPr>
            <a:r>
              <a:rPr lang="en-US" sz="2400" dirty="0">
                <a:latin typeface="Palatino Linotype" panose="02040502050505030304" pitchFamily="18" charset="0"/>
              </a:rPr>
              <a:t>50% incidence for the ocular form of the disease</a:t>
            </a:r>
          </a:p>
          <a:p>
            <a:pPr marL="1143000" lvl="2" indent="-228600">
              <a:spcBef>
                <a:spcPct val="20000"/>
              </a:spcBef>
              <a:buFont typeface="Arial" pitchFamily="34" charset="0"/>
              <a:buChar char="•"/>
              <a:defRPr/>
            </a:pPr>
            <a:r>
              <a:rPr lang="en-US" sz="2400" dirty="0">
                <a:latin typeface="Palatino Linotype" panose="02040502050505030304" pitchFamily="18" charset="0"/>
              </a:rPr>
              <a:t>90% incidence for the generalized form of the disease</a:t>
            </a:r>
          </a:p>
        </p:txBody>
      </p:sp>
      <p:pic>
        <p:nvPicPr>
          <p:cNvPr id="4" name="Picture 3">
            <a:extLst>
              <a:ext uri="{FF2B5EF4-FFF2-40B4-BE49-F238E27FC236}">
                <a16:creationId xmlns:a16="http://schemas.microsoft.com/office/drawing/2014/main" id="{B17389CC-6D29-424C-90AD-27EFDE6BE74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307F6B57-804F-4D5C-921A-2A5F0EA663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767" y="169341"/>
            <a:ext cx="3006565"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403938"/>
            <a:ext cx="6696974" cy="2308324"/>
          </a:xfrm>
          <a:prstGeom prst="rect">
            <a:avLst/>
          </a:prstGeom>
        </p:spPr>
        <p:txBody>
          <a:bodyPr wrap="square">
            <a:spAutoFit/>
          </a:bodyPr>
          <a:lstStyle/>
          <a:p>
            <a:pPr marL="285750" indent="-285750" fontAlgn="base">
              <a:buFont typeface="Arial" panose="020B0604020202020204" pitchFamily="34" charset="0"/>
              <a:buChar char="•"/>
            </a:pPr>
            <a:r>
              <a:rPr lang="en-US" dirty="0">
                <a:latin typeface="Palatino Linotype" panose="02040502050505030304" pitchFamily="18" charset="0"/>
              </a:rPr>
              <a:t>Ptosis is an abnormal </a:t>
            </a:r>
            <a:r>
              <a:rPr lang="en-US" b="1" dirty="0">
                <a:latin typeface="Palatino Linotype" panose="02040502050505030304" pitchFamily="18" charset="0"/>
              </a:rPr>
              <a:t>drooping of the upper eyelid </a:t>
            </a:r>
            <a:r>
              <a:rPr lang="en-US" dirty="0">
                <a:latin typeface="Palatino Linotype" panose="02040502050505030304" pitchFamily="18" charset="0"/>
              </a:rPr>
              <a:t>when your eyes are looking straight ahead. It happens when one or both of the muscles that lift the upper lid aren't working properly or have become loosened from their positions above the lid.</a:t>
            </a:r>
          </a:p>
          <a:p>
            <a:pPr marL="285750" indent="-285750" fontAlgn="base">
              <a:buFont typeface="Arial" panose="020B0604020202020204" pitchFamily="34" charset="0"/>
              <a:buChar char="•"/>
            </a:pPr>
            <a:r>
              <a:rPr lang="en-US" dirty="0">
                <a:latin typeface="Palatino Linotype" panose="02040502050505030304" pitchFamily="18" charset="0"/>
              </a:rPr>
              <a:t>You can be born with </a:t>
            </a:r>
            <a:r>
              <a:rPr lang="en-US" dirty="0" err="1">
                <a:latin typeface="Palatino Linotype" panose="02040502050505030304" pitchFamily="18" charset="0"/>
              </a:rPr>
              <a:t>ptosis</a:t>
            </a:r>
            <a:r>
              <a:rPr lang="en-US" dirty="0">
                <a:latin typeface="Palatino Linotype" panose="02040502050505030304" pitchFamily="18" charset="0"/>
              </a:rPr>
              <a:t> (</a:t>
            </a:r>
            <a:r>
              <a:rPr lang="en-US" b="1" dirty="0">
                <a:latin typeface="Palatino Linotype" panose="02040502050505030304" pitchFamily="18" charset="0"/>
              </a:rPr>
              <a:t>congenital </a:t>
            </a:r>
            <a:r>
              <a:rPr lang="en-US" b="1" dirty="0" err="1">
                <a:latin typeface="Palatino Linotype" panose="02040502050505030304" pitchFamily="18" charset="0"/>
              </a:rPr>
              <a:t>ptosis</a:t>
            </a:r>
            <a:r>
              <a:rPr lang="en-US" dirty="0">
                <a:latin typeface="Palatino Linotype" panose="02040502050505030304" pitchFamily="18" charset="0"/>
              </a:rPr>
              <a:t>) or you may develop the condition (</a:t>
            </a:r>
            <a:r>
              <a:rPr lang="en-US" b="1" dirty="0">
                <a:latin typeface="Palatino Linotype" panose="02040502050505030304" pitchFamily="18" charset="0"/>
              </a:rPr>
              <a:t>acquired </a:t>
            </a:r>
            <a:r>
              <a:rPr lang="en-US" b="1" dirty="0" err="1">
                <a:latin typeface="Palatino Linotype" panose="02040502050505030304" pitchFamily="18" charset="0"/>
              </a:rPr>
              <a:t>ptosis</a:t>
            </a:r>
            <a:r>
              <a:rPr lang="en-US" dirty="0">
                <a:latin typeface="Palatino Linotype" panose="02040502050505030304" pitchFamily="18" charset="0"/>
              </a:rPr>
              <a:t>). In both cases it can run in families.</a:t>
            </a:r>
          </a:p>
        </p:txBody>
      </p:sp>
      <p:sp>
        <p:nvSpPr>
          <p:cNvPr id="3" name="Rectangle 2"/>
          <p:cNvSpPr/>
          <p:nvPr/>
        </p:nvSpPr>
        <p:spPr>
          <a:xfrm>
            <a:off x="751932" y="2583498"/>
            <a:ext cx="1021433" cy="461665"/>
          </a:xfrm>
          <a:prstGeom prst="rect">
            <a:avLst/>
          </a:prstGeom>
        </p:spPr>
        <p:txBody>
          <a:bodyPr wrap="none">
            <a:spAutoFit/>
          </a:bodyPr>
          <a:lstStyle/>
          <a:p>
            <a:pPr marL="342900" indent="-342900">
              <a:spcBef>
                <a:spcPct val="20000"/>
              </a:spcBef>
              <a:defRPr/>
            </a:pPr>
            <a:r>
              <a:rPr lang="en-US" sz="2400" b="1" dirty="0" err="1">
                <a:solidFill>
                  <a:srgbClr val="0070C0"/>
                </a:solidFill>
                <a:latin typeface="Palatino Linotype" panose="02040502050505030304" pitchFamily="18" charset="0"/>
              </a:rPr>
              <a:t>Ptosis</a:t>
            </a:r>
            <a:endParaRPr lang="en-US" sz="2400" b="1" dirty="0">
              <a:solidFill>
                <a:srgbClr val="0070C0"/>
              </a:solidFill>
              <a:latin typeface="Palatino Linotype" panose="02040502050505030304" pitchFamily="18" charset="0"/>
            </a:endParaRPr>
          </a:p>
        </p:txBody>
      </p:sp>
      <p:pic>
        <p:nvPicPr>
          <p:cNvPr id="1026" name="Picture 2" descr="http://t2.gstatic.com/images?q=tbn:ANd9GcTwmSNLomQSF0xHlpUUdVQXeCdSwpc_u8KPvH6YiKabH0aMWwgX"/>
          <p:cNvPicPr>
            <a:picLocks noChangeAspect="1" noChangeArrowheads="1"/>
          </p:cNvPicPr>
          <p:nvPr/>
        </p:nvPicPr>
        <p:blipFill>
          <a:blip r:embed="rId2" cstate="print"/>
          <a:srcRect/>
          <a:stretch>
            <a:fillRect/>
          </a:stretch>
        </p:blipFill>
        <p:spPr bwMode="auto">
          <a:xfrm>
            <a:off x="7919048" y="3669104"/>
            <a:ext cx="3124200" cy="1466851"/>
          </a:xfrm>
          <a:prstGeom prst="rect">
            <a:avLst/>
          </a:prstGeom>
          <a:noFill/>
        </p:spPr>
      </p:pic>
      <p:sp>
        <p:nvSpPr>
          <p:cNvPr id="6" name="Rectangle 2">
            <a:extLst>
              <a:ext uri="{FF2B5EF4-FFF2-40B4-BE49-F238E27FC236}">
                <a16:creationId xmlns:a16="http://schemas.microsoft.com/office/drawing/2014/main" id="{A74F3B59-6BF4-4A42-9304-5880C4C887FC}"/>
              </a:ext>
            </a:extLst>
          </p:cNvPr>
          <p:cNvSpPr txBox="1">
            <a:spLocks noChangeArrowheads="1"/>
          </p:cNvSpPr>
          <p:nvPr/>
        </p:nvSpPr>
        <p:spPr>
          <a:xfrm>
            <a:off x="2135065" y="1598685"/>
            <a:ext cx="7921869" cy="609600"/>
          </a:xfrm>
          <a:prstGeom prst="rect">
            <a:avLst/>
          </a:prstGeom>
          <a:noFill/>
          <a:ln>
            <a:noFill/>
          </a:ln>
        </p:spPr>
        <p:txBody>
          <a:bodyPr/>
          <a:lstStyle/>
          <a:p>
            <a:pPr algn="ctr">
              <a:spcBef>
                <a:spcPct val="0"/>
              </a:spcBef>
              <a:defRPr/>
            </a:pPr>
            <a:r>
              <a:rPr lang="en-US" sz="3600" b="1" dirty="0">
                <a:latin typeface="Palatino Linotype" panose="02040502050505030304" pitchFamily="18" charset="0"/>
                <a:ea typeface="+mj-ea"/>
                <a:cs typeface="+mj-cs"/>
              </a:rPr>
              <a:t>Myasthenia Gravis: Symptoms</a:t>
            </a:r>
          </a:p>
        </p:txBody>
      </p:sp>
      <p:pic>
        <p:nvPicPr>
          <p:cNvPr id="7" name="Picture 6">
            <a:extLst>
              <a:ext uri="{FF2B5EF4-FFF2-40B4-BE49-F238E27FC236}">
                <a16:creationId xmlns:a16="http://schemas.microsoft.com/office/drawing/2014/main" id="{A123A40B-286B-443F-B835-C81AF665DD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7AE01D92-34CD-4C9F-BEC0-F2E8A52C28D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767" y="169341"/>
            <a:ext cx="3006565"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5864" y="2433773"/>
            <a:ext cx="1449436" cy="461665"/>
          </a:xfrm>
          <a:prstGeom prst="rect">
            <a:avLst/>
          </a:prstGeom>
        </p:spPr>
        <p:txBody>
          <a:bodyPr wrap="none">
            <a:spAutoFit/>
          </a:bodyPr>
          <a:lstStyle/>
          <a:p>
            <a:pPr marL="342900" indent="-342900">
              <a:spcBef>
                <a:spcPct val="20000"/>
              </a:spcBef>
              <a:defRPr/>
            </a:pPr>
            <a:r>
              <a:rPr lang="en-US" sz="2400" b="1" dirty="0">
                <a:solidFill>
                  <a:srgbClr val="0070C0"/>
                </a:solidFill>
                <a:latin typeface="Palatino Linotype" panose="02040502050505030304" pitchFamily="18" charset="0"/>
              </a:rPr>
              <a:t>Diplopia</a:t>
            </a:r>
          </a:p>
        </p:txBody>
      </p:sp>
      <p:sp>
        <p:nvSpPr>
          <p:cNvPr id="3" name="Rectangle 2"/>
          <p:cNvSpPr/>
          <p:nvPr/>
        </p:nvSpPr>
        <p:spPr>
          <a:xfrm>
            <a:off x="695864" y="3120927"/>
            <a:ext cx="7881668" cy="2031325"/>
          </a:xfrm>
          <a:prstGeom prst="rect">
            <a:avLst/>
          </a:prstGeom>
        </p:spPr>
        <p:txBody>
          <a:bodyPr wrap="square">
            <a:spAutoFit/>
          </a:bodyPr>
          <a:lstStyle/>
          <a:p>
            <a:pPr marL="285750" indent="-285750">
              <a:buFont typeface="Arial" panose="020B0604020202020204" pitchFamily="34" charset="0"/>
              <a:buChar char="•"/>
            </a:pPr>
            <a:r>
              <a:rPr lang="en-US" b="1" dirty="0">
                <a:latin typeface="Palatino Linotype" panose="02040502050505030304" pitchFamily="18" charset="0"/>
              </a:rPr>
              <a:t>Diplopia</a:t>
            </a:r>
            <a:r>
              <a:rPr lang="en-US" dirty="0">
                <a:latin typeface="Palatino Linotype" panose="02040502050505030304" pitchFamily="18" charset="0"/>
              </a:rPr>
              <a:t>, commonly known as </a:t>
            </a:r>
            <a:r>
              <a:rPr lang="en-US" b="1" dirty="0">
                <a:latin typeface="Palatino Linotype" panose="02040502050505030304" pitchFamily="18" charset="0"/>
              </a:rPr>
              <a:t>double vision</a:t>
            </a:r>
            <a:r>
              <a:rPr lang="en-US" dirty="0">
                <a:latin typeface="Palatino Linotype" panose="02040502050505030304" pitchFamily="18" charset="0"/>
              </a:rPr>
              <a:t>, is the simultaneousperception of two images of a single object that may be displaced horizontally, vertically, or diagonally (i.e. both vertically and horizontally) in relation to each other.</a:t>
            </a:r>
          </a:p>
          <a:p>
            <a:endParaRPr lang="en-US" dirty="0">
              <a:latin typeface="Palatino Linotype" panose="02040502050505030304" pitchFamily="18" charset="0"/>
            </a:endParaRPr>
          </a:p>
          <a:p>
            <a:pPr marL="285750" indent="-285750">
              <a:buFont typeface="Arial" panose="020B0604020202020204" pitchFamily="34" charset="0"/>
              <a:buChar char="•"/>
            </a:pPr>
            <a:r>
              <a:rPr lang="en-US" dirty="0">
                <a:latin typeface="Palatino Linotype" panose="02040502050505030304" pitchFamily="18" charset="0"/>
              </a:rPr>
              <a:t>It is usually the result of impaired function of the extra-ocular muscles, where both eyes are still being used, just not in focus</a:t>
            </a:r>
          </a:p>
        </p:txBody>
      </p:sp>
      <p:pic>
        <p:nvPicPr>
          <p:cNvPr id="19458" name="Picture 2" descr="http://t0.gstatic.com/images?q=tbn:ANd9GcS2xizsto1QnswbdJiBSFt7NPTdrv8mxBunGd7Q-JW7JgoOSQDh"/>
          <p:cNvPicPr>
            <a:picLocks noChangeAspect="1" noChangeArrowheads="1"/>
          </p:cNvPicPr>
          <p:nvPr/>
        </p:nvPicPr>
        <p:blipFill>
          <a:blip r:embed="rId2" cstate="print"/>
          <a:srcRect/>
          <a:stretch>
            <a:fillRect/>
          </a:stretch>
        </p:blipFill>
        <p:spPr bwMode="auto">
          <a:xfrm>
            <a:off x="8615834" y="2583498"/>
            <a:ext cx="2882199" cy="2521925"/>
          </a:xfrm>
          <a:prstGeom prst="rect">
            <a:avLst/>
          </a:prstGeom>
          <a:noFill/>
        </p:spPr>
      </p:pic>
      <p:sp>
        <p:nvSpPr>
          <p:cNvPr id="6" name="Rectangle 2">
            <a:extLst>
              <a:ext uri="{FF2B5EF4-FFF2-40B4-BE49-F238E27FC236}">
                <a16:creationId xmlns:a16="http://schemas.microsoft.com/office/drawing/2014/main" id="{D540F270-BDB5-4F5A-AD5B-B42C67241842}"/>
              </a:ext>
            </a:extLst>
          </p:cNvPr>
          <p:cNvSpPr txBox="1">
            <a:spLocks noChangeArrowheads="1"/>
          </p:cNvSpPr>
          <p:nvPr/>
        </p:nvSpPr>
        <p:spPr>
          <a:xfrm>
            <a:off x="2135065" y="1598685"/>
            <a:ext cx="7921869" cy="609600"/>
          </a:xfrm>
          <a:prstGeom prst="rect">
            <a:avLst/>
          </a:prstGeom>
          <a:noFill/>
          <a:ln>
            <a:noFill/>
          </a:ln>
        </p:spPr>
        <p:txBody>
          <a:bodyPr/>
          <a:lstStyle/>
          <a:p>
            <a:pPr algn="ctr">
              <a:spcBef>
                <a:spcPct val="0"/>
              </a:spcBef>
              <a:defRPr/>
            </a:pPr>
            <a:r>
              <a:rPr lang="en-US" sz="3600" b="1" dirty="0">
                <a:latin typeface="Palatino Linotype" panose="02040502050505030304" pitchFamily="18" charset="0"/>
                <a:ea typeface="+mj-ea"/>
                <a:cs typeface="+mj-cs"/>
              </a:rPr>
              <a:t>Myasthenia Gravis: Symptoms</a:t>
            </a:r>
          </a:p>
        </p:txBody>
      </p:sp>
      <p:pic>
        <p:nvPicPr>
          <p:cNvPr id="7" name="Picture 6">
            <a:extLst>
              <a:ext uri="{FF2B5EF4-FFF2-40B4-BE49-F238E27FC236}">
                <a16:creationId xmlns:a16="http://schemas.microsoft.com/office/drawing/2014/main" id="{DBA68A15-86EB-4233-A368-618BAA9B97B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418A9DD5-C8CF-4260-88FC-0A6B3B26B33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767" y="169341"/>
            <a:ext cx="3006565"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209800" y="1417608"/>
            <a:ext cx="7772400" cy="685800"/>
          </a:xfrm>
          <a:prstGeom prst="rect">
            <a:avLst/>
          </a:prstGeom>
          <a:noFill/>
          <a:ln>
            <a:noFill/>
          </a:ln>
        </p:spPr>
        <p:txBody>
          <a:bodyPr/>
          <a:lstStyle/>
          <a:p>
            <a:pPr algn="ctr">
              <a:spcBef>
                <a:spcPct val="0"/>
              </a:spcBef>
              <a:defRPr/>
            </a:pPr>
            <a:r>
              <a:rPr lang="en-US" sz="4000" b="1" dirty="0">
                <a:latin typeface="Palatino Linotype" panose="02040502050505030304" pitchFamily="18" charset="0"/>
                <a:ea typeface="+mj-ea"/>
                <a:cs typeface="+mj-cs"/>
              </a:rPr>
              <a:t>Myasthenia Gravis: Diagnosis</a:t>
            </a:r>
          </a:p>
        </p:txBody>
      </p:sp>
      <p:sp>
        <p:nvSpPr>
          <p:cNvPr id="3" name="Rectangle 3"/>
          <p:cNvSpPr txBox="1">
            <a:spLocks noChangeArrowheads="1"/>
          </p:cNvSpPr>
          <p:nvPr/>
        </p:nvSpPr>
        <p:spPr>
          <a:xfrm>
            <a:off x="721743" y="2362200"/>
            <a:ext cx="10748514" cy="3326921"/>
          </a:xfrm>
          <a:prstGeom prst="rect">
            <a:avLst/>
          </a:prstGeom>
        </p:spPr>
        <p:txBody>
          <a:bodyPr/>
          <a:lstStyle/>
          <a:p>
            <a:pPr marL="342900" indent="-342900">
              <a:spcBef>
                <a:spcPct val="20000"/>
              </a:spcBef>
              <a:buFont typeface="Arial" pitchFamily="34" charset="0"/>
              <a:buChar char="•"/>
              <a:defRPr/>
            </a:pPr>
            <a:r>
              <a:rPr lang="en-US" sz="3200" dirty="0">
                <a:latin typeface="Palatino Linotype" panose="02040502050505030304" pitchFamily="18" charset="0"/>
              </a:rPr>
              <a:t>Neurological examination</a:t>
            </a:r>
          </a:p>
          <a:p>
            <a:pPr marL="742950" lvl="1" indent="-285750">
              <a:spcBef>
                <a:spcPct val="20000"/>
              </a:spcBef>
              <a:buFont typeface="Arial" pitchFamily="34" charset="0"/>
              <a:buChar char="–"/>
              <a:defRPr/>
            </a:pPr>
            <a:r>
              <a:rPr lang="en-US" sz="2800" dirty="0">
                <a:latin typeface="Palatino Linotype" panose="02040502050505030304" pitchFamily="18" charset="0"/>
              </a:rPr>
              <a:t>presenting symptoms</a:t>
            </a:r>
          </a:p>
          <a:p>
            <a:pPr marL="342900" indent="-342900">
              <a:spcBef>
                <a:spcPct val="20000"/>
              </a:spcBef>
              <a:buFont typeface="Arial" pitchFamily="34" charset="0"/>
              <a:buChar char="•"/>
              <a:defRPr/>
            </a:pPr>
            <a:r>
              <a:rPr lang="en-US" sz="3200" dirty="0">
                <a:latin typeface="Palatino Linotype" panose="02040502050505030304" pitchFamily="18" charset="0"/>
              </a:rPr>
              <a:t>Diagnosis is confirmed by using a short-acting (&lt;5 minutes) cholinesterase inhibitor (edrophonium) to reverse the presenting symptoms – patients should show an immediate, short-lived improvement </a:t>
            </a:r>
          </a:p>
        </p:txBody>
      </p:sp>
      <p:pic>
        <p:nvPicPr>
          <p:cNvPr id="4" name="Picture 3">
            <a:extLst>
              <a:ext uri="{FF2B5EF4-FFF2-40B4-BE49-F238E27FC236}">
                <a16:creationId xmlns:a16="http://schemas.microsoft.com/office/drawing/2014/main" id="{8CAC3CE1-2B6B-4F5F-A329-B7138D167D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FAED5BD8-F393-476B-8D96-84C26A0309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767" y="169341"/>
            <a:ext cx="3006565"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1036</Words>
  <Application>Microsoft Office PowerPoint</Application>
  <PresentationFormat>Widescreen</PresentationFormat>
  <Paragraphs>103</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Cambria</vt:lpstr>
      <vt:lpstr>Palatino Linotype</vt:lpstr>
      <vt:lpstr>Wingdings</vt:lpstr>
      <vt:lpstr>Office Theme</vt:lpstr>
      <vt:lpstr>Biomarkers of Neurological Disorders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Parkinson’s Disease</vt:lpstr>
      <vt:lpstr>PowerPoint Presentation</vt:lpstr>
      <vt:lpstr>PowerPoint Presentation</vt:lpstr>
      <vt:lpstr>PD: Diagnosis</vt:lpstr>
      <vt:lpstr>PowerPoint Presentation</vt:lpstr>
      <vt:lpstr>Alzheimer’s Disease: Incidence</vt:lpstr>
      <vt:lpstr>PowerPoint Presentation</vt:lpstr>
      <vt:lpstr>PowerPoint Presentation</vt:lpstr>
      <vt:lpstr>Alzheimer’s Disease: Postmortem Analysis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Biomarkers of Neurological Disorders</dc:title>
  <dc:creator>Shaun Sabico</dc:creator>
  <cp:lastModifiedBy>Shaun Sabico</cp:lastModifiedBy>
  <cp:revision>12</cp:revision>
  <dcterms:created xsi:type="dcterms:W3CDTF">2024-04-29T07:40:04Z</dcterms:created>
  <dcterms:modified xsi:type="dcterms:W3CDTF">2024-04-29T10:07:51Z</dcterms:modified>
</cp:coreProperties>
</file>