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87" r:id="rId3"/>
    <p:sldId id="263" r:id="rId4"/>
    <p:sldId id="275" r:id="rId5"/>
    <p:sldId id="276" r:id="rId6"/>
    <p:sldId id="277" r:id="rId7"/>
    <p:sldId id="279" r:id="rId8"/>
    <p:sldId id="280" r:id="rId9"/>
    <p:sldId id="278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E155-8AC8-4D3B-81B0-C52C919E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5BEF8-7468-4B90-9F7A-F67390E21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8391-5A4A-4444-84E6-CA6463C7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EEF25-97E2-43E3-8C1E-0E839469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837D8-0EE2-4DE2-9463-FF6FF56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6E2C-9C1B-471E-A830-CF615243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93B65-4207-4406-8EF5-D50B1EB6D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1B03-31D9-48B9-866B-119385EE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A884-AFED-478C-A09C-C7F336B0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747C2-CA1A-4604-9EBE-02ADA02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C9CA1-F96C-46CD-80B0-86660A39A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6A6A4-57C4-4B10-9CC1-4A77EF8B1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D275-5DE0-4637-A6AD-BE1C3C14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2BEDF-B10E-4C3F-81AF-3E801FDE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712F8-CDE5-4492-8125-AB456A72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72A9-FCF4-4953-8476-3422D228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A238A-ADA3-4687-A98C-0946E65B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F523D-43BD-4180-A38A-EA30BFD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84ED7-EC6A-4D40-9B0D-FB1A7384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5722-DF51-4C6E-ABC5-2F52C538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A8FE-C0DA-4DE2-8885-F035CBC2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84683-F905-497E-91A9-67CB08A9E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7FBA-3F7B-44BF-9D12-0D54E947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2E3B-7487-4EC0-8ED5-AE832A77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A52F-8F26-4051-841A-EEC6196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A61E-C54E-4E3D-8460-77C1B32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C2CF-B426-4D7F-8871-F0F707FA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948FB-B0AC-4F54-B559-4C6041C9D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B52F7-F68C-4235-9596-14D32894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5796A-257D-424A-9117-AB83E000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8E5D3-3EB6-4009-B49C-2ED9485C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8A02-D191-4110-9EA0-3C8B3D7C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1802-43D7-4F0E-A313-E024DB3B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CC779-F695-4680-ACDE-5E80C3EE4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471AE-94C3-4B9D-BD10-D30942B62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D812D-6775-4B45-A191-7140F8AD6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FE601-A82B-4219-9464-862EDBE7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90A0F-8B37-40FE-8159-ABB75330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8F827-77C7-40FE-A52C-884AA2BC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7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FB22-F9E8-4A16-B36C-403B4DBC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EB7FF-D8E9-42A3-8B76-5170B04D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D2D05-38FA-4B99-92ED-F71411D5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E3F78-E946-4CF9-81CD-1D3F5317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4187E-5307-43AF-A570-7D999D57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E0791-93D8-4934-BA1A-1A18CA1A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DBB54-BD2F-4466-8D42-72D1A671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4343-B39A-4333-A320-05F965EA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BA2C-8A4A-4035-AB05-1B9C50FE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417F7-A61E-4476-837D-8F27F8165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805D-76CB-45A1-BFB1-692D25CD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BE0D-D15E-4135-B80B-63207D0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8524A-BAE1-42CF-9EAC-4AD808A9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DC07-1EE6-4E62-BD4D-BB60BBB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D94F2-86AE-4E6A-95A3-9B7E9E006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799D7-50C6-4AED-98A3-5908BCF59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8F07F-2EE6-4929-8A20-844B16EF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46382-0045-41E9-AFE6-BD9C7C1F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C0E8A-266C-4CAB-BE9F-0D871BE4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3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600A4-D2CF-409D-9434-6BDFB9EF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09845-2F31-4560-92C4-3F2BEB5FA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CA0D1-FE95-4F85-AE74-261A21B3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8813-08AC-4BFD-9369-5D7D86435BD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FC38-4763-43DF-9DDF-6EC2DBA5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4706-D5E0-4CE8-90C5-207896AAF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AE78-D943-4A8D-A44F-F3B45E61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1051C2-6F6C-4ED7-92AE-1F7E5496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A333C-22AB-4314-A0BF-A13AD570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BAED8-8D4B-4996-82D1-2CC04ABD2845}"/>
              </a:ext>
            </a:extLst>
          </p:cNvPr>
          <p:cNvSpPr txBox="1"/>
          <p:nvPr/>
        </p:nvSpPr>
        <p:spPr>
          <a:xfrm>
            <a:off x="4143553" y="1481560"/>
            <a:ext cx="390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BCH473: Biomarkers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3E0D4-19A4-4C98-AEAE-6EB640577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50" y="2376582"/>
            <a:ext cx="10427895" cy="163937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Serum Markers of Inflammation and Cardiovascular Risk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D75E8F-4A1F-4DAB-A5A4-4AAA1125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1" y="454468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10C99B7-2A3E-46B2-A8B4-B97DB229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10" y="4544683"/>
            <a:ext cx="32657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598B03-8BE6-4D85-B03C-4EB6E19A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11" y="45256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67" y="1304058"/>
            <a:ext cx="8229600" cy="71596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Tumor necrosis factor alpha </a:t>
            </a:r>
            <a:r>
              <a:rPr lang="en-US" sz="3200" dirty="0">
                <a:latin typeface="Palatino Linotype" panose="02040502050505030304" pitchFamily="18" charset="0"/>
              </a:rPr>
              <a:t>(TNFα)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67" y="2442714"/>
            <a:ext cx="9773729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Tumor necrosis factor is an </a:t>
            </a:r>
            <a:r>
              <a:rPr lang="en-US" sz="1600" dirty="0" err="1">
                <a:latin typeface="Palatino Linotype" panose="02040502050505030304" pitchFamily="18" charset="0"/>
              </a:rPr>
              <a:t>adipokine</a:t>
            </a:r>
            <a:r>
              <a:rPr lang="en-US" sz="1600" dirty="0">
                <a:latin typeface="Palatino Linotype" panose="02040502050505030304" pitchFamily="18" charset="0"/>
              </a:rPr>
              <a:t> involved in </a:t>
            </a:r>
            <a:r>
              <a:rPr lang="en-US" sz="1600" b="1" dirty="0">
                <a:latin typeface="Palatino Linotype" panose="02040502050505030304" pitchFamily="18" charset="0"/>
              </a:rPr>
              <a:t>systemic inflammation </a:t>
            </a:r>
            <a:r>
              <a:rPr lang="en-US" sz="1600" dirty="0">
                <a:latin typeface="Palatino Linotype" panose="02040502050505030304" pitchFamily="18" charset="0"/>
              </a:rPr>
              <a:t>and is a member of a group of cytokines that stimulate the </a:t>
            </a:r>
            <a:r>
              <a:rPr lang="en-US" sz="1600" b="1" dirty="0">
                <a:latin typeface="Palatino Linotype" panose="02040502050505030304" pitchFamily="18" charset="0"/>
              </a:rPr>
              <a:t>acute phase reaction</a:t>
            </a:r>
            <a:r>
              <a:rPr lang="en-US" sz="1600" dirty="0">
                <a:latin typeface="Palatino Linotype" panose="0204050205050503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Palatino Linotype" panose="02040502050505030304" pitchFamily="18" charset="0"/>
              </a:rPr>
              <a:t>TNFα is produced chiefly by activated macrophages</a:t>
            </a:r>
            <a:r>
              <a:rPr lang="en-US" sz="1600" dirty="0">
                <a:latin typeface="Palatino Linotype" panose="02040502050505030304" pitchFamily="18" charset="0"/>
              </a:rPr>
              <a:t>, although it can be produced by many other cell types such as CD4+ lymphocytes, NK cells, neutrophils, mast cells, </a:t>
            </a:r>
            <a:r>
              <a:rPr lang="en-US" sz="1600" dirty="0" err="1">
                <a:latin typeface="Palatino Linotype" panose="02040502050505030304" pitchFamily="18" charset="0"/>
              </a:rPr>
              <a:t>eosinophils</a:t>
            </a:r>
            <a:r>
              <a:rPr lang="en-US" sz="1600" dirty="0">
                <a:latin typeface="Palatino Linotype" panose="02040502050505030304" pitchFamily="18" charset="0"/>
              </a:rPr>
              <a:t>, and neurons.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The primary role of TNF is in the regulation of immune cells. TNFα, being an endogenous </a:t>
            </a:r>
            <a:r>
              <a:rPr lang="en-US" sz="1600" b="1" dirty="0" err="1">
                <a:latin typeface="Palatino Linotype" panose="02040502050505030304" pitchFamily="18" charset="0"/>
              </a:rPr>
              <a:t>pyrogen</a:t>
            </a:r>
            <a:r>
              <a:rPr lang="en-US" sz="1600" dirty="0">
                <a:latin typeface="Palatino Linotype" panose="02040502050505030304" pitchFamily="18" charset="0"/>
              </a:rPr>
              <a:t>, is able to induce fever, apoptotic cell death, inflammation and to inhibit </a:t>
            </a:r>
            <a:r>
              <a:rPr lang="en-US" sz="1600" dirty="0" err="1">
                <a:latin typeface="Palatino Linotype" panose="02040502050505030304" pitchFamily="18" charset="0"/>
              </a:rPr>
              <a:t>tumorigenesis</a:t>
            </a:r>
            <a:r>
              <a:rPr lang="en-US" sz="1600" dirty="0">
                <a:latin typeface="Palatino Linotype" panose="02040502050505030304" pitchFamily="18" charset="0"/>
              </a:rPr>
              <a:t> and viral replication.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Dysregulation of TNF production has been implicated in a variety of human diseases including </a:t>
            </a:r>
            <a:r>
              <a:rPr lang="en-US" sz="1600" b="1" dirty="0">
                <a:latin typeface="Palatino Linotype" panose="02040502050505030304" pitchFamily="18" charset="0"/>
              </a:rPr>
              <a:t>Alzheimer's disease, cancer, major depression and inflammatory bowel disease (IBD)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TNF can be produced ectopically in the setting of malignancy and </a:t>
            </a:r>
            <a:r>
              <a:rPr lang="en-US" sz="1600" b="1" dirty="0">
                <a:latin typeface="Palatino Linotype" panose="02040502050505030304" pitchFamily="18" charset="0"/>
              </a:rPr>
              <a:t>parallels parathyroid hormone </a:t>
            </a:r>
            <a:r>
              <a:rPr lang="en-US" sz="1600" dirty="0">
                <a:latin typeface="Palatino Linotype" panose="02040502050505030304" pitchFamily="18" charset="0"/>
              </a:rPr>
              <a:t>in causing secondary </a:t>
            </a:r>
            <a:r>
              <a:rPr lang="en-US" sz="1600" b="1" dirty="0" err="1">
                <a:latin typeface="Palatino Linotype" panose="02040502050505030304" pitchFamily="18" charset="0"/>
              </a:rPr>
              <a:t>hypercalcemia</a:t>
            </a:r>
            <a:r>
              <a:rPr lang="en-US" sz="1600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E426C-B8EE-4194-9719-E8DB0938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5F394-F01A-4A14-88EA-81284B6F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9FF89-9695-4BE8-92FC-470AB1FF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496" y="3232569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18" y="2274500"/>
            <a:ext cx="11274725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TNFα is primarily produced as a 212-amino acid-long type II transmembrane protein arranged in stable </a:t>
            </a:r>
            <a:r>
              <a:rPr lang="en-US" b="1" dirty="0" err="1">
                <a:latin typeface="Palatino Linotype" panose="02040502050505030304" pitchFamily="18" charset="0"/>
              </a:rPr>
              <a:t>homotrimers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From this membrane-integrated form the soluble </a:t>
            </a:r>
            <a:r>
              <a:rPr lang="en-US" dirty="0" err="1">
                <a:latin typeface="Palatino Linotype" panose="02040502050505030304" pitchFamily="18" charset="0"/>
              </a:rPr>
              <a:t>homotrimeric</a:t>
            </a:r>
            <a:r>
              <a:rPr lang="en-US" dirty="0">
                <a:latin typeface="Palatino Linotype" panose="02040502050505030304" pitchFamily="18" charset="0"/>
              </a:rPr>
              <a:t> cytokine </a:t>
            </a:r>
            <a:r>
              <a:rPr lang="en-US" u="sng" dirty="0">
                <a:latin typeface="Palatino Linotype" panose="02040502050505030304" pitchFamily="18" charset="0"/>
              </a:rPr>
              <a:t>(</a:t>
            </a:r>
            <a:r>
              <a:rPr lang="en-US" b="1" u="sng" dirty="0" err="1">
                <a:latin typeface="Palatino Linotype" panose="02040502050505030304" pitchFamily="18" charset="0"/>
              </a:rPr>
              <a:t>sTNF</a:t>
            </a:r>
            <a:r>
              <a:rPr lang="en-US" u="sng" dirty="0">
                <a:latin typeface="Palatino Linotype" panose="02040502050505030304" pitchFamily="18" charset="0"/>
              </a:rPr>
              <a:t>) is released via </a:t>
            </a:r>
            <a:r>
              <a:rPr lang="en-US" u="sng" dirty="0" err="1">
                <a:latin typeface="Palatino Linotype" panose="02040502050505030304" pitchFamily="18" charset="0"/>
              </a:rPr>
              <a:t>proteolytic</a:t>
            </a:r>
            <a:r>
              <a:rPr lang="en-US" u="sng" dirty="0">
                <a:latin typeface="Palatino Linotype" panose="02040502050505030304" pitchFamily="18" charset="0"/>
              </a:rPr>
              <a:t> cleavage by the </a:t>
            </a:r>
            <a:r>
              <a:rPr lang="en-US" u="sng" dirty="0" err="1">
                <a:latin typeface="Palatino Linotype" panose="02040502050505030304" pitchFamily="18" charset="0"/>
              </a:rPr>
              <a:t>metalloprotease</a:t>
            </a:r>
            <a:r>
              <a:rPr lang="en-US" u="sng" dirty="0">
                <a:latin typeface="Palatino Linotype" panose="02040502050505030304" pitchFamily="18" charset="0"/>
              </a:rPr>
              <a:t> </a:t>
            </a:r>
            <a:r>
              <a:rPr lang="en-US" b="1" u="sng" dirty="0">
                <a:latin typeface="Palatino Linotype" panose="02040502050505030304" pitchFamily="18" charset="0"/>
              </a:rPr>
              <a:t>TNF alpha converting enzyme (TACE</a:t>
            </a:r>
            <a:r>
              <a:rPr lang="en-US" u="sng" dirty="0">
                <a:latin typeface="Palatino Linotype" panose="02040502050505030304" pitchFamily="18" charset="0"/>
              </a:rPr>
              <a:t>, also called ADAM17).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secreted form of human TNFα takes on a triangular pyramid shape, and weighs around 17-kD. Both the </a:t>
            </a:r>
            <a:r>
              <a:rPr lang="en-US" b="1" dirty="0">
                <a:latin typeface="Palatino Linotype" panose="02040502050505030304" pitchFamily="18" charset="0"/>
              </a:rPr>
              <a:t>secreted and the membrane bound forms are biologically active</a:t>
            </a:r>
            <a:r>
              <a:rPr lang="en-US" dirty="0">
                <a:latin typeface="Palatino Linotype" panose="02040502050505030304" pitchFamily="18" charset="0"/>
              </a:rPr>
              <a:t>, although the specific functions of each is controversial. But, both forms do have overlapping and distinct biology activities.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A </a:t>
            </a:r>
            <a:r>
              <a:rPr lang="en-US" b="1" dirty="0">
                <a:latin typeface="Palatino Linotype" panose="02040502050505030304" pitchFamily="18" charset="0"/>
              </a:rPr>
              <a:t>local increase </a:t>
            </a:r>
            <a:r>
              <a:rPr lang="en-US" dirty="0">
                <a:latin typeface="Palatino Linotype" panose="02040502050505030304" pitchFamily="18" charset="0"/>
              </a:rPr>
              <a:t>in concentration of TNF will cause the cardinal signs of Inflammation to occur: </a:t>
            </a:r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heat, swelling, redness and pain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Whereas high concentrations of TNF induce shock-like symptoms, the </a:t>
            </a:r>
            <a:r>
              <a:rPr lang="en-US" b="1" u="sng" dirty="0">
                <a:latin typeface="Palatino Linotype" panose="02040502050505030304" pitchFamily="18" charset="0"/>
              </a:rPr>
              <a:t>prolonged exposure </a:t>
            </a:r>
            <a:r>
              <a:rPr lang="en-US" u="sng" dirty="0">
                <a:latin typeface="Palatino Linotype" panose="02040502050505030304" pitchFamily="18" charset="0"/>
              </a:rPr>
              <a:t>to low concentrations of TNF-</a:t>
            </a:r>
            <a:r>
              <a:rPr lang="en-US" u="sng" dirty="0" err="1">
                <a:latin typeface="Palatino Linotype" panose="02040502050505030304" pitchFamily="18" charset="0"/>
              </a:rPr>
              <a:t>alpah</a:t>
            </a:r>
            <a:r>
              <a:rPr lang="en-US" u="sng" dirty="0">
                <a:latin typeface="Palatino Linotype" panose="02040502050505030304" pitchFamily="18" charset="0"/>
              </a:rPr>
              <a:t> can result in </a:t>
            </a:r>
            <a:r>
              <a:rPr lang="en-US" b="1" u="sng" dirty="0">
                <a:latin typeface="Palatino Linotype" panose="02040502050505030304" pitchFamily="18" charset="0"/>
              </a:rPr>
              <a:t>cachexia, a wasting syndrome</a:t>
            </a:r>
            <a:r>
              <a:rPr lang="en-US" u="sng" dirty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89D409-83C4-4589-B33A-A66AA6E6DAB6}"/>
              </a:ext>
            </a:extLst>
          </p:cNvPr>
          <p:cNvSpPr txBox="1">
            <a:spLocks/>
          </p:cNvSpPr>
          <p:nvPr/>
        </p:nvSpPr>
        <p:spPr>
          <a:xfrm>
            <a:off x="173514" y="1476586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Palatino Linotype" panose="02040502050505030304" pitchFamily="18" charset="0"/>
              </a:rPr>
              <a:t>Tumor necrosis factor alpha </a:t>
            </a:r>
            <a:r>
              <a:rPr lang="en-US" sz="3200">
                <a:latin typeface="Palatino Linotype" panose="02040502050505030304" pitchFamily="18" charset="0"/>
              </a:rPr>
              <a:t>(TNFα)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9B014-B571-40C0-84DC-45E573D5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16" y="126209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238F1-D981-48DB-A7DC-4E81B0FA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4" y="126209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7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1907876"/>
            <a:ext cx="764177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6547A3-1F85-4A21-B612-5D85419A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08291-61EA-479E-8D15-003AD2019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0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948" y="851832"/>
            <a:ext cx="9753600" cy="74327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Markers of inflammation and cardiovascular risk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5562599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latin typeface="Palatino Linotype" panose="02040502050505030304" pitchFamily="18" charset="0"/>
              </a:rPr>
              <a:t>Inflammatory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HS-CRP (High sensitivity C-Reactive Protein)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IL-6 (Interleukin-6)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Fibrinogen (Tumor Necrosis Factor Alpha)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TNF-</a:t>
            </a:r>
            <a:r>
              <a:rPr lang="en-US" sz="2000" dirty="0">
                <a:latin typeface="Palatino Linotype" panose="02040502050505030304" pitchFamily="18" charset="0"/>
                <a:cs typeface="Times New Roman" pitchFamily="18" charset="0"/>
              </a:rPr>
              <a:t>α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Palatino Linotype" panose="02040502050505030304" pitchFamily="18" charset="0"/>
              </a:rPr>
              <a:t>Homocysteine</a:t>
            </a: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latin typeface="Palatino Linotype" panose="02040502050505030304" pitchFamily="18" charset="0"/>
              </a:rPr>
              <a:t>Coagulation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Palatino Linotype" panose="02040502050505030304" pitchFamily="18" charset="0"/>
              </a:rPr>
              <a:t>tPA</a:t>
            </a:r>
            <a:r>
              <a:rPr lang="en-US" sz="2000" dirty="0">
                <a:latin typeface="Palatino Linotype" panose="02040502050505030304" pitchFamily="18" charset="0"/>
              </a:rPr>
              <a:t> (Tissue Plasminogen Activator)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PAI-1 (Plasminogen Activator Inhibitor-1)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Von </a:t>
            </a:r>
            <a:r>
              <a:rPr lang="en-US" sz="2000" dirty="0" err="1">
                <a:latin typeface="Palatino Linotype" panose="02040502050505030304" pitchFamily="18" charset="0"/>
              </a:rPr>
              <a:t>Willebrand</a:t>
            </a:r>
            <a:r>
              <a:rPr lang="en-US" sz="2000" dirty="0">
                <a:latin typeface="Palatino Linotype" panose="02040502050505030304" pitchFamily="18" charset="0"/>
              </a:rPr>
              <a:t> Factor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34200" y="2057400"/>
            <a:ext cx="4573438" cy="3644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u="sng" dirty="0">
                <a:latin typeface="Palatino Linotype" panose="02040502050505030304" pitchFamily="18" charset="0"/>
              </a:rPr>
              <a:t>Lipid Markers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Lipid Profile </a:t>
            </a:r>
            <a:r>
              <a:rPr lang="en-US" sz="2000" dirty="0">
                <a:latin typeface="Palatino Linotype" panose="02040502050505030304" pitchFamily="18" charset="0"/>
              </a:rPr>
              <a:t>– TAG (Triacylglycerol or Triglycerides), Cholesterol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Oxidized LDL and LDL </a:t>
            </a:r>
            <a:r>
              <a:rPr lang="en-US" sz="2000" dirty="0">
                <a:latin typeface="Palatino Linotype" panose="02040502050505030304" pitchFamily="18" charset="0"/>
              </a:rPr>
              <a:t>– low density lipoprotein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* </a:t>
            </a:r>
            <a:r>
              <a:rPr lang="en-US" sz="2000" i="1" dirty="0">
                <a:latin typeface="Palatino Linotype" panose="02040502050505030304" pitchFamily="18" charset="0"/>
              </a:rPr>
              <a:t>Oxidized LDL </a:t>
            </a:r>
            <a:r>
              <a:rPr lang="en-US" sz="2000" dirty="0">
                <a:latin typeface="Palatino Linotype" panose="02040502050505030304" pitchFamily="18" charset="0"/>
              </a:rPr>
              <a:t>is a modified LDL which underwent oxidation and can trigger inflammation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HDL</a:t>
            </a:r>
            <a:r>
              <a:rPr lang="en-US" sz="2000" dirty="0">
                <a:latin typeface="Palatino Linotype" panose="02040502050505030304" pitchFamily="18" charset="0"/>
              </a:rPr>
              <a:t> – high density lipoprotein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A7EAD-D41A-4E52-B700-2F61E2DCF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92" y="2029364"/>
            <a:ext cx="37869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C-reactive protein (CRP) is an annular (ring-shaped), </a:t>
            </a:r>
            <a:r>
              <a:rPr lang="en-US" b="1" dirty="0" err="1">
                <a:latin typeface="Palatino Linotype" panose="02040502050505030304" pitchFamily="18" charset="0"/>
              </a:rPr>
              <a:t>pentameric</a:t>
            </a:r>
            <a:r>
              <a:rPr lang="en-US" b="1" dirty="0">
                <a:latin typeface="Palatino Linotype" panose="02040502050505030304" pitchFamily="18" charset="0"/>
              </a:rPr>
              <a:t> protein </a:t>
            </a:r>
            <a:r>
              <a:rPr lang="en-US" dirty="0">
                <a:latin typeface="Palatino Linotype" panose="02040502050505030304" pitchFamily="18" charset="0"/>
              </a:rPr>
              <a:t>found in the blood plasma, the </a:t>
            </a:r>
            <a:r>
              <a:rPr lang="en-US" u="sng" dirty="0">
                <a:latin typeface="Palatino Linotype" panose="02040502050505030304" pitchFamily="18" charset="0"/>
              </a:rPr>
              <a:t>levels of which rise in response to inflammation </a:t>
            </a:r>
            <a:r>
              <a:rPr lang="en-US" dirty="0">
                <a:latin typeface="Palatino Linotype" panose="02040502050505030304" pitchFamily="18" charset="0"/>
              </a:rPr>
              <a:t>(i.e., C-reactive protein is an acute-phase protein).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CRP is synthesized by the liver in response to factors released by macrophages and </a:t>
            </a:r>
            <a:r>
              <a:rPr lang="en-US" b="1" dirty="0">
                <a:latin typeface="Palatino Linotype" panose="02040502050505030304" pitchFamily="18" charset="0"/>
              </a:rPr>
              <a:t>fat cells </a:t>
            </a:r>
            <a:r>
              <a:rPr lang="en-US" dirty="0">
                <a:latin typeface="Palatino Linotype" panose="02040502050505030304" pitchFamily="18" charset="0"/>
              </a:rPr>
              <a:t>(adipocytes).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292" y="529086"/>
            <a:ext cx="36968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C-reactive protein (CRP)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34" y="781821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904354"/>
            <a:ext cx="6667500" cy="3171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491233" y="6260638"/>
            <a:ext cx="4732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12121"/>
                </a:solidFill>
                <a:latin typeface="Palatino Linotype" panose="02040502050505030304" pitchFamily="18" charset="0"/>
              </a:rPr>
              <a:t>Lp-PLA</a:t>
            </a:r>
            <a:r>
              <a:rPr lang="en-US" sz="1600" baseline="-25000" dirty="0">
                <a:solidFill>
                  <a:srgbClr val="212121"/>
                </a:solidFill>
                <a:latin typeface="Palatino Linotype" panose="02040502050505030304" pitchFamily="18" charset="0"/>
              </a:rPr>
              <a:t>2 </a:t>
            </a:r>
            <a:r>
              <a:rPr lang="en-US" sz="1600" dirty="0">
                <a:solidFill>
                  <a:srgbClr val="212121"/>
                </a:solidFill>
                <a:latin typeface="Palatino Linotype" panose="02040502050505030304" pitchFamily="18" charset="0"/>
              </a:rPr>
              <a:t>lipoprotein-associated phospholipase A</a:t>
            </a:r>
            <a:r>
              <a:rPr lang="en-US" sz="1600" baseline="-25000" dirty="0">
                <a:solidFill>
                  <a:srgbClr val="212121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>
                <a:solidFill>
                  <a:srgbClr val="212121"/>
                </a:solidFill>
                <a:latin typeface="Palatino Linotype" panose="02040502050505030304" pitchFamily="18" charset="0"/>
              </a:rPr>
              <a:t> 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047DC-49A1-41AC-87D5-51538B725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7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324" y="1182474"/>
            <a:ext cx="11283351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Binds to the </a:t>
            </a:r>
            <a:r>
              <a:rPr lang="en-US" b="1" dirty="0">
                <a:latin typeface="Palatino Linotype" panose="02040502050505030304" pitchFamily="18" charset="0"/>
              </a:rPr>
              <a:t>phosphocholine</a:t>
            </a:r>
            <a:r>
              <a:rPr lang="en-US" dirty="0">
                <a:latin typeface="Palatino Linotype" panose="02040502050505030304" pitchFamily="18" charset="0"/>
              </a:rPr>
              <a:t> expressed on the surface of dead or dying cells and </a:t>
            </a:r>
            <a:r>
              <a:rPr lang="en-US" b="1" dirty="0">
                <a:latin typeface="Palatino Linotype" panose="02040502050505030304" pitchFamily="18" charset="0"/>
              </a:rPr>
              <a:t>some bacteria</a:t>
            </a:r>
            <a:r>
              <a:rPr lang="en-US" dirty="0">
                <a:latin typeface="Palatino Linotype" panose="02040502050505030304" pitchFamily="18" charset="0"/>
              </a:rPr>
              <a:t>. This activates the </a:t>
            </a:r>
            <a:r>
              <a:rPr lang="en-US" b="1" dirty="0">
                <a:latin typeface="Palatino Linotype" panose="02040502050505030304" pitchFamily="18" charset="0"/>
              </a:rPr>
              <a:t>complement system</a:t>
            </a:r>
            <a:r>
              <a:rPr lang="en-US" dirty="0">
                <a:latin typeface="Palatino Linotype" panose="02040502050505030304" pitchFamily="18" charset="0"/>
              </a:rPr>
              <a:t>, promoting </a:t>
            </a:r>
            <a:r>
              <a:rPr lang="en-US" b="1" dirty="0">
                <a:latin typeface="Palatino Linotype" panose="02040502050505030304" pitchFamily="18" charset="0"/>
              </a:rPr>
              <a:t>phagocytosis </a:t>
            </a:r>
            <a:r>
              <a:rPr lang="en-US" dirty="0">
                <a:latin typeface="Palatino Linotype" panose="02040502050505030304" pitchFamily="18" charset="0"/>
              </a:rPr>
              <a:t>by macrophages, which clears necrotic and apoptotic cells and bacteria.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Palatino Linotype" panose="02040502050505030304" pitchFamily="18" charset="0"/>
              </a:rPr>
              <a:t>Acute phase response </a:t>
            </a:r>
            <a:r>
              <a:rPr lang="en-US" dirty="0">
                <a:latin typeface="Palatino Linotype" panose="02040502050505030304" pitchFamily="18" charset="0"/>
              </a:rPr>
              <a:t>occurs as a result of a rise in the concentration of </a:t>
            </a:r>
            <a:r>
              <a:rPr lang="en-US" b="1" dirty="0">
                <a:latin typeface="Palatino Linotype" panose="02040502050505030304" pitchFamily="18" charset="0"/>
              </a:rPr>
              <a:t>IL-6</a:t>
            </a:r>
            <a:r>
              <a:rPr lang="en-US" dirty="0">
                <a:latin typeface="Palatino Linotype" panose="02040502050505030304" pitchFamily="18" charset="0"/>
              </a:rPr>
              <a:t>, which is produced by macrophages as well as adipocytes in response to a wide range of acute and chronic inflammatory conditions such as </a:t>
            </a:r>
            <a:r>
              <a:rPr lang="en-US" b="1" dirty="0">
                <a:latin typeface="Palatino Linotype" panose="02040502050505030304" pitchFamily="18" charset="0"/>
              </a:rPr>
              <a:t>bacterial, viral, or fungal infections; rheumatic and other inflammatory diseases; malignancy; and tissue injury and necrosis</a:t>
            </a:r>
            <a:r>
              <a:rPr lang="en-US" dirty="0">
                <a:latin typeface="Palatino Linotype" panose="02040502050505030304" pitchFamily="18" charset="0"/>
              </a:rPr>
              <a:t>. These conditions cause release of interleukin-6 and other cytokines that trigger the synthesis of CRP and fibrinogen by the liver.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Rises within two hours of the onset of inflammation, </a:t>
            </a:r>
            <a:r>
              <a:rPr lang="en-US" b="1" dirty="0">
                <a:latin typeface="Palatino Linotype" panose="02040502050505030304" pitchFamily="18" charset="0"/>
              </a:rPr>
              <a:t>up to a 50,000-fold</a:t>
            </a:r>
            <a:r>
              <a:rPr lang="en-US" dirty="0">
                <a:latin typeface="Palatino Linotype" panose="02040502050505030304" pitchFamily="18" charset="0"/>
              </a:rPr>
              <a:t>, and </a:t>
            </a:r>
            <a:r>
              <a:rPr lang="en-US" b="1" dirty="0">
                <a:latin typeface="Palatino Linotype" panose="02040502050505030304" pitchFamily="18" charset="0"/>
              </a:rPr>
              <a:t>peaks at 48 hours</a:t>
            </a:r>
            <a:r>
              <a:rPr lang="en-US" dirty="0">
                <a:latin typeface="Palatino Linotype" panose="02040502050505030304" pitchFamily="18" charset="0"/>
              </a:rPr>
              <a:t>. Its half-life of 48 hours is constant, and therefore its level is determined by the rate of production and hence the severity of the precipitating cause. </a:t>
            </a:r>
            <a:r>
              <a:rPr lang="en-US" b="1" u="sng" dirty="0">
                <a:latin typeface="Palatino Linotype" panose="02040502050505030304" pitchFamily="18" charset="0"/>
              </a:rPr>
              <a:t>CRP is thus a screen for inflammation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Patients with elevated CRP are at an </a:t>
            </a:r>
            <a:r>
              <a:rPr lang="en-US" b="1" dirty="0">
                <a:latin typeface="Palatino Linotype" panose="02040502050505030304" pitchFamily="18" charset="0"/>
              </a:rPr>
              <a:t>increased risk of diabetes hypertension and cardiovascular disease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Palatino Linotype" panose="02040502050505030304" pitchFamily="18" charset="0"/>
              </a:rPr>
              <a:t>Independent risk factor for </a:t>
            </a:r>
            <a:r>
              <a:rPr lang="en-US" b="1" dirty="0">
                <a:latin typeface="Palatino Linotype" panose="02040502050505030304" pitchFamily="18" charset="0"/>
              </a:rPr>
              <a:t>atherosclerotic disease</a:t>
            </a:r>
            <a:r>
              <a:rPr lang="en-US" dirty="0">
                <a:latin typeface="Palatino Linotype" panose="02040502050505030304" pitchFamily="18" charset="0"/>
              </a:rPr>
              <a:t>. Patients with high CRP concentrations are more likely to develop </a:t>
            </a:r>
            <a:r>
              <a:rPr lang="en-US" b="1" dirty="0">
                <a:latin typeface="Palatino Linotype" panose="02040502050505030304" pitchFamily="18" charset="0"/>
              </a:rPr>
              <a:t>stroke and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myocardial infarction</a:t>
            </a:r>
            <a:r>
              <a:rPr lang="en-US" dirty="0">
                <a:latin typeface="Palatino Linotype" panose="02040502050505030304" pitchFamily="18" charset="0"/>
              </a:rPr>
              <a:t>. Elevated level of CRP can also be observed in inflammatory bowel disease (</a:t>
            </a:r>
            <a:r>
              <a:rPr lang="en-US" b="1" dirty="0">
                <a:latin typeface="Palatino Linotype" panose="02040502050505030304" pitchFamily="18" charset="0"/>
              </a:rPr>
              <a:t>IBD</a:t>
            </a:r>
            <a:r>
              <a:rPr lang="en-US" dirty="0">
                <a:latin typeface="Palatino Linotype" panose="02040502050505030304" pitchFamily="18" charset="0"/>
              </a:rPr>
              <a:t>), including </a:t>
            </a:r>
            <a:r>
              <a:rPr lang="en-US" b="1" dirty="0" err="1">
                <a:latin typeface="Palatino Linotype" panose="02040502050505030304" pitchFamily="18" charset="0"/>
              </a:rPr>
              <a:t>Crohn's</a:t>
            </a:r>
            <a:r>
              <a:rPr lang="en-US" b="1" dirty="0">
                <a:latin typeface="Palatino Linotype" panose="02040502050505030304" pitchFamily="18" charset="0"/>
              </a:rPr>
              <a:t> disease and ulcerative colitis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173" y="588856"/>
            <a:ext cx="308017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C-reactive protein (CRP)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95153-271F-44C6-BC96-567041D7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694" y="990600"/>
            <a:ext cx="4710024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The </a:t>
            </a:r>
            <a:r>
              <a:rPr lang="en-US" sz="2000" b="1" dirty="0">
                <a:latin typeface="Palatino Linotype" panose="02040502050505030304" pitchFamily="18" charset="0"/>
              </a:rPr>
              <a:t>American Heart Association </a:t>
            </a:r>
            <a:r>
              <a:rPr lang="en-US" sz="2000" dirty="0">
                <a:latin typeface="Palatino Linotype" panose="02040502050505030304" pitchFamily="18" charset="0"/>
              </a:rPr>
              <a:t>and U.S. Centers for Disease Control and Prevention have defined risk groups as follows:</a:t>
            </a: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    </a:t>
            </a:r>
            <a:r>
              <a:rPr lang="en-US" sz="2000" b="1" dirty="0">
                <a:latin typeface="Palatino Linotype" panose="02040502050505030304" pitchFamily="18" charset="0"/>
              </a:rPr>
              <a:t>Low Risk</a:t>
            </a:r>
            <a:r>
              <a:rPr lang="en-US" sz="2000" dirty="0">
                <a:latin typeface="Palatino Linotype" panose="02040502050505030304" pitchFamily="18" charset="0"/>
              </a:rPr>
              <a:t>: less than 1.0 mg/L</a:t>
            </a: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    </a:t>
            </a:r>
            <a:r>
              <a:rPr lang="en-US" sz="2000" b="1" dirty="0">
                <a:latin typeface="Palatino Linotype" panose="02040502050505030304" pitchFamily="18" charset="0"/>
              </a:rPr>
              <a:t>Average risk</a:t>
            </a:r>
            <a:r>
              <a:rPr lang="en-US" sz="2000" dirty="0">
                <a:latin typeface="Palatino Linotype" panose="02040502050505030304" pitchFamily="18" charset="0"/>
              </a:rPr>
              <a:t>: 1.0 to 3.0 mg/L</a:t>
            </a: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High risk</a:t>
            </a:r>
            <a:r>
              <a:rPr lang="en-US" sz="2000" dirty="0">
                <a:latin typeface="Palatino Linotype" panose="02040502050505030304" pitchFamily="18" charset="0"/>
              </a:rPr>
              <a:t>: above 3.0 mg/L</a:t>
            </a: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But </a:t>
            </a:r>
            <a:r>
              <a:rPr lang="en-US" sz="2000" b="1" dirty="0" err="1">
                <a:latin typeface="Palatino Linotype" panose="02040502050505030304" pitchFamily="18" charset="0"/>
              </a:rPr>
              <a:t>hs</a:t>
            </a:r>
            <a:r>
              <a:rPr lang="en-US" sz="2000" b="1" dirty="0">
                <a:latin typeface="Palatino Linotype" panose="02040502050505030304" pitchFamily="18" charset="0"/>
              </a:rPr>
              <a:t>-CRP is not to be used alone </a:t>
            </a:r>
            <a:r>
              <a:rPr lang="en-US" sz="2000" dirty="0">
                <a:latin typeface="Palatino Linotype" panose="02040502050505030304" pitchFamily="18" charset="0"/>
              </a:rPr>
              <a:t>and should be combined with elevated levels of </a:t>
            </a:r>
            <a:r>
              <a:rPr lang="en-US" sz="2000" b="1" dirty="0">
                <a:latin typeface="Palatino Linotype" panose="02040502050505030304" pitchFamily="18" charset="0"/>
              </a:rPr>
              <a:t>cholesterol, LDL-C, triglycerides, and glucose leve</a:t>
            </a:r>
            <a:r>
              <a:rPr lang="en-US" sz="2000" dirty="0">
                <a:latin typeface="Palatino Linotype" panose="02040502050505030304" pitchFamily="18" charset="0"/>
              </a:rPr>
              <a:t>l. Smoking, hypertension and diabetes also increase the risk level of cardiovascular disease.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23" y="2433637"/>
            <a:ext cx="571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ECC73-A03E-4A96-8877-176EBC87D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>
            <a:extLst>
              <a:ext uri="{FF2B5EF4-FFF2-40B4-BE49-F238E27FC236}">
                <a16:creationId xmlns:a16="http://schemas.microsoft.com/office/drawing/2014/main" id="{2E5FE9DA-084E-4220-8D30-DE8120A2C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94" y="6352109"/>
            <a:ext cx="4845685" cy="338554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latin typeface="Palatino Linotype" panose="02040502050505030304" pitchFamily="18" charset="0"/>
              </a:rPr>
              <a:t>AHA/CDC Statement. </a:t>
            </a:r>
            <a:r>
              <a:rPr lang="en-US" sz="1600" i="1" dirty="0">
                <a:latin typeface="Palatino Linotype" panose="02040502050505030304" pitchFamily="18" charset="0"/>
              </a:rPr>
              <a:t>Circulation</a:t>
            </a:r>
            <a:r>
              <a:rPr lang="en-US" sz="1600" dirty="0">
                <a:latin typeface="Palatino Linotype" panose="02040502050505030304" pitchFamily="18" charset="0"/>
              </a:rPr>
              <a:t> 2003; 107:499–511</a:t>
            </a:r>
          </a:p>
        </p:txBody>
      </p:sp>
    </p:spTree>
    <p:extLst>
      <p:ext uri="{BB962C8B-B14F-4D97-AF65-F5344CB8AC3E}">
        <p14:creationId xmlns:p14="http://schemas.microsoft.com/office/powerpoint/2010/main" val="216392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53" y="1628985"/>
            <a:ext cx="3496574" cy="6397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Interleukin-6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238" y="2713009"/>
            <a:ext cx="10817524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Interleukin 6 (IL-6) is an interleukin that acts as a </a:t>
            </a:r>
            <a:r>
              <a:rPr lang="en-US" b="1" dirty="0">
                <a:latin typeface="Palatino Linotype" panose="02040502050505030304" pitchFamily="18" charset="0"/>
              </a:rPr>
              <a:t>pro-inflammatory cytokine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IL-6 is secreted by </a:t>
            </a:r>
            <a:r>
              <a:rPr lang="en-US" b="1" dirty="0">
                <a:latin typeface="Palatino Linotype" panose="02040502050505030304" pitchFamily="18" charset="0"/>
              </a:rPr>
              <a:t>T cells </a:t>
            </a:r>
            <a:r>
              <a:rPr lang="en-US" dirty="0">
                <a:latin typeface="Palatino Linotype" panose="02040502050505030304" pitchFamily="18" charset="0"/>
              </a:rPr>
              <a:t>and </a:t>
            </a:r>
            <a:r>
              <a:rPr lang="en-US" b="1" dirty="0">
                <a:latin typeface="Palatino Linotype" panose="02040502050505030304" pitchFamily="18" charset="0"/>
              </a:rPr>
              <a:t>macrophages</a:t>
            </a:r>
            <a:r>
              <a:rPr lang="en-US" dirty="0">
                <a:latin typeface="Palatino Linotype" panose="02040502050505030304" pitchFamily="18" charset="0"/>
              </a:rPr>
              <a:t> to stimulate immune response, e.g. </a:t>
            </a:r>
            <a:r>
              <a:rPr lang="en-US" b="1" dirty="0">
                <a:latin typeface="Palatino Linotype" panose="02040502050505030304" pitchFamily="18" charset="0"/>
              </a:rPr>
              <a:t>during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infection</a:t>
            </a:r>
            <a:r>
              <a:rPr lang="en-US" dirty="0">
                <a:latin typeface="Palatino Linotype" panose="02040502050505030304" pitchFamily="18" charset="0"/>
              </a:rPr>
              <a:t> and after trauma, especially burns or other tissue damage leading to inflammation.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IL-6 also plays a role in </a:t>
            </a:r>
            <a:r>
              <a:rPr lang="en-US" b="1" dirty="0">
                <a:latin typeface="Palatino Linotype" panose="02040502050505030304" pitchFamily="18" charset="0"/>
              </a:rPr>
              <a:t>fighting infection</a:t>
            </a:r>
            <a:r>
              <a:rPr lang="en-US" dirty="0">
                <a:latin typeface="Palatino Linotype" panose="02040502050505030304" pitchFamily="18" charset="0"/>
              </a:rPr>
              <a:t>, as IL-6 has been shown in mice to be required for resistance against bacterium </a:t>
            </a:r>
            <a:r>
              <a:rPr lang="en-US" b="1" dirty="0">
                <a:latin typeface="Palatino Linotype" panose="02040502050505030304" pitchFamily="18" charset="0"/>
              </a:rPr>
              <a:t>Streptococcus </a:t>
            </a:r>
            <a:r>
              <a:rPr lang="en-US" b="1" dirty="0" err="1">
                <a:latin typeface="Palatino Linotype" panose="02040502050505030304" pitchFamily="18" charset="0"/>
              </a:rPr>
              <a:t>pneumoniae</a:t>
            </a:r>
            <a:r>
              <a:rPr lang="en-US" b="1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Palatino Linotype" panose="02040502050505030304" pitchFamily="18" charset="0"/>
              </a:rPr>
              <a:t>IL-6 is an important mediator of </a:t>
            </a:r>
            <a:r>
              <a:rPr lang="en-US" b="1" u="sng" dirty="0">
                <a:latin typeface="Palatino Linotype" panose="02040502050505030304" pitchFamily="18" charset="0"/>
              </a:rPr>
              <a:t>feve</a:t>
            </a:r>
            <a:r>
              <a:rPr lang="en-US" u="sng" dirty="0">
                <a:latin typeface="Palatino Linotype" panose="02040502050505030304" pitchFamily="18" charset="0"/>
              </a:rPr>
              <a:t>r and of the acute phase response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IL-6 is also produced by </a:t>
            </a:r>
            <a:r>
              <a:rPr lang="en-US" b="1" dirty="0">
                <a:latin typeface="Palatino Linotype" panose="02040502050505030304" pitchFamily="18" charset="0"/>
              </a:rPr>
              <a:t>adipocytes.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6ABB7-2405-4787-B87B-4758FF9D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79D84-5108-4B8D-A3DB-1C07EECE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F5F06-4291-4F51-ABB6-BB04A20D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162" y="4832590"/>
            <a:ext cx="1472600" cy="16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82" y="1600200"/>
            <a:ext cx="6668219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Palatino Linotype" panose="02040502050505030304" pitchFamily="18" charset="0"/>
              </a:rPr>
              <a:t>IL-6 stimulates the inflammatory and auto-immune processes in many diseases such as: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Diabetes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Palatino Linotype" panose="02040502050505030304" pitchFamily="18" charset="0"/>
              </a:rPr>
              <a:t>Atherosclerosis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Alzheimer's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Prostate cancer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Palatino Linotype" panose="02040502050505030304" pitchFamily="18" charset="0"/>
              </a:rPr>
              <a:t>Behçet's</a:t>
            </a:r>
            <a:r>
              <a:rPr lang="en-US" dirty="0">
                <a:latin typeface="Palatino Linotype" panose="02040502050505030304" pitchFamily="18" charset="0"/>
              </a:rPr>
              <a:t>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Rheumatoid arthritis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182" y="520719"/>
            <a:ext cx="3505200" cy="63976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Palatino Linotype" panose="02040502050505030304" pitchFamily="18" charset="0"/>
              </a:rPr>
              <a:t>Interleukin-6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91" y="5745753"/>
            <a:ext cx="114073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Palatino Linotype" panose="02040502050505030304" pitchFamily="18" charset="0"/>
              </a:rPr>
              <a:t>Behçet's</a:t>
            </a:r>
            <a:r>
              <a:rPr lang="en-US" b="1" dirty="0">
                <a:latin typeface="Palatino Linotype" panose="02040502050505030304" pitchFamily="18" charset="0"/>
              </a:rPr>
              <a:t> disease</a:t>
            </a:r>
            <a:r>
              <a:rPr lang="en-US" dirty="0">
                <a:latin typeface="Palatino Linotype" panose="02040502050505030304" pitchFamily="18" charset="0"/>
              </a:rPr>
              <a:t>: A rare disorder that causes inflammation in blood vessels throughout the body; symptoms are mouth sores, eye inflammation, skin rashes and lesions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57" y="3429000"/>
            <a:ext cx="234931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5541" y="2767777"/>
            <a:ext cx="2326278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Rheumatoid arthritis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3197" y="3949913"/>
            <a:ext cx="2050826" cy="9399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22EEA-C877-4219-9FFF-A48462514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10FDC-91DC-45F0-A173-EF1E829D2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906" y="3393258"/>
            <a:ext cx="3643762" cy="20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464" y="1597326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Fibrinogen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464" y="2884099"/>
            <a:ext cx="1001670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Palatino Linotype" panose="02040502050505030304" pitchFamily="18" charset="0"/>
              </a:rPr>
              <a:t>Fibrinogen (factor I) is </a:t>
            </a:r>
            <a:r>
              <a:rPr lang="en-US" dirty="0">
                <a:latin typeface="Palatino Linotype" panose="02040502050505030304" pitchFamily="18" charset="0"/>
              </a:rPr>
              <a:t>a glycoprotein in vertebrates that helps in the formation of </a:t>
            </a:r>
            <a:r>
              <a:rPr lang="en-US" b="1" dirty="0">
                <a:latin typeface="Palatino Linotype" panose="02040502050505030304" pitchFamily="18" charset="0"/>
              </a:rPr>
              <a:t>blood clots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fibrinogen molecule is a soluble, large, and complex glycoprotein, 340 </a:t>
            </a:r>
            <a:r>
              <a:rPr lang="en-US" dirty="0" err="1">
                <a:latin typeface="Palatino Linotype" panose="02040502050505030304" pitchFamily="18" charset="0"/>
              </a:rPr>
              <a:t>kDa</a:t>
            </a:r>
            <a:r>
              <a:rPr lang="en-US" dirty="0">
                <a:latin typeface="Palatino Linotype" panose="02040502050505030304" pitchFamily="18" charset="0"/>
              </a:rPr>
              <a:t> plasma glycoprotein, that is </a:t>
            </a:r>
            <a:r>
              <a:rPr lang="en-US" b="1" u="sng" dirty="0">
                <a:latin typeface="Palatino Linotype" panose="02040502050505030304" pitchFamily="18" charset="0"/>
              </a:rPr>
              <a:t>converted by thrombin into fibrin during blood clot formation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Fibrinogen is synthesized in the </a:t>
            </a:r>
            <a:r>
              <a:rPr lang="en-US" b="1" dirty="0">
                <a:latin typeface="Palatino Linotype" panose="02040502050505030304" pitchFamily="18" charset="0"/>
              </a:rPr>
              <a:t>liver</a:t>
            </a:r>
            <a:r>
              <a:rPr lang="en-US" dirty="0">
                <a:latin typeface="Palatino Linotype" panose="02040502050505030304" pitchFamily="18" charset="0"/>
              </a:rPr>
              <a:t> by the hepatocytes.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concentration of fibrinogen in the blood plasma is </a:t>
            </a:r>
            <a:r>
              <a:rPr lang="en-US" b="1" dirty="0">
                <a:latin typeface="Palatino Linotype" panose="02040502050505030304" pitchFamily="18" charset="0"/>
              </a:rPr>
              <a:t>200–400 mg/</a:t>
            </a:r>
            <a:r>
              <a:rPr lang="en-US" b="1" dirty="0" err="1">
                <a:latin typeface="Palatino Linotype" panose="02040502050505030304" pitchFamily="18" charset="0"/>
              </a:rPr>
              <a:t>dL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Deficiency is found after </a:t>
            </a:r>
            <a:r>
              <a:rPr lang="en-US" dirty="0" err="1">
                <a:latin typeface="Palatino Linotype" panose="02040502050505030304" pitchFamily="18" charset="0"/>
              </a:rPr>
              <a:t>hemodilution</a:t>
            </a:r>
            <a:r>
              <a:rPr lang="en-US" dirty="0">
                <a:latin typeface="Palatino Linotype" panose="02040502050505030304" pitchFamily="18" charset="0"/>
              </a:rPr>
              <a:t> or blood losses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21478-A878-48BD-ACF5-F240DF4E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001C5-5255-4580-9660-BD11B26A5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7F9D7-0181-4574-AE3F-8A6337F5E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5" t="37698" r="6264" b="39811"/>
          <a:stretch/>
        </p:blipFill>
        <p:spPr>
          <a:xfrm>
            <a:off x="4632384" y="1282802"/>
            <a:ext cx="6616461" cy="12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3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1047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Palatino Linotype</vt:lpstr>
      <vt:lpstr>Times New Roman</vt:lpstr>
      <vt:lpstr>Wingdings</vt:lpstr>
      <vt:lpstr>Office Theme</vt:lpstr>
      <vt:lpstr>Serum Markers of Inflammation and Cardiovascular Risk</vt:lpstr>
      <vt:lpstr>PowerPoint Presentation</vt:lpstr>
      <vt:lpstr>Markers of inflammation and cardiovascular risk</vt:lpstr>
      <vt:lpstr>PowerPoint Presentation</vt:lpstr>
      <vt:lpstr>PowerPoint Presentation</vt:lpstr>
      <vt:lpstr>PowerPoint Presentation</vt:lpstr>
      <vt:lpstr>Interleukin-6</vt:lpstr>
      <vt:lpstr>PowerPoint Presentation</vt:lpstr>
      <vt:lpstr>PowerPoint Presentation</vt:lpstr>
      <vt:lpstr>Tumor necrosis factor alpha (TNFα)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Sabico</dc:creator>
  <cp:lastModifiedBy>Shaun Sabico</cp:lastModifiedBy>
  <cp:revision>3</cp:revision>
  <dcterms:created xsi:type="dcterms:W3CDTF">2024-04-25T08:30:09Z</dcterms:created>
  <dcterms:modified xsi:type="dcterms:W3CDTF">2024-04-25T08:59:19Z</dcterms:modified>
</cp:coreProperties>
</file>