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8" r:id="rId2"/>
    <p:sldId id="294" r:id="rId3"/>
    <p:sldId id="295" r:id="rId4"/>
    <p:sldId id="296" r:id="rId5"/>
    <p:sldId id="298" r:id="rId6"/>
    <p:sldId id="297" r:id="rId7"/>
    <p:sldId id="299" r:id="rId8"/>
    <p:sldId id="259" r:id="rId9"/>
    <p:sldId id="304" r:id="rId10"/>
    <p:sldId id="260" r:id="rId11"/>
    <p:sldId id="261" r:id="rId12"/>
    <p:sldId id="263" r:id="rId13"/>
    <p:sldId id="264" r:id="rId14"/>
    <p:sldId id="265" r:id="rId15"/>
    <p:sldId id="266" r:id="rId16"/>
    <p:sldId id="301" r:id="rId17"/>
    <p:sldId id="267" r:id="rId18"/>
    <p:sldId id="302" r:id="rId19"/>
    <p:sldId id="276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3769-E026-48D3-ABEF-A27DB4F8264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BE100-FE71-4E5B-A742-37004452D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A6BD-FEE0-45E3-8336-0602D7190A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63B97-E3DE-4697-B757-FB8F1DDC3D5E}" type="slidenum">
              <a:rPr lang="en-US"/>
              <a:pPr/>
              <a:t>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B8101-410A-4DB2-B5DD-A3EAFAE27CDF}" type="slidenum">
              <a:rPr lang="en-US"/>
              <a:pPr/>
              <a:t>8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8CACF-598D-40DA-B844-79FD2D0F85E3}" type="slidenum">
              <a:rPr lang="en-US"/>
              <a:pPr/>
              <a:t>10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EA15D-4895-4C7F-9B1C-332B975DF721}" type="slidenum">
              <a:rPr lang="en-US"/>
              <a:pPr/>
              <a:t>11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DB2DA-949E-460C-B1A1-C05D709F8EFB}" type="slidenum">
              <a:rPr lang="en-US"/>
              <a:pPr/>
              <a:t>12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0B5E0-C103-4C34-81AE-72979BDBDB7B}" type="slidenum">
              <a:rPr lang="en-US"/>
              <a:pPr/>
              <a:t>13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4BB03-9CDC-4426-8E65-5B009A7BC98D}" type="slidenum">
              <a:rPr lang="en-US"/>
              <a:pPr/>
              <a:t>14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166D-42F0-4E5C-BF0C-70D659C1F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D049B-49C0-4C44-8597-8415FDC83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49234-F021-4242-96D7-1C05EC3F4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7D8A-C9DF-4CBB-AD60-D17A3E2F9C4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2E64E-FF88-4F71-9CBA-0868E9F8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A841E-6E94-4848-961B-24E27FD5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AE9E-BF58-475B-B726-93325162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5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3BEF-0766-4A61-BBBB-EF6F2560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12875-83CB-4AA5-8341-BD3911498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4CAED-5103-4603-A9A9-42418ECB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7D8A-C9DF-4CBB-AD60-D17A3E2F9C4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530CF-3DB3-4945-AF60-74BC3539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8E6AF-D643-42E0-B171-4383627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AE9E-BF58-475B-B726-93325162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7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EB2161-4DFE-41BC-91E5-0B82D3E62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322B9-CCD4-4DEF-96E0-B37DFCD7C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04715-8F4B-4D96-943A-47019295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7D8A-C9DF-4CBB-AD60-D17A3E2F9C4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4FC2-D6E5-4214-AA9C-54E334D1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28F3F-41D8-4898-9164-0BA93C47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AE9E-BF58-475B-B726-93325162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E0D20-4A93-42DF-965D-B326FFD7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49-E230-4555-A6B5-5CE583E4F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17874-53B1-4241-8364-BCF6C94C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7D8A-C9DF-4CBB-AD60-D17A3E2F9C4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9742F-262F-4F21-A646-929C8E42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E7D3A-D880-4B26-BA41-A8D18D1B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AE9E-BF58-475B-B726-93325162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C761-D97F-48CF-927F-A32ABE66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BBA8-4419-448B-9D0E-0BE0C108B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03E0E-59C1-4E57-90B9-CF80EC1C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7D8A-C9DF-4CBB-AD60-D17A3E2F9C4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27A95-8F79-4200-9376-862BCCCC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DB4E6-0F65-435C-9E2A-88C963CF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AE9E-BF58-475B-B726-93325162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9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0B71-42D3-4767-9079-82AA1AD2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F0AA0-178E-4E94-99FC-5499D4460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5068B-8F6C-44C9-993A-248A7C286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02565-EAD0-421F-9C44-9C399C2E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7D8A-C9DF-4CBB-AD60-D17A3E2F9C4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2527B-DA34-4BB8-A25D-D3D2441E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A804A-5632-4FEC-82BF-DB56D728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AE9E-BF58-475B-B726-93325162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F314-E38A-4A32-820D-3AC99E1A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37354-8D56-468E-8D4A-094A5ABCA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63129-B47F-4171-A6F9-08C2943B0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BAC85-8B02-4823-94DC-D6C2F44E9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DE4F7-567F-4D35-8464-2C8C4EC3F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7A61DA-3638-46A2-ACCB-6A2ABA7F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7D8A-C9DF-4CBB-AD60-D17A3E2F9C4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09B0A-805C-415C-B9A7-4E4A878E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505550-74D8-4187-94D8-3D44CF8A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AE9E-BF58-475B-B726-93325162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0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36DA9-AEC5-4B67-BBF9-D35877BD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930D0-4431-4EE8-913C-F62D09CA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7D8A-C9DF-4CBB-AD60-D17A3E2F9C4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31628-AD87-4D9D-BC22-AF2C361E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02566-03FA-4533-BF84-F058A08A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AE9E-BF58-475B-B726-93325162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1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F6BBB-FDB7-43F0-B229-47AB4307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7D8A-C9DF-4CBB-AD60-D17A3E2F9C4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72063-A7E9-49EC-AFC8-AF8AEA67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BD01E-10EE-41BF-BC04-F07C2D8F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AE9E-BF58-475B-B726-93325162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78B9-95F7-42F1-A8AF-D82D868D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E3D5-85E1-47F5-AC5D-E2D71EBC7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E793B-BA3F-4C90-B0FC-1447FCF1F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8B256-CFD4-4411-9D74-BD1B1D16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7D8A-C9DF-4CBB-AD60-D17A3E2F9C4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6EC9E-A316-41B6-B44A-5B5C4C62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5D4DD-8DB6-4277-B5CA-2F3823A2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AE9E-BF58-475B-B726-93325162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2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BEA9-C778-407C-9533-849D53EA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B90DF-6FF1-4028-862C-6C54DCC20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4AA85-09F5-44BA-B632-88AF209C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7F234-FE11-4C89-A5EE-9A437ADE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7D8A-C9DF-4CBB-AD60-D17A3E2F9C4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5272-653E-4669-827E-716C2B55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9F5F6-6590-47B0-9AD2-54C85966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AE9E-BF58-475B-B726-93325162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82681-A093-4364-AABC-B6AA01FD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B57EC-9913-4455-B176-062EFB1EB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5944-63EC-44FA-8E30-FC3BFFC54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77D8A-C9DF-4CBB-AD60-D17A3E2F9C4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AECF3-608B-49DC-87DD-9CA12ABFC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0507A-FE22-4CF2-966B-FA642670A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AE9E-BF58-475B-B726-93325162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6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1051C2-6F6C-4ED7-92AE-1F7E5496D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FA333C-22AB-4314-A0BF-A13AD5702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FBAED8-8D4B-4996-82D1-2CC04ABD2845}"/>
              </a:ext>
            </a:extLst>
          </p:cNvPr>
          <p:cNvSpPr txBox="1"/>
          <p:nvPr/>
        </p:nvSpPr>
        <p:spPr>
          <a:xfrm>
            <a:off x="4143553" y="2533978"/>
            <a:ext cx="3904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BCH473: Biomarkers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3E0D4-19A4-4C98-AEAE-6EB640577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526" y="3467464"/>
            <a:ext cx="9560943" cy="1639374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Cardiac Disease Biomarkers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430" y="733245"/>
            <a:ext cx="3303917" cy="5334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b="1" dirty="0">
                <a:latin typeface="Palatino Linotype" panose="02040502050505030304" pitchFamily="18" charset="0"/>
              </a:rPr>
              <a:t>Creatine Kinase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430" y="1360099"/>
            <a:ext cx="6784675" cy="4764656"/>
          </a:xfrm>
          <a:noFill/>
          <a:ln>
            <a:noFill/>
          </a:ln>
        </p:spPr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600" dirty="0">
              <a:solidFill>
                <a:srgbClr val="000000"/>
              </a:solidFill>
              <a:latin typeface="Palatino Linotype" panose="02040502050505030304" pitchFamily="18" charset="0"/>
              <a:ea typeface="ＭＳ Ｐゴシック" pitchFamily="36" charset="-128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u="sng" dirty="0">
                <a:latin typeface="Palatino Linotype" panose="02040502050505030304" pitchFamily="18" charset="0"/>
              </a:rPr>
              <a:t>The CK enzyme consists of two subunits, </a:t>
            </a:r>
            <a:r>
              <a:rPr lang="en-US" sz="1600" i="1" u="sng" dirty="0">
                <a:latin typeface="Palatino Linotype" panose="02040502050505030304" pitchFamily="18" charset="0"/>
              </a:rPr>
              <a:t>B</a:t>
            </a:r>
            <a:r>
              <a:rPr lang="en-US" sz="1600" u="sng" dirty="0">
                <a:latin typeface="Palatino Linotype" panose="02040502050505030304" pitchFamily="18" charset="0"/>
              </a:rPr>
              <a:t> (brain type) or </a:t>
            </a:r>
            <a:r>
              <a:rPr lang="en-US" sz="1600" i="1" u="sng" dirty="0">
                <a:latin typeface="Palatino Linotype" panose="02040502050505030304" pitchFamily="18" charset="0"/>
              </a:rPr>
              <a:t>M</a:t>
            </a:r>
            <a:r>
              <a:rPr lang="en-US" sz="1600" u="sng" dirty="0">
                <a:latin typeface="Palatino Linotype" panose="02040502050505030304" pitchFamily="18" charset="0"/>
              </a:rPr>
              <a:t> (muscle type), Making three different isoenzymes: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600" b="1" u="sng" dirty="0">
              <a:latin typeface="Palatino Linotype" panose="02040502050505030304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b="1" dirty="0">
                <a:latin typeface="Palatino Linotype" panose="02040502050505030304" pitchFamily="18" charset="0"/>
              </a:rPr>
              <a:t>			</a:t>
            </a:r>
            <a:r>
              <a:rPr lang="en-US" sz="1600" b="1" u="sng" dirty="0">
                <a:latin typeface="Palatino Linotype" panose="02040502050505030304" pitchFamily="18" charset="0"/>
              </a:rPr>
              <a:t>CK-MM,  CK-BB   and   CK-MB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Palatino Linotype" panose="02040502050505030304" pitchFamily="18" charset="0"/>
              </a:rPr>
              <a:t>CK-BB occurs mainly in tissues, rarely of any significance in the bloodstream 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Palatino Linotype" panose="02040502050505030304" pitchFamily="18" charset="0"/>
              </a:rPr>
              <a:t>Skeletal muscle expresses CK-MM </a:t>
            </a:r>
            <a:r>
              <a:rPr lang="en-US" sz="1600" dirty="0">
                <a:latin typeface="Palatino Linotype" panose="02040502050505030304" pitchFamily="18" charset="0"/>
              </a:rPr>
              <a:t>(98%) and low levels of CK-MB (1%)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Palatino Linotype" panose="02040502050505030304" pitchFamily="18" charset="0"/>
              </a:rPr>
              <a:t>Sensitive lab tests can pick up these low levels of CK-MB from skeletal muscle</a:t>
            </a:r>
          </a:p>
          <a:p>
            <a:pPr>
              <a:spcAft>
                <a:spcPts val="600"/>
              </a:spcAft>
            </a:pPr>
            <a:r>
              <a:rPr lang="en-US" sz="1600" b="1" u="sng" dirty="0">
                <a:latin typeface="Palatino Linotype" panose="02040502050505030304" pitchFamily="18" charset="0"/>
              </a:rPr>
              <a:t>The myocardium has CK-MM at 70% and CK-MB at ~30%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Palatino Linotype" panose="02040502050505030304" pitchFamily="18" charset="0"/>
              </a:rPr>
              <a:t>CK therefore, </a:t>
            </a:r>
            <a:r>
              <a:rPr lang="en-US" sz="1600" b="1" dirty="0">
                <a:latin typeface="Palatino Linotype" panose="02040502050505030304" pitchFamily="18" charset="0"/>
              </a:rPr>
              <a:t>lacks specificity for cardiac damage </a:t>
            </a:r>
            <a:r>
              <a:rPr lang="en-US" sz="1600" dirty="0">
                <a:latin typeface="Palatino Linotype" panose="02040502050505030304" pitchFamily="18" charset="0"/>
              </a:rPr>
              <a:t>and needs to be augmented with the MB fraction and </a:t>
            </a:r>
            <a:r>
              <a:rPr lang="en-US" sz="1600" b="1" dirty="0">
                <a:latin typeface="Palatino Linotype" panose="02040502050505030304" pitchFamily="18" charset="0"/>
              </a:rPr>
              <a:t>Relative Index (RI) </a:t>
            </a:r>
            <a:r>
              <a:rPr lang="en-US" sz="1600" dirty="0">
                <a:latin typeface="Palatino Linotype" panose="02040502050505030304" pitchFamily="18" charset="0"/>
              </a:rPr>
              <a:t>to indicate true cardiac damage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9"/>
          <a:stretch/>
        </p:blipFill>
        <p:spPr bwMode="auto">
          <a:xfrm>
            <a:off x="7937741" y="2008517"/>
            <a:ext cx="2291669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299336-34FB-4AD5-81DE-0749E906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943" y="1430188"/>
            <a:ext cx="5679057" cy="4302424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Needs &gt;two-fold increase with simultaneous increase in CK-MB to be diagnostic for MI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Increases </a:t>
            </a:r>
            <a:r>
              <a:rPr lang="en-US" sz="2000" b="1" dirty="0">
                <a:latin typeface="Palatino Linotype" panose="02040502050505030304" pitchFamily="18" charset="0"/>
              </a:rPr>
              <a:t>4-6 hours</a:t>
            </a:r>
            <a:r>
              <a:rPr lang="en-US" sz="2000" dirty="0">
                <a:latin typeface="Palatino Linotype" panose="02040502050505030304" pitchFamily="18" charset="0"/>
              </a:rPr>
              <a:t> after onset of MI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Peak activity is at </a:t>
            </a:r>
            <a:r>
              <a:rPr lang="en-US" sz="2000" b="1" dirty="0">
                <a:latin typeface="Palatino Linotype" panose="02040502050505030304" pitchFamily="18" charset="0"/>
              </a:rPr>
              <a:t>18 to 24 hours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Usually has returned to baseline levels by </a:t>
            </a:r>
            <a:r>
              <a:rPr lang="en-US" sz="2000" b="1" dirty="0">
                <a:latin typeface="Palatino Linotype" panose="02040502050505030304" pitchFamily="18" charset="0"/>
              </a:rPr>
              <a:t>36 hours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False positive (for MI) CK elevation can be seen in: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Significant skeletal muscle injury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Significant CNS damage (Stroke/Trauma)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Occasionally from GI, renal, urologic disease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16942" y="478766"/>
            <a:ext cx="3482197" cy="5334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b="1" dirty="0">
                <a:latin typeface="Palatino Linotype" panose="02040502050505030304" pitchFamily="18" charset="0"/>
              </a:rPr>
              <a:t>Creatine Kinase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581" r="2026"/>
          <a:stretch/>
        </p:blipFill>
        <p:spPr bwMode="auto">
          <a:xfrm>
            <a:off x="6771068" y="1492369"/>
            <a:ext cx="4227612" cy="41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03335-EA7B-48FE-B96C-D6FCB1BC1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334" y="556918"/>
            <a:ext cx="2153009" cy="4572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b="1" dirty="0">
                <a:latin typeface="Palatino Linotype" panose="02040502050505030304" pitchFamily="18" charset="0"/>
              </a:rPr>
              <a:t>Troponin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9177" y="3641271"/>
            <a:ext cx="9739223" cy="26670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Palatino Linotype" panose="02040502050505030304" pitchFamily="18" charset="0"/>
              </a:rPr>
              <a:t>Troponin</a:t>
            </a:r>
            <a:r>
              <a:rPr lang="en-US" sz="1800" dirty="0">
                <a:latin typeface="Palatino Linotype" panose="02040502050505030304" pitchFamily="18" charset="0"/>
              </a:rPr>
              <a:t> is a complex of </a:t>
            </a:r>
            <a:r>
              <a:rPr lang="en-US" sz="1800" b="1" dirty="0">
                <a:latin typeface="Palatino Linotype" panose="02040502050505030304" pitchFamily="18" charset="0"/>
              </a:rPr>
              <a:t>three regulatory proteins</a:t>
            </a:r>
            <a:r>
              <a:rPr lang="en-US" sz="1800" dirty="0">
                <a:latin typeface="Palatino Linotype" panose="02040502050505030304" pitchFamily="18" charset="0"/>
              </a:rPr>
              <a:t> that is integral to contraction in skeletal as well as cardiac muscle </a:t>
            </a:r>
          </a:p>
          <a:p>
            <a:pPr marL="0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Palatino Linotype" panose="02040502050505030304" pitchFamily="18" charset="0"/>
              </a:rPr>
              <a:t>Troponin has three subunits, </a:t>
            </a:r>
            <a:r>
              <a:rPr lang="en-US" sz="1800" b="1" dirty="0" err="1">
                <a:latin typeface="Palatino Linotype" panose="02040502050505030304" pitchFamily="18" charset="0"/>
              </a:rPr>
              <a:t>Tn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</a:t>
            </a:r>
            <a:r>
              <a:rPr lang="en-US" sz="1800" dirty="0">
                <a:latin typeface="Palatino Linotype" panose="02040502050505030304" pitchFamily="18" charset="0"/>
              </a:rPr>
              <a:t>, </a:t>
            </a:r>
            <a:r>
              <a:rPr lang="en-US" sz="1800" b="1" dirty="0" err="1">
                <a:latin typeface="Palatino Linotype" panose="02040502050505030304" pitchFamily="18" charset="0"/>
              </a:rPr>
              <a:t>Tn</a:t>
            </a:r>
            <a:r>
              <a:rPr lang="en-US" sz="1800" b="1" dirty="0" err="1">
                <a:solidFill>
                  <a:srgbClr val="FF3399"/>
                </a:solidFill>
                <a:latin typeface="Palatino Linotype" panose="02040502050505030304" pitchFamily="18" charset="0"/>
              </a:rPr>
              <a:t>T</a:t>
            </a:r>
            <a:r>
              <a:rPr lang="en-US" sz="1800" dirty="0">
                <a:latin typeface="Palatino Linotype" panose="02040502050505030304" pitchFamily="18" charset="0"/>
              </a:rPr>
              <a:t>, and </a:t>
            </a:r>
            <a:r>
              <a:rPr lang="en-US" sz="1800" b="1" dirty="0" err="1">
                <a:latin typeface="Palatino Linotype" panose="02040502050505030304" pitchFamily="18" charset="0"/>
              </a:rPr>
              <a:t>Tn</a:t>
            </a:r>
            <a:r>
              <a:rPr lang="en-US" sz="1800" b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I</a:t>
            </a:r>
            <a:endParaRPr lang="en-US" sz="1800" b="1" dirty="0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Palatino Linotype" panose="02040502050505030304" pitchFamily="18" charset="0"/>
              </a:rPr>
              <a:t>Thus far, studies have failed to find a source of </a:t>
            </a:r>
            <a:r>
              <a:rPr lang="en-US" sz="18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Troponin-I</a:t>
            </a:r>
            <a:r>
              <a:rPr lang="en-US" sz="1800" dirty="0">
                <a:latin typeface="Palatino Linotype" panose="02040502050505030304" pitchFamily="18" charset="0"/>
              </a:rPr>
              <a:t> outside the heart; Because of its increased specificity </a:t>
            </a:r>
            <a:r>
              <a:rPr lang="en-US" sz="18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Troponin-I</a:t>
            </a:r>
            <a:r>
              <a:rPr lang="en-US" sz="1800" b="1" dirty="0">
                <a:latin typeface="Palatino Linotype" panose="02040502050505030304" pitchFamily="18" charset="0"/>
              </a:rPr>
              <a:t> </a:t>
            </a:r>
            <a:r>
              <a:rPr lang="en-US" sz="1800" dirty="0">
                <a:latin typeface="Palatino Linotype" panose="02040502050505030304" pitchFamily="18" charset="0"/>
              </a:rPr>
              <a:t>is useful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10311"/>
          <a:stretch/>
        </p:blipFill>
        <p:spPr bwMode="auto">
          <a:xfrm>
            <a:off x="702334" y="1250830"/>
            <a:ext cx="3581400" cy="2251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26634" y="2011545"/>
            <a:ext cx="3657600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Ribbon representation of the human cardiac troponin core complex.  </a:t>
            </a:r>
          </a:p>
          <a:p>
            <a:r>
              <a:rPr lang="en-US" b="1" dirty="0">
                <a:solidFill>
                  <a:schemeClr val="tx2"/>
                </a:solidFill>
              </a:rPr>
              <a:t>troponin C </a:t>
            </a:r>
          </a:p>
          <a:p>
            <a:r>
              <a:rPr lang="en-US" b="1" dirty="0">
                <a:solidFill>
                  <a:srgbClr val="00B050"/>
                </a:solidFill>
              </a:rPr>
              <a:t>troponin I</a:t>
            </a:r>
          </a:p>
          <a:p>
            <a:r>
              <a:rPr lang="en-US" b="1" dirty="0">
                <a:solidFill>
                  <a:srgbClr val="FF3399"/>
                </a:solidFill>
              </a:rPr>
              <a:t>troponin 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72ED-338F-40B6-BBEA-6C8482444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14" y="247291"/>
            <a:ext cx="7772400" cy="6096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Other Cardiac Markers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14" y="1045234"/>
            <a:ext cx="11084943" cy="5486400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LD (LDH)</a:t>
            </a:r>
            <a:endParaRPr lang="en-US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Palatino Linotype" panose="02040502050505030304" pitchFamily="18" charset="0"/>
              </a:rPr>
              <a:t>Used in the past along with aminotransferases to diagnose </a:t>
            </a:r>
            <a:r>
              <a:rPr lang="en-US" sz="1800" b="1" dirty="0">
                <a:latin typeface="Palatino Linotype" panose="02040502050505030304" pitchFamily="18" charset="0"/>
              </a:rPr>
              <a:t>AMI</a:t>
            </a:r>
            <a:r>
              <a:rPr lang="en-US" sz="1800" dirty="0">
                <a:latin typeface="Palatino Linotype" panose="02040502050505030304" pitchFamily="18" charset="0"/>
              </a:rPr>
              <a:t>. LD is non-specific for cardiac tissue, which contains </a:t>
            </a:r>
            <a:r>
              <a:rPr lang="en-US" sz="1800" b="1" dirty="0">
                <a:latin typeface="Palatino Linotype" panose="02040502050505030304" pitchFamily="18" charset="0"/>
              </a:rPr>
              <a:t>LD-1</a:t>
            </a:r>
            <a:r>
              <a:rPr lang="en-US" sz="1800" dirty="0">
                <a:latin typeface="Palatino Linotype" panose="02040502050505030304" pitchFamily="18" charset="0"/>
              </a:rPr>
              <a:t>. However, </a:t>
            </a:r>
            <a:r>
              <a:rPr lang="en-US" sz="1800" b="1" dirty="0">
                <a:latin typeface="Palatino Linotype" panose="02040502050505030304" pitchFamily="18" charset="0"/>
              </a:rPr>
              <a:t>pancreas, kidney, stomach tissue and red cells also contain LD-1</a:t>
            </a:r>
            <a:r>
              <a:rPr lang="en-US" sz="1800" dirty="0">
                <a:latin typeface="Palatino Linotype" panose="02040502050505030304" pitchFamily="18" charset="0"/>
              </a:rPr>
              <a:t>. In the setting of AMI, LD rises at about </a:t>
            </a:r>
            <a:r>
              <a:rPr lang="en-US" sz="1800" b="1" dirty="0">
                <a:latin typeface="Palatino Linotype" panose="02040502050505030304" pitchFamily="18" charset="0"/>
              </a:rPr>
              <a:t>10 hours</a:t>
            </a:r>
            <a:r>
              <a:rPr lang="en-US" sz="1800" dirty="0">
                <a:latin typeface="Palatino Linotype" panose="02040502050505030304" pitchFamily="18" charset="0"/>
              </a:rPr>
              <a:t>, peaks at </a:t>
            </a:r>
            <a:r>
              <a:rPr lang="en-US" sz="1800" b="1" dirty="0">
                <a:latin typeface="Palatino Linotype" panose="02040502050505030304" pitchFamily="18" charset="0"/>
              </a:rPr>
              <a:t>24-48 hours</a:t>
            </a:r>
            <a:r>
              <a:rPr lang="en-US" sz="1800" dirty="0">
                <a:latin typeface="Palatino Linotype" panose="02040502050505030304" pitchFamily="18" charset="0"/>
              </a:rPr>
              <a:t>, and remains elevated for up to </a:t>
            </a:r>
            <a:r>
              <a:rPr lang="en-US" sz="1800" b="1" dirty="0">
                <a:latin typeface="Palatino Linotype" panose="02040502050505030304" pitchFamily="18" charset="0"/>
              </a:rPr>
              <a:t>8 days</a:t>
            </a:r>
            <a:r>
              <a:rPr lang="en-US" sz="1800" dirty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Myoglobin</a:t>
            </a:r>
            <a:endParaRPr lang="en-US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Palatino Linotype" panose="02040502050505030304" pitchFamily="18" charset="0"/>
              </a:rPr>
              <a:t>Ubiquitous small-size </a:t>
            </a:r>
            <a:r>
              <a:rPr lang="en-US" sz="1800" dirty="0" err="1">
                <a:latin typeface="Palatino Linotype" panose="02040502050505030304" pitchFamily="18" charset="0"/>
              </a:rPr>
              <a:t>heme</a:t>
            </a:r>
            <a:r>
              <a:rPr lang="en-US" sz="1800" dirty="0">
                <a:latin typeface="Palatino Linotype" panose="02040502050505030304" pitchFamily="18" charset="0"/>
              </a:rPr>
              <a:t> protein released from </a:t>
            </a:r>
            <a:r>
              <a:rPr lang="en-US" sz="1800" b="1" dirty="0">
                <a:latin typeface="Palatino Linotype" panose="02040502050505030304" pitchFamily="18" charset="0"/>
              </a:rPr>
              <a:t>all damaged tissues</a:t>
            </a:r>
            <a:r>
              <a:rPr lang="en-US" sz="1800" dirty="0">
                <a:latin typeface="Palatino Linotype" panose="02040502050505030304" pitchFamily="18" charset="0"/>
              </a:rPr>
              <a:t>. Increases often occur </a:t>
            </a:r>
            <a:r>
              <a:rPr lang="en-US" sz="1800" b="1" dirty="0">
                <a:latin typeface="Palatino Linotype" panose="02040502050505030304" pitchFamily="18" charset="0"/>
              </a:rPr>
              <a:t>more rapidly</a:t>
            </a:r>
            <a:r>
              <a:rPr lang="en-US" sz="1800" dirty="0">
                <a:latin typeface="Palatino Linotype" panose="02040502050505030304" pitchFamily="18" charset="0"/>
              </a:rPr>
              <a:t> than TI and CK. Not utilized often for AMI/cardiac damage assessment because of its very rapid metabolism (</a:t>
            </a:r>
            <a:r>
              <a:rPr lang="en-US" sz="1800" b="1" dirty="0">
                <a:latin typeface="Palatino Linotype" panose="02040502050505030304" pitchFamily="18" charset="0"/>
              </a:rPr>
              <a:t>short plasma half-life</a:t>
            </a:r>
            <a:r>
              <a:rPr lang="en-US" sz="1800" dirty="0">
                <a:latin typeface="Palatino Linotype" panose="02040502050505030304" pitchFamily="18" charset="0"/>
              </a:rPr>
              <a:t>) causing short burst increases that are </a:t>
            </a:r>
            <a:r>
              <a:rPr lang="en-US" sz="1800" b="1" dirty="0">
                <a:latin typeface="Palatino Linotype" panose="02040502050505030304" pitchFamily="18" charset="0"/>
              </a:rPr>
              <a:t>difficult to assess </a:t>
            </a:r>
            <a:r>
              <a:rPr lang="en-US" sz="1800" dirty="0">
                <a:latin typeface="Palatino Linotype" panose="02040502050505030304" pitchFamily="18" charset="0"/>
              </a:rPr>
              <a:t>clinically, as well as its lack of specificity for cardiac tissue. 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ALT/AST</a:t>
            </a:r>
            <a:endParaRPr lang="en-US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Palatino Linotype" panose="02040502050505030304" pitchFamily="18" charset="0"/>
              </a:rPr>
              <a:t>Used as surrogate markers of cellular damage in the past. </a:t>
            </a:r>
            <a:r>
              <a:rPr lang="en-US" sz="1800" b="1" dirty="0">
                <a:latin typeface="Palatino Linotype" panose="02040502050505030304" pitchFamily="18" charset="0"/>
              </a:rPr>
              <a:t>Very non-specific </a:t>
            </a:r>
            <a:r>
              <a:rPr lang="en-US" sz="1800" dirty="0">
                <a:latin typeface="Palatino Linotype" panose="02040502050505030304" pitchFamily="18" charset="0"/>
              </a:rPr>
              <a:t>so not used for assessment of myocardial damage any longer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H-FABP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Palatino Linotype" panose="02040502050505030304" pitchFamily="18" charset="0"/>
              </a:rPr>
              <a:t>Heart-type </a:t>
            </a:r>
            <a:r>
              <a:rPr lang="en-US" sz="1800" b="1" dirty="0">
                <a:latin typeface="Palatino Linotype" panose="02040502050505030304" pitchFamily="18" charset="0"/>
              </a:rPr>
              <a:t>fatty acid binding protein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Palatino Linotype" panose="02040502050505030304" pitchFamily="18" charset="0"/>
              </a:rPr>
              <a:t>Kinetically similar to myoglobin but </a:t>
            </a:r>
            <a:r>
              <a:rPr lang="en-US" sz="1800" b="1" dirty="0">
                <a:latin typeface="Palatino Linotype" panose="02040502050505030304" pitchFamily="18" charset="0"/>
              </a:rPr>
              <a:t>more specific to cardiac tissue </a:t>
            </a:r>
            <a:r>
              <a:rPr lang="en-US" sz="1800" dirty="0">
                <a:latin typeface="Palatino Linotype" panose="02040502050505030304" pitchFamily="18" charset="0"/>
              </a:rPr>
              <a:t>which contains a greater percentage of this protein than skeletal muscle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Palatino Linotype" panose="02040502050505030304" pitchFamily="18" charset="0"/>
              </a:rPr>
              <a:t>Current studies ongoing to further evaluate its utility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8BC3B-0216-436A-BE84-F08B26CCC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6943" y="2011393"/>
            <a:ext cx="3719012" cy="4572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b="1" dirty="0">
                <a:latin typeface="Palatino Linotype" panose="02040502050505030304" pitchFamily="18" charset="0"/>
              </a:rPr>
              <a:t>Timing Summary</a:t>
            </a:r>
          </a:p>
        </p:txBody>
      </p:sp>
      <p:graphicFrame>
        <p:nvGraphicFramePr>
          <p:cNvPr id="45110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98033"/>
              </p:ext>
            </p:extLst>
          </p:nvPr>
        </p:nvGraphicFramePr>
        <p:xfrm>
          <a:off x="576943" y="2819400"/>
          <a:ext cx="7543800" cy="2666999"/>
        </p:xfrm>
        <a:graphic>
          <a:graphicData uri="http://schemas.openxmlformats.org/drawingml/2006/table">
            <a:tbl>
              <a:tblPr/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TEST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ゴシック" pitchFamily="-92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ONSET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ゴシック" pitchFamily="-9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PEAK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ゴシック" pitchFamily="-9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DURATION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ゴシック" pitchFamily="-9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CK/CK-MB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3-12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18-24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36-48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Troponins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3-12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18-24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Up to 10 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Myoglobin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1-4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6-7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24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LDH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6-12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24-48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ゴシック" pitchFamily="-92" charset="-128"/>
                        </a:rPr>
                        <a:t>6-8 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428009" y="2468593"/>
            <a:ext cx="3187048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The MB type is specific to myocardial cells while MM and BB are specific to skeletal muscle and brain tissue respectively. 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The CK level will increase approximately 3-4 hours after a myocardial infarction and stays elevated for 3-4 days. </a:t>
            </a: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B1D66-BEA5-409E-9CDB-D860149C2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AC06DE-132A-42AC-87CE-01839D4A6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949"/>
            <a:ext cx="2763149" cy="48736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2800" b="1" dirty="0" err="1">
                <a:latin typeface="Palatino Linotype" panose="02040502050505030304" pitchFamily="18" charset="0"/>
              </a:rPr>
              <a:t>Homocysteine</a:t>
            </a:r>
            <a:endParaRPr lang="en-US" sz="2800" b="1" dirty="0">
              <a:latin typeface="Palatino Linotype" panose="02040502050505030304" pitchFamily="18" charset="0"/>
            </a:endParaRPr>
          </a:p>
        </p:txBody>
      </p:sp>
      <p:sp>
        <p:nvSpPr>
          <p:cNvPr id="269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13" y="2828726"/>
            <a:ext cx="5011949" cy="3210463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</a:pPr>
            <a:endParaRPr lang="en-US" sz="2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Moderate </a:t>
            </a:r>
            <a:r>
              <a:rPr lang="en-US" sz="24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hyperhomocysteinemia</a:t>
            </a: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occurs in 5-7% of the population</a:t>
            </a:r>
          </a:p>
          <a:p>
            <a:pPr marL="342900" indent="-342900">
              <a:lnSpc>
                <a:spcPct val="120000"/>
              </a:lnSpc>
            </a:pP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Recognized as an independent risk factor for the development of atherosclerotic vascular disease and venous thrombosis</a:t>
            </a:r>
          </a:p>
          <a:p>
            <a:pPr marL="342900" indent="-342900">
              <a:lnSpc>
                <a:spcPct val="120000"/>
              </a:lnSpc>
            </a:pP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Can result from genetic defects, drugs, vitamin deficiencies, or smoking </a:t>
            </a:r>
          </a:p>
        </p:txBody>
      </p:sp>
      <p:pic>
        <p:nvPicPr>
          <p:cNvPr id="5124" name="Picture 4" descr="Skeletal form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74" y="1581995"/>
            <a:ext cx="2628900" cy="14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7F33CC-A8D5-4117-90DA-F4D001261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457145"/>
            <a:ext cx="5734050" cy="4371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E4B6AC-A29C-4889-8832-ED85AA491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CB02A9-9B80-4445-AD00-D368F137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986" y="0"/>
            <a:ext cx="9112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91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07" y="1339321"/>
            <a:ext cx="8229600" cy="2192547"/>
          </a:xfr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/>
            <a:r>
              <a:rPr lang="en-US" sz="24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Homocysteine</a:t>
            </a: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implicated directly in  vascular injury including:</a:t>
            </a:r>
          </a:p>
          <a:p>
            <a:pPr marL="742950" lvl="1" indent="-285750"/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Intimal thickening</a:t>
            </a:r>
          </a:p>
          <a:p>
            <a:pPr marL="742950" lvl="1" indent="-285750"/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Smooth muscle hypertrophy</a:t>
            </a:r>
          </a:p>
          <a:p>
            <a:pPr marL="742950" lvl="1" indent="-285750"/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Platelet aggregation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07" y="738120"/>
            <a:ext cx="2562046" cy="381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2800" b="1" dirty="0" err="1">
                <a:latin typeface="Palatino Linotype" panose="02040502050505030304" pitchFamily="18" charset="0"/>
              </a:rPr>
              <a:t>Homocysteine</a:t>
            </a:r>
            <a:endParaRPr lang="en-US" sz="2800" b="1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9515" y="5029817"/>
            <a:ext cx="382293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Intimal medial thickness, is a measurement of the thickness of tunica intima and tunica media, the innermost two layers of the wall of an artery.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02" y="1707118"/>
            <a:ext cx="2381250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01127" y="3612132"/>
            <a:ext cx="1752600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RBCs and platelets (blue dots in the image).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73" y="2025046"/>
            <a:ext cx="2773384" cy="1500709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5C3422-5BAE-4322-A09F-50663F415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ACA6D-56B0-40F0-88F5-A40B1B703D18}"/>
              </a:ext>
            </a:extLst>
          </p:cNvPr>
          <p:cNvSpPr/>
          <p:nvPr/>
        </p:nvSpPr>
        <p:spPr>
          <a:xfrm>
            <a:off x="655607" y="3752069"/>
            <a:ext cx="70391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Elevated levels appear to be an independent risk factor.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Screening recommended in patients with premature CV disease and absence of other risk factors.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Treatment includes supplementation with folate, B6 and B12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FDC3207B-0F02-4823-9154-01778DFEBFE3}"/>
              </a:ext>
            </a:extLst>
          </p:cNvPr>
          <p:cNvCxnSpPr>
            <a:stCxn id="3" idx="0"/>
            <a:endCxn id="1027" idx="3"/>
          </p:cNvCxnSpPr>
          <p:nvPr/>
        </p:nvCxnSpPr>
        <p:spPr>
          <a:xfrm rot="16200000" flipV="1">
            <a:off x="8017513" y="3256345"/>
            <a:ext cx="2254416" cy="129252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699" y="5630824"/>
            <a:ext cx="86106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Cardiac hypertrophy is a thickening of the heart muscle (myocardium) which results in a decrease in size of the chamber of the heart, including the left and right ventricles.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E45F1-09B3-4CCE-AB1B-371437CFA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139" y="658769"/>
            <a:ext cx="5917721" cy="4734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E440AC-ABF0-4065-AB63-F9656880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5624A8-DF6D-46F8-9C20-A401ACA5A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52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2219" y="457201"/>
            <a:ext cx="4353464" cy="609599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Congestive Heart Failure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218" y="1122402"/>
            <a:ext cx="492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Leading cause of hospitalization in people &gt;65.</a:t>
            </a:r>
          </a:p>
        </p:txBody>
      </p:sp>
      <p:pic>
        <p:nvPicPr>
          <p:cNvPr id="2" name="Picture 2" descr="Congestive heart fail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69" y="2242869"/>
            <a:ext cx="4572000" cy="32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C3359-0744-41A2-BF3A-33A431C65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66ED5C-5A8E-47C7-8565-43FEC9A07B03}"/>
              </a:ext>
            </a:extLst>
          </p:cNvPr>
          <p:cNvSpPr/>
          <p:nvPr/>
        </p:nvSpPr>
        <p:spPr>
          <a:xfrm>
            <a:off x="572218" y="2797834"/>
            <a:ext cx="5216107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Palatino Linotype" panose="02040502050505030304" pitchFamily="18" charset="0"/>
              </a:rPr>
              <a:t>Congestive heart failure can be caused by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Diseases in which the heart muscle weakens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Diseases in which the heart muscles stiffens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Conditions where oxygen demand by the body tissue is beyond the capacity of the heart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849" y="1747673"/>
            <a:ext cx="4597879" cy="42473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Heart disease </a:t>
            </a:r>
            <a:r>
              <a:rPr lang="en-US" b="1" dirty="0">
                <a:latin typeface="Palatino Linotype" panose="02040502050505030304" pitchFamily="18" charset="0"/>
              </a:rPr>
              <a:t>describes a range of conditions that affect  heart </a:t>
            </a:r>
          </a:p>
          <a:p>
            <a:pPr algn="ctr"/>
            <a:endParaRPr lang="en-US" b="1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Diseases under the heart disease umbrella include: 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alatino Linotype" panose="02040502050505030304" pitchFamily="18" charset="0"/>
              </a:rPr>
              <a:t>Blood vessel diseases</a:t>
            </a:r>
            <a:r>
              <a:rPr lang="en-US" dirty="0">
                <a:latin typeface="Palatino Linotype" panose="02040502050505030304" pitchFamily="18" charset="0"/>
              </a:rPr>
              <a:t>, such as coronary artery disease.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Heart </a:t>
            </a:r>
            <a:r>
              <a:rPr lang="en-US" b="1" dirty="0">
                <a:latin typeface="Palatino Linotype" panose="02040502050505030304" pitchFamily="18" charset="0"/>
              </a:rPr>
              <a:t>rhythm problems </a:t>
            </a:r>
            <a:r>
              <a:rPr lang="en-US" dirty="0">
                <a:latin typeface="Palatino Linotype" panose="02040502050505030304" pitchFamily="18" charset="0"/>
              </a:rPr>
              <a:t>(arrhythmias).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Heart defects you're born with (</a:t>
            </a:r>
            <a:r>
              <a:rPr lang="en-US" b="1" dirty="0">
                <a:latin typeface="Palatino Linotype" panose="02040502050505030304" pitchFamily="18" charset="0"/>
              </a:rPr>
              <a:t>congenital heart defects</a:t>
            </a:r>
            <a:r>
              <a:rPr lang="en-US" dirty="0">
                <a:latin typeface="Palatino Linotype" panose="02040502050505030304" pitchFamily="18" charset="0"/>
              </a:rPr>
              <a:t>), among others.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52249-934C-400E-97B8-AE017B319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328766-47B1-4A27-A89C-925A9EB11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E310A-1FD0-4BF9-89E6-03DD8CF88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150" y="1997839"/>
            <a:ext cx="5402327" cy="4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11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2032" y="3075057"/>
            <a:ext cx="632460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latin typeface="Palatino Linotype" panose="02040502050505030304" pitchFamily="18" charset="0"/>
              </a:rPr>
              <a:t>Many forms of heart disease can be prevented or treated with healthy lifestyle choices.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BF0E3-C0C6-42E9-BCB8-96B984D91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499C06-C9B6-41F8-823D-B2FB108F1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96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766" y="1936632"/>
            <a:ext cx="4550434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The term "</a:t>
            </a:r>
            <a:r>
              <a:rPr lang="en-US" b="1" dirty="0">
                <a:latin typeface="Palatino Linotype" panose="02040502050505030304" pitchFamily="18" charset="0"/>
              </a:rPr>
              <a:t>heart disease</a:t>
            </a:r>
            <a:r>
              <a:rPr lang="en-US" dirty="0">
                <a:latin typeface="Palatino Linotype" panose="02040502050505030304" pitchFamily="18" charset="0"/>
              </a:rPr>
              <a:t>" is often used interchangeably with the term "</a:t>
            </a:r>
            <a:r>
              <a:rPr lang="en-US" b="1" dirty="0">
                <a:latin typeface="Palatino Linotype" panose="02040502050505030304" pitchFamily="18" charset="0"/>
              </a:rPr>
              <a:t>cardiovascular disease</a:t>
            </a:r>
            <a:r>
              <a:rPr lang="en-US" dirty="0">
                <a:latin typeface="Palatino Linotype" panose="02040502050505030304" pitchFamily="18" charset="0"/>
              </a:rPr>
              <a:t>."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Cardiovascular disease generally refers to conditions that involve </a:t>
            </a:r>
            <a:r>
              <a:rPr lang="en-US" b="1" dirty="0">
                <a:latin typeface="Palatino Linotype" panose="02040502050505030304" pitchFamily="18" charset="0"/>
              </a:rPr>
              <a:t>narrowed or blocked blood vessels</a:t>
            </a:r>
            <a:r>
              <a:rPr lang="en-US" dirty="0">
                <a:latin typeface="Palatino Linotype" panose="02040502050505030304" pitchFamily="18" charset="0"/>
              </a:rPr>
              <a:t> that can lead to a </a:t>
            </a:r>
            <a:r>
              <a:rPr lang="en-US" b="1" dirty="0">
                <a:latin typeface="Palatino Linotype" panose="02040502050505030304" pitchFamily="18" charset="0"/>
              </a:rPr>
              <a:t>heart attack, chest pain</a:t>
            </a:r>
            <a:r>
              <a:rPr lang="en-US" dirty="0">
                <a:latin typeface="Palatino Linotype" panose="02040502050505030304" pitchFamily="18" charset="0"/>
              </a:rPr>
              <a:t> (angina) or </a:t>
            </a:r>
            <a:r>
              <a:rPr lang="en-US" b="1" dirty="0">
                <a:latin typeface="Palatino Linotype" panose="02040502050505030304" pitchFamily="18" charset="0"/>
              </a:rPr>
              <a:t>stroke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Other heart conditions, such as those that affect your heart's </a:t>
            </a:r>
            <a:r>
              <a:rPr lang="en-US" b="1" dirty="0">
                <a:latin typeface="Palatino Linotype" panose="02040502050505030304" pitchFamily="18" charset="0"/>
              </a:rPr>
              <a:t>muscle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b="1" dirty="0">
                <a:latin typeface="Palatino Linotype" panose="02040502050505030304" pitchFamily="18" charset="0"/>
              </a:rPr>
              <a:t>valves</a:t>
            </a:r>
            <a:r>
              <a:rPr lang="en-US" dirty="0">
                <a:latin typeface="Palatino Linotype" panose="02040502050505030304" pitchFamily="18" charset="0"/>
              </a:rPr>
              <a:t> or </a:t>
            </a:r>
            <a:r>
              <a:rPr lang="en-US" b="1" dirty="0">
                <a:latin typeface="Palatino Linotype" panose="02040502050505030304" pitchFamily="18" charset="0"/>
              </a:rPr>
              <a:t>rhythm</a:t>
            </a:r>
            <a:r>
              <a:rPr lang="en-US" dirty="0">
                <a:latin typeface="Palatino Linotype" panose="02040502050505030304" pitchFamily="18" charset="0"/>
              </a:rPr>
              <a:t>, also are considered forms of heart disease.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2868D-B139-4358-B7B2-2FEB7C6EE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B29C5-BCA7-4A2D-9F7A-DF905F246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2E901-C401-413E-AF09-644363809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911" y="1345721"/>
            <a:ext cx="3912020" cy="49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0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67" y="1815861"/>
            <a:ext cx="5106838" cy="364466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 biomarker is a substance used as an indicator of a biologic state. It is a characteristic that is objectively measured and evaluated as an indicator of normal biologic processes, pathogenic processes, or pharmacologic responses to a therapeutic intervention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.”</a:t>
            </a:r>
          </a:p>
          <a:p>
            <a:pPr algn="l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“</a:t>
            </a:r>
            <a:r>
              <a:rPr lang="en-US" sz="2000" u="sng" dirty="0">
                <a:solidFill>
                  <a:srgbClr val="0070C0"/>
                </a:solidFill>
                <a:latin typeface="Palatino Linotype" panose="02040502050505030304" pitchFamily="18" charset="0"/>
              </a:rPr>
              <a:t>Cardiac markers </a:t>
            </a:r>
            <a:r>
              <a:rPr lang="en-US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are substances released from heart muscle when it is damaged as a result of myocardial infarction.”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EB9F5-8BF8-4C6E-96B2-788CA3477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5268A7-7CC8-417B-91F5-DE8E07F8E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AB3865-B22D-4FED-9B0D-B5ED7DB2B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147" y="1809111"/>
            <a:ext cx="6298905" cy="3651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629B03-9349-4E5F-BF57-5F8BF16F4FF2}"/>
              </a:ext>
            </a:extLst>
          </p:cNvPr>
          <p:cNvSpPr txBox="1"/>
          <p:nvPr/>
        </p:nvSpPr>
        <p:spPr>
          <a:xfrm>
            <a:off x="6096000" y="5564038"/>
            <a:ext cx="196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Troponin levels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108" y="4058307"/>
            <a:ext cx="11100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  <a:latin typeface="Palatino Linotype" panose="02040502050505030304" pitchFamily="18" charset="0"/>
              </a:rPr>
              <a:t>Myocardial infarction or acute myocardial infarction (AMI), </a:t>
            </a:r>
            <a:r>
              <a:rPr lang="en-US" u="sng" dirty="0">
                <a:latin typeface="Palatino Linotype" panose="02040502050505030304" pitchFamily="18" charset="0"/>
              </a:rPr>
              <a:t>commonly known as a </a:t>
            </a:r>
            <a:r>
              <a:rPr lang="en-US" b="1" u="sng" dirty="0">
                <a:latin typeface="Palatino Linotype" panose="02040502050505030304" pitchFamily="18" charset="0"/>
              </a:rPr>
              <a:t>heart attack</a:t>
            </a:r>
            <a:r>
              <a:rPr lang="en-US" u="sng" dirty="0">
                <a:latin typeface="Palatino Linotype" panose="02040502050505030304" pitchFamily="18" charset="0"/>
              </a:rPr>
              <a:t>, occurs when blood stops flowing properly to a part of the heart, and the heart muscle is injured because it is not receiving enough oxygen. 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Usually, this is because one of the coronary arteries that supplies blood to the heart develops a </a:t>
            </a:r>
            <a:r>
              <a:rPr lang="en-US" b="1" dirty="0">
                <a:latin typeface="Palatino Linotype" panose="02040502050505030304" pitchFamily="18" charset="0"/>
              </a:rPr>
              <a:t>blockage</a:t>
            </a:r>
            <a:r>
              <a:rPr lang="en-US" dirty="0">
                <a:latin typeface="Palatino Linotype" panose="02040502050505030304" pitchFamily="18" charset="0"/>
              </a:rPr>
              <a:t> due to an unstable buildup of white blood cells, cholesterol and fat. The event is called "</a:t>
            </a:r>
            <a:r>
              <a:rPr lang="en-US" b="1" dirty="0">
                <a:latin typeface="Palatino Linotype" panose="02040502050505030304" pitchFamily="18" charset="0"/>
              </a:rPr>
              <a:t>acute</a:t>
            </a:r>
            <a:r>
              <a:rPr lang="en-US" dirty="0">
                <a:latin typeface="Palatino Linotype" panose="02040502050505030304" pitchFamily="18" charset="0"/>
              </a:rPr>
              <a:t>" if it is sudden and serious.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8034" y="419294"/>
            <a:ext cx="483497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Palatino Linotype" panose="02040502050505030304" pitchFamily="18" charset="0"/>
              </a:rPr>
              <a:t>Acute Myocardial Infarction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4" y="1085948"/>
            <a:ext cx="21907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38755" y="1807912"/>
            <a:ext cx="3200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Palatino Linotype" panose="02040502050505030304" pitchFamily="18" charset="0"/>
              </a:rPr>
              <a:t>Diagram of a myocardial infarction </a:t>
            </a:r>
            <a:r>
              <a:rPr lang="en-US" sz="1400" b="1" dirty="0">
                <a:latin typeface="Palatino Linotype" panose="02040502050505030304" pitchFamily="18" charset="0"/>
              </a:rPr>
              <a:t>(2</a:t>
            </a:r>
            <a:r>
              <a:rPr lang="en-US" sz="1400" dirty="0">
                <a:latin typeface="Palatino Linotype" panose="02040502050505030304" pitchFamily="18" charset="0"/>
              </a:rPr>
              <a:t>) of the tip of the anterior wall of the heart (an apical infarct) after occlusion (</a:t>
            </a:r>
            <a:r>
              <a:rPr lang="en-US" sz="1400" b="1" dirty="0">
                <a:latin typeface="Palatino Linotype" panose="02040502050505030304" pitchFamily="18" charset="0"/>
              </a:rPr>
              <a:t>1</a:t>
            </a:r>
            <a:r>
              <a:rPr lang="en-US" sz="1400" dirty="0">
                <a:latin typeface="Palatino Linotype" panose="02040502050505030304" pitchFamily="18" charset="0"/>
              </a:rPr>
              <a:t>) of a branch of the left coronary artery (LCA). In the diagram, RCA is the right coronary artery.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4466E-B3B1-4146-B1EF-DC95AF1B2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87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1326" y="1943784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Cardiovascular disease is caused by </a:t>
            </a:r>
            <a:r>
              <a:rPr lang="en-US" b="1" dirty="0">
                <a:latin typeface="Palatino Linotype" panose="02040502050505030304" pitchFamily="18" charset="0"/>
              </a:rPr>
              <a:t>narrowed, blocked or stiffened blood vessels</a:t>
            </a:r>
            <a:r>
              <a:rPr lang="en-US" dirty="0">
                <a:latin typeface="Palatino Linotype" panose="02040502050505030304" pitchFamily="18" charset="0"/>
              </a:rPr>
              <a:t> that prevent your heart, brain or other parts of your body from receiving enough blood.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56064" y="3050709"/>
            <a:ext cx="7315200" cy="3440668"/>
            <a:chOff x="1676400" y="978932"/>
            <a:chExt cx="7315200" cy="3440668"/>
          </a:xfrm>
          <a:noFill/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219200"/>
              <a:ext cx="3703595" cy="27765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74"/>
            <a:stretch/>
          </p:blipFill>
          <p:spPr bwMode="auto">
            <a:xfrm>
              <a:off x="2471057" y="1219200"/>
              <a:ext cx="1948543" cy="27813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76400" y="978932"/>
              <a:ext cx="7315200" cy="3440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131128" y="855302"/>
            <a:ext cx="35650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Atherosclerotic disease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0B1118-782E-4EAA-AF4F-EF3D2D5FA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D7BDD-AAC3-40B2-8B76-48E9809E6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09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016370"/>
            <a:ext cx="830580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A patient is diagnosed with MI if two (probable) or three (definite) of the following criteria are satisfied: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Clinical history of </a:t>
            </a:r>
            <a:r>
              <a:rPr lang="en-US" b="1" dirty="0">
                <a:latin typeface="Palatino Linotype" panose="02040502050505030304" pitchFamily="18" charset="0"/>
              </a:rPr>
              <a:t>ischemic type </a:t>
            </a:r>
            <a:r>
              <a:rPr lang="en-US" dirty="0">
                <a:latin typeface="Palatino Linotype" panose="02040502050505030304" pitchFamily="18" charset="0"/>
              </a:rPr>
              <a:t>chest pain lasting for more than 20 minutes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Changes in serial ECG tracings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Rise and fall of serum cardiac biomarkers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1617452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Palatino Linotype" panose="02040502050505030304" pitchFamily="18" charset="0"/>
              </a:rPr>
              <a:t>Diagnosis of Myocardial Infarction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C93CB-EF10-4960-910C-610EF19D2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8C6D2-E532-492D-AB60-E80E0457E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6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84286"/>
            <a:ext cx="7772400" cy="97478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Which Biomarkers?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6615" y="3119886"/>
            <a:ext cx="6978770" cy="33412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1800" b="1" dirty="0">
                <a:latin typeface="Palatino Linotype" panose="02040502050505030304" pitchFamily="18" charset="0"/>
              </a:rPr>
              <a:t>Creatine Kinase CK (CPK)</a:t>
            </a:r>
          </a:p>
          <a:p>
            <a:pPr algn="l"/>
            <a:r>
              <a:rPr lang="en-US" sz="1800" b="1" dirty="0">
                <a:latin typeface="Palatino Linotype" panose="02040502050505030304" pitchFamily="18" charset="0"/>
              </a:rPr>
              <a:t>CK-MB (Heart type isoform)</a:t>
            </a:r>
          </a:p>
          <a:p>
            <a:pPr algn="l"/>
            <a:r>
              <a:rPr lang="en-US" sz="1800" b="1" dirty="0">
                <a:latin typeface="Palatino Linotype" panose="02040502050505030304" pitchFamily="18" charset="0"/>
              </a:rPr>
              <a:t>Troponin-I/T</a:t>
            </a:r>
            <a:endParaRPr lang="en-US" sz="1800" dirty="0">
              <a:latin typeface="Palatino Linotype" panose="02040502050505030304" pitchFamily="18" charset="0"/>
            </a:endParaRPr>
          </a:p>
          <a:p>
            <a:pPr algn="l"/>
            <a:endParaRPr lang="en-US" sz="1800" dirty="0">
              <a:latin typeface="Palatino Linotype" panose="02040502050505030304" pitchFamily="18" charset="0"/>
            </a:endParaRPr>
          </a:p>
          <a:p>
            <a:pPr algn="l"/>
            <a:r>
              <a:rPr lang="en-US" sz="1800" u="sng" dirty="0">
                <a:latin typeface="Palatino Linotype" panose="02040502050505030304" pitchFamily="18" charset="0"/>
              </a:rPr>
              <a:t>Others</a:t>
            </a:r>
          </a:p>
          <a:p>
            <a:pPr lvl="1" algn="l"/>
            <a:r>
              <a:rPr lang="en-US" sz="1800" b="1" dirty="0">
                <a:latin typeface="Palatino Linotype" panose="02040502050505030304" pitchFamily="18" charset="0"/>
              </a:rPr>
              <a:t>Lactate Dehydrogenase (LDH)</a:t>
            </a:r>
          </a:p>
          <a:p>
            <a:pPr lvl="1" algn="l"/>
            <a:r>
              <a:rPr lang="en-US" sz="1800" b="1" dirty="0">
                <a:latin typeface="Palatino Linotype" panose="02040502050505030304" pitchFamily="18" charset="0"/>
              </a:rPr>
              <a:t>Myoglobin</a:t>
            </a:r>
          </a:p>
          <a:p>
            <a:pPr lvl="1" algn="l"/>
            <a:r>
              <a:rPr lang="en-US" sz="1800" b="1" dirty="0">
                <a:latin typeface="Palatino Linotype" panose="02040502050505030304" pitchFamily="18" charset="0"/>
              </a:rPr>
              <a:t>Alanine Transaminase (ALT)</a:t>
            </a:r>
          </a:p>
          <a:p>
            <a:pPr lvl="1" algn="l"/>
            <a:r>
              <a:rPr lang="en-US" sz="1800" b="1" dirty="0">
                <a:latin typeface="Palatino Linotype" panose="02040502050505030304" pitchFamily="18" charset="0"/>
              </a:rPr>
              <a:t>Aspartate Transaminase (AST)</a:t>
            </a:r>
          </a:p>
          <a:p>
            <a:pPr algn="l"/>
            <a:endParaRPr lang="en-US" sz="1800" dirty="0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510AA-0647-42D4-B4E1-695A88789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BC060-A957-4EF3-BB06-4842A1E59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789" y="1624481"/>
            <a:ext cx="6206705" cy="27091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Palatino Linotype" panose="02040502050505030304" pitchFamily="18" charset="0"/>
                <a:ea typeface="ＭＳ Ｐゴシック" pitchFamily="36" charset="-128"/>
              </a:rPr>
              <a:t>Creatine kinase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ＭＳ Ｐゴシック" pitchFamily="36" charset="-128"/>
              </a:rPr>
              <a:t>(CK/CPK) is an enzyme expressed in a </a:t>
            </a:r>
            <a:r>
              <a:rPr 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ＭＳ Ｐゴシック" pitchFamily="36" charset="-128"/>
              </a:rPr>
              <a:t>number of tissues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ＭＳ Ｐゴシック" pitchFamily="36" charset="-128"/>
              </a:rPr>
              <a:t>.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>
              <a:solidFill>
                <a:srgbClr val="000000"/>
              </a:solidFill>
              <a:latin typeface="Palatino Linotype" panose="02040502050505030304" pitchFamily="18" charset="0"/>
              <a:ea typeface="ＭＳ Ｐゴシック" pitchFamily="36" charset="-128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>
              <a:solidFill>
                <a:srgbClr val="000000"/>
              </a:solidFill>
              <a:latin typeface="Palatino Linotype" panose="02040502050505030304" pitchFamily="18" charset="0"/>
              <a:ea typeface="ＭＳ Ｐゴシック" pitchFamily="36" charset="-128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ＭＳ Ｐゴシック" pitchFamily="36" charset="-128"/>
              </a:rPr>
              <a:t>Function: it </a:t>
            </a:r>
            <a:r>
              <a:rPr lang="en-US" dirty="0" err="1">
                <a:solidFill>
                  <a:srgbClr val="000000"/>
                </a:solidFill>
                <a:latin typeface="Palatino Linotype" panose="02040502050505030304" pitchFamily="18" charset="0"/>
                <a:ea typeface="ＭＳ Ｐゴシック" pitchFamily="36" charset="-128"/>
              </a:rPr>
              <a:t>catalyses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ＭＳ Ｐゴシック" pitchFamily="36" charset="-128"/>
              </a:rPr>
              <a:t> the conversion of </a:t>
            </a:r>
            <a:r>
              <a:rPr lang="en-US" b="1" dirty="0" err="1">
                <a:solidFill>
                  <a:srgbClr val="000000"/>
                </a:solidFill>
                <a:latin typeface="Palatino Linotype" panose="02040502050505030304" pitchFamily="18" charset="0"/>
                <a:ea typeface="ＭＳ Ｐゴシック" pitchFamily="36" charset="-128"/>
              </a:rPr>
              <a:t>creatine</a:t>
            </a:r>
            <a:r>
              <a:rPr 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ＭＳ Ｐゴシック" pitchFamily="36" charset="-128"/>
              </a:rPr>
              <a:t> to phosphocreatine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ＭＳ Ｐゴシック" pitchFamily="36" charset="-128"/>
              </a:rPr>
              <a:t>degrading ATP to ADP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ＭＳ Ｐゴシック" pitchFamily="36" charset="-128"/>
              </a:rPr>
              <a:t>(In cardiac as well as other tissues, phosphocreatine serves as an </a:t>
            </a:r>
            <a:r>
              <a:rPr 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ＭＳ Ｐゴシック" pitchFamily="36" charset="-128"/>
              </a:rPr>
              <a:t>energy reservoir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ＭＳ Ｐゴシック" pitchFamily="36" charset="-128"/>
              </a:rPr>
              <a:t>for the rapid regeneration of ATP)</a:t>
            </a:r>
          </a:p>
        </p:txBody>
      </p:sp>
      <p:pic>
        <p:nvPicPr>
          <p:cNvPr id="1031" name="Picture 7" descr="http://upload.wikimedia.org/wikipedia/commons/thumb/c/c0/Creatine_kinase_rxn.png/500px-Creatine_kinase_rx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04" y="4714873"/>
            <a:ext cx="6534592" cy="168592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1F543-EE5E-4A84-BABF-4D6DB3DCE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446" y="1736066"/>
            <a:ext cx="20955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84C3C-FBF2-4D23-A990-D9AF0ECBA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2E686C-5C8C-4C3C-8420-C5603EFA4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4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1272</Words>
  <Application>Microsoft Office PowerPoint</Application>
  <PresentationFormat>Widescreen</PresentationFormat>
  <Paragraphs>153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Cambria</vt:lpstr>
      <vt:lpstr>MS Pゴシック</vt:lpstr>
      <vt:lpstr>Palatino Linotype</vt:lpstr>
      <vt:lpstr>Times New Roman</vt:lpstr>
      <vt:lpstr>Wingdings</vt:lpstr>
      <vt:lpstr>Office Theme</vt:lpstr>
      <vt:lpstr>Cardiac Disease Biomarkers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Biomarkers?</vt:lpstr>
      <vt:lpstr>PowerPoint Presentation</vt:lpstr>
      <vt:lpstr>Creatine Kinase</vt:lpstr>
      <vt:lpstr>Creatine Kinase</vt:lpstr>
      <vt:lpstr>Troponin</vt:lpstr>
      <vt:lpstr>Other Cardiac Markers</vt:lpstr>
      <vt:lpstr>Timing Summary</vt:lpstr>
      <vt:lpstr>Homocysteine</vt:lpstr>
      <vt:lpstr>PowerPoint Presentation</vt:lpstr>
      <vt:lpstr>Homocysteine</vt:lpstr>
      <vt:lpstr>PowerPoint Presentation</vt:lpstr>
      <vt:lpstr>Congestive Heart Failure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Disease Biomarkers</dc:title>
  <dc:creator>Shaun Sabico</dc:creator>
  <cp:lastModifiedBy>Shaun Sabico</cp:lastModifiedBy>
  <cp:revision>6</cp:revision>
  <dcterms:created xsi:type="dcterms:W3CDTF">2024-04-22T05:54:20Z</dcterms:created>
  <dcterms:modified xsi:type="dcterms:W3CDTF">2024-04-22T06:54:56Z</dcterms:modified>
</cp:coreProperties>
</file>