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28" r:id="rId2"/>
    <p:sldId id="320" r:id="rId3"/>
    <p:sldId id="323" r:id="rId4"/>
    <p:sldId id="324" r:id="rId5"/>
    <p:sldId id="325" r:id="rId6"/>
    <p:sldId id="326" r:id="rId7"/>
    <p:sldId id="327" r:id="rId8"/>
    <p:sldId id="265" r:id="rId9"/>
    <p:sldId id="266" r:id="rId10"/>
    <p:sldId id="267" r:id="rId11"/>
    <p:sldId id="257" r:id="rId12"/>
    <p:sldId id="269" r:id="rId13"/>
    <p:sldId id="270" r:id="rId14"/>
    <p:sldId id="316" r:id="rId15"/>
    <p:sldId id="273" r:id="rId16"/>
    <p:sldId id="274" r:id="rId17"/>
    <p:sldId id="285" r:id="rId18"/>
    <p:sldId id="287" r:id="rId19"/>
    <p:sldId id="288" r:id="rId20"/>
    <p:sldId id="295" r:id="rId21"/>
    <p:sldId id="304" r:id="rId22"/>
    <p:sldId id="305" r:id="rId23"/>
    <p:sldId id="309" r:id="rId24"/>
    <p:sldId id="311" r:id="rId25"/>
    <p:sldId id="312" r:id="rId26"/>
    <p:sldId id="31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876223-5CFC-4F2C-9064-B270447AB05D}" type="datetimeFigureOut">
              <a:rPr lang="en-US" smtClean="0"/>
              <a:t>4/20/2024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DD6157-69F7-4CD5-AA02-803BD33EB403}" type="slidenum">
              <a:rPr lang="en-US" smtClean="0"/>
              <a:t>‹#›</a:t>
            </a:fld>
            <a:endParaRPr lang="en-US"/>
          </a:p>
        </p:txBody>
      </p:sp>
    </p:spTree>
    <p:extLst>
      <p:ext uri="{BB962C8B-B14F-4D97-AF65-F5344CB8AC3E}">
        <p14:creationId xmlns:p14="http://schemas.microsoft.com/office/powerpoint/2010/main" val="3732951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FEE0BC-96FA-4DC4-B32A-FD4F75C28B88}" type="slidenum">
              <a:rPr lang="en-US" smtClean="0"/>
              <a:pPr/>
              <a:t>2</a:t>
            </a:fld>
            <a:endParaRPr lang="en-US"/>
          </a:p>
        </p:txBody>
      </p:sp>
    </p:spTree>
    <p:extLst>
      <p:ext uri="{BB962C8B-B14F-4D97-AF65-F5344CB8AC3E}">
        <p14:creationId xmlns:p14="http://schemas.microsoft.com/office/powerpoint/2010/main" val="2973559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52678A-FC47-4355-AD37-09F9EC875CA8}" type="slidenum">
              <a:rPr lang="ar-SA"/>
              <a:pPr/>
              <a:t>12</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4954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D09493-B9DD-4EF7-A3AC-7F636A050926}" type="slidenum">
              <a:rPr lang="ar-SA"/>
              <a:pPr/>
              <a:t>13</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6286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2EBCFC-303E-4FFF-8C7C-195B10CCAF25}" type="slidenum">
              <a:rPr lang="en-US"/>
              <a:pPr/>
              <a:t>16</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t>Not completely understood how gluten sensitivity begins or whether early exposure to gluten proteins increases the risk of sensitivity </a:t>
            </a:r>
          </a:p>
        </p:txBody>
      </p:sp>
    </p:spTree>
    <p:extLst>
      <p:ext uri="{BB962C8B-B14F-4D97-AF65-F5344CB8AC3E}">
        <p14:creationId xmlns:p14="http://schemas.microsoft.com/office/powerpoint/2010/main" val="845521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E2F62-FDF7-4A9B-B7ED-E665A2D66F32}" type="slidenum">
              <a:rPr lang="en-US"/>
              <a:pPr/>
              <a:t>17</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US"/>
              <a:t>Osteoporosis is a common finding in patients with celiac disease. The mechanism for bone loss is multifactorial and is thought to be related to secondary hyperparathyroidism from vitamin D deficiency and calcium malabsorption.1 With treatment of celiac disease, bone density values often return to normal in children, but may not do so in adults.17 Consideration should be given to testing bone mineral density in adults at the time of diagnosis, particularly in those who have been symptomatic.</a:t>
            </a:r>
          </a:p>
        </p:txBody>
      </p:sp>
    </p:spTree>
    <p:extLst>
      <p:ext uri="{BB962C8B-B14F-4D97-AF65-F5344CB8AC3E}">
        <p14:creationId xmlns:p14="http://schemas.microsoft.com/office/powerpoint/2010/main" val="3408255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976E16-DFCE-4440-8083-B4710221438E}" type="slidenum">
              <a:rPr lang="en-GB"/>
              <a:pPr/>
              <a:t>18</a:t>
            </a:fld>
            <a:endParaRPr lang="en-GB"/>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01402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FC910-3117-4B2A-951E-D7AB31CAB22B}" type="slidenum">
              <a:rPr lang="en-GB"/>
              <a:pPr/>
              <a:t>19</a:t>
            </a:fld>
            <a:endParaRPr lang="en-GB"/>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4458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3DF642-ACCB-4B6B-91D7-473DACEA583E}" type="slidenum">
              <a:rPr lang="en-GB"/>
              <a:pPr/>
              <a:t>20</a:t>
            </a:fld>
            <a:endParaRPr lang="en-GB"/>
          </a:p>
        </p:txBody>
      </p:sp>
      <p:sp>
        <p:nvSpPr>
          <p:cNvPr id="6146"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614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505723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D400-506D-4111-937F-10788321CD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F12D40-CEE1-4A17-A9F5-09C6D1F115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2F298F-2ADF-4BF9-BE4F-9EC83AA55EDD}"/>
              </a:ext>
            </a:extLst>
          </p:cNvPr>
          <p:cNvSpPr>
            <a:spLocks noGrp="1"/>
          </p:cNvSpPr>
          <p:nvPr>
            <p:ph type="dt" sz="half" idx="10"/>
          </p:nvPr>
        </p:nvSpPr>
        <p:spPr/>
        <p:txBody>
          <a:bodyPr/>
          <a:lstStyle/>
          <a:p>
            <a:fld id="{3E57DB4C-E372-49E8-9480-1521B28A3EE5}" type="datetimeFigureOut">
              <a:rPr lang="en-US" smtClean="0"/>
              <a:t>4/20/2024</a:t>
            </a:fld>
            <a:endParaRPr lang="en-US"/>
          </a:p>
        </p:txBody>
      </p:sp>
      <p:sp>
        <p:nvSpPr>
          <p:cNvPr id="5" name="Footer Placeholder 4">
            <a:extLst>
              <a:ext uri="{FF2B5EF4-FFF2-40B4-BE49-F238E27FC236}">
                <a16:creationId xmlns:a16="http://schemas.microsoft.com/office/drawing/2014/main" id="{6372086A-029A-4190-A83C-BA614D8771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7A1C37-A510-40B1-B943-D300C3A1D9B2}"/>
              </a:ext>
            </a:extLst>
          </p:cNvPr>
          <p:cNvSpPr>
            <a:spLocks noGrp="1"/>
          </p:cNvSpPr>
          <p:nvPr>
            <p:ph type="sldNum" sz="quarter" idx="12"/>
          </p:nvPr>
        </p:nvSpPr>
        <p:spPr/>
        <p:txBody>
          <a:bodyPr/>
          <a:lstStyle/>
          <a:p>
            <a:fld id="{801A7D7B-F2E0-40ED-B8D5-D95572C847AA}" type="slidenum">
              <a:rPr lang="en-US" smtClean="0"/>
              <a:t>‹#›</a:t>
            </a:fld>
            <a:endParaRPr lang="en-US"/>
          </a:p>
        </p:txBody>
      </p:sp>
    </p:spTree>
    <p:extLst>
      <p:ext uri="{BB962C8B-B14F-4D97-AF65-F5344CB8AC3E}">
        <p14:creationId xmlns:p14="http://schemas.microsoft.com/office/powerpoint/2010/main" val="560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E22A8-9700-48B2-A3C2-6F4DA5B495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D9F212-01E4-460B-94CA-19D981CF15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8C3411-6C88-438A-93E2-8B0E41E8D8B0}"/>
              </a:ext>
            </a:extLst>
          </p:cNvPr>
          <p:cNvSpPr>
            <a:spLocks noGrp="1"/>
          </p:cNvSpPr>
          <p:nvPr>
            <p:ph type="dt" sz="half" idx="10"/>
          </p:nvPr>
        </p:nvSpPr>
        <p:spPr/>
        <p:txBody>
          <a:bodyPr/>
          <a:lstStyle/>
          <a:p>
            <a:fld id="{3E57DB4C-E372-49E8-9480-1521B28A3EE5}" type="datetimeFigureOut">
              <a:rPr lang="en-US" smtClean="0"/>
              <a:t>4/20/2024</a:t>
            </a:fld>
            <a:endParaRPr lang="en-US"/>
          </a:p>
        </p:txBody>
      </p:sp>
      <p:sp>
        <p:nvSpPr>
          <p:cNvPr id="5" name="Footer Placeholder 4">
            <a:extLst>
              <a:ext uri="{FF2B5EF4-FFF2-40B4-BE49-F238E27FC236}">
                <a16:creationId xmlns:a16="http://schemas.microsoft.com/office/drawing/2014/main" id="{CB4DD3BC-549E-4F04-92BE-6291C06C7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F2AAB-5119-4F18-9C85-2CA8ED5963DD}"/>
              </a:ext>
            </a:extLst>
          </p:cNvPr>
          <p:cNvSpPr>
            <a:spLocks noGrp="1"/>
          </p:cNvSpPr>
          <p:nvPr>
            <p:ph type="sldNum" sz="quarter" idx="12"/>
          </p:nvPr>
        </p:nvSpPr>
        <p:spPr/>
        <p:txBody>
          <a:bodyPr/>
          <a:lstStyle/>
          <a:p>
            <a:fld id="{801A7D7B-F2E0-40ED-B8D5-D95572C847AA}" type="slidenum">
              <a:rPr lang="en-US" smtClean="0"/>
              <a:t>‹#›</a:t>
            </a:fld>
            <a:endParaRPr lang="en-US"/>
          </a:p>
        </p:txBody>
      </p:sp>
    </p:spTree>
    <p:extLst>
      <p:ext uri="{BB962C8B-B14F-4D97-AF65-F5344CB8AC3E}">
        <p14:creationId xmlns:p14="http://schemas.microsoft.com/office/powerpoint/2010/main" val="2308794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849FE-99A9-48BE-A7CF-C8C029F1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4FA00B-CB0D-46C1-9E73-E5C8082345D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72F124-79C6-4654-9F4D-59CDAE2E4270}"/>
              </a:ext>
            </a:extLst>
          </p:cNvPr>
          <p:cNvSpPr>
            <a:spLocks noGrp="1"/>
          </p:cNvSpPr>
          <p:nvPr>
            <p:ph type="dt" sz="half" idx="10"/>
          </p:nvPr>
        </p:nvSpPr>
        <p:spPr/>
        <p:txBody>
          <a:bodyPr/>
          <a:lstStyle/>
          <a:p>
            <a:fld id="{3E57DB4C-E372-49E8-9480-1521B28A3EE5}" type="datetimeFigureOut">
              <a:rPr lang="en-US" smtClean="0"/>
              <a:t>4/20/2024</a:t>
            </a:fld>
            <a:endParaRPr lang="en-US"/>
          </a:p>
        </p:txBody>
      </p:sp>
      <p:sp>
        <p:nvSpPr>
          <p:cNvPr id="5" name="Footer Placeholder 4">
            <a:extLst>
              <a:ext uri="{FF2B5EF4-FFF2-40B4-BE49-F238E27FC236}">
                <a16:creationId xmlns:a16="http://schemas.microsoft.com/office/drawing/2014/main" id="{E88EC705-346E-40CD-8C39-1B8182A4C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59F28-78D3-4EF0-840E-BA9DEA9CC289}"/>
              </a:ext>
            </a:extLst>
          </p:cNvPr>
          <p:cNvSpPr>
            <a:spLocks noGrp="1"/>
          </p:cNvSpPr>
          <p:nvPr>
            <p:ph type="sldNum" sz="quarter" idx="12"/>
          </p:nvPr>
        </p:nvSpPr>
        <p:spPr/>
        <p:txBody>
          <a:bodyPr/>
          <a:lstStyle/>
          <a:p>
            <a:fld id="{801A7D7B-F2E0-40ED-B8D5-D95572C847AA}" type="slidenum">
              <a:rPr lang="en-US" smtClean="0"/>
              <a:t>‹#›</a:t>
            </a:fld>
            <a:endParaRPr lang="en-US"/>
          </a:p>
        </p:txBody>
      </p:sp>
    </p:spTree>
    <p:extLst>
      <p:ext uri="{BB962C8B-B14F-4D97-AF65-F5344CB8AC3E}">
        <p14:creationId xmlns:p14="http://schemas.microsoft.com/office/powerpoint/2010/main" val="376577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3DE2D-128F-49EB-AF16-650CE909F3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0B9791-3ED5-4093-879D-51B5ED0E25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6C952-204A-4CB8-ACA0-D8F3B2F782DA}"/>
              </a:ext>
            </a:extLst>
          </p:cNvPr>
          <p:cNvSpPr>
            <a:spLocks noGrp="1"/>
          </p:cNvSpPr>
          <p:nvPr>
            <p:ph type="dt" sz="half" idx="10"/>
          </p:nvPr>
        </p:nvSpPr>
        <p:spPr/>
        <p:txBody>
          <a:bodyPr/>
          <a:lstStyle/>
          <a:p>
            <a:fld id="{3E57DB4C-E372-49E8-9480-1521B28A3EE5}" type="datetimeFigureOut">
              <a:rPr lang="en-US" smtClean="0"/>
              <a:t>4/20/2024</a:t>
            </a:fld>
            <a:endParaRPr lang="en-US"/>
          </a:p>
        </p:txBody>
      </p:sp>
      <p:sp>
        <p:nvSpPr>
          <p:cNvPr id="5" name="Footer Placeholder 4">
            <a:extLst>
              <a:ext uri="{FF2B5EF4-FFF2-40B4-BE49-F238E27FC236}">
                <a16:creationId xmlns:a16="http://schemas.microsoft.com/office/drawing/2014/main" id="{75232103-220D-4A33-B748-F9E6706BD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7926A-5DC4-4204-A034-CC2E021456BD}"/>
              </a:ext>
            </a:extLst>
          </p:cNvPr>
          <p:cNvSpPr>
            <a:spLocks noGrp="1"/>
          </p:cNvSpPr>
          <p:nvPr>
            <p:ph type="sldNum" sz="quarter" idx="12"/>
          </p:nvPr>
        </p:nvSpPr>
        <p:spPr/>
        <p:txBody>
          <a:bodyPr/>
          <a:lstStyle/>
          <a:p>
            <a:fld id="{801A7D7B-F2E0-40ED-B8D5-D95572C847AA}" type="slidenum">
              <a:rPr lang="en-US" smtClean="0"/>
              <a:t>‹#›</a:t>
            </a:fld>
            <a:endParaRPr lang="en-US"/>
          </a:p>
        </p:txBody>
      </p:sp>
    </p:spTree>
    <p:extLst>
      <p:ext uri="{BB962C8B-B14F-4D97-AF65-F5344CB8AC3E}">
        <p14:creationId xmlns:p14="http://schemas.microsoft.com/office/powerpoint/2010/main" val="361912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1E397-30EF-41C0-909C-FBC542DBD5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562DE1-6AFF-4BE6-B929-CBD789401D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12781A-E057-427A-895E-8766B468B4F2}"/>
              </a:ext>
            </a:extLst>
          </p:cNvPr>
          <p:cNvSpPr>
            <a:spLocks noGrp="1"/>
          </p:cNvSpPr>
          <p:nvPr>
            <p:ph type="dt" sz="half" idx="10"/>
          </p:nvPr>
        </p:nvSpPr>
        <p:spPr/>
        <p:txBody>
          <a:bodyPr/>
          <a:lstStyle/>
          <a:p>
            <a:fld id="{3E57DB4C-E372-49E8-9480-1521B28A3EE5}" type="datetimeFigureOut">
              <a:rPr lang="en-US" smtClean="0"/>
              <a:t>4/20/2024</a:t>
            </a:fld>
            <a:endParaRPr lang="en-US"/>
          </a:p>
        </p:txBody>
      </p:sp>
      <p:sp>
        <p:nvSpPr>
          <p:cNvPr id="5" name="Footer Placeholder 4">
            <a:extLst>
              <a:ext uri="{FF2B5EF4-FFF2-40B4-BE49-F238E27FC236}">
                <a16:creationId xmlns:a16="http://schemas.microsoft.com/office/drawing/2014/main" id="{24A73F4E-FDCA-439E-B3E6-B62DF1FA6F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C7D03-DF5F-4336-A59A-BC866F27E612}"/>
              </a:ext>
            </a:extLst>
          </p:cNvPr>
          <p:cNvSpPr>
            <a:spLocks noGrp="1"/>
          </p:cNvSpPr>
          <p:nvPr>
            <p:ph type="sldNum" sz="quarter" idx="12"/>
          </p:nvPr>
        </p:nvSpPr>
        <p:spPr/>
        <p:txBody>
          <a:bodyPr/>
          <a:lstStyle/>
          <a:p>
            <a:fld id="{801A7D7B-F2E0-40ED-B8D5-D95572C847AA}" type="slidenum">
              <a:rPr lang="en-US" smtClean="0"/>
              <a:t>‹#›</a:t>
            </a:fld>
            <a:endParaRPr lang="en-US"/>
          </a:p>
        </p:txBody>
      </p:sp>
    </p:spTree>
    <p:extLst>
      <p:ext uri="{BB962C8B-B14F-4D97-AF65-F5344CB8AC3E}">
        <p14:creationId xmlns:p14="http://schemas.microsoft.com/office/powerpoint/2010/main" val="318263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578D-583D-4F37-87F5-D48B3B3B5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9A4C6C-7668-4D17-99A1-AFB4E716F5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93C1DB-70CE-4588-884D-82565666183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9C062F-BECC-4576-827C-9BBA2BDA84A0}"/>
              </a:ext>
            </a:extLst>
          </p:cNvPr>
          <p:cNvSpPr>
            <a:spLocks noGrp="1"/>
          </p:cNvSpPr>
          <p:nvPr>
            <p:ph type="dt" sz="half" idx="10"/>
          </p:nvPr>
        </p:nvSpPr>
        <p:spPr/>
        <p:txBody>
          <a:bodyPr/>
          <a:lstStyle/>
          <a:p>
            <a:fld id="{3E57DB4C-E372-49E8-9480-1521B28A3EE5}" type="datetimeFigureOut">
              <a:rPr lang="en-US" smtClean="0"/>
              <a:t>4/20/2024</a:t>
            </a:fld>
            <a:endParaRPr lang="en-US"/>
          </a:p>
        </p:txBody>
      </p:sp>
      <p:sp>
        <p:nvSpPr>
          <p:cNvPr id="6" name="Footer Placeholder 5">
            <a:extLst>
              <a:ext uri="{FF2B5EF4-FFF2-40B4-BE49-F238E27FC236}">
                <a16:creationId xmlns:a16="http://schemas.microsoft.com/office/drawing/2014/main" id="{DD46F0C1-FE6C-458F-9697-59C0A5FE7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64384E-2DE5-45D0-9F55-BBE6040A5010}"/>
              </a:ext>
            </a:extLst>
          </p:cNvPr>
          <p:cNvSpPr>
            <a:spLocks noGrp="1"/>
          </p:cNvSpPr>
          <p:nvPr>
            <p:ph type="sldNum" sz="quarter" idx="12"/>
          </p:nvPr>
        </p:nvSpPr>
        <p:spPr/>
        <p:txBody>
          <a:bodyPr/>
          <a:lstStyle/>
          <a:p>
            <a:fld id="{801A7D7B-F2E0-40ED-B8D5-D95572C847AA}" type="slidenum">
              <a:rPr lang="en-US" smtClean="0"/>
              <a:t>‹#›</a:t>
            </a:fld>
            <a:endParaRPr lang="en-US"/>
          </a:p>
        </p:txBody>
      </p:sp>
    </p:spTree>
    <p:extLst>
      <p:ext uri="{BB962C8B-B14F-4D97-AF65-F5344CB8AC3E}">
        <p14:creationId xmlns:p14="http://schemas.microsoft.com/office/powerpoint/2010/main" val="351243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4049E-507F-4284-8464-B44920C825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02106C-6710-483A-B9C2-17C01B4DB9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792054-FEE1-4FC3-BF99-D1EA22B59C8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1CFAF3-787E-4374-909C-FD86B9A711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2A276B3-FB26-4A38-B7AF-59A1CAA3AF8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4DD4DB-FCF3-4CA3-89FD-B3CED6C27B42}"/>
              </a:ext>
            </a:extLst>
          </p:cNvPr>
          <p:cNvSpPr>
            <a:spLocks noGrp="1"/>
          </p:cNvSpPr>
          <p:nvPr>
            <p:ph type="dt" sz="half" idx="10"/>
          </p:nvPr>
        </p:nvSpPr>
        <p:spPr/>
        <p:txBody>
          <a:bodyPr/>
          <a:lstStyle/>
          <a:p>
            <a:fld id="{3E57DB4C-E372-49E8-9480-1521B28A3EE5}" type="datetimeFigureOut">
              <a:rPr lang="en-US" smtClean="0"/>
              <a:t>4/20/2024</a:t>
            </a:fld>
            <a:endParaRPr lang="en-US"/>
          </a:p>
        </p:txBody>
      </p:sp>
      <p:sp>
        <p:nvSpPr>
          <p:cNvPr id="8" name="Footer Placeholder 7">
            <a:extLst>
              <a:ext uri="{FF2B5EF4-FFF2-40B4-BE49-F238E27FC236}">
                <a16:creationId xmlns:a16="http://schemas.microsoft.com/office/drawing/2014/main" id="{D1EDE68B-3F6B-48DB-A368-C91D116B08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2FA056-9E5D-41D0-8C7E-99A8E942C233}"/>
              </a:ext>
            </a:extLst>
          </p:cNvPr>
          <p:cNvSpPr>
            <a:spLocks noGrp="1"/>
          </p:cNvSpPr>
          <p:nvPr>
            <p:ph type="sldNum" sz="quarter" idx="12"/>
          </p:nvPr>
        </p:nvSpPr>
        <p:spPr/>
        <p:txBody>
          <a:bodyPr/>
          <a:lstStyle/>
          <a:p>
            <a:fld id="{801A7D7B-F2E0-40ED-B8D5-D95572C847AA}" type="slidenum">
              <a:rPr lang="en-US" smtClean="0"/>
              <a:t>‹#›</a:t>
            </a:fld>
            <a:endParaRPr lang="en-US"/>
          </a:p>
        </p:txBody>
      </p:sp>
    </p:spTree>
    <p:extLst>
      <p:ext uri="{BB962C8B-B14F-4D97-AF65-F5344CB8AC3E}">
        <p14:creationId xmlns:p14="http://schemas.microsoft.com/office/powerpoint/2010/main" val="345760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7395-0866-40A7-82F3-78B50ED23F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562BA-34CD-4DB2-AC39-2F17D1EEC69F}"/>
              </a:ext>
            </a:extLst>
          </p:cNvPr>
          <p:cNvSpPr>
            <a:spLocks noGrp="1"/>
          </p:cNvSpPr>
          <p:nvPr>
            <p:ph type="dt" sz="half" idx="10"/>
          </p:nvPr>
        </p:nvSpPr>
        <p:spPr/>
        <p:txBody>
          <a:bodyPr/>
          <a:lstStyle/>
          <a:p>
            <a:fld id="{3E57DB4C-E372-49E8-9480-1521B28A3EE5}" type="datetimeFigureOut">
              <a:rPr lang="en-US" smtClean="0"/>
              <a:t>4/20/2024</a:t>
            </a:fld>
            <a:endParaRPr lang="en-US"/>
          </a:p>
        </p:txBody>
      </p:sp>
      <p:sp>
        <p:nvSpPr>
          <p:cNvPr id="4" name="Footer Placeholder 3">
            <a:extLst>
              <a:ext uri="{FF2B5EF4-FFF2-40B4-BE49-F238E27FC236}">
                <a16:creationId xmlns:a16="http://schemas.microsoft.com/office/drawing/2014/main" id="{D375373B-B0DC-454E-850F-8E5004CDB7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F24D80-4026-47F0-8421-1E3F962F511B}"/>
              </a:ext>
            </a:extLst>
          </p:cNvPr>
          <p:cNvSpPr>
            <a:spLocks noGrp="1"/>
          </p:cNvSpPr>
          <p:nvPr>
            <p:ph type="sldNum" sz="quarter" idx="12"/>
          </p:nvPr>
        </p:nvSpPr>
        <p:spPr/>
        <p:txBody>
          <a:bodyPr/>
          <a:lstStyle/>
          <a:p>
            <a:fld id="{801A7D7B-F2E0-40ED-B8D5-D95572C847AA}" type="slidenum">
              <a:rPr lang="en-US" smtClean="0"/>
              <a:t>‹#›</a:t>
            </a:fld>
            <a:endParaRPr lang="en-US"/>
          </a:p>
        </p:txBody>
      </p:sp>
    </p:spTree>
    <p:extLst>
      <p:ext uri="{BB962C8B-B14F-4D97-AF65-F5344CB8AC3E}">
        <p14:creationId xmlns:p14="http://schemas.microsoft.com/office/powerpoint/2010/main" val="68352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D1AC75-E36B-42AC-BE56-B3116A4FD73F}"/>
              </a:ext>
            </a:extLst>
          </p:cNvPr>
          <p:cNvSpPr>
            <a:spLocks noGrp="1"/>
          </p:cNvSpPr>
          <p:nvPr>
            <p:ph type="dt" sz="half" idx="10"/>
          </p:nvPr>
        </p:nvSpPr>
        <p:spPr/>
        <p:txBody>
          <a:bodyPr/>
          <a:lstStyle/>
          <a:p>
            <a:fld id="{3E57DB4C-E372-49E8-9480-1521B28A3EE5}" type="datetimeFigureOut">
              <a:rPr lang="en-US" smtClean="0"/>
              <a:t>4/20/2024</a:t>
            </a:fld>
            <a:endParaRPr lang="en-US"/>
          </a:p>
        </p:txBody>
      </p:sp>
      <p:sp>
        <p:nvSpPr>
          <p:cNvPr id="3" name="Footer Placeholder 2">
            <a:extLst>
              <a:ext uri="{FF2B5EF4-FFF2-40B4-BE49-F238E27FC236}">
                <a16:creationId xmlns:a16="http://schemas.microsoft.com/office/drawing/2014/main" id="{9B2E8CEE-FE43-4506-B9D8-DC8EEFA70E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A50753-19FF-48A0-B49C-23011A1B7497}"/>
              </a:ext>
            </a:extLst>
          </p:cNvPr>
          <p:cNvSpPr>
            <a:spLocks noGrp="1"/>
          </p:cNvSpPr>
          <p:nvPr>
            <p:ph type="sldNum" sz="quarter" idx="12"/>
          </p:nvPr>
        </p:nvSpPr>
        <p:spPr/>
        <p:txBody>
          <a:bodyPr/>
          <a:lstStyle/>
          <a:p>
            <a:fld id="{801A7D7B-F2E0-40ED-B8D5-D95572C847AA}" type="slidenum">
              <a:rPr lang="en-US" smtClean="0"/>
              <a:t>‹#›</a:t>
            </a:fld>
            <a:endParaRPr lang="en-US"/>
          </a:p>
        </p:txBody>
      </p:sp>
    </p:spTree>
    <p:extLst>
      <p:ext uri="{BB962C8B-B14F-4D97-AF65-F5344CB8AC3E}">
        <p14:creationId xmlns:p14="http://schemas.microsoft.com/office/powerpoint/2010/main" val="3177597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236A9-24DE-40C4-B257-DC1DEEE977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8B23B3-CC50-4AAA-9BFD-CB2A2D71E5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C72792-9CD4-415E-982C-A226C13E1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35E6A4-D2ED-48A1-AFB3-404C6635E00A}"/>
              </a:ext>
            </a:extLst>
          </p:cNvPr>
          <p:cNvSpPr>
            <a:spLocks noGrp="1"/>
          </p:cNvSpPr>
          <p:nvPr>
            <p:ph type="dt" sz="half" idx="10"/>
          </p:nvPr>
        </p:nvSpPr>
        <p:spPr/>
        <p:txBody>
          <a:bodyPr/>
          <a:lstStyle/>
          <a:p>
            <a:fld id="{3E57DB4C-E372-49E8-9480-1521B28A3EE5}" type="datetimeFigureOut">
              <a:rPr lang="en-US" smtClean="0"/>
              <a:t>4/20/2024</a:t>
            </a:fld>
            <a:endParaRPr lang="en-US"/>
          </a:p>
        </p:txBody>
      </p:sp>
      <p:sp>
        <p:nvSpPr>
          <p:cNvPr id="6" name="Footer Placeholder 5">
            <a:extLst>
              <a:ext uri="{FF2B5EF4-FFF2-40B4-BE49-F238E27FC236}">
                <a16:creationId xmlns:a16="http://schemas.microsoft.com/office/drawing/2014/main" id="{DEBE0C39-993D-4840-B061-18F0F26720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25D309-5496-4505-B764-98DA99E7793B}"/>
              </a:ext>
            </a:extLst>
          </p:cNvPr>
          <p:cNvSpPr>
            <a:spLocks noGrp="1"/>
          </p:cNvSpPr>
          <p:nvPr>
            <p:ph type="sldNum" sz="quarter" idx="12"/>
          </p:nvPr>
        </p:nvSpPr>
        <p:spPr/>
        <p:txBody>
          <a:bodyPr/>
          <a:lstStyle/>
          <a:p>
            <a:fld id="{801A7D7B-F2E0-40ED-B8D5-D95572C847AA}" type="slidenum">
              <a:rPr lang="en-US" smtClean="0"/>
              <a:t>‹#›</a:t>
            </a:fld>
            <a:endParaRPr lang="en-US"/>
          </a:p>
        </p:txBody>
      </p:sp>
    </p:spTree>
    <p:extLst>
      <p:ext uri="{BB962C8B-B14F-4D97-AF65-F5344CB8AC3E}">
        <p14:creationId xmlns:p14="http://schemas.microsoft.com/office/powerpoint/2010/main" val="550470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FEB33-FF84-4372-8790-057332B354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C1946B-03DA-4004-A893-A9ECCCEF0B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EC938E-809A-40E1-A337-5DB51F1501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EF3F2E-5C1F-491D-B2F1-E3C7E73EEF8F}"/>
              </a:ext>
            </a:extLst>
          </p:cNvPr>
          <p:cNvSpPr>
            <a:spLocks noGrp="1"/>
          </p:cNvSpPr>
          <p:nvPr>
            <p:ph type="dt" sz="half" idx="10"/>
          </p:nvPr>
        </p:nvSpPr>
        <p:spPr/>
        <p:txBody>
          <a:bodyPr/>
          <a:lstStyle/>
          <a:p>
            <a:fld id="{3E57DB4C-E372-49E8-9480-1521B28A3EE5}" type="datetimeFigureOut">
              <a:rPr lang="en-US" smtClean="0"/>
              <a:t>4/20/2024</a:t>
            </a:fld>
            <a:endParaRPr lang="en-US"/>
          </a:p>
        </p:txBody>
      </p:sp>
      <p:sp>
        <p:nvSpPr>
          <p:cNvPr id="6" name="Footer Placeholder 5">
            <a:extLst>
              <a:ext uri="{FF2B5EF4-FFF2-40B4-BE49-F238E27FC236}">
                <a16:creationId xmlns:a16="http://schemas.microsoft.com/office/drawing/2014/main" id="{7221351D-9E4D-45F6-A0FA-6C1D9411E2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919D5B-3070-4FE2-A82E-9941A60AF467}"/>
              </a:ext>
            </a:extLst>
          </p:cNvPr>
          <p:cNvSpPr>
            <a:spLocks noGrp="1"/>
          </p:cNvSpPr>
          <p:nvPr>
            <p:ph type="sldNum" sz="quarter" idx="12"/>
          </p:nvPr>
        </p:nvSpPr>
        <p:spPr/>
        <p:txBody>
          <a:bodyPr/>
          <a:lstStyle/>
          <a:p>
            <a:fld id="{801A7D7B-F2E0-40ED-B8D5-D95572C847AA}" type="slidenum">
              <a:rPr lang="en-US" smtClean="0"/>
              <a:t>‹#›</a:t>
            </a:fld>
            <a:endParaRPr lang="en-US"/>
          </a:p>
        </p:txBody>
      </p:sp>
    </p:spTree>
    <p:extLst>
      <p:ext uri="{BB962C8B-B14F-4D97-AF65-F5344CB8AC3E}">
        <p14:creationId xmlns:p14="http://schemas.microsoft.com/office/powerpoint/2010/main" val="289351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06210E-5F5C-47A5-B96D-F08388FE71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904DDC-A1F6-47C9-9C6C-16513A0F21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97FAA-7743-4782-8918-713101F013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57DB4C-E372-49E8-9480-1521B28A3EE5}" type="datetimeFigureOut">
              <a:rPr lang="en-US" smtClean="0"/>
              <a:t>4/20/2024</a:t>
            </a:fld>
            <a:endParaRPr lang="en-US"/>
          </a:p>
        </p:txBody>
      </p:sp>
      <p:sp>
        <p:nvSpPr>
          <p:cNvPr id="5" name="Footer Placeholder 4">
            <a:extLst>
              <a:ext uri="{FF2B5EF4-FFF2-40B4-BE49-F238E27FC236}">
                <a16:creationId xmlns:a16="http://schemas.microsoft.com/office/drawing/2014/main" id="{631EAD81-B9C7-4998-A946-A649FD9EDA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0E2B6F-60E3-4B9D-8D2F-DB7439D807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A7D7B-F2E0-40ED-B8D5-D95572C847AA}" type="slidenum">
              <a:rPr lang="en-US" smtClean="0"/>
              <a:t>‹#›</a:t>
            </a:fld>
            <a:endParaRPr lang="en-US"/>
          </a:p>
        </p:txBody>
      </p:sp>
    </p:spTree>
    <p:extLst>
      <p:ext uri="{BB962C8B-B14F-4D97-AF65-F5344CB8AC3E}">
        <p14:creationId xmlns:p14="http://schemas.microsoft.com/office/powerpoint/2010/main" val="3154777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1051C2-6F6C-4ED7-92AE-1F7E5496D0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DFA333C-22AB-4314-A0BF-A13AD57024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3FBAED8-8D4B-4996-82D1-2CC04ABD2845}"/>
              </a:ext>
            </a:extLst>
          </p:cNvPr>
          <p:cNvSpPr txBox="1"/>
          <p:nvPr/>
        </p:nvSpPr>
        <p:spPr>
          <a:xfrm>
            <a:off x="4143553" y="2533978"/>
            <a:ext cx="3904891" cy="553998"/>
          </a:xfrm>
          <a:prstGeom prst="rect">
            <a:avLst/>
          </a:prstGeom>
          <a:noFill/>
        </p:spPr>
        <p:txBody>
          <a:bodyPr wrap="square" rtlCol="0">
            <a:spAutoFit/>
          </a:bodyPr>
          <a:lstStyle/>
          <a:p>
            <a:pPr algn="ctr"/>
            <a:r>
              <a:rPr lang="en-US" sz="3000" b="1" dirty="0">
                <a:solidFill>
                  <a:srgbClr val="0070C0"/>
                </a:solidFill>
                <a:latin typeface="Cambria" panose="02040503050406030204" pitchFamily="18" charset="0"/>
                <a:ea typeface="Cambria" panose="02040503050406030204" pitchFamily="18" charset="0"/>
              </a:rPr>
              <a:t>BCH473: Biomarkers</a:t>
            </a:r>
          </a:p>
        </p:txBody>
      </p:sp>
      <p:sp>
        <p:nvSpPr>
          <p:cNvPr id="9" name="Title 1">
            <a:extLst>
              <a:ext uri="{FF2B5EF4-FFF2-40B4-BE49-F238E27FC236}">
                <a16:creationId xmlns:a16="http://schemas.microsoft.com/office/drawing/2014/main" id="{40D3E0D4-19A4-4C98-AEAE-6EB6405779D6}"/>
              </a:ext>
            </a:extLst>
          </p:cNvPr>
          <p:cNvSpPr>
            <a:spLocks noGrp="1"/>
          </p:cNvSpPr>
          <p:nvPr>
            <p:ph type="ctrTitle"/>
          </p:nvPr>
        </p:nvSpPr>
        <p:spPr>
          <a:xfrm>
            <a:off x="1315526" y="3467464"/>
            <a:ext cx="9560943" cy="1639374"/>
          </a:xfrm>
          <a:noFill/>
          <a:ln>
            <a:noFill/>
          </a:ln>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b="1" dirty="0">
                <a:latin typeface="Cambria" panose="02040503050406030204" pitchFamily="18" charset="0"/>
                <a:ea typeface="Cambria" panose="02040503050406030204" pitchFamily="18" charset="0"/>
              </a:rPr>
              <a:t>Biomarkers of Gastrointestinal Diseases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96228" y="363100"/>
            <a:ext cx="4689840" cy="487362"/>
          </a:xfrm>
          <a:ln>
            <a:noFill/>
          </a:ln>
        </p:spPr>
        <p:style>
          <a:lnRef idx="2">
            <a:schemeClr val="accent2"/>
          </a:lnRef>
          <a:fillRef idx="1">
            <a:schemeClr val="lt1"/>
          </a:fillRef>
          <a:effectRef idx="0">
            <a:schemeClr val="accent2"/>
          </a:effectRef>
          <a:fontRef idx="minor">
            <a:schemeClr val="dk1"/>
          </a:fontRef>
        </p:style>
        <p:txBody>
          <a:bodyPr>
            <a:noAutofit/>
          </a:bodyPr>
          <a:lstStyle/>
          <a:p>
            <a:r>
              <a:rPr lang="en-US" sz="2800" b="1" dirty="0">
                <a:solidFill>
                  <a:schemeClr val="tx1"/>
                </a:solidFill>
                <a:latin typeface="Palatino Linotype" panose="02040502050505030304" pitchFamily="18" charset="0"/>
              </a:rPr>
              <a:t>Peptic Ulcer Complications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564" y="4308217"/>
            <a:ext cx="2420036" cy="232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825" y="4158735"/>
            <a:ext cx="3276600" cy="2623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401" y="1526252"/>
            <a:ext cx="4254893" cy="2112250"/>
          </a:xfrm>
          <a:prstGeom prst="rect">
            <a:avLst/>
          </a:prstGeom>
          <a:ln/>
          <a:extLst/>
        </p:spPr>
        <p:style>
          <a:lnRef idx="2">
            <a:schemeClr val="accent1"/>
          </a:lnRef>
          <a:fillRef idx="1">
            <a:schemeClr val="lt1"/>
          </a:fillRef>
          <a:effectRef idx="0">
            <a:schemeClr val="accent1"/>
          </a:effectRef>
          <a:fontRef idx="minor">
            <a:schemeClr val="dk1"/>
          </a:fontRef>
        </p:style>
      </p:pic>
      <p:sp>
        <p:nvSpPr>
          <p:cNvPr id="2" name="Rectangle 1"/>
          <p:cNvSpPr/>
          <p:nvPr/>
        </p:nvSpPr>
        <p:spPr>
          <a:xfrm>
            <a:off x="5078275" y="3869354"/>
            <a:ext cx="2191626" cy="369332"/>
          </a:xfrm>
          <a:prstGeom prst="rect">
            <a:avLst/>
          </a:prstGeom>
        </p:spPr>
        <p:txBody>
          <a:bodyPr wrap="none">
            <a:spAutoFit/>
          </a:bodyPr>
          <a:lstStyle/>
          <a:p>
            <a:r>
              <a:rPr lang="en-US" b="1" dirty="0">
                <a:latin typeface="Palatino Linotype" panose="02040502050505030304" pitchFamily="18" charset="0"/>
              </a:rPr>
              <a:t>Pyloric obstruction</a:t>
            </a:r>
          </a:p>
        </p:txBody>
      </p:sp>
      <p:sp>
        <p:nvSpPr>
          <p:cNvPr id="3" name="Rectangle 2"/>
          <p:cNvSpPr/>
          <p:nvPr/>
        </p:nvSpPr>
        <p:spPr>
          <a:xfrm>
            <a:off x="1820032" y="1012230"/>
            <a:ext cx="1377300" cy="369332"/>
          </a:xfrm>
          <a:prstGeom prst="rect">
            <a:avLst/>
          </a:prstGeom>
        </p:spPr>
        <p:txBody>
          <a:bodyPr wrap="none">
            <a:spAutoFit/>
          </a:bodyPr>
          <a:lstStyle/>
          <a:p>
            <a:r>
              <a:rPr lang="en-US" b="1" dirty="0">
                <a:latin typeface="Palatino Linotype" panose="02040502050505030304" pitchFamily="18" charset="0"/>
              </a:rPr>
              <a:t>Perforation</a:t>
            </a:r>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2632" y="1295400"/>
            <a:ext cx="2739254" cy="2573954"/>
          </a:xfrm>
          <a:prstGeom prst="rect">
            <a:avLst/>
          </a:prstGeom>
          <a:ln/>
          <a:extLst/>
        </p:spPr>
        <p:style>
          <a:lnRef idx="2">
            <a:schemeClr val="accent1"/>
          </a:lnRef>
          <a:fillRef idx="1">
            <a:schemeClr val="lt1"/>
          </a:fillRef>
          <a:effectRef idx="0">
            <a:schemeClr val="accent1"/>
          </a:effectRef>
          <a:fontRef idx="minor">
            <a:schemeClr val="dk1"/>
          </a:fontRef>
        </p:style>
      </p:pic>
      <p:sp>
        <p:nvSpPr>
          <p:cNvPr id="5" name="Rectangle 4"/>
          <p:cNvSpPr/>
          <p:nvPr/>
        </p:nvSpPr>
        <p:spPr>
          <a:xfrm>
            <a:off x="8610600" y="2549783"/>
            <a:ext cx="1505540" cy="369332"/>
          </a:xfrm>
          <a:prstGeom prst="rect">
            <a:avLst/>
          </a:prstGeom>
        </p:spPr>
        <p:txBody>
          <a:bodyPr wrap="none">
            <a:spAutoFit/>
          </a:bodyPr>
          <a:lstStyle/>
          <a:p>
            <a:r>
              <a:rPr lang="en-US" b="1" dirty="0">
                <a:latin typeface="Palatino Linotype" panose="02040502050505030304" pitchFamily="18" charset="0"/>
              </a:rPr>
              <a:t>Hemorrhage</a:t>
            </a:r>
          </a:p>
        </p:txBody>
      </p:sp>
      <p:sp>
        <p:nvSpPr>
          <p:cNvPr id="4" name="Slide Number Placeholder 3"/>
          <p:cNvSpPr>
            <a:spLocks noGrp="1"/>
          </p:cNvSpPr>
          <p:nvPr>
            <p:ph type="sldNum" sz="quarter" idx="12"/>
          </p:nvPr>
        </p:nvSpPr>
        <p:spPr/>
        <p:txBody>
          <a:bodyPr/>
          <a:lstStyle/>
          <a:p>
            <a:fld id="{71448CA8-257F-46AF-A0DA-9036E79DD6C8}" type="slidenum">
              <a:rPr lang="en-US" smtClean="0"/>
              <a:pPr/>
              <a:t>10</a:t>
            </a:fld>
            <a:endParaRPr lang="en-US"/>
          </a:p>
        </p:txBody>
      </p:sp>
      <p:pic>
        <p:nvPicPr>
          <p:cNvPr id="11" name="Picture 10">
            <a:extLst>
              <a:ext uri="{FF2B5EF4-FFF2-40B4-BE49-F238E27FC236}">
                <a16:creationId xmlns:a16="http://schemas.microsoft.com/office/drawing/2014/main" id="{48F678E6-4F82-4B8D-8DDE-EF5CB196016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948" y="622260"/>
            <a:ext cx="4567276"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bodyPr>
          <a:lstStyle/>
          <a:p>
            <a:r>
              <a:rPr lang="en-US" sz="2800" b="1" dirty="0" err="1">
                <a:solidFill>
                  <a:schemeClr val="tx1"/>
                </a:solidFill>
                <a:latin typeface="Palatino Linotype" panose="02040502050505030304" pitchFamily="18" charset="0"/>
              </a:rPr>
              <a:t>Malabsorption</a:t>
            </a:r>
            <a:r>
              <a:rPr lang="en-US" sz="2800" b="1" dirty="0">
                <a:solidFill>
                  <a:schemeClr val="tx1"/>
                </a:solidFill>
                <a:latin typeface="Palatino Linotype" panose="02040502050505030304" pitchFamily="18" charset="0"/>
              </a:rPr>
              <a:t> Syndromes</a:t>
            </a:r>
          </a:p>
        </p:txBody>
      </p:sp>
      <p:sp>
        <p:nvSpPr>
          <p:cNvPr id="4" name="Rectangle 3"/>
          <p:cNvSpPr/>
          <p:nvPr/>
        </p:nvSpPr>
        <p:spPr>
          <a:xfrm>
            <a:off x="423948" y="2111014"/>
            <a:ext cx="5672052" cy="378565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a:latin typeface="Palatino Linotype" panose="02040502050505030304" pitchFamily="18" charset="0"/>
              </a:rPr>
              <a:t>A variety of well-known GI disorders are associated with </a:t>
            </a:r>
            <a:r>
              <a:rPr lang="en-US" sz="2400" b="1" u="sng" dirty="0" err="1">
                <a:latin typeface="Palatino Linotype" panose="02040502050505030304" pitchFamily="18" charset="0"/>
              </a:rPr>
              <a:t>malabsorption</a:t>
            </a:r>
            <a:r>
              <a:rPr lang="en-US" sz="2400" u="sng" dirty="0">
                <a:latin typeface="Palatino Linotype" panose="02040502050505030304" pitchFamily="18" charset="0"/>
              </a:rPr>
              <a:t> syndromes that can cause selected </a:t>
            </a:r>
            <a:r>
              <a:rPr lang="en-US" sz="2400" b="1" u="sng" dirty="0">
                <a:latin typeface="Palatino Linotype" panose="02040502050505030304" pitchFamily="18" charset="0"/>
              </a:rPr>
              <a:t>nutritional, biochemical, and vitamin deficiencies</a:t>
            </a:r>
            <a:r>
              <a:rPr lang="en-US" sz="2400" dirty="0">
                <a:latin typeface="Palatino Linotype" panose="02040502050505030304" pitchFamily="18" charset="0"/>
              </a:rPr>
              <a:t>. </a:t>
            </a:r>
          </a:p>
          <a:p>
            <a:endParaRPr lang="en-US" sz="2400" dirty="0">
              <a:latin typeface="Palatino Linotype" panose="02040502050505030304" pitchFamily="18" charset="0"/>
            </a:endParaRPr>
          </a:p>
          <a:p>
            <a:r>
              <a:rPr lang="en-US" sz="2400" dirty="0">
                <a:latin typeface="Palatino Linotype" panose="02040502050505030304" pitchFamily="18" charset="0"/>
              </a:rPr>
              <a:t>Various biochemical deficiencies, including vitamin E and </a:t>
            </a:r>
            <a:r>
              <a:rPr lang="en-US" sz="2400" u="sng" dirty="0">
                <a:latin typeface="Palatino Linotype" panose="02040502050505030304" pitchFamily="18" charset="0"/>
              </a:rPr>
              <a:t>vitamin B</a:t>
            </a:r>
            <a:r>
              <a:rPr lang="en-US" sz="2400" u="sng" baseline="-25000" dirty="0">
                <a:latin typeface="Palatino Linotype" panose="02040502050505030304" pitchFamily="18" charset="0"/>
              </a:rPr>
              <a:t>12</a:t>
            </a:r>
            <a:r>
              <a:rPr lang="en-US" sz="2400" u="sng" dirty="0">
                <a:latin typeface="Palatino Linotype" panose="02040502050505030304" pitchFamily="18" charset="0"/>
              </a:rPr>
              <a:t> deficiency, can occur as a result of GI disorders </a:t>
            </a:r>
          </a:p>
        </p:txBody>
      </p:sp>
      <p:sp>
        <p:nvSpPr>
          <p:cNvPr id="3" name="Slide Number Placeholder 2"/>
          <p:cNvSpPr>
            <a:spLocks noGrp="1"/>
          </p:cNvSpPr>
          <p:nvPr>
            <p:ph type="sldNum" sz="quarter" idx="12"/>
          </p:nvPr>
        </p:nvSpPr>
        <p:spPr/>
        <p:txBody>
          <a:bodyPr/>
          <a:lstStyle/>
          <a:p>
            <a:fld id="{71448CA8-257F-46AF-A0DA-9036E79DD6C8}" type="slidenum">
              <a:rPr lang="en-US" smtClean="0"/>
              <a:pPr/>
              <a:t>11</a:t>
            </a:fld>
            <a:endParaRPr lang="en-US"/>
          </a:p>
        </p:txBody>
      </p:sp>
      <p:pic>
        <p:nvPicPr>
          <p:cNvPr id="5" name="Picture 4">
            <a:extLst>
              <a:ext uri="{FF2B5EF4-FFF2-40B4-BE49-F238E27FC236}">
                <a16:creationId xmlns:a16="http://schemas.microsoft.com/office/drawing/2014/main" id="{0D095AFF-7054-4582-8658-7D8E3E7B02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EE97F57-192F-4199-AAB8-67EB38A9981F}"/>
              </a:ext>
            </a:extLst>
          </p:cNvPr>
          <p:cNvPicPr>
            <a:picLocks noChangeAspect="1"/>
          </p:cNvPicPr>
          <p:nvPr/>
        </p:nvPicPr>
        <p:blipFill rotWithShape="1">
          <a:blip r:embed="rId3"/>
          <a:srcRect t="2470" b="7314"/>
          <a:stretch/>
        </p:blipFill>
        <p:spPr>
          <a:xfrm>
            <a:off x="6585499" y="2111014"/>
            <a:ext cx="5182553" cy="350100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a:xfrm>
            <a:off x="467266" y="654170"/>
            <a:ext cx="4173745" cy="655638"/>
          </a:xfrm>
          <a:ln>
            <a:no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2800" b="1" dirty="0">
                <a:solidFill>
                  <a:schemeClr val="tx1"/>
                </a:solidFill>
                <a:latin typeface="Palatino Linotype" panose="02040502050505030304" pitchFamily="18" charset="0"/>
              </a:rPr>
              <a:t>Malabsorption syndromes</a:t>
            </a:r>
          </a:p>
        </p:txBody>
      </p:sp>
      <p:sp>
        <p:nvSpPr>
          <p:cNvPr id="68611" name="Rectangle 3"/>
          <p:cNvSpPr>
            <a:spLocks noGrp="1" noChangeArrowheads="1"/>
          </p:cNvSpPr>
          <p:nvPr>
            <p:ph sz="quarter" idx="1"/>
          </p:nvPr>
        </p:nvSpPr>
        <p:spPr>
          <a:xfrm>
            <a:off x="465827" y="1422010"/>
            <a:ext cx="9964947" cy="5116902"/>
          </a:xfrm>
          <a:ln>
            <a:noFill/>
          </a:ln>
        </p:spPr>
        <p:style>
          <a:lnRef idx="2">
            <a:schemeClr val="accent2"/>
          </a:lnRef>
          <a:fillRef idx="1">
            <a:schemeClr val="lt1"/>
          </a:fillRef>
          <a:effectRef idx="0">
            <a:schemeClr val="accent2"/>
          </a:effectRef>
          <a:fontRef idx="minor">
            <a:schemeClr val="dk1"/>
          </a:fontRef>
        </p:style>
        <p:txBody>
          <a:bodyPr>
            <a:normAutofit/>
          </a:bodyPr>
          <a:lstStyle/>
          <a:p>
            <a:pPr>
              <a:lnSpc>
                <a:spcPct val="130000"/>
              </a:lnSpc>
            </a:pPr>
            <a:r>
              <a:rPr lang="en-US" sz="2400" b="1" dirty="0">
                <a:latin typeface="Palatino Linotype" panose="02040502050505030304" pitchFamily="18" charset="0"/>
              </a:rPr>
              <a:t>Defective intra-luminal digestion: </a:t>
            </a:r>
          </a:p>
          <a:p>
            <a:pPr lvl="1">
              <a:lnSpc>
                <a:spcPct val="130000"/>
              </a:lnSpc>
            </a:pPr>
            <a:r>
              <a:rPr lang="en-US" dirty="0">
                <a:effectLst/>
                <a:latin typeface="Palatino Linotype" panose="02040502050505030304" pitchFamily="18" charset="0"/>
              </a:rPr>
              <a:t>Pancreatic insufficiency</a:t>
            </a:r>
          </a:p>
          <a:p>
            <a:pPr lvl="1">
              <a:lnSpc>
                <a:spcPct val="130000"/>
              </a:lnSpc>
            </a:pPr>
            <a:r>
              <a:rPr lang="en-US" u="sng" dirty="0">
                <a:effectLst/>
                <a:latin typeface="Palatino Linotype" panose="02040502050505030304" pitchFamily="18" charset="0"/>
              </a:rPr>
              <a:t>Defective bile secretion</a:t>
            </a:r>
          </a:p>
          <a:p>
            <a:pPr>
              <a:lnSpc>
                <a:spcPct val="130000"/>
              </a:lnSpc>
            </a:pPr>
            <a:r>
              <a:rPr lang="en-US" sz="2400" b="1" dirty="0">
                <a:latin typeface="Palatino Linotype" panose="02040502050505030304" pitchFamily="18" charset="0"/>
              </a:rPr>
              <a:t>Mucosal abnormalities:</a:t>
            </a:r>
          </a:p>
          <a:p>
            <a:pPr lvl="1">
              <a:lnSpc>
                <a:spcPct val="130000"/>
              </a:lnSpc>
            </a:pPr>
            <a:r>
              <a:rPr lang="en-US" dirty="0" err="1">
                <a:effectLst/>
                <a:latin typeface="Palatino Linotype" panose="02040502050505030304" pitchFamily="18" charset="0"/>
              </a:rPr>
              <a:t>Disaccharase</a:t>
            </a:r>
            <a:r>
              <a:rPr lang="en-US" dirty="0">
                <a:effectLst/>
                <a:latin typeface="Palatino Linotype" panose="02040502050505030304" pitchFamily="18" charset="0"/>
              </a:rPr>
              <a:t> deficiency (</a:t>
            </a:r>
            <a:r>
              <a:rPr lang="en-US" dirty="0">
                <a:solidFill>
                  <a:srgbClr val="FF0000"/>
                </a:solidFill>
                <a:effectLst/>
                <a:latin typeface="Palatino Linotype" panose="02040502050505030304" pitchFamily="18" charset="0"/>
              </a:rPr>
              <a:t>lactose intolerance</a:t>
            </a:r>
            <a:r>
              <a:rPr lang="en-US" dirty="0">
                <a:effectLst/>
                <a:latin typeface="Palatino Linotype" panose="02040502050505030304" pitchFamily="18" charset="0"/>
              </a:rPr>
              <a:t>)</a:t>
            </a:r>
          </a:p>
          <a:p>
            <a:pPr>
              <a:lnSpc>
                <a:spcPct val="130000"/>
              </a:lnSpc>
            </a:pPr>
            <a:r>
              <a:rPr lang="en-US" sz="2400" b="1" dirty="0">
                <a:latin typeface="Palatino Linotype" panose="02040502050505030304" pitchFamily="18" charset="0"/>
              </a:rPr>
              <a:t>Reduced surface area</a:t>
            </a:r>
          </a:p>
          <a:p>
            <a:pPr lvl="1">
              <a:lnSpc>
                <a:spcPct val="130000"/>
              </a:lnSpc>
            </a:pPr>
            <a:r>
              <a:rPr lang="en-US" dirty="0">
                <a:effectLst/>
                <a:latin typeface="Palatino Linotype" panose="02040502050505030304" pitchFamily="18" charset="0"/>
              </a:rPr>
              <a:t>Celiac disease</a:t>
            </a:r>
          </a:p>
          <a:p>
            <a:pPr lvl="1">
              <a:lnSpc>
                <a:spcPct val="130000"/>
              </a:lnSpc>
            </a:pPr>
            <a:r>
              <a:rPr lang="en-US" dirty="0">
                <a:effectLst/>
                <a:latin typeface="Palatino Linotype" panose="02040502050505030304" pitchFamily="18" charset="0"/>
              </a:rPr>
              <a:t>Surgical resection</a:t>
            </a:r>
          </a:p>
          <a:p>
            <a:pPr>
              <a:lnSpc>
                <a:spcPct val="130000"/>
              </a:lnSpc>
            </a:pPr>
            <a:r>
              <a:rPr lang="en-US" sz="2400" b="1" dirty="0">
                <a:latin typeface="Palatino Linotype" panose="02040502050505030304" pitchFamily="18" charset="0"/>
              </a:rPr>
              <a:t>Infections</a:t>
            </a:r>
            <a:r>
              <a:rPr lang="en-US" sz="2400" b="1" dirty="0">
                <a:solidFill>
                  <a:schemeClr val="tx1"/>
                </a:solidFill>
                <a:latin typeface="Palatino Linotype" panose="02040502050505030304" pitchFamily="18" charset="0"/>
              </a:rPr>
              <a:t>:</a:t>
            </a:r>
            <a:r>
              <a:rPr lang="en-US" sz="2400" dirty="0">
                <a:latin typeface="Palatino Linotype" panose="02040502050505030304" pitchFamily="18" charset="0"/>
              </a:rPr>
              <a:t> Tropical infection</a:t>
            </a:r>
          </a:p>
        </p:txBody>
      </p:sp>
      <p:sp>
        <p:nvSpPr>
          <p:cNvPr id="2" name="Slide Number Placeholder 1"/>
          <p:cNvSpPr>
            <a:spLocks noGrp="1"/>
          </p:cNvSpPr>
          <p:nvPr>
            <p:ph type="sldNum" sz="quarter" idx="12"/>
          </p:nvPr>
        </p:nvSpPr>
        <p:spPr/>
        <p:txBody>
          <a:bodyPr/>
          <a:lstStyle/>
          <a:p>
            <a:fld id="{71448CA8-257F-46AF-A0DA-9036E79DD6C8}" type="slidenum">
              <a:rPr lang="en-US" smtClean="0"/>
              <a:pPr/>
              <a:t>12</a:t>
            </a:fld>
            <a:endParaRPr lang="en-US"/>
          </a:p>
        </p:txBody>
      </p:sp>
      <p:pic>
        <p:nvPicPr>
          <p:cNvPr id="6" name="Picture 5">
            <a:extLst>
              <a:ext uri="{FF2B5EF4-FFF2-40B4-BE49-F238E27FC236}">
                <a16:creationId xmlns:a16="http://schemas.microsoft.com/office/drawing/2014/main" id="{3F79972F-D094-431D-BBE0-20D3E7A4E9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a:xfrm>
            <a:off x="333555" y="1447800"/>
            <a:ext cx="7573442" cy="685800"/>
          </a:xfrm>
          <a:ln>
            <a:noFill/>
          </a:ln>
        </p:spPr>
        <p:style>
          <a:lnRef idx="2">
            <a:schemeClr val="accent2"/>
          </a:lnRef>
          <a:fillRef idx="1">
            <a:schemeClr val="lt1"/>
          </a:fillRef>
          <a:effectRef idx="0">
            <a:schemeClr val="accent2"/>
          </a:effectRef>
          <a:fontRef idx="minor">
            <a:schemeClr val="dk1"/>
          </a:fontRef>
        </p:style>
        <p:txBody>
          <a:bodyPr>
            <a:normAutofit/>
          </a:bodyPr>
          <a:lstStyle/>
          <a:p>
            <a:r>
              <a:rPr lang="en-US" sz="2800" b="1" dirty="0">
                <a:solidFill>
                  <a:schemeClr val="tx1"/>
                </a:solidFill>
                <a:latin typeface="Palatino Linotype" panose="02040502050505030304" pitchFamily="18" charset="0"/>
              </a:rPr>
              <a:t>Clinical features of Malabsorption Syndrome</a:t>
            </a:r>
          </a:p>
        </p:txBody>
      </p:sp>
      <p:sp>
        <p:nvSpPr>
          <p:cNvPr id="98307" name="Rectangle 3"/>
          <p:cNvSpPr>
            <a:spLocks noGrp="1" noChangeArrowheads="1"/>
          </p:cNvSpPr>
          <p:nvPr>
            <p:ph sz="quarter" idx="1"/>
          </p:nvPr>
        </p:nvSpPr>
        <p:spPr>
          <a:xfrm>
            <a:off x="333555" y="2452567"/>
            <a:ext cx="6324600" cy="3726971"/>
          </a:xfrm>
          <a:ln>
            <a:noFill/>
          </a:ln>
        </p:spPr>
        <p:style>
          <a:lnRef idx="2">
            <a:schemeClr val="accent2"/>
          </a:lnRef>
          <a:fillRef idx="1">
            <a:schemeClr val="lt1"/>
          </a:fillRef>
          <a:effectRef idx="0">
            <a:schemeClr val="accent2"/>
          </a:effectRef>
          <a:fontRef idx="minor">
            <a:schemeClr val="dk1"/>
          </a:fontRef>
        </p:style>
        <p:txBody>
          <a:bodyPr>
            <a:normAutofit/>
          </a:bodyPr>
          <a:lstStyle/>
          <a:p>
            <a:r>
              <a:rPr lang="en-US" sz="2400" b="1" dirty="0" err="1">
                <a:latin typeface="Palatino Linotype" panose="02040502050505030304" pitchFamily="18" charset="0"/>
              </a:rPr>
              <a:t>Hematopietic</a:t>
            </a:r>
            <a:r>
              <a:rPr lang="en-US" sz="2400" b="1" dirty="0">
                <a:latin typeface="Palatino Linotype" panose="02040502050505030304" pitchFamily="18" charset="0"/>
              </a:rPr>
              <a:t> system:</a:t>
            </a:r>
            <a:r>
              <a:rPr lang="en-US" sz="2400" dirty="0">
                <a:latin typeface="Palatino Linotype" panose="02040502050505030304" pitchFamily="18" charset="0"/>
              </a:rPr>
              <a:t> </a:t>
            </a:r>
          </a:p>
          <a:p>
            <a:pPr lvl="1"/>
            <a:r>
              <a:rPr lang="en-US" dirty="0">
                <a:effectLst/>
                <a:latin typeface="Palatino Linotype" panose="02040502050505030304" pitchFamily="18" charset="0"/>
              </a:rPr>
              <a:t>Anemia: iron, </a:t>
            </a:r>
            <a:r>
              <a:rPr lang="en-US" dirty="0" err="1">
                <a:effectLst/>
                <a:latin typeface="Palatino Linotype" panose="02040502050505030304" pitchFamily="18" charset="0"/>
              </a:rPr>
              <a:t>folate</a:t>
            </a:r>
            <a:r>
              <a:rPr lang="en-US" dirty="0">
                <a:effectLst/>
                <a:latin typeface="Palatino Linotype" panose="02040502050505030304" pitchFamily="18" charset="0"/>
              </a:rPr>
              <a:t> and B12 deficiency</a:t>
            </a:r>
          </a:p>
          <a:p>
            <a:pPr lvl="1"/>
            <a:r>
              <a:rPr lang="en-US" dirty="0">
                <a:effectLst/>
                <a:latin typeface="Palatino Linotype" panose="02040502050505030304" pitchFamily="18" charset="0"/>
              </a:rPr>
              <a:t>Bleeding: vitamin K deficiency</a:t>
            </a:r>
          </a:p>
          <a:p>
            <a:r>
              <a:rPr lang="en-US" sz="2400" b="1" dirty="0">
                <a:latin typeface="Palatino Linotype" panose="02040502050505030304" pitchFamily="18" charset="0"/>
              </a:rPr>
              <a:t>Musculoskeletal system:</a:t>
            </a:r>
          </a:p>
          <a:p>
            <a:pPr lvl="1"/>
            <a:r>
              <a:rPr lang="en-US" dirty="0" err="1">
                <a:effectLst/>
                <a:latin typeface="Palatino Linotype" panose="02040502050505030304" pitchFamily="18" charset="0"/>
              </a:rPr>
              <a:t>Osteopenia</a:t>
            </a:r>
            <a:r>
              <a:rPr lang="en-US" dirty="0">
                <a:effectLst/>
                <a:latin typeface="Palatino Linotype" panose="02040502050505030304" pitchFamily="18" charset="0"/>
              </a:rPr>
              <a:t>: calcium and vitamin D deficiency</a:t>
            </a:r>
          </a:p>
          <a:p>
            <a:r>
              <a:rPr lang="en-US" sz="2400" b="1" dirty="0">
                <a:latin typeface="Palatino Linotype" panose="02040502050505030304" pitchFamily="18" charset="0"/>
              </a:rPr>
              <a:t>Skin:</a:t>
            </a:r>
          </a:p>
          <a:p>
            <a:pPr lvl="1"/>
            <a:r>
              <a:rPr lang="en-US" dirty="0" err="1">
                <a:effectLst/>
                <a:latin typeface="Palatino Linotype" panose="02040502050505030304" pitchFamily="18" charset="0"/>
              </a:rPr>
              <a:t>Purpura</a:t>
            </a:r>
            <a:r>
              <a:rPr lang="en-US" dirty="0">
                <a:effectLst/>
                <a:latin typeface="Palatino Linotype" panose="02040502050505030304" pitchFamily="18" charset="0"/>
              </a:rPr>
              <a:t>: vitamin K deficiency</a:t>
            </a:r>
          </a:p>
          <a:p>
            <a:pPr lvl="1"/>
            <a:r>
              <a:rPr lang="en-US" dirty="0">
                <a:effectLst/>
                <a:latin typeface="Palatino Linotype" panose="02040502050505030304" pitchFamily="18" charset="0"/>
              </a:rPr>
              <a:t>Dermatitis: vitamin A deficiency</a:t>
            </a:r>
          </a:p>
        </p:txBody>
      </p:sp>
      <p:sp>
        <p:nvSpPr>
          <p:cNvPr id="2" name="AutoShape 2" descr="data:image/jpeg;base64,/9j/4AAQSkZJRgABAQAAAQABAAD/2wCEAAkGBxQTEhUUEhQUFhUVFxUUFhcUFBQUFBcUFBcWFhQUFBQYHCggGBolHBQUITEhJSkrLi4uFx8zODMsNygtLisBCgoKDg0OGxAQGiwkHCQsLC8sLCwsLCwsLCwsLCwsLCwsLCwsLCwsLCwsLCwsLCwsLCwsLCwsLCwsLCwsLCwsLP/AABEIANkA6QMBIgACEQEDEQH/xAAbAAACAwEBAQAAAAAAAAAAAAAEBQIDBgEAB//EADkQAAIBAwIEAwcCBAYDAQAAAAABAgMEESExBRJBUWFxgQYTIjKRobHB0RRC4fBSYnKCsvEjM3MV/8QAGgEAAwEBAQEAAAAAAAAAAAAAAgMEAQAFBv/EACcRAAICAQQDAAEEAwAAAAAAAAABAhEDBBIhMSIyQXETFFGRQlJh/9oADAMBAAIRAxEAPwD4xqz3u+7LTp6G04qVM7yFmDh1HEOQ5yljKpSOOPMi4skgzhXD3Xqxprq9X2it2BJpK2albpDz2J9nvfS99UWYRfwp7SkuvkvyfUaFHAJwu0jThGEVhRSSXghpCJ4GbK8krPUxwUI0c92nuiSiWKJ1oUMsqcQnh1mnzNpbL9WVZGXBsZl/t++Q8fsKy+obTsoPeKeVkDn7M0W/l3GlLRrwQQiyM5LpnnyxxfaM3P2NpPZtepyPsdH/ABS+uDURkSGrPk/kS9Ni/wBUYS79j5Rb925P/fy/jAM/Zm6T0k8f/Rv8n0PQhKokEs0zJaeDMD/+PeRWkObHepFZ8nylFTh1zvOnGK64qOT+nKjbXF8kJ+IVXOLSbWeq6Lw8TZaiuZUFDSrpGVvVTWmja9deyFfuKknpF4+hraNjCO0fXr9S33S7Cf37j6r+x37BS9n/AEY2XDar7JfV/Upnwqa6m4dJCbiV4oSxy576iJarJN8lGPRwXEEZiVlJFTpM0krinKHP02emqYPOjGSzHVMJZX9Mlp6EE/EH5UNrm2F3uh8Z8EeTHyYxHTmTh6xx1kZTIymcSMOPYyTjA8mjvMZRx3Q2XsdZuNKVZL4p/DHwit39fwjF0abqTjFbyaivV4Pq1WkqNuoRWyUV6EGuyVFRX0s0cN07CuAL4nnfzNHCJjuDydPNSWe3n4Gp4deqosrTHQ8po9PPF3fwNSPOJKKOyRlE1lM4hPCp4m13S/IPUZTQuOWpDs3yv12++A4exk1cWap7hEQPn19EXwmVpEDLkeciCkRlMNRAslOQsv7jH7dy+6uVGOX6ITTnl5YvLkUOF2OxY93L6IPLeX/0eJM9gibbdsrSroikeZM4zqOK2hdxLh8ai1yvFBle5jH5ml5gyvITyoyTYSNW5coX07KnCLhph753K42sYxxHYQ38ZRqSy3nOU9htwy8dSGu60f7h0xmSDSu7K7mkAe5GtcG5Q4yIpxtnyhyI7nDqPeIjqR1nG8EUmzrOJNkdycaXctjHGxhtDr2Ls+e4Te0E5er0X6n1SjQTWGkzD+wFvpOfeSXol/U+gUDxdZLdlf8Aw9HAtsEUXtgpx5Y6NarTQu4RYOknl5b7BcWWxZKUfqS27fhNHWeRwJCiqqtDLVr6aqpSWMSX2ksM1chFx5JRy11WvVPoEuxmN/KNnSnlRfgFwYl4Tcc9GE/r6/1GMKhZE82aphikUXFRRy3sR5hVxG65nyrZb+ZmSeyNnY4bnRCtXc3l+iOIqgi6KIHy7ZckkqR08dSPYNo44cmSISNoEzntJSekv5dhNQbU013WMb/Q2taCaw1lC92NNPKikwkURzJRpoE4nZqpH/N0Yv4dZunnmerHNRgVWRwlSdUUVWDZLqrBuY1ANHylRLeT0IyrdkcUG9z37POOrl8y1fQ5FJHnUXTU40mQdToiuUu79F+57Gn4X6sxs4+m+xFHlt4Z3eZP/c2/2NdRM97PQ5aUF2jFfY0FBnz+R3Js9SKqKQXBFmCmMi6LAOZ5R1z6b6HXM8cwEjLPMCvqCnFxewXkqqBGJ0z3s6+WHI/5W4+j1T+45jUMvaNwrPX4Z/aSHqqFeN2ibOvItu7rli8bvRCqB67q80sdF+eoh4nxGbn7qlns2t2+3gS5XunX8FOnxOjTQL0LuFWzhBKTy935jGIugn2JuKcQmpckfh8erJcJq1G3zNuPj+g2dNPdI6omoN5I7aSAOI8TjS31fRLcCtuOqUlGUXFvbqgfjfDpuXPFcy7AthYTclmLSTzrv5INIYsePZZopsHqyLZA1WR1EoPWkBVZBFaQDVkacVV5aCz37DLmXQ97hDIYpT6BlkUez5pGmj0pJHmjyR7lHnkfd51f0Iyj4lvIyVG2cmkkY+OTgeEOr9PH+h3Dfq8eBoaPCIrWfxPttH6dSy6o5UYxivmi/FJPp9fsiaWZfAkjccKXwryQ6oZFHDdtOg5oo8Js9UScSvqim03ypbdPuMuFcT5sRlv37hla2jNYksgdPg0YzUk3p0NTQ/fjcKapjdM42cyRYSJTk2UTmW1Aaqwjge5l17ahyufhz4ZE9zUBLO9bfu/H7bj8ctqYvLC6HtDXfz9WWwpRhmWEurf7sjSQn9o7h6RTwt3+xIimEdz2ovre0HxYpxyl1f6DLh/FFPR6S7fsZDm7PC+/0HvA7RyanJYS+XO/mHQ/JjhGJpEzrZFMjJnIiPSZTJnZMqnIJGEZsDrMuqMDrzCMB60gKbLa0wSrM40qzmXkFe5ZTZ0+aSXdmj/gi/EtkfyRZXvkfE4029k35BNLhlSW0cebwPITxsoo65t9fpoOeeQq0LqXA3/NL6L9WM7S2hT0ivN9WejTT6v6skrbtKX1YqUpS7ZqZKb0LFS0T65WD1Ozb/m08V+wbTtHph5a1X4/UROSUWOxrdNBVvee6iorDk9W33NJwmrKUcyS9BHYcEbeZafdjm8m6VNKGnTJ58qZ7MlF1FdjRM9ky1Pi04yw5N+D/RmioVVJZRlUJyY3DsIInEcaDQojNg1ZhMwO4YSOE99WwDeztLmqzn0ikl5vf7YF/tHJqSkn3Q+9laOKKk95ty/RfZBT4gbXKHkQTiNtTks1NkSvL2NNa7vZLcoq2rq8vM2lvhfqI6Diqd9ANrKnzqMKbfi398GqpRwtsAljZKHypJfdvxYca3Z2SSb4ONkJSPVGDSmEhVE5SKpSOORVOQxAMhVmL7ioX15C6vMI4qqSKcczwenIKtqOy6j8GLc7fQrNk2rjsP4Pa417DXnl2ZbwW3WUn01Hf8Ogs025cCcaSXJ8YVqTVsWO2n1b+hD3L6yYdiqJRt0WxgkD+4/zP6s5/C503YJoU7iK3aLeFXalUXLqtn+f1Af4Ht+C/hFDlm32bE5q2lOm9+TbUJInVqwfwtoT1qz5dPUCcpZznQiUT0oY75sbVOGQbzlY/vqFWdNRWIvKFEKUpJqJdwqjNS1TS65GUbNOnch6mdUiCPTMRMeqsBuJaAnFq0pR+DPiim3clT+L0CSD2VG7FHGKXO1FbtpL1eDWWtNQiorZJJegh4fT5q6f+FN+r0X6mgyDkfwFC+NpKdXmm9E9F+B1QgDUoh9JC+w5SsvpkpI9FnJzQaQpspqoCqhVWaA6rCoyytTITZ7qQqyDRjBLmYtqyC7uQJShzPwQ2EXJ0gJyUVbJW1HOo44fb65BqUR3ZUsHo0oRpHnuTlK2G8P0m14IbZFlvD41LvlDXBBLlsp+GBkiDUeqAHxGPXTzJq6jjOcr/k+y8O7A/TZ24tqUIOWOVbZ9O52pClH+WOvowOV6lnq934sEnVnLZGqD+m7kHOtFa4RRSrZlnpl5fgtAWVlJ7ltGg1TSXRAZUkh+mdy5HVOvBvBda21KTxqZawp1Izbez2NdaSW+zE1RZLxXAxo0IxWFoSYP7xZTbLVM0nZNs5KRFzKqkwkjLKpQistddxXeV1sXX1fCeDIu5k5Nt9xiiauVZp+BL55d2l9P+xqJPZibdHL6yl+R1Fk815MOL4C6IRKeFkHonbt/A9MmJGfRXd8aeGtvEX1OMTf8zK6lPXJRUpFCSKtsfiGHDLublhy08Rw2K+FW+NWhpgxokyu5EJFFVl0mB3NQ6hYDXeXgtpU8bEKceoTShk9LTY9sdz+kGoybpbV8CrKiO6cML++oHaUthlNYS80ZllwZBF2MSil0QbkohDXJeSIez5LXpcuW0nHpp/yfYHlHmeU3/fZdi1TlSfLU+KL2l+5dGm86P4e6WuAkwKA/dyXclma6sZxtdM82SKovtodvRu0WutU7j62t9EBqmlKOe49pUttNO5JnlbSRXgjStlNO2XYFp1mqnLpjPTcdRonqdqk8pa9+oqLKFJK7FfE6UsrHXzLOFuSypJ4XccchRcp/y49RqB32tpXOWBde3yitepRxu4aSWwikpS0WXpkYjljVWwi7v3LKQruaMuT4e6z/AKcrIfQtpbtaZwafgHDU55ksxaxh7FMMdLcyXNkV7IgvDLf3ceX1+uowzgnxCny1pJLTEcEoRIJu5NlEOIoru6rjBtCylxConq8rxHTpJrDWhTPhkGsJY8tzYtDYTilTQu4es1PiiPf4aPZfQrs7VU1jV+YQ0HYrLPc+CDgiqUS9ohJHCgGsL62rwMLpi6m/iG447pUBknsjZ2MMMOs6WWDQWW0N7Cloem34nmR5dhtrTCbpfKvElbwPV1maXkSZGVQQVSWhYQposF0Gz40rp/LL4o7al1lPllyt6Pb/ALB7aKeG89C7isMSXLoklg190Cv5GnK1rDrvF7EXcLHbG6BLK95l2ezLZpSawvPH4FPjsYuehhw+nzNSa8s9h5SiA2kMJDGkRN2y2qVFsYk8HYnJMOKBbISYPVmWVJAVeY1IEX8Vo8603Bre0UdeoZVZTUk1jCzrr5DYRt0dObUQuxtHNcr6mo4dbcsFpqtGCcHtVJKSZoHS0zjXqu67lWSSapEMbT5MfxSOK78l9NQG9v3DCSy2NPaCOKqfeP6/1FlxZc7T6o82XseliapWRpcXezjr5jWwrOay1gXUeFYy28+Wg44fHEVpj7mcB5NleJeoHnEvihTxmNTTkzjw3NSFRW50FyRVUQFwznSfPnHTJbUvYZxlZCMlBp12DXiAKNPLQwuXoV8Pjl+X7sq0r8n+CLWei/Jbb2+JMbW0CmlDVhlGGB7lySwDraGgLTeZyfiMKUdBfRWJS8xMuymIfAmQgTONPi1s+V49V+obePKi+mMAlSGmeudO/iEVJZpeRn+VmLoCqJxfNEc8E+P4/T9xLKpoanhFDlhFeH3e4rUS8aHaePlYzooLhoD0kW17bmjjOCNIr4vkslcxTSzqyc5AtCyUUubVrqXTY5Azr4U1pAVVhNWQJVDQIJcVVHVhFnrL6Alzb87XZMb2tBPGN0UYFbsVnklFD+yjyLmhjxXfx8xzbXKksr+q8Ghdw5QksTWJf3sy25t3B81N+a6MOSJkxR7XUcSpyW2q+uunhoLbdh/tDdKcI6Yal+jFtuyHL7F2L0GFNhNIDpBdIWgmEIhMlkE4hNqLaWRiBSt0LuN1cRwnjyM1Kb8fMJfNKeN8+IUuFvAa4LFWNU2TspNw1COGzxPHmchR5Y4CuC0YynJS30wxuF+Z5mqW6LoZWsMyDZwJ0bFxfMtU/qSnEdI86NxfJdbTzH7AFL5n5l9rPEuXv+Qen878wGVw6D4FmSuDJmmnyScEU0prLhn5k8eZRVuW9inlfzJap5+nQGjLL+G0Oaai+jy/Q2VvDQRcGoZnKfR4x66v9DR0US5pXIswxqJfSiEohA62Lig2emyicicmUzY1AlNUFqsurSA6sjTj0NWl3Y04XcQhLlqLGdpdH4PsK6Lw8hNGg6uV0LMUFst/SXLN7qRurVxa0w/MuVNdvo9PoZbhXvKWm6XTw8B7b3alps+wDbRlJif2qt0lFruKKI19qa2fdx82/wACikyPLK5FeJVEYUA2mLHdRhjme4zoSTWUCkFJPsuKqhY2UTY0ACdnFS5ktTsy6RTNHGtt9glzNRWWEcB/9vmga8oqSwy/hEuWovLH4GYvZC8vozaUVodqUE/A9aPK8wlxKXRFQkvLWUfiWuNdNwOnLMs9zRzEVzHFRgNBwCIsn7wrPZNNPlX8NGO+CurVigSU5SJxsJSQuq5bN/A94C/g08fuPqIr4VQ5YJDa3IpO2ejVKkERPSZIhNhIBlUmUVJk6kgSrINGEJz7g7R2TIT2DirdGN0rIwbk8LY1XCrZRikJOFWeuprLenhFsuFRF2yE4arG6+/dF/8ADqpHnjo/w0Tp086kbbMJtPaWq8+pPf0MzPHazlV1WHFJPz3YNRO8Uq81ao/8z+2h63RHJ2y2KqKCZ2cZ4znTsM6EMLCBaKC4hRBlJtUTkUyJyZVJjARVxi8lTxyrzJWd57yOevULqxT0ayUqklssGDHKO2q5IVD1lHM0cmX8OhmaDx+yEZPVmtsU+VIMhPG+wPbx+FF6HslJziIL9f8AkHUm4+Qo4mlzJmM2JzmXc56/ZlcZEwjT5q3TgV0r1Smopbv8AN0e4P8A+2PqIceGxkH5JGxtYDCmgK2D4EhYyFaryrLElTjnxPC06DXiPyMyNXf1GQQ3FBSVs0lG6545Kqsyjh/yFkwxMlTKa1TCydpS1K7jb1RdR3KNOubJ878UaHhEMrJorenoIOD/ACmiswskuRKRbRo4KOJpKLedVqvQKmLLz5Z/6ZfhiZS4NStmKi8tvvr9Q63iAW+4ztyUuYZSReiimXwGRFs5Ipki+RTMMwqkAX9zyY03eA6QHd/y+ZgUavk62MOEU8yQuY44D83p+o3F7CcvqaeMdEdR1HGNsmJZF/E7bMcrpr6dQ6Jyt8rO7O6M5EnzFK3LTUaf/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UUEhQUFhUVFxUUFhcUFBQUFBcUFBcWFhQUFBQYHCggGBolHBQUITEhJSkrLi4uFx8zODMsNygtLisBCgoKDg0OGxAQGiwkHCQsLC8sLCwsLCwsLCwsLCwsLCwsLCwsLCwsLCwsLCwsLCwsLCwsLCwsLCwsLCwsLCwsLP/AABEIANkA6QMBIgACEQEDEQH/xAAbAAACAwEBAQAAAAAAAAAAAAAEBQIDBgEAB//EADkQAAIBAwIEAwcCBAYDAQAAAAABAgMEESExBRJBUWFxgQYTIjKRobHB0RRC4fBSYnKCsvEjM3MV/8QAGgEAAwEBAQEAAAAAAAAAAAAAAgMEAQAFBv/EACcRAAICAQQDAAEEAwAAAAAAAAABAhEDBBIhMSIyQXETFFGRQlJh/9oADAMBAAIRAxEAPwD4xqz3u+7LTp6G04qVM7yFmDh1HEOQ5yljKpSOOPMi4skgzhXD3Xqxprq9X2it2BJpK2albpDz2J9nvfS99UWYRfwp7SkuvkvyfUaFHAJwu0jThGEVhRSSXghpCJ4GbK8krPUxwUI0c92nuiSiWKJ1oUMsqcQnh1mnzNpbL9WVZGXBsZl/t++Q8fsKy+obTsoPeKeVkDn7M0W/l3GlLRrwQQiyM5LpnnyxxfaM3P2NpPZtepyPsdH/ABS+uDURkSGrPk/kS9Ni/wBUYS79j5Rb925P/fy/jAM/Zm6T0k8f/Rv8n0PQhKokEs0zJaeDMD/+PeRWkObHepFZ8nylFTh1zvOnGK64qOT+nKjbXF8kJ+IVXOLSbWeq6Lw8TZaiuZUFDSrpGVvVTWmja9deyFfuKknpF4+hraNjCO0fXr9S33S7Cf37j6r+x37BS9n/AEY2XDar7JfV/Upnwqa6m4dJCbiV4oSxy576iJarJN8lGPRwXEEZiVlJFTpM0krinKHP02emqYPOjGSzHVMJZX9Mlp6EE/EH5UNrm2F3uh8Z8EeTHyYxHTmTh6xx1kZTIymcSMOPYyTjA8mjvMZRx3Q2XsdZuNKVZL4p/DHwit39fwjF0abqTjFbyaivV4Pq1WkqNuoRWyUV6EGuyVFRX0s0cN07CuAL4nnfzNHCJjuDydPNSWe3n4Gp4deqosrTHQ8po9PPF3fwNSPOJKKOyRlE1lM4hPCp4m13S/IPUZTQuOWpDs3yv12++A4exk1cWap7hEQPn19EXwmVpEDLkeciCkRlMNRAslOQsv7jH7dy+6uVGOX6ITTnl5YvLkUOF2OxY93L6IPLeX/0eJM9gibbdsrSroikeZM4zqOK2hdxLh8ai1yvFBle5jH5ml5gyvITyoyTYSNW5coX07KnCLhph753K42sYxxHYQ38ZRqSy3nOU9htwy8dSGu60f7h0xmSDSu7K7mkAe5GtcG5Q4yIpxtnyhyI7nDqPeIjqR1nG8EUmzrOJNkdycaXctjHGxhtDr2Ls+e4Te0E5er0X6n1SjQTWGkzD+wFvpOfeSXol/U+gUDxdZLdlf8Aw9HAtsEUXtgpx5Y6NarTQu4RYOknl5b7BcWWxZKUfqS27fhNHWeRwJCiqqtDLVr6aqpSWMSX2ksM1chFx5JRy11WvVPoEuxmN/KNnSnlRfgFwYl4Tcc9GE/r6/1GMKhZE82aphikUXFRRy3sR5hVxG65nyrZb+ZmSeyNnY4bnRCtXc3l+iOIqgi6KIHy7ZckkqR08dSPYNo44cmSISNoEzntJSekv5dhNQbU013WMb/Q2taCaw1lC92NNPKikwkURzJRpoE4nZqpH/N0Yv4dZunnmerHNRgVWRwlSdUUVWDZLqrBuY1ANHylRLeT0IyrdkcUG9z37POOrl8y1fQ5FJHnUXTU40mQdToiuUu79F+57Gn4X6sxs4+m+xFHlt4Z3eZP/c2/2NdRM97PQ5aUF2jFfY0FBnz+R3Js9SKqKQXBFmCmMi6LAOZ5R1z6b6HXM8cwEjLPMCvqCnFxewXkqqBGJ0z3s6+WHI/5W4+j1T+45jUMvaNwrPX4Z/aSHqqFeN2ibOvItu7rli8bvRCqB67q80sdF+eoh4nxGbn7qlns2t2+3gS5XunX8FOnxOjTQL0LuFWzhBKTy935jGIugn2JuKcQmpckfh8erJcJq1G3zNuPj+g2dNPdI6omoN5I7aSAOI8TjS31fRLcCtuOqUlGUXFvbqgfjfDpuXPFcy7AthYTclmLSTzrv5INIYsePZZopsHqyLZA1WR1EoPWkBVZBFaQDVkacVV5aCz37DLmXQ97hDIYpT6BlkUez5pGmj0pJHmjyR7lHnkfd51f0Iyj4lvIyVG2cmkkY+OTgeEOr9PH+h3Dfq8eBoaPCIrWfxPttH6dSy6o5UYxivmi/FJPp9fsiaWZfAkjccKXwryQ6oZFHDdtOg5oo8Js9UScSvqim03ypbdPuMuFcT5sRlv37hla2jNYksgdPg0YzUk3p0NTQ/fjcKapjdM42cyRYSJTk2UTmW1Aaqwjge5l17ahyufhz4ZE9zUBLO9bfu/H7bj8ctqYvLC6HtDXfz9WWwpRhmWEurf7sjSQn9o7h6RTwt3+xIimEdz2ovre0HxYpxyl1f6DLh/FFPR6S7fsZDm7PC+/0HvA7RyanJYS+XO/mHQ/JjhGJpEzrZFMjJnIiPSZTJnZMqnIJGEZsDrMuqMDrzCMB60gKbLa0wSrM40qzmXkFe5ZTZ0+aSXdmj/gi/EtkfyRZXvkfE4029k35BNLhlSW0cebwPITxsoo65t9fpoOeeQq0LqXA3/NL6L9WM7S2hT0ivN9WejTT6v6skrbtKX1YqUpS7ZqZKb0LFS0T65WD1Ozb/m08V+wbTtHph5a1X4/UROSUWOxrdNBVvee6iorDk9W33NJwmrKUcyS9BHYcEbeZafdjm8m6VNKGnTJ58qZ7MlF1FdjRM9ky1Pi04yw5N+D/RmioVVJZRlUJyY3DsIInEcaDQojNg1ZhMwO4YSOE99WwDeztLmqzn0ikl5vf7YF/tHJqSkn3Q+9laOKKk95ty/RfZBT4gbXKHkQTiNtTks1NkSvL2NNa7vZLcoq2rq8vM2lvhfqI6Diqd9ANrKnzqMKbfi398GqpRwtsAljZKHypJfdvxYca3Z2SSb4ONkJSPVGDSmEhVE5SKpSOORVOQxAMhVmL7ioX15C6vMI4qqSKcczwenIKtqOy6j8GLc7fQrNk2rjsP4Pa417DXnl2ZbwW3WUn01Hf8Ogs025cCcaSXJ8YVqTVsWO2n1b+hD3L6yYdiqJRt0WxgkD+4/zP6s5/C503YJoU7iK3aLeFXalUXLqtn+f1Af4Ht+C/hFDlm32bE5q2lOm9+TbUJInVqwfwtoT1qz5dPUCcpZznQiUT0oY75sbVOGQbzlY/vqFWdNRWIvKFEKUpJqJdwqjNS1TS65GUbNOnch6mdUiCPTMRMeqsBuJaAnFq0pR+DPiim3clT+L0CSD2VG7FHGKXO1FbtpL1eDWWtNQiorZJJegh4fT5q6f+FN+r0X6mgyDkfwFC+NpKdXmm9E9F+B1QgDUoh9JC+w5SsvpkpI9FnJzQaQpspqoCqhVWaA6rCoyytTITZ7qQqyDRjBLmYtqyC7uQJShzPwQ2EXJ0gJyUVbJW1HOo44fb65BqUR3ZUsHo0oRpHnuTlK2G8P0m14IbZFlvD41LvlDXBBLlsp+GBkiDUeqAHxGPXTzJq6jjOcr/k+y8O7A/TZ24tqUIOWOVbZ9O52pClH+WOvowOV6lnq934sEnVnLZGqD+m7kHOtFa4RRSrZlnpl5fgtAWVlJ7ltGg1TSXRAZUkh+mdy5HVOvBvBda21KTxqZawp1Izbez2NdaSW+zE1RZLxXAxo0IxWFoSYP7xZTbLVM0nZNs5KRFzKqkwkjLKpQistddxXeV1sXX1fCeDIu5k5Nt9xiiauVZp+BL55d2l9P+xqJPZibdHL6yl+R1Fk815MOL4C6IRKeFkHonbt/A9MmJGfRXd8aeGtvEX1OMTf8zK6lPXJRUpFCSKtsfiGHDLublhy08Rw2K+FW+NWhpgxokyu5EJFFVl0mB3NQ6hYDXeXgtpU8bEKceoTShk9LTY9sdz+kGoybpbV8CrKiO6cML++oHaUthlNYS80ZllwZBF2MSil0QbkohDXJeSIez5LXpcuW0nHpp/yfYHlHmeU3/fZdi1TlSfLU+KL2l+5dGm86P4e6WuAkwKA/dyXclma6sZxtdM82SKovtodvRu0WutU7j62t9EBqmlKOe49pUttNO5JnlbSRXgjStlNO2XYFp1mqnLpjPTcdRonqdqk8pa9+oqLKFJK7FfE6UsrHXzLOFuSypJ4XccchRcp/y49RqB32tpXOWBde3yitepRxu4aSWwikpS0WXpkYjljVWwi7v3LKQruaMuT4e6z/AKcrIfQtpbtaZwafgHDU55ksxaxh7FMMdLcyXNkV7IgvDLf3ceX1+uowzgnxCny1pJLTEcEoRIJu5NlEOIoru6rjBtCylxConq8rxHTpJrDWhTPhkGsJY8tzYtDYTilTQu4es1PiiPf4aPZfQrs7VU1jV+YQ0HYrLPc+CDgiqUS9ohJHCgGsL62rwMLpi6m/iG447pUBknsjZ2MMMOs6WWDQWW0N7Cloem34nmR5dhtrTCbpfKvElbwPV1maXkSZGVQQVSWhYQposF0Gz40rp/LL4o7al1lPllyt6Pb/ALB7aKeG89C7isMSXLoklg190Cv5GnK1rDrvF7EXcLHbG6BLK95l2ezLZpSawvPH4FPjsYuehhw+nzNSa8s9h5SiA2kMJDGkRN2y2qVFsYk8HYnJMOKBbISYPVmWVJAVeY1IEX8Vo8603Bre0UdeoZVZTUk1jCzrr5DYRt0dObUQuxtHNcr6mo4dbcsFpqtGCcHtVJKSZoHS0zjXqu67lWSSapEMbT5MfxSOK78l9NQG9v3DCSy2NPaCOKqfeP6/1FlxZc7T6o82XseliapWRpcXezjr5jWwrOay1gXUeFYy28+Wg44fHEVpj7mcB5NleJeoHnEvihTxmNTTkzjw3NSFRW50FyRVUQFwznSfPnHTJbUvYZxlZCMlBp12DXiAKNPLQwuXoV8Pjl+X7sq0r8n+CLWei/Jbb2+JMbW0CmlDVhlGGB7lySwDraGgLTeZyfiMKUdBfRWJS8xMuymIfAmQgTONPi1s+V49V+obePKi+mMAlSGmeudO/iEVJZpeRn+VmLoCqJxfNEc8E+P4/T9xLKpoanhFDlhFeH3e4rUS8aHaePlYzooLhoD0kW17bmjjOCNIr4vkslcxTSzqyc5AtCyUUubVrqXTY5Azr4U1pAVVhNWQJVDQIJcVVHVhFnrL6Alzb87XZMb2tBPGN0UYFbsVnklFD+yjyLmhjxXfx8xzbXKksr+q8Ghdw5QksTWJf3sy25t3B81N+a6MOSJkxR7XUcSpyW2q+uunhoLbdh/tDdKcI6Yal+jFtuyHL7F2L0GFNhNIDpBdIWgmEIhMlkE4hNqLaWRiBSt0LuN1cRwnjyM1Kb8fMJfNKeN8+IUuFvAa4LFWNU2TspNw1COGzxPHmchR5Y4CuC0YynJS30wxuF+Z5mqW6LoZWsMyDZwJ0bFxfMtU/qSnEdI86NxfJdbTzH7AFL5n5l9rPEuXv+Qen878wGVw6D4FmSuDJmmnyScEU0prLhn5k8eZRVuW9inlfzJap5+nQGjLL+G0Oaai+jy/Q2VvDQRcGoZnKfR4x66v9DR0US5pXIswxqJfSiEohA62Lig2emyicicmUzY1AlNUFqsurSA6sjTj0NWl3Y04XcQhLlqLGdpdH4PsK6Lw8hNGg6uV0LMUFst/SXLN7qRurVxa0w/MuVNdvo9PoZbhXvKWm6XTw8B7b3alps+wDbRlJif2qt0lFruKKI19qa2fdx82/wACikyPLK5FeJVEYUA2mLHdRhjme4zoSTWUCkFJPsuKqhY2UTY0ACdnFS5ktTsy6RTNHGtt9glzNRWWEcB/9vmga8oqSwy/hEuWovLH4GYvZC8vozaUVodqUE/A9aPK8wlxKXRFQkvLWUfiWuNdNwOnLMs9zRzEVzHFRgNBwCIsn7wrPZNNPlX8NGO+CurVigSU5SJxsJSQuq5bN/A94C/g08fuPqIr4VQ5YJDa3IpO2ejVKkERPSZIhNhIBlUmUVJk6kgSrINGEJz7g7R2TIT2DirdGN0rIwbk8LY1XCrZRikJOFWeuprLenhFsuFRF2yE4arG6+/dF/8ADqpHnjo/w0Tp086kbbMJtPaWq8+pPf0MzPHazlV1WHFJPz3YNRO8Uq81ao/8z+2h63RHJ2y2KqKCZ2cZ4znTsM6EMLCBaKC4hRBlJtUTkUyJyZVJjARVxi8lTxyrzJWd57yOevULqxT0ayUqklssGDHKO2q5IVD1lHM0cmX8OhmaDx+yEZPVmtsU+VIMhPG+wPbx+FF6HslJziIL9f8AkHUm4+Qo4mlzJmM2JzmXc56/ZlcZEwjT5q3TgV0r1Smopbv8AN0e4P8A+2PqIceGxkH5JGxtYDCmgK2D4EhYyFaryrLElTjnxPC06DXiPyMyNXf1GQQ3FBSVs0lG6545Kqsyjh/yFkwxMlTKa1TCydpS1K7jb1RdR3KNOubJ878UaHhEMrJorenoIOD/ACmiswskuRKRbRo4KOJpKLedVqvQKmLLz5Z/6ZfhiZS4NStmKi8tvvr9Q63iAW+4ztyUuYZSReiimXwGRFs5Ipki+RTMMwqkAX9zyY03eA6QHd/y+ZgUavk62MOEU8yQuY44D83p+o3F7CcvqaeMdEdR1HGNsmJZF/E7bMcrpr6dQ6Jyt8rO7O6M5EnzFK3LTUaf/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5434" y="4316053"/>
            <a:ext cx="1457325" cy="1357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413761" y="5714775"/>
            <a:ext cx="1040670" cy="369332"/>
          </a:xfrm>
          <a:prstGeom prst="rect">
            <a:avLst/>
          </a:prstGeom>
        </p:spPr>
        <p:txBody>
          <a:bodyPr wrap="none">
            <a:spAutoFit/>
          </a:bodyPr>
          <a:lstStyle/>
          <a:p>
            <a:r>
              <a:rPr lang="en-US" dirty="0" err="1">
                <a:latin typeface="Palatino Linotype" panose="02040502050505030304" pitchFamily="18" charset="0"/>
              </a:rPr>
              <a:t>Purpura</a:t>
            </a:r>
            <a:endParaRPr lang="en-US" dirty="0">
              <a:latin typeface="Palatino Linotype" panose="02040502050505030304" pitchFamily="18" charset="0"/>
            </a:endParaRPr>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133600"/>
            <a:ext cx="3390194"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01F004A2-8056-42AC-B6A6-8DADFF3252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1701F87-D635-4EAC-926A-D3A54AD74F8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49" y="982445"/>
            <a:ext cx="20955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75093" y="1393732"/>
            <a:ext cx="3295650" cy="1200329"/>
          </a:xfrm>
          <a:prstGeom prst="rect">
            <a:avLst/>
          </a:prstGeom>
        </p:spPr>
        <p:txBody>
          <a:bodyPr wrap="square">
            <a:spAutoFit/>
          </a:bodyPr>
          <a:lstStyle/>
          <a:p>
            <a:r>
              <a:rPr lang="en-US" dirty="0">
                <a:latin typeface="Palatino Linotype" panose="02040502050505030304" pitchFamily="18" charset="0"/>
              </a:rPr>
              <a:t>Inflammatory bowel disease, including </a:t>
            </a:r>
            <a:r>
              <a:rPr lang="en-US" dirty="0" err="1">
                <a:latin typeface="Palatino Linotype" panose="02040502050505030304" pitchFamily="18" charset="0"/>
              </a:rPr>
              <a:t>Crohn's</a:t>
            </a:r>
            <a:r>
              <a:rPr lang="en-US" dirty="0">
                <a:latin typeface="Palatino Linotype" panose="02040502050505030304" pitchFamily="18" charset="0"/>
              </a:rPr>
              <a:t> disease and ulcerative colitis, primarily affect </a:t>
            </a:r>
            <a:r>
              <a:rPr lang="en-US" b="1" dirty="0">
                <a:latin typeface="Palatino Linotype" panose="02040502050505030304" pitchFamily="18" charset="0"/>
              </a:rPr>
              <a:t>young adults</a:t>
            </a:r>
            <a:r>
              <a:rPr lang="en-US" dirty="0">
                <a:latin typeface="Palatino Linotype" panose="02040502050505030304" pitchFamily="18" charset="0"/>
              </a:rPr>
              <a:t>. </a:t>
            </a:r>
          </a:p>
        </p:txBody>
      </p:sp>
      <p:sp>
        <p:nvSpPr>
          <p:cNvPr id="3" name="Rectangle 2"/>
          <p:cNvSpPr/>
          <p:nvPr/>
        </p:nvSpPr>
        <p:spPr>
          <a:xfrm>
            <a:off x="575093" y="3750266"/>
            <a:ext cx="2355011" cy="2031325"/>
          </a:xfrm>
          <a:prstGeom prst="rect">
            <a:avLst/>
          </a:prstGeom>
        </p:spPr>
        <p:txBody>
          <a:bodyPr wrap="square">
            <a:spAutoFit/>
          </a:bodyPr>
          <a:lstStyle/>
          <a:p>
            <a:r>
              <a:rPr lang="en-US" dirty="0">
                <a:latin typeface="Palatino Linotype" panose="02040502050505030304" pitchFamily="18" charset="0"/>
              </a:rPr>
              <a:t>Ulcerative colitis is a chronic relapsing inflammatory disease involving the mucosa of the colon and rectum in a continuous manner. </a:t>
            </a:r>
          </a:p>
        </p:txBody>
      </p:sp>
      <p:sp>
        <p:nvSpPr>
          <p:cNvPr id="4" name="Rectangle 3"/>
          <p:cNvSpPr/>
          <p:nvPr/>
        </p:nvSpPr>
        <p:spPr>
          <a:xfrm>
            <a:off x="575093" y="424709"/>
            <a:ext cx="4855816"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bodyPr>
          <a:lstStyle/>
          <a:p>
            <a:r>
              <a:rPr lang="en-US" sz="2800" b="1" dirty="0">
                <a:latin typeface="Palatino Linotype" panose="02040502050505030304" pitchFamily="18" charset="0"/>
              </a:rPr>
              <a:t>Inflammatory bowel disease</a:t>
            </a:r>
          </a:p>
        </p:txBody>
      </p:sp>
      <p:sp>
        <p:nvSpPr>
          <p:cNvPr id="5" name="Slide Number Placeholder 4"/>
          <p:cNvSpPr>
            <a:spLocks noGrp="1"/>
          </p:cNvSpPr>
          <p:nvPr>
            <p:ph type="sldNum" sz="quarter" idx="12"/>
          </p:nvPr>
        </p:nvSpPr>
        <p:spPr/>
        <p:txBody>
          <a:bodyPr/>
          <a:lstStyle/>
          <a:p>
            <a:fld id="{71448CA8-257F-46AF-A0DA-9036E79DD6C8}" type="slidenum">
              <a:rPr lang="en-US" smtClean="0"/>
              <a:pPr/>
              <a:t>14</a:t>
            </a:fld>
            <a:endParaRPr lang="en-US"/>
          </a:p>
        </p:txBody>
      </p:sp>
      <p:pic>
        <p:nvPicPr>
          <p:cNvPr id="6" name="Picture 5">
            <a:extLst>
              <a:ext uri="{FF2B5EF4-FFF2-40B4-BE49-F238E27FC236}">
                <a16:creationId xmlns:a16="http://schemas.microsoft.com/office/drawing/2014/main" id="{B592E343-DECC-4941-A550-74C22E38AF70}"/>
              </a:ext>
            </a:extLst>
          </p:cNvPr>
          <p:cNvPicPr>
            <a:picLocks noChangeAspect="1"/>
          </p:cNvPicPr>
          <p:nvPr/>
        </p:nvPicPr>
        <p:blipFill rotWithShape="1">
          <a:blip r:embed="rId3"/>
          <a:srcRect b="6439"/>
          <a:stretch/>
        </p:blipFill>
        <p:spPr>
          <a:xfrm>
            <a:off x="3121503" y="3005348"/>
            <a:ext cx="7289141" cy="3716127"/>
          </a:xfrm>
          <a:prstGeom prst="rect">
            <a:avLst/>
          </a:prstGeom>
        </p:spPr>
      </p:pic>
      <p:pic>
        <p:nvPicPr>
          <p:cNvPr id="9" name="Picture 8">
            <a:extLst>
              <a:ext uri="{FF2B5EF4-FFF2-40B4-BE49-F238E27FC236}">
                <a16:creationId xmlns:a16="http://schemas.microsoft.com/office/drawing/2014/main" id="{257506EB-0492-4F29-BAE1-AECF6E4C240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209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971800" y="1536655"/>
            <a:ext cx="6248400" cy="533399"/>
          </a:xfrm>
          <a:ln>
            <a:noFill/>
          </a:ln>
        </p:spPr>
        <p:style>
          <a:lnRef idx="2">
            <a:schemeClr val="accent2"/>
          </a:lnRef>
          <a:fillRef idx="1">
            <a:schemeClr val="lt1"/>
          </a:fillRef>
          <a:effectRef idx="0">
            <a:schemeClr val="accent2"/>
          </a:effectRef>
          <a:fontRef idx="minor">
            <a:schemeClr val="dk1"/>
          </a:fontRef>
        </p:style>
        <p:txBody>
          <a:bodyPr>
            <a:normAutofit/>
          </a:bodyPr>
          <a:lstStyle/>
          <a:p>
            <a:r>
              <a:rPr lang="en-US" sz="2800" b="1" dirty="0">
                <a:latin typeface="Palatino Linotype" panose="02040502050505030304" pitchFamily="18" charset="0"/>
              </a:rPr>
              <a:t>Celiac Disease</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975" y="2676980"/>
            <a:ext cx="5288081" cy="2956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1448CA8-257F-46AF-A0DA-9036E79DD6C8}" type="slidenum">
              <a:rPr lang="en-US" smtClean="0"/>
              <a:pPr/>
              <a:t>15</a:t>
            </a:fld>
            <a:endParaRPr lang="en-US"/>
          </a:p>
        </p:txBody>
      </p:sp>
      <p:pic>
        <p:nvPicPr>
          <p:cNvPr id="3" name="Picture 2">
            <a:extLst>
              <a:ext uri="{FF2B5EF4-FFF2-40B4-BE49-F238E27FC236}">
                <a16:creationId xmlns:a16="http://schemas.microsoft.com/office/drawing/2014/main" id="{AAAB1ABE-83A0-4DA7-BDC9-162BD1E48FB9}"/>
              </a:ext>
            </a:extLst>
          </p:cNvPr>
          <p:cNvPicPr>
            <a:picLocks noChangeAspect="1"/>
          </p:cNvPicPr>
          <p:nvPr/>
        </p:nvPicPr>
        <p:blipFill>
          <a:blip r:embed="rId3"/>
          <a:stretch>
            <a:fillRect/>
          </a:stretch>
        </p:blipFill>
        <p:spPr>
          <a:xfrm>
            <a:off x="6096000" y="2495910"/>
            <a:ext cx="5746916" cy="3137140"/>
          </a:xfrm>
          <a:prstGeom prst="rect">
            <a:avLst/>
          </a:prstGeom>
        </p:spPr>
      </p:pic>
      <p:pic>
        <p:nvPicPr>
          <p:cNvPr id="7" name="Picture 6">
            <a:extLst>
              <a:ext uri="{FF2B5EF4-FFF2-40B4-BE49-F238E27FC236}">
                <a16:creationId xmlns:a16="http://schemas.microsoft.com/office/drawing/2014/main" id="{CFE364A8-760F-4D11-8042-7777758ECF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DC99ABD-13EF-4561-A41B-C361CAA916B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577970" y="1190295"/>
            <a:ext cx="2518913" cy="715962"/>
          </a:xfrm>
          <a:noFill/>
          <a:ln>
            <a:noFill/>
          </a:ln>
        </p:spPr>
        <p:style>
          <a:lnRef idx="1">
            <a:schemeClr val="accent5"/>
          </a:lnRef>
          <a:fillRef idx="2">
            <a:schemeClr val="accent5"/>
          </a:fillRef>
          <a:effectRef idx="1">
            <a:schemeClr val="accent5"/>
          </a:effectRef>
          <a:fontRef idx="minor">
            <a:schemeClr val="dk1"/>
          </a:fontRef>
        </p:style>
        <p:txBody>
          <a:bodyPr>
            <a:normAutofit/>
          </a:bodyPr>
          <a:lstStyle/>
          <a:p>
            <a:r>
              <a:rPr lang="en-US" sz="2800" dirty="0">
                <a:latin typeface="Palatino Linotype" panose="02040502050505030304" pitchFamily="18" charset="0"/>
              </a:rPr>
              <a:t>Celiac disease</a:t>
            </a:r>
          </a:p>
        </p:txBody>
      </p:sp>
      <p:sp>
        <p:nvSpPr>
          <p:cNvPr id="113667" name="Rectangle 3"/>
          <p:cNvSpPr>
            <a:spLocks noGrp="1" noChangeArrowheads="1"/>
          </p:cNvSpPr>
          <p:nvPr>
            <p:ph type="body" idx="1"/>
          </p:nvPr>
        </p:nvSpPr>
        <p:spPr>
          <a:xfrm>
            <a:off x="577970" y="2163762"/>
            <a:ext cx="10679502" cy="4192588"/>
          </a:xfrm>
          <a:noFill/>
          <a:ln>
            <a:noFill/>
          </a:ln>
        </p:spPr>
        <p:style>
          <a:lnRef idx="1">
            <a:schemeClr val="accent6"/>
          </a:lnRef>
          <a:fillRef idx="2">
            <a:schemeClr val="accent6"/>
          </a:fillRef>
          <a:effectRef idx="1">
            <a:schemeClr val="accent6"/>
          </a:effectRef>
          <a:fontRef idx="minor">
            <a:schemeClr val="dk1"/>
          </a:fontRef>
        </p:style>
        <p:txBody>
          <a:bodyPr>
            <a:noAutofit/>
          </a:bodyPr>
          <a:lstStyle/>
          <a:p>
            <a:pPr>
              <a:lnSpc>
                <a:spcPct val="110000"/>
              </a:lnSpc>
              <a:buClr>
                <a:srgbClr val="FF0000"/>
              </a:buClr>
            </a:pPr>
            <a:r>
              <a:rPr lang="en-US" sz="1800" u="sng" dirty="0">
                <a:solidFill>
                  <a:schemeClr val="tx1"/>
                </a:solidFill>
                <a:latin typeface="Palatino Linotype" panose="02040502050505030304" pitchFamily="18" charset="0"/>
              </a:rPr>
              <a:t>Inappropriate immune response to the dietary protein gluten, which is found in rye, wheat, and barley.</a:t>
            </a:r>
          </a:p>
          <a:p>
            <a:pPr>
              <a:lnSpc>
                <a:spcPct val="110000"/>
              </a:lnSpc>
              <a:buClr>
                <a:srgbClr val="FF0000"/>
              </a:buClr>
            </a:pPr>
            <a:r>
              <a:rPr lang="en-US" sz="1800" dirty="0">
                <a:solidFill>
                  <a:schemeClr val="tx1"/>
                </a:solidFill>
                <a:latin typeface="Palatino Linotype" panose="02040502050505030304" pitchFamily="18" charset="0"/>
              </a:rPr>
              <a:t>Autoimmune disorder with a prevalence of approximately 0.5 to 1 percent in the United States. (1 in every 100-200 persons)</a:t>
            </a:r>
          </a:p>
          <a:p>
            <a:pPr>
              <a:lnSpc>
                <a:spcPct val="110000"/>
              </a:lnSpc>
              <a:buClr>
                <a:srgbClr val="FF0000"/>
              </a:buClr>
            </a:pPr>
            <a:r>
              <a:rPr lang="en-US" sz="1800" dirty="0">
                <a:solidFill>
                  <a:schemeClr val="tx1"/>
                </a:solidFill>
                <a:latin typeface="Palatino Linotype" panose="02040502050505030304" pitchFamily="18" charset="0"/>
              </a:rPr>
              <a:t>After absorption in the small intestine these proteins interact with the antigen-presenting cells in the lamina propria causing an inflammatory reaction that targets the mucosa of the small intestine.</a:t>
            </a:r>
          </a:p>
          <a:p>
            <a:pPr>
              <a:lnSpc>
                <a:spcPct val="110000"/>
              </a:lnSpc>
              <a:buClr>
                <a:srgbClr val="FF0000"/>
              </a:buClr>
            </a:pPr>
            <a:r>
              <a:rPr lang="en-US" sz="1800" dirty="0">
                <a:solidFill>
                  <a:schemeClr val="tx1"/>
                </a:solidFill>
                <a:latin typeface="Palatino Linotype" panose="02040502050505030304" pitchFamily="18" charset="0"/>
              </a:rPr>
              <a:t>Manifestations range from no symptoms to overt malabsorption with involvement of multiple organ systems and an increased risk of some malignancies.</a:t>
            </a:r>
          </a:p>
          <a:p>
            <a:pPr>
              <a:lnSpc>
                <a:spcPct val="110000"/>
              </a:lnSpc>
              <a:buClr>
                <a:srgbClr val="FF0000"/>
              </a:buClr>
            </a:pPr>
            <a:r>
              <a:rPr lang="en-US" sz="1800" dirty="0">
                <a:latin typeface="Palatino Linotype" panose="02040502050505030304" pitchFamily="18" charset="0"/>
              </a:rPr>
              <a:t>Most patients with celiac disease express </a:t>
            </a:r>
            <a:r>
              <a:rPr lang="en-US" sz="1800" dirty="0">
                <a:solidFill>
                  <a:srgbClr val="0070C0"/>
                </a:solidFill>
                <a:latin typeface="Palatino Linotype" panose="02040502050505030304" pitchFamily="18" charset="0"/>
              </a:rPr>
              <a:t>human leukocyte antigen (HLA)-DQ2 or HLA-DQ8</a:t>
            </a:r>
            <a:r>
              <a:rPr lang="en-US" sz="1800" dirty="0">
                <a:latin typeface="Palatino Linotype" panose="02040502050505030304" pitchFamily="18" charset="0"/>
              </a:rPr>
              <a:t>, which facilitate the immune response against gluten proteins</a:t>
            </a:r>
          </a:p>
          <a:p>
            <a:pPr>
              <a:lnSpc>
                <a:spcPct val="110000"/>
              </a:lnSpc>
              <a:buClr>
                <a:srgbClr val="FF0000"/>
              </a:buClr>
            </a:pPr>
            <a:r>
              <a:rPr lang="en-US" sz="1800" dirty="0">
                <a:solidFill>
                  <a:schemeClr val="tx1"/>
                </a:solidFill>
                <a:latin typeface="Palatino Linotype" panose="02040502050505030304" pitchFamily="18" charset="0"/>
              </a:rPr>
              <a:t>Treatment is </a:t>
            </a:r>
            <a:r>
              <a:rPr lang="en-US" sz="1800" dirty="0">
                <a:solidFill>
                  <a:srgbClr val="0070C0"/>
                </a:solidFill>
                <a:latin typeface="Palatino Linotype" panose="02040502050505030304" pitchFamily="18" charset="0"/>
              </a:rPr>
              <a:t>avoidance of food products that contain gluten</a:t>
            </a:r>
            <a:r>
              <a:rPr lang="en-US" sz="1800" b="1" dirty="0">
                <a:latin typeface="Palatino Linotype" panose="02040502050505030304" pitchFamily="18" charset="0"/>
              </a:rPr>
              <a:t>.</a:t>
            </a:r>
            <a:endParaRPr lang="en-US" sz="1800" dirty="0">
              <a:latin typeface="Palatino Linotype" panose="02040502050505030304" pitchFamily="18" charset="0"/>
            </a:endParaRPr>
          </a:p>
          <a:p>
            <a:pPr marL="0" indent="0">
              <a:lnSpc>
                <a:spcPct val="110000"/>
              </a:lnSpc>
              <a:buClr>
                <a:srgbClr val="FF0000"/>
              </a:buClr>
              <a:buNone/>
            </a:pPr>
            <a:endParaRPr lang="en-US" sz="1800" dirty="0">
              <a:solidFill>
                <a:schemeClr val="tx1"/>
              </a:solidFill>
              <a:latin typeface="Palatino Linotype" panose="02040502050505030304" pitchFamily="18" charset="0"/>
            </a:endParaRPr>
          </a:p>
        </p:txBody>
      </p:sp>
      <p:sp>
        <p:nvSpPr>
          <p:cNvPr id="2" name="Slide Number Placeholder 1"/>
          <p:cNvSpPr>
            <a:spLocks noGrp="1"/>
          </p:cNvSpPr>
          <p:nvPr>
            <p:ph type="sldNum" sz="quarter" idx="12"/>
          </p:nvPr>
        </p:nvSpPr>
        <p:spPr/>
        <p:txBody>
          <a:bodyPr/>
          <a:lstStyle/>
          <a:p>
            <a:fld id="{71448CA8-257F-46AF-A0DA-9036E79DD6C8}" type="slidenum">
              <a:rPr lang="en-US" smtClean="0"/>
              <a:pPr/>
              <a:t>16</a:t>
            </a:fld>
            <a:endParaRPr lang="en-US"/>
          </a:p>
        </p:txBody>
      </p:sp>
      <p:pic>
        <p:nvPicPr>
          <p:cNvPr id="5" name="Picture 4">
            <a:extLst>
              <a:ext uri="{FF2B5EF4-FFF2-40B4-BE49-F238E27FC236}">
                <a16:creationId xmlns:a16="http://schemas.microsoft.com/office/drawing/2014/main" id="{E98715A3-05C4-4030-8EF7-1E67D3B3AD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764875" y="1666215"/>
            <a:ext cx="5653178" cy="533400"/>
          </a:xfrm>
          <a:noFill/>
          <a:ln>
            <a:noFill/>
          </a:ln>
        </p:spPr>
        <p:style>
          <a:lnRef idx="1">
            <a:schemeClr val="accent5"/>
          </a:lnRef>
          <a:fillRef idx="2">
            <a:schemeClr val="accent5"/>
          </a:fillRef>
          <a:effectRef idx="1">
            <a:schemeClr val="accent5"/>
          </a:effectRef>
          <a:fontRef idx="minor">
            <a:schemeClr val="dk1"/>
          </a:fontRef>
        </p:style>
        <p:txBody>
          <a:bodyPr>
            <a:normAutofit/>
          </a:bodyPr>
          <a:lstStyle/>
          <a:p>
            <a:r>
              <a:rPr lang="en-US" sz="2800" b="1" dirty="0">
                <a:latin typeface="Palatino Linotype" panose="02040502050505030304" pitchFamily="18" charset="0"/>
              </a:rPr>
              <a:t>Comorbidities of Celiac disease</a:t>
            </a:r>
            <a:endParaRPr lang="en-US" sz="2800" dirty="0">
              <a:latin typeface="Palatino Linotype" panose="02040502050505030304" pitchFamily="18" charset="0"/>
            </a:endParaRPr>
          </a:p>
        </p:txBody>
      </p:sp>
      <p:sp>
        <p:nvSpPr>
          <p:cNvPr id="128003" name="Rectangle 3"/>
          <p:cNvSpPr>
            <a:spLocks noGrp="1" noChangeArrowheads="1"/>
          </p:cNvSpPr>
          <p:nvPr>
            <p:ph type="body" idx="1"/>
          </p:nvPr>
        </p:nvSpPr>
        <p:spPr>
          <a:xfrm>
            <a:off x="764875" y="2717320"/>
            <a:ext cx="8229600" cy="2130725"/>
          </a:xfrm>
          <a:ln>
            <a:noFill/>
          </a:ln>
        </p:spPr>
        <p:style>
          <a:lnRef idx="2">
            <a:schemeClr val="accent2"/>
          </a:lnRef>
          <a:fillRef idx="1">
            <a:schemeClr val="lt1"/>
          </a:fillRef>
          <a:effectRef idx="0">
            <a:schemeClr val="accent2"/>
          </a:effectRef>
          <a:fontRef idx="minor">
            <a:schemeClr val="dk1"/>
          </a:fontRef>
        </p:style>
        <p:txBody>
          <a:bodyPr>
            <a:normAutofit/>
          </a:bodyPr>
          <a:lstStyle/>
          <a:p>
            <a:pPr>
              <a:lnSpc>
                <a:spcPct val="100000"/>
              </a:lnSpc>
            </a:pPr>
            <a:r>
              <a:rPr lang="en-US" sz="2400" dirty="0">
                <a:latin typeface="Palatino Linotype" panose="02040502050505030304" pitchFamily="18" charset="0"/>
              </a:rPr>
              <a:t>Osteoporosis</a:t>
            </a:r>
          </a:p>
          <a:p>
            <a:pPr>
              <a:lnSpc>
                <a:spcPct val="100000"/>
              </a:lnSpc>
            </a:pPr>
            <a:r>
              <a:rPr lang="en-US" sz="2400" dirty="0">
                <a:latin typeface="Palatino Linotype" panose="02040502050505030304" pitchFamily="18" charset="0"/>
              </a:rPr>
              <a:t>Deficiencies in folic acid, vitamin B12, fat-soluble vitamins, and iron</a:t>
            </a:r>
          </a:p>
          <a:p>
            <a:pPr>
              <a:lnSpc>
                <a:spcPct val="100000"/>
              </a:lnSpc>
            </a:pPr>
            <a:r>
              <a:rPr lang="en-US" sz="2400" dirty="0">
                <a:latin typeface="Palatino Linotype" panose="02040502050505030304" pitchFamily="18" charset="0"/>
              </a:rPr>
              <a:t>Increased mortality due to increased risk of malignancy</a:t>
            </a:r>
          </a:p>
        </p:txBody>
      </p:sp>
      <p:sp>
        <p:nvSpPr>
          <p:cNvPr id="2" name="Slide Number Placeholder 1"/>
          <p:cNvSpPr>
            <a:spLocks noGrp="1"/>
          </p:cNvSpPr>
          <p:nvPr>
            <p:ph type="sldNum" sz="quarter" idx="12"/>
          </p:nvPr>
        </p:nvSpPr>
        <p:spPr/>
        <p:txBody>
          <a:bodyPr/>
          <a:lstStyle/>
          <a:p>
            <a:fld id="{71448CA8-257F-46AF-A0DA-9036E79DD6C8}" type="slidenum">
              <a:rPr lang="en-US" smtClean="0"/>
              <a:pPr/>
              <a:t>17</a:t>
            </a:fld>
            <a:endParaRPr lang="en-US"/>
          </a:p>
        </p:txBody>
      </p:sp>
      <p:pic>
        <p:nvPicPr>
          <p:cNvPr id="5" name="Picture 4">
            <a:extLst>
              <a:ext uri="{FF2B5EF4-FFF2-40B4-BE49-F238E27FC236}">
                <a16:creationId xmlns:a16="http://schemas.microsoft.com/office/drawing/2014/main" id="{2E6C44FD-23C5-4642-87A8-31CE562180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F032776-0442-4FBB-8244-C65766416E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9" name="Text Box 23"/>
          <p:cNvSpPr txBox="1">
            <a:spLocks noChangeArrowheads="1"/>
          </p:cNvSpPr>
          <p:nvPr/>
        </p:nvSpPr>
        <p:spPr bwMode="auto">
          <a:xfrm>
            <a:off x="405442" y="1295401"/>
            <a:ext cx="10262558" cy="1865126"/>
          </a:xfrm>
          <a:prstGeom prst="rect">
            <a:avLst/>
          </a:prstGeom>
          <a:noFill/>
          <a:ln w="9525">
            <a:noFill/>
            <a:miter lim="800000"/>
            <a:headEnd/>
            <a:tailEnd/>
          </a:ln>
          <a:effectLst/>
        </p:spPr>
        <p:txBody>
          <a:bodyPr wrap="square">
            <a:spAutoFit/>
          </a:bodyPr>
          <a:lstStyle/>
          <a:p>
            <a:pPr marL="285750" indent="-285750">
              <a:spcBef>
                <a:spcPct val="20000"/>
              </a:spcBef>
              <a:buClr>
                <a:schemeClr val="tx1"/>
              </a:buClr>
              <a:buFont typeface="Arial" panose="020B0604020202020204" pitchFamily="34" charset="0"/>
              <a:buChar char="•"/>
            </a:pPr>
            <a:r>
              <a:rPr lang="en-GB" dirty="0">
                <a:latin typeface="Palatino Linotype" panose="02040502050505030304" pitchFamily="18" charset="0"/>
              </a:rPr>
              <a:t>Crohn’s disease (CD) is a chronic relapsing inflammatory condition usually with flare-ups alternating with periods of remission, and an increasing disease severity and incidence of complications as time goes on.</a:t>
            </a:r>
          </a:p>
          <a:p>
            <a:pPr>
              <a:spcBef>
                <a:spcPct val="20000"/>
              </a:spcBef>
              <a:buClr>
                <a:schemeClr val="tx1"/>
              </a:buClr>
            </a:pPr>
            <a:endParaRPr lang="en-GB" dirty="0">
              <a:latin typeface="Palatino Linotype" panose="02040502050505030304" pitchFamily="18" charset="0"/>
            </a:endParaRPr>
          </a:p>
          <a:p>
            <a:pPr marL="285750" indent="-285750">
              <a:spcBef>
                <a:spcPct val="20000"/>
              </a:spcBef>
              <a:buClr>
                <a:schemeClr val="tx1"/>
              </a:buClr>
              <a:buFont typeface="Arial" panose="020B0604020202020204" pitchFamily="34" charset="0"/>
              <a:buChar char="•"/>
            </a:pPr>
            <a:r>
              <a:rPr lang="en-GB" dirty="0">
                <a:latin typeface="Palatino Linotype" panose="02040502050505030304" pitchFamily="18" charset="0"/>
              </a:rPr>
              <a:t>It can affect any part of the gastrointestinal tract from the mouth to the anus.  For typical sites &amp; proportion of patients affected see below:</a:t>
            </a:r>
          </a:p>
        </p:txBody>
      </p:sp>
      <p:sp>
        <p:nvSpPr>
          <p:cNvPr id="9257" name="Rectangle 41"/>
          <p:cNvSpPr>
            <a:spLocks noGrp="1" noChangeArrowheads="1"/>
          </p:cNvSpPr>
          <p:nvPr>
            <p:ph type="title"/>
          </p:nvPr>
        </p:nvSpPr>
        <p:spPr>
          <a:xfrm>
            <a:off x="405442" y="305521"/>
            <a:ext cx="5357003" cy="685800"/>
          </a:xfrm>
          <a:noFill/>
          <a:ln>
            <a:noFill/>
          </a:ln>
        </p:spPr>
        <p:style>
          <a:lnRef idx="1">
            <a:schemeClr val="accent2"/>
          </a:lnRef>
          <a:fillRef idx="2">
            <a:schemeClr val="accent2"/>
          </a:fillRef>
          <a:effectRef idx="1">
            <a:schemeClr val="accent2"/>
          </a:effectRef>
          <a:fontRef idx="minor">
            <a:schemeClr val="dk1"/>
          </a:fontRef>
        </p:style>
        <p:txBody>
          <a:bodyPr>
            <a:normAutofit/>
          </a:bodyPr>
          <a:lstStyle/>
          <a:p>
            <a:r>
              <a:rPr lang="en-GB" sz="2800" dirty="0">
                <a:latin typeface="Palatino Linotype" panose="02040502050505030304" pitchFamily="18" charset="0"/>
              </a:rPr>
              <a:t>Crohn’s Disease</a:t>
            </a:r>
          </a:p>
        </p:txBody>
      </p:sp>
      <p:sp>
        <p:nvSpPr>
          <p:cNvPr id="2" name="Slide Number Placeholder 1"/>
          <p:cNvSpPr>
            <a:spLocks noGrp="1"/>
          </p:cNvSpPr>
          <p:nvPr>
            <p:ph type="sldNum" sz="quarter" idx="12"/>
          </p:nvPr>
        </p:nvSpPr>
        <p:spPr/>
        <p:txBody>
          <a:bodyPr/>
          <a:lstStyle/>
          <a:p>
            <a:fld id="{71448CA8-257F-46AF-A0DA-9036E79DD6C8}" type="slidenum">
              <a:rPr lang="en-US" smtClean="0"/>
              <a:pPr/>
              <a:t>18</a:t>
            </a:fld>
            <a:endParaRPr lang="en-US"/>
          </a:p>
        </p:txBody>
      </p:sp>
      <p:pic>
        <p:nvPicPr>
          <p:cNvPr id="4" name="Picture 3">
            <a:extLst>
              <a:ext uri="{FF2B5EF4-FFF2-40B4-BE49-F238E27FC236}">
                <a16:creationId xmlns:a16="http://schemas.microsoft.com/office/drawing/2014/main" id="{6F2B358D-C832-4240-8E42-D10714F4968F}"/>
              </a:ext>
            </a:extLst>
          </p:cNvPr>
          <p:cNvPicPr>
            <a:picLocks noChangeAspect="1"/>
          </p:cNvPicPr>
          <p:nvPr/>
        </p:nvPicPr>
        <p:blipFill>
          <a:blip r:embed="rId3"/>
          <a:stretch>
            <a:fillRect/>
          </a:stretch>
        </p:blipFill>
        <p:spPr>
          <a:xfrm>
            <a:off x="2257964" y="3325813"/>
            <a:ext cx="7066472" cy="3091582"/>
          </a:xfrm>
          <a:prstGeom prst="rect">
            <a:avLst/>
          </a:prstGeom>
        </p:spPr>
      </p:pic>
      <p:pic>
        <p:nvPicPr>
          <p:cNvPr id="19" name="Picture 18">
            <a:extLst>
              <a:ext uri="{FF2B5EF4-FFF2-40B4-BE49-F238E27FC236}">
                <a16:creationId xmlns:a16="http://schemas.microsoft.com/office/drawing/2014/main" id="{00383B64-E727-4669-B658-5B712F53BB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val 2"/>
          <p:cNvSpPr>
            <a:spLocks noChangeArrowheads="1"/>
          </p:cNvSpPr>
          <p:nvPr/>
        </p:nvSpPr>
        <p:spPr bwMode="auto">
          <a:xfrm>
            <a:off x="4800600" y="2895600"/>
            <a:ext cx="2209800" cy="1143000"/>
          </a:xfrm>
          <a:prstGeom prst="ellipse">
            <a:avLst/>
          </a:prstGeom>
          <a:solidFill>
            <a:srgbClr val="00CCFF">
              <a:alpha val="50000"/>
            </a:srgbClr>
          </a:solidFill>
          <a:ln w="9525">
            <a:solidFill>
              <a:schemeClr val="tx1"/>
            </a:solidFill>
            <a:round/>
            <a:headEnd/>
            <a:tailEnd/>
          </a:ln>
          <a:effectLst/>
        </p:spPr>
        <p:txBody>
          <a:bodyPr wrap="none" anchor="ctr"/>
          <a:lstStyle/>
          <a:p>
            <a:endParaRPr lang="en-US">
              <a:latin typeface="Palatino Linotype" panose="02040502050505030304" pitchFamily="18" charset="0"/>
            </a:endParaRPr>
          </a:p>
        </p:txBody>
      </p:sp>
      <p:sp>
        <p:nvSpPr>
          <p:cNvPr id="40963" name="Text Box 3"/>
          <p:cNvSpPr txBox="1">
            <a:spLocks noChangeArrowheads="1"/>
          </p:cNvSpPr>
          <p:nvPr/>
        </p:nvSpPr>
        <p:spPr bwMode="auto">
          <a:xfrm>
            <a:off x="4953000" y="3276601"/>
            <a:ext cx="1905000" cy="366713"/>
          </a:xfrm>
          <a:prstGeom prst="rect">
            <a:avLst/>
          </a:prstGeom>
          <a:noFill/>
          <a:ln w="9525">
            <a:noFill/>
            <a:miter lim="800000"/>
            <a:headEnd/>
            <a:tailEnd/>
          </a:ln>
          <a:effectLst/>
        </p:spPr>
        <p:txBody>
          <a:bodyPr>
            <a:spAutoFit/>
          </a:bodyPr>
          <a:lstStyle/>
          <a:p>
            <a:pPr algn="ctr">
              <a:spcBef>
                <a:spcPct val="50000"/>
              </a:spcBef>
            </a:pPr>
            <a:r>
              <a:rPr lang="en-GB" b="1">
                <a:latin typeface="Palatino Linotype" panose="02040502050505030304" pitchFamily="18" charset="0"/>
                <a:cs typeface="Arial" charset="0"/>
              </a:rPr>
              <a:t>Epidemiology</a:t>
            </a:r>
          </a:p>
        </p:txBody>
      </p:sp>
      <p:sp>
        <p:nvSpPr>
          <p:cNvPr id="40964" name="Rectangle 4"/>
          <p:cNvSpPr>
            <a:spLocks noChangeArrowheads="1"/>
          </p:cNvSpPr>
          <p:nvPr/>
        </p:nvSpPr>
        <p:spPr bwMode="auto">
          <a:xfrm>
            <a:off x="7467600" y="1371600"/>
            <a:ext cx="2895600" cy="762000"/>
          </a:xfrm>
          <a:prstGeom prst="rect">
            <a:avLst/>
          </a:prstGeom>
          <a:solidFill>
            <a:srgbClr val="FFFFCC"/>
          </a:solidFill>
          <a:ln w="9525">
            <a:solidFill>
              <a:schemeClr val="tx1"/>
            </a:solidFill>
            <a:miter lim="800000"/>
            <a:headEnd/>
            <a:tailEnd/>
          </a:ln>
          <a:effectLst/>
        </p:spPr>
        <p:txBody>
          <a:bodyPr wrap="none" anchor="ctr"/>
          <a:lstStyle/>
          <a:p>
            <a:endParaRPr lang="en-US">
              <a:latin typeface="Palatino Linotype" panose="02040502050505030304" pitchFamily="18" charset="0"/>
            </a:endParaRPr>
          </a:p>
        </p:txBody>
      </p:sp>
      <p:sp>
        <p:nvSpPr>
          <p:cNvPr id="40965" name="Text Box 5"/>
          <p:cNvSpPr txBox="1">
            <a:spLocks noChangeArrowheads="1"/>
          </p:cNvSpPr>
          <p:nvPr/>
        </p:nvSpPr>
        <p:spPr bwMode="auto">
          <a:xfrm>
            <a:off x="7467600" y="1447800"/>
            <a:ext cx="2895600" cy="641350"/>
          </a:xfrm>
          <a:prstGeom prst="rect">
            <a:avLst/>
          </a:prstGeom>
          <a:noFill/>
          <a:ln w="9525">
            <a:noFill/>
            <a:miter lim="800000"/>
            <a:headEnd/>
            <a:tailEnd/>
          </a:ln>
          <a:effectLst/>
        </p:spPr>
        <p:txBody>
          <a:bodyPr>
            <a:spAutoFit/>
          </a:bodyPr>
          <a:lstStyle/>
          <a:p>
            <a:pPr algn="ctr">
              <a:spcBef>
                <a:spcPct val="50000"/>
              </a:spcBef>
            </a:pPr>
            <a:r>
              <a:rPr lang="en-GB">
                <a:latin typeface="Palatino Linotype" panose="02040502050505030304" pitchFamily="18" charset="0"/>
                <a:cs typeface="Arial" charset="0"/>
              </a:rPr>
              <a:t>Incidence: 7/100 000 pop/yr</a:t>
            </a:r>
          </a:p>
        </p:txBody>
      </p:sp>
      <p:sp>
        <p:nvSpPr>
          <p:cNvPr id="40966" name="Rectangle 6"/>
          <p:cNvSpPr>
            <a:spLocks noChangeArrowheads="1"/>
          </p:cNvSpPr>
          <p:nvPr/>
        </p:nvSpPr>
        <p:spPr bwMode="auto">
          <a:xfrm>
            <a:off x="4114800" y="5791200"/>
            <a:ext cx="3733800" cy="533400"/>
          </a:xfrm>
          <a:prstGeom prst="rect">
            <a:avLst/>
          </a:prstGeom>
          <a:solidFill>
            <a:srgbClr val="FFFFCC"/>
          </a:solidFill>
          <a:ln w="9525">
            <a:solidFill>
              <a:schemeClr val="tx1"/>
            </a:solidFill>
            <a:miter lim="800000"/>
            <a:headEnd/>
            <a:tailEnd/>
          </a:ln>
          <a:effectLst/>
        </p:spPr>
        <p:txBody>
          <a:bodyPr wrap="none" anchor="ctr"/>
          <a:lstStyle/>
          <a:p>
            <a:endParaRPr lang="en-US">
              <a:latin typeface="Palatino Linotype" panose="02040502050505030304" pitchFamily="18" charset="0"/>
            </a:endParaRPr>
          </a:p>
        </p:txBody>
      </p:sp>
      <p:sp>
        <p:nvSpPr>
          <p:cNvPr id="40967" name="Text Box 7"/>
          <p:cNvSpPr txBox="1">
            <a:spLocks noChangeArrowheads="1"/>
          </p:cNvSpPr>
          <p:nvPr/>
        </p:nvSpPr>
        <p:spPr bwMode="auto">
          <a:xfrm>
            <a:off x="4114800" y="5867401"/>
            <a:ext cx="3733800" cy="366713"/>
          </a:xfrm>
          <a:prstGeom prst="rect">
            <a:avLst/>
          </a:prstGeom>
          <a:noFill/>
          <a:ln w="9525">
            <a:noFill/>
            <a:miter lim="800000"/>
            <a:headEnd/>
            <a:tailEnd/>
          </a:ln>
          <a:effectLst/>
        </p:spPr>
        <p:txBody>
          <a:bodyPr>
            <a:spAutoFit/>
          </a:bodyPr>
          <a:lstStyle/>
          <a:p>
            <a:pPr algn="ctr">
              <a:spcBef>
                <a:spcPct val="50000"/>
              </a:spcBef>
            </a:pPr>
            <a:r>
              <a:rPr lang="en-GB">
                <a:latin typeface="Palatino Linotype" panose="02040502050505030304" pitchFamily="18" charset="0"/>
                <a:cs typeface="Arial" charset="0"/>
              </a:rPr>
              <a:t>Prevalence: 100/100 000 pop/yr</a:t>
            </a:r>
          </a:p>
        </p:txBody>
      </p:sp>
      <p:sp>
        <p:nvSpPr>
          <p:cNvPr id="40968" name="Rectangle 8"/>
          <p:cNvSpPr>
            <a:spLocks noChangeArrowheads="1"/>
          </p:cNvSpPr>
          <p:nvPr/>
        </p:nvSpPr>
        <p:spPr bwMode="auto">
          <a:xfrm>
            <a:off x="1828800" y="1371600"/>
            <a:ext cx="2667000" cy="1143000"/>
          </a:xfrm>
          <a:prstGeom prst="rect">
            <a:avLst/>
          </a:prstGeom>
          <a:solidFill>
            <a:srgbClr val="FFFFCC"/>
          </a:solidFill>
          <a:ln w="9525">
            <a:solidFill>
              <a:schemeClr val="tx1"/>
            </a:solidFill>
            <a:miter lim="800000"/>
            <a:headEnd/>
            <a:tailEnd/>
          </a:ln>
          <a:effectLst/>
        </p:spPr>
        <p:txBody>
          <a:bodyPr wrap="none" anchor="ctr"/>
          <a:lstStyle/>
          <a:p>
            <a:endParaRPr lang="en-US">
              <a:latin typeface="Palatino Linotype" panose="02040502050505030304" pitchFamily="18" charset="0"/>
            </a:endParaRPr>
          </a:p>
        </p:txBody>
      </p:sp>
      <p:sp>
        <p:nvSpPr>
          <p:cNvPr id="40969" name="Text Box 9"/>
          <p:cNvSpPr txBox="1">
            <a:spLocks noChangeArrowheads="1"/>
          </p:cNvSpPr>
          <p:nvPr/>
        </p:nvSpPr>
        <p:spPr bwMode="auto">
          <a:xfrm>
            <a:off x="1828800" y="1524000"/>
            <a:ext cx="2667000" cy="915988"/>
          </a:xfrm>
          <a:prstGeom prst="rect">
            <a:avLst/>
          </a:prstGeom>
          <a:noFill/>
          <a:ln w="9525">
            <a:noFill/>
            <a:miter lim="800000"/>
            <a:headEnd/>
            <a:tailEnd/>
          </a:ln>
          <a:effectLst/>
        </p:spPr>
        <p:txBody>
          <a:bodyPr>
            <a:spAutoFit/>
          </a:bodyPr>
          <a:lstStyle/>
          <a:p>
            <a:pPr algn="ctr">
              <a:spcBef>
                <a:spcPct val="50000"/>
              </a:spcBef>
            </a:pPr>
            <a:r>
              <a:rPr lang="en-GB">
                <a:latin typeface="Palatino Linotype" panose="02040502050505030304" pitchFamily="18" charset="0"/>
                <a:cs typeface="Arial" charset="0"/>
              </a:rPr>
              <a:t>World wide distribution but more common in the West.  </a:t>
            </a:r>
          </a:p>
        </p:txBody>
      </p:sp>
      <p:sp>
        <p:nvSpPr>
          <p:cNvPr id="40970" name="Rectangle 10"/>
          <p:cNvSpPr>
            <a:spLocks noChangeArrowheads="1"/>
          </p:cNvSpPr>
          <p:nvPr/>
        </p:nvSpPr>
        <p:spPr bwMode="auto">
          <a:xfrm>
            <a:off x="7696200" y="3657600"/>
            <a:ext cx="2667000" cy="762000"/>
          </a:xfrm>
          <a:prstGeom prst="rect">
            <a:avLst/>
          </a:prstGeom>
          <a:solidFill>
            <a:srgbClr val="FFFFCC"/>
          </a:solidFill>
          <a:ln w="9525">
            <a:solidFill>
              <a:schemeClr val="tx1"/>
            </a:solidFill>
            <a:miter lim="800000"/>
            <a:headEnd/>
            <a:tailEnd/>
          </a:ln>
          <a:effectLst/>
        </p:spPr>
        <p:txBody>
          <a:bodyPr wrap="none" anchor="ctr"/>
          <a:lstStyle/>
          <a:p>
            <a:pPr algn="ctr"/>
            <a:r>
              <a:rPr lang="en-GB">
                <a:latin typeface="Palatino Linotype" panose="02040502050505030304" pitchFamily="18" charset="0"/>
              </a:rPr>
              <a:t>Jews are more affected </a:t>
            </a:r>
          </a:p>
          <a:p>
            <a:pPr algn="ctr"/>
            <a:r>
              <a:rPr lang="en-GB">
                <a:latin typeface="Palatino Linotype" panose="02040502050505030304" pitchFamily="18" charset="0"/>
              </a:rPr>
              <a:t>than non-Jews</a:t>
            </a:r>
          </a:p>
        </p:txBody>
      </p:sp>
      <p:sp>
        <p:nvSpPr>
          <p:cNvPr id="40972" name="Rectangle 12"/>
          <p:cNvSpPr>
            <a:spLocks noChangeArrowheads="1"/>
          </p:cNvSpPr>
          <p:nvPr/>
        </p:nvSpPr>
        <p:spPr bwMode="auto">
          <a:xfrm>
            <a:off x="1828800" y="2895600"/>
            <a:ext cx="2057400" cy="1219200"/>
          </a:xfrm>
          <a:prstGeom prst="rect">
            <a:avLst/>
          </a:prstGeom>
          <a:solidFill>
            <a:srgbClr val="FFFFCC"/>
          </a:solidFill>
          <a:ln w="9525">
            <a:solidFill>
              <a:schemeClr val="tx1"/>
            </a:solidFill>
            <a:miter lim="800000"/>
            <a:headEnd/>
            <a:tailEnd/>
          </a:ln>
          <a:effectLst/>
        </p:spPr>
        <p:txBody>
          <a:bodyPr wrap="none" anchor="ctr"/>
          <a:lstStyle/>
          <a:p>
            <a:endParaRPr lang="en-US">
              <a:latin typeface="Palatino Linotype" panose="02040502050505030304" pitchFamily="18" charset="0"/>
            </a:endParaRPr>
          </a:p>
        </p:txBody>
      </p:sp>
      <p:sp>
        <p:nvSpPr>
          <p:cNvPr id="40973" name="Text Box 13"/>
          <p:cNvSpPr txBox="1">
            <a:spLocks noChangeArrowheads="1"/>
          </p:cNvSpPr>
          <p:nvPr/>
        </p:nvSpPr>
        <p:spPr bwMode="auto">
          <a:xfrm>
            <a:off x="1905000" y="2895601"/>
            <a:ext cx="1905000" cy="1190625"/>
          </a:xfrm>
          <a:prstGeom prst="rect">
            <a:avLst/>
          </a:prstGeom>
          <a:noFill/>
          <a:ln w="9525">
            <a:noFill/>
            <a:miter lim="800000"/>
            <a:headEnd/>
            <a:tailEnd/>
          </a:ln>
          <a:effectLst/>
        </p:spPr>
        <p:txBody>
          <a:bodyPr>
            <a:spAutoFit/>
          </a:bodyPr>
          <a:lstStyle/>
          <a:p>
            <a:pPr algn="ctr">
              <a:spcBef>
                <a:spcPct val="50000"/>
              </a:spcBef>
            </a:pPr>
            <a:r>
              <a:rPr lang="en-GB">
                <a:latin typeface="Palatino Linotype" panose="02040502050505030304" pitchFamily="18" charset="0"/>
                <a:cs typeface="Arial" charset="0"/>
              </a:rPr>
              <a:t>Females are affected more than males   1.2:1</a:t>
            </a:r>
          </a:p>
        </p:txBody>
      </p:sp>
      <p:sp>
        <p:nvSpPr>
          <p:cNvPr id="40974" name="Rectangle 14"/>
          <p:cNvSpPr>
            <a:spLocks noChangeArrowheads="1"/>
          </p:cNvSpPr>
          <p:nvPr/>
        </p:nvSpPr>
        <p:spPr bwMode="auto">
          <a:xfrm>
            <a:off x="1828800" y="4495800"/>
            <a:ext cx="2819400" cy="838200"/>
          </a:xfrm>
          <a:prstGeom prst="rect">
            <a:avLst/>
          </a:prstGeom>
          <a:solidFill>
            <a:srgbClr val="FFFFCC"/>
          </a:solidFill>
          <a:ln w="9525">
            <a:solidFill>
              <a:schemeClr val="tx1"/>
            </a:solidFill>
            <a:miter lim="800000"/>
            <a:headEnd/>
            <a:tailEnd/>
          </a:ln>
          <a:effectLst/>
        </p:spPr>
        <p:txBody>
          <a:bodyPr wrap="none" anchor="ctr"/>
          <a:lstStyle/>
          <a:p>
            <a:pPr algn="ctr"/>
            <a:r>
              <a:rPr lang="en-GB">
                <a:latin typeface="Palatino Linotype" panose="02040502050505030304" pitchFamily="18" charset="0"/>
                <a:cs typeface="Arial" charset="0"/>
              </a:rPr>
              <a:t>Bimodal age distribution: </a:t>
            </a:r>
          </a:p>
          <a:p>
            <a:pPr algn="ctr"/>
            <a:r>
              <a:rPr lang="en-GB">
                <a:latin typeface="Palatino Linotype" panose="02040502050505030304" pitchFamily="18" charset="0"/>
                <a:cs typeface="Arial" charset="0"/>
              </a:rPr>
              <a:t>20-40 yrs/60-80 yrs</a:t>
            </a:r>
          </a:p>
        </p:txBody>
      </p:sp>
      <p:sp>
        <p:nvSpPr>
          <p:cNvPr id="40977" name="Line 17"/>
          <p:cNvSpPr>
            <a:spLocks noChangeShapeType="1"/>
          </p:cNvSpPr>
          <p:nvPr/>
        </p:nvSpPr>
        <p:spPr bwMode="auto">
          <a:xfrm flipV="1">
            <a:off x="6553200" y="1981200"/>
            <a:ext cx="914400" cy="990600"/>
          </a:xfrm>
          <a:prstGeom prst="line">
            <a:avLst/>
          </a:prstGeom>
          <a:noFill/>
          <a:ln w="9525">
            <a:solidFill>
              <a:schemeClr val="tx1"/>
            </a:solidFill>
            <a:round/>
            <a:headEnd/>
            <a:tailEnd type="triangle" w="med" len="med"/>
          </a:ln>
          <a:effectLst/>
        </p:spPr>
        <p:txBody>
          <a:bodyPr/>
          <a:lstStyle/>
          <a:p>
            <a:endParaRPr lang="en-US">
              <a:latin typeface="Palatino Linotype" panose="02040502050505030304" pitchFamily="18" charset="0"/>
            </a:endParaRPr>
          </a:p>
        </p:txBody>
      </p:sp>
      <p:sp>
        <p:nvSpPr>
          <p:cNvPr id="40978" name="Line 18"/>
          <p:cNvSpPr>
            <a:spLocks noChangeShapeType="1"/>
          </p:cNvSpPr>
          <p:nvPr/>
        </p:nvSpPr>
        <p:spPr bwMode="auto">
          <a:xfrm>
            <a:off x="7010400" y="3581400"/>
            <a:ext cx="685800" cy="381000"/>
          </a:xfrm>
          <a:prstGeom prst="line">
            <a:avLst/>
          </a:prstGeom>
          <a:noFill/>
          <a:ln w="9525">
            <a:solidFill>
              <a:schemeClr val="tx1"/>
            </a:solidFill>
            <a:round/>
            <a:headEnd/>
            <a:tailEnd type="triangle" w="med" len="med"/>
          </a:ln>
          <a:effectLst/>
        </p:spPr>
        <p:txBody>
          <a:bodyPr/>
          <a:lstStyle/>
          <a:p>
            <a:endParaRPr lang="en-US">
              <a:latin typeface="Palatino Linotype" panose="02040502050505030304" pitchFamily="18" charset="0"/>
            </a:endParaRPr>
          </a:p>
        </p:txBody>
      </p:sp>
      <p:sp>
        <p:nvSpPr>
          <p:cNvPr id="40979" name="Line 19"/>
          <p:cNvSpPr>
            <a:spLocks noChangeShapeType="1"/>
          </p:cNvSpPr>
          <p:nvPr/>
        </p:nvSpPr>
        <p:spPr bwMode="auto">
          <a:xfrm>
            <a:off x="6781800" y="3810000"/>
            <a:ext cx="914400" cy="1295400"/>
          </a:xfrm>
          <a:prstGeom prst="line">
            <a:avLst/>
          </a:prstGeom>
          <a:noFill/>
          <a:ln w="9525">
            <a:solidFill>
              <a:schemeClr val="tx1"/>
            </a:solidFill>
            <a:round/>
            <a:headEnd/>
            <a:tailEnd type="triangle" w="med" len="med"/>
          </a:ln>
          <a:effectLst/>
        </p:spPr>
        <p:txBody>
          <a:bodyPr/>
          <a:lstStyle/>
          <a:p>
            <a:endParaRPr lang="en-US">
              <a:latin typeface="Palatino Linotype" panose="02040502050505030304" pitchFamily="18" charset="0"/>
            </a:endParaRPr>
          </a:p>
        </p:txBody>
      </p:sp>
      <p:sp>
        <p:nvSpPr>
          <p:cNvPr id="40980" name="Line 20"/>
          <p:cNvSpPr>
            <a:spLocks noChangeShapeType="1"/>
          </p:cNvSpPr>
          <p:nvPr/>
        </p:nvSpPr>
        <p:spPr bwMode="auto">
          <a:xfrm flipH="1">
            <a:off x="3962400" y="3505200"/>
            <a:ext cx="838200" cy="0"/>
          </a:xfrm>
          <a:prstGeom prst="line">
            <a:avLst/>
          </a:prstGeom>
          <a:noFill/>
          <a:ln w="9525">
            <a:solidFill>
              <a:schemeClr val="tx1"/>
            </a:solidFill>
            <a:round/>
            <a:headEnd/>
            <a:tailEnd type="triangle" w="med" len="med"/>
          </a:ln>
          <a:effectLst/>
        </p:spPr>
        <p:txBody>
          <a:bodyPr/>
          <a:lstStyle/>
          <a:p>
            <a:endParaRPr lang="en-US">
              <a:latin typeface="Palatino Linotype" panose="02040502050505030304" pitchFamily="18" charset="0"/>
            </a:endParaRPr>
          </a:p>
        </p:txBody>
      </p:sp>
      <p:sp>
        <p:nvSpPr>
          <p:cNvPr id="40981" name="Line 21"/>
          <p:cNvSpPr>
            <a:spLocks noChangeShapeType="1"/>
          </p:cNvSpPr>
          <p:nvPr/>
        </p:nvSpPr>
        <p:spPr bwMode="auto">
          <a:xfrm flipH="1" flipV="1">
            <a:off x="4495800" y="2286000"/>
            <a:ext cx="762000" cy="762000"/>
          </a:xfrm>
          <a:prstGeom prst="line">
            <a:avLst/>
          </a:prstGeom>
          <a:noFill/>
          <a:ln w="9525">
            <a:solidFill>
              <a:schemeClr val="tx1"/>
            </a:solidFill>
            <a:round/>
            <a:headEnd/>
            <a:tailEnd type="triangle" w="med" len="med"/>
          </a:ln>
          <a:effectLst/>
        </p:spPr>
        <p:txBody>
          <a:bodyPr/>
          <a:lstStyle/>
          <a:p>
            <a:endParaRPr lang="en-US">
              <a:latin typeface="Palatino Linotype" panose="02040502050505030304" pitchFamily="18" charset="0"/>
            </a:endParaRPr>
          </a:p>
        </p:txBody>
      </p:sp>
      <p:sp>
        <p:nvSpPr>
          <p:cNvPr id="40982" name="Line 22"/>
          <p:cNvSpPr>
            <a:spLocks noChangeShapeType="1"/>
          </p:cNvSpPr>
          <p:nvPr/>
        </p:nvSpPr>
        <p:spPr bwMode="auto">
          <a:xfrm flipH="1">
            <a:off x="4648200" y="3886200"/>
            <a:ext cx="533400" cy="609600"/>
          </a:xfrm>
          <a:prstGeom prst="line">
            <a:avLst/>
          </a:prstGeom>
          <a:noFill/>
          <a:ln w="9525">
            <a:solidFill>
              <a:schemeClr val="tx1"/>
            </a:solidFill>
            <a:round/>
            <a:headEnd/>
            <a:tailEnd type="triangle" w="med" len="med"/>
          </a:ln>
          <a:effectLst/>
        </p:spPr>
        <p:txBody>
          <a:bodyPr/>
          <a:lstStyle/>
          <a:p>
            <a:endParaRPr lang="en-US">
              <a:latin typeface="Palatino Linotype" panose="02040502050505030304" pitchFamily="18" charset="0"/>
            </a:endParaRPr>
          </a:p>
        </p:txBody>
      </p:sp>
      <p:sp>
        <p:nvSpPr>
          <p:cNvPr id="40985" name="Rectangle 25"/>
          <p:cNvSpPr>
            <a:spLocks noChangeArrowheads="1"/>
          </p:cNvSpPr>
          <p:nvPr/>
        </p:nvSpPr>
        <p:spPr bwMode="auto">
          <a:xfrm>
            <a:off x="7543800" y="2514600"/>
            <a:ext cx="2819400" cy="762000"/>
          </a:xfrm>
          <a:prstGeom prst="rect">
            <a:avLst/>
          </a:prstGeom>
          <a:solidFill>
            <a:srgbClr val="FFFFCC"/>
          </a:solidFill>
          <a:ln w="9525">
            <a:solidFill>
              <a:schemeClr val="tx1"/>
            </a:solidFill>
            <a:miter lim="800000"/>
            <a:headEnd/>
            <a:tailEnd/>
          </a:ln>
          <a:effectLst/>
        </p:spPr>
        <p:txBody>
          <a:bodyPr wrap="none" anchor="ctr"/>
          <a:lstStyle/>
          <a:p>
            <a:pPr algn="ctr"/>
            <a:r>
              <a:rPr lang="en-GB">
                <a:latin typeface="Palatino Linotype" panose="02040502050505030304" pitchFamily="18" charset="0"/>
                <a:cs typeface="Arial" charset="0"/>
              </a:rPr>
              <a:t>The incidence is lower in </a:t>
            </a:r>
          </a:p>
          <a:p>
            <a:pPr algn="ctr"/>
            <a:r>
              <a:rPr lang="en-GB">
                <a:latin typeface="Palatino Linotype" panose="02040502050505030304" pitchFamily="18" charset="0"/>
                <a:cs typeface="Arial" charset="0"/>
              </a:rPr>
              <a:t>non-white races.</a:t>
            </a:r>
            <a:endParaRPr lang="en-GB">
              <a:latin typeface="Palatino Linotype" panose="02040502050505030304" pitchFamily="18" charset="0"/>
            </a:endParaRPr>
          </a:p>
        </p:txBody>
      </p:sp>
      <p:sp>
        <p:nvSpPr>
          <p:cNvPr id="40986" name="Rectangle 26"/>
          <p:cNvSpPr>
            <a:spLocks noChangeArrowheads="1"/>
          </p:cNvSpPr>
          <p:nvPr/>
        </p:nvSpPr>
        <p:spPr bwMode="auto">
          <a:xfrm>
            <a:off x="7696200" y="4876800"/>
            <a:ext cx="2667000" cy="457200"/>
          </a:xfrm>
          <a:prstGeom prst="rect">
            <a:avLst/>
          </a:prstGeom>
          <a:solidFill>
            <a:srgbClr val="FFFFCC"/>
          </a:solidFill>
          <a:ln w="9525">
            <a:solidFill>
              <a:schemeClr val="tx1"/>
            </a:solidFill>
            <a:miter lim="800000"/>
            <a:headEnd/>
            <a:tailEnd/>
          </a:ln>
          <a:effectLst/>
        </p:spPr>
        <p:txBody>
          <a:bodyPr wrap="none" anchor="ctr"/>
          <a:lstStyle/>
          <a:p>
            <a:pPr algn="ctr"/>
            <a:r>
              <a:rPr lang="en-GB">
                <a:latin typeface="Palatino Linotype" panose="02040502050505030304" pitchFamily="18" charset="0"/>
              </a:rPr>
              <a:t>The incidence is rising</a:t>
            </a:r>
          </a:p>
        </p:txBody>
      </p:sp>
      <p:sp>
        <p:nvSpPr>
          <p:cNvPr id="40987" name="Line 27"/>
          <p:cNvSpPr>
            <a:spLocks noChangeShapeType="1"/>
          </p:cNvSpPr>
          <p:nvPr/>
        </p:nvSpPr>
        <p:spPr bwMode="auto">
          <a:xfrm flipV="1">
            <a:off x="6858000" y="2895600"/>
            <a:ext cx="685800" cy="304800"/>
          </a:xfrm>
          <a:prstGeom prst="line">
            <a:avLst/>
          </a:prstGeom>
          <a:noFill/>
          <a:ln w="9525">
            <a:solidFill>
              <a:schemeClr val="tx1"/>
            </a:solidFill>
            <a:round/>
            <a:headEnd/>
            <a:tailEnd type="triangle" w="med" len="med"/>
          </a:ln>
          <a:effectLst/>
        </p:spPr>
        <p:txBody>
          <a:bodyPr/>
          <a:lstStyle/>
          <a:p>
            <a:endParaRPr lang="en-US">
              <a:latin typeface="Palatino Linotype" panose="02040502050505030304" pitchFamily="18" charset="0"/>
            </a:endParaRPr>
          </a:p>
        </p:txBody>
      </p:sp>
      <p:sp>
        <p:nvSpPr>
          <p:cNvPr id="40988" name="Line 28"/>
          <p:cNvSpPr>
            <a:spLocks noChangeShapeType="1"/>
          </p:cNvSpPr>
          <p:nvPr/>
        </p:nvSpPr>
        <p:spPr bwMode="auto">
          <a:xfrm>
            <a:off x="5943600" y="4038600"/>
            <a:ext cx="0" cy="1752600"/>
          </a:xfrm>
          <a:prstGeom prst="line">
            <a:avLst/>
          </a:prstGeom>
          <a:noFill/>
          <a:ln w="9525">
            <a:solidFill>
              <a:schemeClr val="tx1"/>
            </a:solidFill>
            <a:round/>
            <a:headEnd/>
            <a:tailEnd type="triangle" w="med" len="med"/>
          </a:ln>
          <a:effectLst/>
        </p:spPr>
        <p:txBody>
          <a:bodyPr/>
          <a:lstStyle/>
          <a:p>
            <a:endParaRPr lang="en-US">
              <a:latin typeface="Palatino Linotype" panose="02040502050505030304" pitchFamily="18" charset="0"/>
            </a:endParaRPr>
          </a:p>
        </p:txBody>
      </p:sp>
      <p:sp>
        <p:nvSpPr>
          <p:cNvPr id="40990" name="Rectangle 30"/>
          <p:cNvSpPr>
            <a:spLocks noGrp="1" noChangeArrowheads="1"/>
          </p:cNvSpPr>
          <p:nvPr>
            <p:ph type="title"/>
          </p:nvPr>
        </p:nvSpPr>
        <p:spPr>
          <a:xfrm>
            <a:off x="228600" y="496618"/>
            <a:ext cx="5029200" cy="533400"/>
          </a:xfrm>
          <a:noFill/>
          <a:ln>
            <a:noFill/>
          </a:ln>
        </p:spPr>
        <p:style>
          <a:lnRef idx="1">
            <a:schemeClr val="accent2"/>
          </a:lnRef>
          <a:fillRef idx="2">
            <a:schemeClr val="accent2"/>
          </a:fillRef>
          <a:effectRef idx="1">
            <a:schemeClr val="accent2"/>
          </a:effectRef>
          <a:fontRef idx="minor">
            <a:schemeClr val="dk1"/>
          </a:fontRef>
        </p:style>
        <p:txBody>
          <a:bodyPr>
            <a:normAutofit/>
          </a:bodyPr>
          <a:lstStyle/>
          <a:p>
            <a:r>
              <a:rPr lang="en-GB" sz="2800" dirty="0">
                <a:latin typeface="Palatino Linotype" panose="02040502050505030304" pitchFamily="18" charset="0"/>
              </a:rPr>
              <a:t>Epidemiology-</a:t>
            </a:r>
            <a:r>
              <a:rPr lang="en-GB" sz="2800" dirty="0" err="1">
                <a:latin typeface="Palatino Linotype" panose="02040502050505030304" pitchFamily="18" charset="0"/>
              </a:rPr>
              <a:t>Crohn’s</a:t>
            </a:r>
            <a:r>
              <a:rPr lang="en-GB" sz="2800" dirty="0">
                <a:latin typeface="Palatino Linotype" panose="02040502050505030304" pitchFamily="18" charset="0"/>
              </a:rPr>
              <a:t> Disease</a:t>
            </a:r>
          </a:p>
        </p:txBody>
      </p:sp>
      <p:sp>
        <p:nvSpPr>
          <p:cNvPr id="2" name="Slide Number Placeholder 1"/>
          <p:cNvSpPr>
            <a:spLocks noGrp="1"/>
          </p:cNvSpPr>
          <p:nvPr>
            <p:ph type="sldNum" sz="quarter" idx="12"/>
          </p:nvPr>
        </p:nvSpPr>
        <p:spPr/>
        <p:txBody>
          <a:bodyPr/>
          <a:lstStyle/>
          <a:p>
            <a:fld id="{71448CA8-257F-46AF-A0DA-9036E79DD6C8}" type="slidenum">
              <a:rPr lang="en-US" smtClean="0">
                <a:latin typeface="Palatino Linotype" panose="02040502050505030304" pitchFamily="18" charset="0"/>
              </a:rPr>
              <a:pPr/>
              <a:t>19</a:t>
            </a:fld>
            <a:endParaRPr lang="en-US">
              <a:latin typeface="Palatino Linotype" panose="02040502050505030304" pitchFamily="18" charset="0"/>
            </a:endParaRPr>
          </a:p>
        </p:txBody>
      </p:sp>
      <p:pic>
        <p:nvPicPr>
          <p:cNvPr id="26" name="Picture 25">
            <a:extLst>
              <a:ext uri="{FF2B5EF4-FFF2-40B4-BE49-F238E27FC236}">
                <a16:creationId xmlns:a16="http://schemas.microsoft.com/office/drawing/2014/main" id="{389277F5-5B75-4D58-964E-6603F63187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00" t="3457" r="3703" b="3218"/>
          <a:stretch/>
        </p:blipFill>
        <p:spPr>
          <a:xfrm>
            <a:off x="1906439" y="1223472"/>
            <a:ext cx="7375585" cy="5411434"/>
          </a:xfrm>
          <a:prstGeom prst="rect">
            <a:avLst/>
          </a:prstGeom>
        </p:spPr>
      </p:pic>
      <p:sp>
        <p:nvSpPr>
          <p:cNvPr id="3" name="Slide Number Placeholder 2"/>
          <p:cNvSpPr>
            <a:spLocks noGrp="1"/>
          </p:cNvSpPr>
          <p:nvPr>
            <p:ph type="sldNum" sz="quarter" idx="12"/>
          </p:nvPr>
        </p:nvSpPr>
        <p:spPr/>
        <p:txBody>
          <a:bodyPr/>
          <a:lstStyle/>
          <a:p>
            <a:fld id="{71448CA8-257F-46AF-A0DA-9036E79DD6C8}" type="slidenum">
              <a:rPr lang="en-US" smtClean="0"/>
              <a:pPr/>
              <a:t>2</a:t>
            </a:fld>
            <a:endParaRPr lang="en-US"/>
          </a:p>
        </p:txBody>
      </p:sp>
      <p:pic>
        <p:nvPicPr>
          <p:cNvPr id="4" name="Picture 3">
            <a:extLst>
              <a:ext uri="{FF2B5EF4-FFF2-40B4-BE49-F238E27FC236}">
                <a16:creationId xmlns:a16="http://schemas.microsoft.com/office/drawing/2014/main" id="{F6CE10F3-5E81-4DDC-9EB4-47EFBD6DA2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65C6035-0E51-4E2C-9593-B1074167B34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079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23948" y="304537"/>
            <a:ext cx="4305629" cy="633413"/>
          </a:xfrm>
          <a:noFill/>
          <a:ln>
            <a:noFill/>
          </a:ln>
        </p:spPr>
        <p:style>
          <a:lnRef idx="1">
            <a:schemeClr val="accent4"/>
          </a:lnRef>
          <a:fillRef idx="2">
            <a:schemeClr val="accent4"/>
          </a:fillRef>
          <a:effectRef idx="1">
            <a:schemeClr val="accent4"/>
          </a:effectRef>
          <a:fontRef idx="minor">
            <a:schemeClr val="dk1"/>
          </a:fontRef>
        </p:style>
        <p:txBody>
          <a:bodyPr>
            <a:normAutofit/>
          </a:bodyPr>
          <a:lstStyle/>
          <a:p>
            <a:r>
              <a:rPr lang="en-GB" sz="2800" dirty="0" err="1">
                <a:latin typeface="Palatino Linotype" panose="02040502050505030304" pitchFamily="18" charset="0"/>
              </a:rPr>
              <a:t>Etiology</a:t>
            </a:r>
            <a:r>
              <a:rPr lang="en-GB" sz="2800" dirty="0">
                <a:latin typeface="Palatino Linotype" panose="02040502050505030304" pitchFamily="18" charset="0"/>
              </a:rPr>
              <a:t> &amp; Pathogenesis</a:t>
            </a:r>
          </a:p>
        </p:txBody>
      </p:sp>
      <p:sp>
        <p:nvSpPr>
          <p:cNvPr id="4099" name="Rectangle 3"/>
          <p:cNvSpPr>
            <a:spLocks noGrp="1" noChangeArrowheads="1"/>
          </p:cNvSpPr>
          <p:nvPr>
            <p:ph type="body" idx="1"/>
          </p:nvPr>
        </p:nvSpPr>
        <p:spPr>
          <a:xfrm>
            <a:off x="1828800" y="1206500"/>
            <a:ext cx="8534400" cy="5514975"/>
          </a:xfrm>
        </p:spPr>
        <p:txBody>
          <a:bodyPr>
            <a:normAutofit fontScale="92500" lnSpcReduction="20000"/>
          </a:bodyPr>
          <a:lstStyle/>
          <a:p>
            <a:pPr>
              <a:lnSpc>
                <a:spcPct val="110000"/>
              </a:lnSpc>
              <a:spcBef>
                <a:spcPct val="0"/>
              </a:spcBef>
            </a:pPr>
            <a:r>
              <a:rPr lang="en-GB" sz="1800" dirty="0">
                <a:latin typeface="Palatino Linotype" panose="02040502050505030304" pitchFamily="18" charset="0"/>
              </a:rPr>
              <a:t>The aetiology of </a:t>
            </a:r>
            <a:r>
              <a:rPr lang="en-GB" sz="1800" dirty="0" err="1">
                <a:latin typeface="Palatino Linotype" panose="02040502050505030304" pitchFamily="18" charset="0"/>
              </a:rPr>
              <a:t>Crohn’s</a:t>
            </a:r>
            <a:r>
              <a:rPr lang="en-GB" sz="1800" dirty="0">
                <a:latin typeface="Palatino Linotype" panose="02040502050505030304" pitchFamily="18" charset="0"/>
              </a:rPr>
              <a:t> disease is unknown.  There are many proposed pathogenic mechanisms, some of which are represented in this diagram.</a:t>
            </a:r>
          </a:p>
          <a:p>
            <a:pPr>
              <a:lnSpc>
                <a:spcPct val="110000"/>
              </a:lnSpc>
              <a:spcBef>
                <a:spcPct val="0"/>
              </a:spcBef>
              <a:buFont typeface="Wingdings" pitchFamily="2" charset="2"/>
              <a:buNone/>
            </a:pPr>
            <a:endParaRPr lang="en-GB" sz="1800" dirty="0">
              <a:latin typeface="Palatino Linotype" panose="02040502050505030304" pitchFamily="18" charset="0"/>
            </a:endParaRPr>
          </a:p>
          <a:p>
            <a:pPr>
              <a:lnSpc>
                <a:spcPct val="110000"/>
              </a:lnSpc>
            </a:pPr>
            <a:endParaRPr lang="en-GB" sz="1800" dirty="0">
              <a:latin typeface="Palatino Linotype" panose="02040502050505030304" pitchFamily="18" charset="0"/>
            </a:endParaRPr>
          </a:p>
          <a:p>
            <a:pPr marL="0" indent="0">
              <a:lnSpc>
                <a:spcPct val="110000"/>
              </a:lnSpc>
              <a:buNone/>
            </a:pPr>
            <a:endParaRPr lang="en-GB" sz="1800" dirty="0">
              <a:latin typeface="Palatino Linotype" panose="02040502050505030304" pitchFamily="18" charset="0"/>
            </a:endParaRPr>
          </a:p>
          <a:p>
            <a:pPr>
              <a:lnSpc>
                <a:spcPct val="110000"/>
              </a:lnSpc>
            </a:pPr>
            <a:endParaRPr lang="en-GB" sz="1800" dirty="0">
              <a:latin typeface="Palatino Linotype" panose="02040502050505030304" pitchFamily="18" charset="0"/>
            </a:endParaRPr>
          </a:p>
          <a:p>
            <a:pPr>
              <a:lnSpc>
                <a:spcPct val="110000"/>
              </a:lnSpc>
            </a:pPr>
            <a:endParaRPr lang="en-GB" sz="1800" dirty="0">
              <a:latin typeface="Palatino Linotype" panose="02040502050505030304" pitchFamily="18" charset="0"/>
            </a:endParaRPr>
          </a:p>
          <a:p>
            <a:pPr>
              <a:lnSpc>
                <a:spcPct val="110000"/>
              </a:lnSpc>
            </a:pPr>
            <a:endParaRPr lang="en-GB" sz="1800" dirty="0">
              <a:latin typeface="Palatino Linotype" panose="02040502050505030304" pitchFamily="18" charset="0"/>
            </a:endParaRPr>
          </a:p>
          <a:p>
            <a:pPr>
              <a:lnSpc>
                <a:spcPct val="110000"/>
              </a:lnSpc>
            </a:pPr>
            <a:endParaRPr lang="en-GB" sz="1800" dirty="0">
              <a:latin typeface="Palatino Linotype" panose="02040502050505030304" pitchFamily="18" charset="0"/>
            </a:endParaRPr>
          </a:p>
          <a:p>
            <a:pPr>
              <a:lnSpc>
                <a:spcPct val="110000"/>
              </a:lnSpc>
            </a:pPr>
            <a:endParaRPr lang="en-GB" sz="1800" dirty="0">
              <a:latin typeface="Palatino Linotype" panose="02040502050505030304" pitchFamily="18" charset="0"/>
            </a:endParaRPr>
          </a:p>
          <a:p>
            <a:pPr>
              <a:lnSpc>
                <a:spcPct val="110000"/>
              </a:lnSpc>
            </a:pPr>
            <a:endParaRPr lang="en-GB" sz="1800" dirty="0">
              <a:latin typeface="Palatino Linotype" panose="02040502050505030304" pitchFamily="18" charset="0"/>
            </a:endParaRPr>
          </a:p>
          <a:p>
            <a:pPr>
              <a:lnSpc>
                <a:spcPct val="110000"/>
              </a:lnSpc>
            </a:pPr>
            <a:endParaRPr lang="en-GB" sz="1800" dirty="0">
              <a:latin typeface="Palatino Linotype" panose="02040502050505030304" pitchFamily="18" charset="0"/>
            </a:endParaRPr>
          </a:p>
          <a:p>
            <a:pPr>
              <a:lnSpc>
                <a:spcPct val="110000"/>
              </a:lnSpc>
            </a:pPr>
            <a:endParaRPr lang="en-GB" sz="1800" dirty="0">
              <a:latin typeface="Palatino Linotype" panose="02040502050505030304" pitchFamily="18" charset="0"/>
            </a:endParaRPr>
          </a:p>
          <a:p>
            <a:pPr>
              <a:lnSpc>
                <a:spcPct val="110000"/>
              </a:lnSpc>
            </a:pPr>
            <a:endParaRPr lang="en-GB" sz="1800" dirty="0">
              <a:latin typeface="Palatino Linotype" panose="02040502050505030304" pitchFamily="18" charset="0"/>
            </a:endParaRPr>
          </a:p>
          <a:p>
            <a:pPr>
              <a:lnSpc>
                <a:spcPct val="110000"/>
              </a:lnSpc>
              <a:spcBef>
                <a:spcPct val="0"/>
              </a:spcBef>
            </a:pPr>
            <a:r>
              <a:rPr lang="en-GB" sz="1800" dirty="0">
                <a:latin typeface="Palatino Linotype" panose="02040502050505030304" pitchFamily="18" charset="0"/>
              </a:rPr>
              <a:t>As there is no one cause, it is likely that </a:t>
            </a:r>
            <a:r>
              <a:rPr lang="en-GB" sz="1800" dirty="0">
                <a:solidFill>
                  <a:srgbClr val="0070C0"/>
                </a:solidFill>
                <a:latin typeface="Palatino Linotype" panose="02040502050505030304" pitchFamily="18" charset="0"/>
              </a:rPr>
              <a:t>Crohn’s disease is an outcome of interactions between genetic predisposition, environmental factors and the subsequent reaction of the host immune system</a:t>
            </a:r>
            <a:r>
              <a:rPr lang="en-GB" sz="1800" dirty="0">
                <a:latin typeface="Palatino Linotype" panose="02040502050505030304" pitchFamily="18" charset="0"/>
              </a:rPr>
              <a:t>.  </a:t>
            </a:r>
          </a:p>
        </p:txBody>
      </p:sp>
      <p:sp>
        <p:nvSpPr>
          <p:cNvPr id="4100" name="Oval 4"/>
          <p:cNvSpPr>
            <a:spLocks noChangeArrowheads="1"/>
          </p:cNvSpPr>
          <p:nvPr/>
        </p:nvSpPr>
        <p:spPr bwMode="auto">
          <a:xfrm>
            <a:off x="4100513" y="2471941"/>
            <a:ext cx="1873250" cy="936625"/>
          </a:xfrm>
          <a:prstGeom prst="ellipse">
            <a:avLst/>
          </a:prstGeom>
          <a:solidFill>
            <a:srgbClr val="CC99FF"/>
          </a:solidFill>
          <a:ln w="9525">
            <a:solidFill>
              <a:schemeClr val="tx1"/>
            </a:solidFill>
            <a:round/>
            <a:headEnd/>
            <a:tailEnd/>
          </a:ln>
          <a:effectLst/>
        </p:spPr>
        <p:txBody>
          <a:bodyPr wrap="none" anchor="ctr"/>
          <a:lstStyle/>
          <a:p>
            <a:endParaRPr lang="en-US"/>
          </a:p>
        </p:txBody>
      </p:sp>
      <p:sp>
        <p:nvSpPr>
          <p:cNvPr id="4101" name="Text Box 5"/>
          <p:cNvSpPr txBox="1">
            <a:spLocks noChangeArrowheads="1"/>
          </p:cNvSpPr>
          <p:nvPr/>
        </p:nvSpPr>
        <p:spPr bwMode="auto">
          <a:xfrm>
            <a:off x="4128925" y="2587625"/>
            <a:ext cx="1727200" cy="581025"/>
          </a:xfrm>
          <a:prstGeom prst="rect">
            <a:avLst/>
          </a:prstGeom>
          <a:noFill/>
          <a:ln w="9525">
            <a:noFill/>
            <a:miter lim="800000"/>
            <a:headEnd/>
            <a:tailEnd/>
          </a:ln>
          <a:effectLst/>
        </p:spPr>
        <p:txBody>
          <a:bodyPr>
            <a:spAutoFit/>
          </a:bodyPr>
          <a:lstStyle/>
          <a:p>
            <a:pPr algn="ctr">
              <a:spcBef>
                <a:spcPct val="50000"/>
              </a:spcBef>
            </a:pPr>
            <a:r>
              <a:rPr lang="en-GB" sz="1600" dirty="0">
                <a:latin typeface="Tahoma" pitchFamily="34" charset="0"/>
                <a:cs typeface="Arial" charset="0"/>
              </a:rPr>
              <a:t>Genetic susceptibility</a:t>
            </a:r>
          </a:p>
        </p:txBody>
      </p:sp>
      <p:sp>
        <p:nvSpPr>
          <p:cNvPr id="4102" name="Oval 6"/>
          <p:cNvSpPr>
            <a:spLocks noChangeArrowheads="1"/>
          </p:cNvSpPr>
          <p:nvPr/>
        </p:nvSpPr>
        <p:spPr bwMode="auto">
          <a:xfrm>
            <a:off x="5684839" y="2471941"/>
            <a:ext cx="1944687" cy="936625"/>
          </a:xfrm>
          <a:prstGeom prst="ellipse">
            <a:avLst/>
          </a:prstGeom>
          <a:solidFill>
            <a:srgbClr val="FFCC00"/>
          </a:solidFill>
          <a:ln w="9525">
            <a:solidFill>
              <a:schemeClr val="tx1"/>
            </a:solidFill>
            <a:round/>
            <a:headEnd/>
            <a:tailEnd/>
          </a:ln>
          <a:effectLst/>
        </p:spPr>
        <p:txBody>
          <a:bodyPr wrap="none" anchor="ctr"/>
          <a:lstStyle/>
          <a:p>
            <a:endParaRPr lang="en-US"/>
          </a:p>
        </p:txBody>
      </p:sp>
      <p:sp>
        <p:nvSpPr>
          <p:cNvPr id="4103" name="Text Box 7"/>
          <p:cNvSpPr txBox="1">
            <a:spLocks noChangeArrowheads="1"/>
          </p:cNvSpPr>
          <p:nvPr/>
        </p:nvSpPr>
        <p:spPr bwMode="auto">
          <a:xfrm>
            <a:off x="5684839" y="2616404"/>
            <a:ext cx="1944687" cy="581025"/>
          </a:xfrm>
          <a:prstGeom prst="rect">
            <a:avLst/>
          </a:prstGeom>
          <a:noFill/>
          <a:ln w="9525">
            <a:noFill/>
            <a:miter lim="800000"/>
            <a:headEnd/>
            <a:tailEnd/>
          </a:ln>
          <a:effectLst/>
        </p:spPr>
        <p:txBody>
          <a:bodyPr>
            <a:spAutoFit/>
          </a:bodyPr>
          <a:lstStyle/>
          <a:p>
            <a:pPr algn="ctr">
              <a:spcBef>
                <a:spcPct val="50000"/>
              </a:spcBef>
            </a:pPr>
            <a:r>
              <a:rPr lang="en-GB" sz="1600">
                <a:latin typeface="Tahoma" pitchFamily="34" charset="0"/>
                <a:cs typeface="Arial" charset="0"/>
              </a:rPr>
              <a:t>Environmental factors</a:t>
            </a:r>
          </a:p>
        </p:txBody>
      </p:sp>
      <p:sp>
        <p:nvSpPr>
          <p:cNvPr id="4104" name="Oval 8"/>
          <p:cNvSpPr>
            <a:spLocks noChangeArrowheads="1"/>
          </p:cNvSpPr>
          <p:nvPr/>
        </p:nvSpPr>
        <p:spPr bwMode="auto">
          <a:xfrm>
            <a:off x="5108575" y="3119640"/>
            <a:ext cx="1441450" cy="1295400"/>
          </a:xfrm>
          <a:prstGeom prst="ellipse">
            <a:avLst/>
          </a:prstGeom>
          <a:solidFill>
            <a:srgbClr val="99CC00"/>
          </a:solidFill>
          <a:ln w="9525">
            <a:solidFill>
              <a:schemeClr val="tx1"/>
            </a:solidFill>
            <a:round/>
            <a:headEnd/>
            <a:tailEnd/>
          </a:ln>
          <a:effectLst/>
        </p:spPr>
        <p:txBody>
          <a:bodyPr wrap="none" anchor="ctr"/>
          <a:lstStyle/>
          <a:p>
            <a:endParaRPr lang="en-US"/>
          </a:p>
        </p:txBody>
      </p:sp>
      <p:sp>
        <p:nvSpPr>
          <p:cNvPr id="4105" name="Text Box 9"/>
          <p:cNvSpPr txBox="1">
            <a:spLocks noChangeArrowheads="1"/>
          </p:cNvSpPr>
          <p:nvPr/>
        </p:nvSpPr>
        <p:spPr bwMode="auto">
          <a:xfrm>
            <a:off x="5253039" y="2366963"/>
            <a:ext cx="1152525" cy="366712"/>
          </a:xfrm>
          <a:prstGeom prst="rect">
            <a:avLst/>
          </a:prstGeom>
          <a:noFill/>
          <a:ln w="9525">
            <a:noFill/>
            <a:miter lim="800000"/>
            <a:headEnd/>
            <a:tailEnd/>
          </a:ln>
          <a:effectLst/>
        </p:spPr>
        <p:txBody>
          <a:bodyPr>
            <a:spAutoFit/>
          </a:bodyPr>
          <a:lstStyle/>
          <a:p>
            <a:pPr>
              <a:spcBef>
                <a:spcPct val="50000"/>
              </a:spcBef>
            </a:pPr>
            <a:endParaRPr lang="en-US">
              <a:latin typeface="Tahoma" pitchFamily="34" charset="0"/>
              <a:cs typeface="Arial" charset="0"/>
            </a:endParaRPr>
          </a:p>
        </p:txBody>
      </p:sp>
      <p:sp>
        <p:nvSpPr>
          <p:cNvPr id="4106" name="Text Box 10"/>
          <p:cNvSpPr txBox="1">
            <a:spLocks noChangeArrowheads="1"/>
          </p:cNvSpPr>
          <p:nvPr/>
        </p:nvSpPr>
        <p:spPr bwMode="auto">
          <a:xfrm>
            <a:off x="5181601" y="3335540"/>
            <a:ext cx="1223963" cy="825500"/>
          </a:xfrm>
          <a:prstGeom prst="rect">
            <a:avLst/>
          </a:prstGeom>
          <a:noFill/>
          <a:ln w="9525">
            <a:noFill/>
            <a:miter lim="800000"/>
            <a:headEnd/>
            <a:tailEnd/>
          </a:ln>
          <a:effectLst/>
        </p:spPr>
        <p:txBody>
          <a:bodyPr>
            <a:spAutoFit/>
          </a:bodyPr>
          <a:lstStyle/>
          <a:p>
            <a:pPr algn="ctr"/>
            <a:r>
              <a:rPr lang="en-GB" sz="1600">
                <a:latin typeface="Tahoma" pitchFamily="34" charset="0"/>
                <a:cs typeface="Arial" charset="0"/>
              </a:rPr>
              <a:t>Host</a:t>
            </a:r>
          </a:p>
          <a:p>
            <a:pPr algn="ctr"/>
            <a:r>
              <a:rPr lang="en-GB" sz="1600">
                <a:latin typeface="Tahoma" pitchFamily="34" charset="0"/>
                <a:cs typeface="Arial" charset="0"/>
              </a:rPr>
              <a:t>Immune</a:t>
            </a:r>
          </a:p>
          <a:p>
            <a:pPr algn="ctr"/>
            <a:r>
              <a:rPr lang="en-GB" sz="1600">
                <a:latin typeface="Tahoma" pitchFamily="34" charset="0"/>
                <a:cs typeface="Arial" charset="0"/>
              </a:rPr>
              <a:t>Response</a:t>
            </a:r>
          </a:p>
        </p:txBody>
      </p:sp>
      <p:sp>
        <p:nvSpPr>
          <p:cNvPr id="4107" name="AutoShape 11"/>
          <p:cNvSpPr>
            <a:spLocks noChangeArrowheads="1"/>
          </p:cNvSpPr>
          <p:nvPr/>
        </p:nvSpPr>
        <p:spPr bwMode="auto">
          <a:xfrm>
            <a:off x="5613400" y="4488066"/>
            <a:ext cx="431800" cy="576263"/>
          </a:xfrm>
          <a:prstGeom prst="downArrow">
            <a:avLst>
              <a:gd name="adj1" fmla="val 50000"/>
              <a:gd name="adj2" fmla="val 33364"/>
            </a:avLst>
          </a:prstGeom>
          <a:solidFill>
            <a:srgbClr val="FF0000"/>
          </a:solidFill>
          <a:ln w="9525">
            <a:solidFill>
              <a:schemeClr val="tx1"/>
            </a:solidFill>
            <a:miter lim="800000"/>
            <a:headEnd/>
            <a:tailEnd/>
          </a:ln>
          <a:effectLst/>
        </p:spPr>
        <p:txBody>
          <a:bodyPr vert="eaVert" wrap="none" anchor="ctr"/>
          <a:lstStyle/>
          <a:p>
            <a:endParaRPr lang="en-US"/>
          </a:p>
        </p:txBody>
      </p:sp>
      <p:sp>
        <p:nvSpPr>
          <p:cNvPr id="4108" name="Rectangle 12"/>
          <p:cNvSpPr>
            <a:spLocks noChangeArrowheads="1"/>
          </p:cNvSpPr>
          <p:nvPr/>
        </p:nvSpPr>
        <p:spPr bwMode="auto">
          <a:xfrm>
            <a:off x="4749800" y="5135766"/>
            <a:ext cx="2160588" cy="504825"/>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4109" name="Text Box 13"/>
          <p:cNvSpPr txBox="1">
            <a:spLocks noChangeArrowheads="1"/>
          </p:cNvSpPr>
          <p:nvPr/>
        </p:nvSpPr>
        <p:spPr bwMode="auto">
          <a:xfrm>
            <a:off x="4749800" y="5208791"/>
            <a:ext cx="2160588" cy="366713"/>
          </a:xfrm>
          <a:prstGeom prst="rect">
            <a:avLst/>
          </a:prstGeom>
          <a:noFill/>
          <a:ln w="9525">
            <a:noFill/>
            <a:miter lim="800000"/>
            <a:headEnd/>
            <a:tailEnd/>
          </a:ln>
          <a:effectLst/>
        </p:spPr>
        <p:txBody>
          <a:bodyPr>
            <a:spAutoFit/>
          </a:bodyPr>
          <a:lstStyle/>
          <a:p>
            <a:pPr algn="ctr">
              <a:spcBef>
                <a:spcPct val="50000"/>
              </a:spcBef>
            </a:pPr>
            <a:r>
              <a:rPr lang="en-GB">
                <a:latin typeface="Tahoma" pitchFamily="34" charset="0"/>
                <a:cs typeface="Arial" charset="0"/>
              </a:rPr>
              <a:t>Crohn’s Disease</a:t>
            </a:r>
          </a:p>
        </p:txBody>
      </p:sp>
      <p:sp>
        <p:nvSpPr>
          <p:cNvPr id="2" name="Slide Number Placeholder 1"/>
          <p:cNvSpPr>
            <a:spLocks noGrp="1"/>
          </p:cNvSpPr>
          <p:nvPr>
            <p:ph type="sldNum" sz="quarter" idx="12"/>
          </p:nvPr>
        </p:nvSpPr>
        <p:spPr/>
        <p:txBody>
          <a:bodyPr/>
          <a:lstStyle/>
          <a:p>
            <a:fld id="{71448CA8-257F-46AF-A0DA-9036E79DD6C8}" type="slidenum">
              <a:rPr lang="en-US" smtClean="0"/>
              <a:pPr/>
              <a:t>20</a:t>
            </a:fld>
            <a:endParaRPr lang="en-US"/>
          </a:p>
        </p:txBody>
      </p:sp>
      <p:pic>
        <p:nvPicPr>
          <p:cNvPr id="15" name="Picture 14">
            <a:extLst>
              <a:ext uri="{FF2B5EF4-FFF2-40B4-BE49-F238E27FC236}">
                <a16:creationId xmlns:a16="http://schemas.microsoft.com/office/drawing/2014/main" id="{311D9C5B-68BF-4369-B5F9-2417849192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189" y="1949570"/>
            <a:ext cx="10279811" cy="415498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buClr>
                <a:srgbClr val="FF0000"/>
              </a:buClr>
              <a:buFont typeface="Arial" panose="020B0604020202020204" pitchFamily="34" charset="0"/>
              <a:buChar char="•"/>
            </a:pPr>
            <a:r>
              <a:rPr lang="en-US" sz="2400" dirty="0">
                <a:latin typeface="Palatino Linotype" panose="02040502050505030304" pitchFamily="18" charset="0"/>
              </a:rPr>
              <a:t>Tumor markers:</a:t>
            </a:r>
          </a:p>
          <a:p>
            <a:pPr marL="800100" lvl="1" indent="-342900">
              <a:buClr>
                <a:srgbClr val="FF0000"/>
              </a:buClr>
              <a:buFont typeface="Arial" panose="020B0604020202020204" pitchFamily="34" charset="0"/>
              <a:buChar char="•"/>
            </a:pPr>
            <a:r>
              <a:rPr lang="en-US" sz="2400" dirty="0">
                <a:latin typeface="Palatino Linotype" panose="02040502050505030304" pitchFamily="18" charset="0"/>
              </a:rPr>
              <a:t>Measurable molecules that are associated with a malignancy. </a:t>
            </a:r>
          </a:p>
          <a:p>
            <a:pPr lvl="1">
              <a:buClr>
                <a:srgbClr val="FF0000"/>
              </a:buClr>
              <a:buFont typeface="Wingdings" pitchFamily="2" charset="2"/>
              <a:buChar char="v"/>
            </a:pPr>
            <a:endParaRPr lang="en-US" sz="2400" dirty="0">
              <a:latin typeface="Palatino Linotype" panose="02040502050505030304" pitchFamily="18" charset="0"/>
            </a:endParaRPr>
          </a:p>
          <a:p>
            <a:pPr marL="800100" lvl="1" indent="-342900">
              <a:buClr>
                <a:srgbClr val="FF0000"/>
              </a:buClr>
              <a:buFont typeface="Arial" panose="020B0604020202020204" pitchFamily="34" charset="0"/>
              <a:buChar char="•"/>
            </a:pPr>
            <a:r>
              <a:rPr lang="en-US" sz="2400" dirty="0">
                <a:latin typeface="Palatino Linotype" panose="02040502050505030304" pitchFamily="18" charset="0"/>
              </a:rPr>
              <a:t>Tumor-derived - produced by tumor cells</a:t>
            </a:r>
          </a:p>
          <a:p>
            <a:pPr lvl="1">
              <a:buClr>
                <a:srgbClr val="FF0000"/>
              </a:buClr>
            </a:pPr>
            <a:endParaRPr lang="en-US" sz="2400" dirty="0">
              <a:latin typeface="Palatino Linotype" panose="02040502050505030304" pitchFamily="18" charset="0"/>
            </a:endParaRPr>
          </a:p>
          <a:p>
            <a:pPr marL="800100" lvl="1" indent="-342900">
              <a:buClr>
                <a:srgbClr val="FF0000"/>
              </a:buClr>
              <a:buFont typeface="Arial" panose="020B0604020202020204" pitchFamily="34" charset="0"/>
              <a:buChar char="•"/>
            </a:pPr>
            <a:r>
              <a:rPr lang="en-US" sz="2400" dirty="0">
                <a:latin typeface="Palatino Linotype" panose="02040502050505030304" pitchFamily="18" charset="0"/>
              </a:rPr>
              <a:t>May be in circulation or tissue bound. </a:t>
            </a:r>
          </a:p>
          <a:p>
            <a:pPr>
              <a:buClr>
                <a:srgbClr val="FF0000"/>
              </a:buClr>
              <a:buFont typeface="Wingdings" pitchFamily="2" charset="2"/>
              <a:buChar char="v"/>
            </a:pPr>
            <a:endParaRPr lang="en-US" sz="2400" dirty="0">
              <a:latin typeface="Palatino Linotype" panose="02040502050505030304" pitchFamily="18" charset="0"/>
            </a:endParaRPr>
          </a:p>
          <a:p>
            <a:pPr marL="342900" indent="-342900">
              <a:buClr>
                <a:srgbClr val="FF0000"/>
              </a:buClr>
              <a:buFont typeface="Arial" panose="020B0604020202020204" pitchFamily="34" charset="0"/>
              <a:buChar char="•"/>
            </a:pPr>
            <a:r>
              <a:rPr lang="en-US" sz="2400" dirty="0">
                <a:latin typeface="Palatino Linotype" panose="02040502050505030304" pitchFamily="18" charset="0"/>
              </a:rPr>
              <a:t>Although there are a multitude of tumor markers, very few of them have found their way into clinical practice because of their lack of specificity.</a:t>
            </a:r>
          </a:p>
          <a:p>
            <a:pPr>
              <a:buClr>
                <a:srgbClr val="FF0000"/>
              </a:buClr>
            </a:pPr>
            <a:endParaRPr lang="en-US" sz="2400" dirty="0">
              <a:latin typeface="Palatino Linotype" panose="02040502050505030304" pitchFamily="18" charset="0"/>
            </a:endParaRPr>
          </a:p>
        </p:txBody>
      </p:sp>
      <p:sp>
        <p:nvSpPr>
          <p:cNvPr id="3" name="TextBox 2"/>
          <p:cNvSpPr txBox="1"/>
          <p:nvPr/>
        </p:nvSpPr>
        <p:spPr>
          <a:xfrm>
            <a:off x="388188" y="753446"/>
            <a:ext cx="6832121" cy="52322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b="1" dirty="0">
                <a:solidFill>
                  <a:schemeClr val="tx1"/>
                </a:solidFill>
                <a:latin typeface="Palatino Linotype" panose="02040502050505030304" pitchFamily="18" charset="0"/>
              </a:rPr>
              <a:t>Gastrointestinal Tumors - Introduction</a:t>
            </a:r>
          </a:p>
        </p:txBody>
      </p:sp>
      <p:sp>
        <p:nvSpPr>
          <p:cNvPr id="4" name="Slide Number Placeholder 3"/>
          <p:cNvSpPr>
            <a:spLocks noGrp="1"/>
          </p:cNvSpPr>
          <p:nvPr>
            <p:ph type="sldNum" sz="quarter" idx="12"/>
          </p:nvPr>
        </p:nvSpPr>
        <p:spPr/>
        <p:txBody>
          <a:bodyPr/>
          <a:lstStyle/>
          <a:p>
            <a:fld id="{71448CA8-257F-46AF-A0DA-9036E79DD6C8}" type="slidenum">
              <a:rPr lang="en-US" smtClean="0"/>
              <a:pPr/>
              <a:t>21</a:t>
            </a:fld>
            <a:endParaRPr lang="en-US"/>
          </a:p>
        </p:txBody>
      </p:sp>
      <p:pic>
        <p:nvPicPr>
          <p:cNvPr id="5" name="Picture 4">
            <a:extLst>
              <a:ext uri="{FF2B5EF4-FFF2-40B4-BE49-F238E27FC236}">
                <a16:creationId xmlns:a16="http://schemas.microsoft.com/office/drawing/2014/main" id="{55533C24-9FE4-4DC5-B424-12FF5C0989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068" y="1462703"/>
            <a:ext cx="11059064" cy="415498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buClr>
                <a:srgbClr val="FF0000"/>
              </a:buClr>
              <a:buFont typeface="Arial" panose="020B0604020202020204" pitchFamily="34" charset="0"/>
              <a:buChar char="•"/>
            </a:pPr>
            <a:r>
              <a:rPr lang="en-US" sz="2200" dirty="0">
                <a:latin typeface="Palatino Linotype" panose="02040502050505030304" pitchFamily="18" charset="0"/>
              </a:rPr>
              <a:t>Some tumor markers are associated with many types of cancer; others, with as few as one.</a:t>
            </a:r>
          </a:p>
          <a:p>
            <a:pPr marL="342900" indent="-342900">
              <a:buClr>
                <a:srgbClr val="FF0000"/>
              </a:buClr>
              <a:buFont typeface="Arial" panose="020B0604020202020204" pitchFamily="34" charset="0"/>
              <a:buChar char="•"/>
            </a:pPr>
            <a:r>
              <a:rPr lang="en-US" sz="2200" dirty="0">
                <a:latin typeface="Palatino Linotype" panose="02040502050505030304" pitchFamily="18" charset="0"/>
              </a:rPr>
              <a:t>Not specific </a:t>
            </a:r>
          </a:p>
          <a:p>
            <a:pPr marL="342900" indent="-342900">
              <a:buClr>
                <a:srgbClr val="FF0000"/>
              </a:buClr>
              <a:buFont typeface="Arial" panose="020B0604020202020204" pitchFamily="34" charset="0"/>
              <a:buChar char="•"/>
            </a:pPr>
            <a:r>
              <a:rPr lang="en-US" sz="2200" dirty="0">
                <a:latin typeface="Palatino Linotype" panose="02040502050505030304" pitchFamily="18" charset="0"/>
              </a:rPr>
              <a:t>Some tumor markers are always elevated in specific cancers; most are less predictable. </a:t>
            </a:r>
          </a:p>
          <a:p>
            <a:pPr marL="342900" indent="-342900">
              <a:buClr>
                <a:srgbClr val="FF0000"/>
              </a:buClr>
              <a:buFont typeface="Arial" panose="020B0604020202020204" pitchFamily="34" charset="0"/>
              <a:buChar char="•"/>
            </a:pPr>
            <a:r>
              <a:rPr lang="en-US" sz="2200" dirty="0">
                <a:latin typeface="Palatino Linotype" panose="02040502050505030304" pitchFamily="18" charset="0"/>
              </a:rPr>
              <a:t>Most are found in low levels in healthy persons, </a:t>
            </a:r>
          </a:p>
          <a:p>
            <a:pPr marL="342900" indent="-342900">
              <a:buClr>
                <a:srgbClr val="FF0000"/>
              </a:buClr>
              <a:buFont typeface="Arial" panose="020B0604020202020204" pitchFamily="34" charset="0"/>
              <a:buChar char="•"/>
            </a:pPr>
            <a:r>
              <a:rPr lang="en-US" sz="2200" dirty="0">
                <a:latin typeface="Palatino Linotype" panose="02040502050505030304" pitchFamily="18" charset="0"/>
              </a:rPr>
              <a:t>Can be associated with non-neoplastic diseases as well. </a:t>
            </a:r>
          </a:p>
          <a:p>
            <a:pPr marL="342900" indent="-342900">
              <a:buClr>
                <a:srgbClr val="FF0000"/>
              </a:buClr>
              <a:buFont typeface="Arial" panose="020B0604020202020204" pitchFamily="34" charset="0"/>
              <a:buChar char="•"/>
            </a:pPr>
            <a:r>
              <a:rPr lang="en-US" sz="2200" dirty="0">
                <a:latin typeface="Palatino Linotype" panose="02040502050505030304" pitchFamily="18" charset="0"/>
              </a:rPr>
              <a:t>No tumor marker test is free of false negatives or false positives.</a:t>
            </a:r>
          </a:p>
          <a:p>
            <a:pPr marL="342900" indent="-342900">
              <a:buClr>
                <a:srgbClr val="FF0000"/>
              </a:buClr>
              <a:buFont typeface="Arial" panose="020B0604020202020204" pitchFamily="34" charset="0"/>
              <a:buChar char="•"/>
            </a:pPr>
            <a:r>
              <a:rPr lang="en-US" sz="2200" dirty="0">
                <a:latin typeface="Palatino Linotype" panose="02040502050505030304" pitchFamily="18" charset="0"/>
              </a:rPr>
              <a:t>Quantitative assays can be useful for staging </a:t>
            </a:r>
          </a:p>
          <a:p>
            <a:pPr marL="342900" indent="-342900">
              <a:buClr>
                <a:srgbClr val="FF0000"/>
              </a:buClr>
              <a:buFont typeface="Arial" panose="020B0604020202020204" pitchFamily="34" charset="0"/>
              <a:buChar char="•"/>
            </a:pPr>
            <a:r>
              <a:rPr lang="en-US" sz="2200" dirty="0">
                <a:latin typeface="Palatino Linotype" panose="02040502050505030304" pitchFamily="18" charset="0"/>
              </a:rPr>
              <a:t>Higher levels can indicate more advanced cancer and a worse prognosis in some cases</a:t>
            </a:r>
          </a:p>
          <a:p>
            <a:pPr marL="342900" indent="-342900">
              <a:buClr>
                <a:srgbClr val="FF0000"/>
              </a:buClr>
              <a:buFont typeface="Arial" panose="020B0604020202020204" pitchFamily="34" charset="0"/>
              <a:buChar char="•"/>
            </a:pPr>
            <a:r>
              <a:rPr lang="en-US" sz="2200" dirty="0">
                <a:latin typeface="Palatino Linotype" panose="02040502050505030304" pitchFamily="18" charset="0"/>
              </a:rPr>
              <a:t>Staging is necessary in choosing treatment modalities</a:t>
            </a:r>
          </a:p>
        </p:txBody>
      </p:sp>
      <p:sp>
        <p:nvSpPr>
          <p:cNvPr id="3" name="Rectangle 2"/>
          <p:cNvSpPr/>
          <p:nvPr/>
        </p:nvSpPr>
        <p:spPr>
          <a:xfrm>
            <a:off x="414068" y="638355"/>
            <a:ext cx="4504759"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bodyPr>
          <a:lstStyle/>
          <a:p>
            <a:r>
              <a:rPr lang="en-US" sz="2800" b="1" dirty="0">
                <a:solidFill>
                  <a:schemeClr val="tx1"/>
                </a:solidFill>
                <a:latin typeface="Palatino Linotype" panose="02040502050505030304" pitchFamily="18" charset="0"/>
              </a:rPr>
              <a:t>Features of tumor markers</a:t>
            </a:r>
          </a:p>
        </p:txBody>
      </p:sp>
      <p:sp>
        <p:nvSpPr>
          <p:cNvPr id="4" name="Slide Number Placeholder 3"/>
          <p:cNvSpPr>
            <a:spLocks noGrp="1"/>
          </p:cNvSpPr>
          <p:nvPr>
            <p:ph type="sldNum" sz="quarter" idx="12"/>
          </p:nvPr>
        </p:nvSpPr>
        <p:spPr/>
        <p:txBody>
          <a:bodyPr/>
          <a:lstStyle/>
          <a:p>
            <a:fld id="{71448CA8-257F-46AF-A0DA-9036E79DD6C8}" type="slidenum">
              <a:rPr lang="en-US" smtClean="0"/>
              <a:pPr/>
              <a:t>22</a:t>
            </a:fld>
            <a:endParaRPr lang="en-US"/>
          </a:p>
        </p:txBody>
      </p:sp>
      <p:pic>
        <p:nvPicPr>
          <p:cNvPr id="5" name="Picture 4">
            <a:extLst>
              <a:ext uri="{FF2B5EF4-FFF2-40B4-BE49-F238E27FC236}">
                <a16:creationId xmlns:a16="http://schemas.microsoft.com/office/drawing/2014/main" id="{5F81EA04-DD01-41E0-8649-A072BB7AEE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805" y="3429000"/>
            <a:ext cx="5736093" cy="3046988"/>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buFont typeface="Arial" panose="020B0604020202020204" pitchFamily="34" charset="0"/>
              <a:buChar char="•"/>
            </a:pPr>
            <a:r>
              <a:rPr lang="en-US" sz="2400" dirty="0">
                <a:latin typeface="Palatino Linotype" panose="02040502050505030304" pitchFamily="18" charset="0"/>
              </a:rPr>
              <a:t>CEA – A glycoprotein which is the most useful and widely investigated marker for colorectal cancer. </a:t>
            </a:r>
          </a:p>
          <a:p>
            <a:pPr>
              <a:buFont typeface="Wingdings" pitchFamily="2" charset="2"/>
              <a:buChar char="Ø"/>
            </a:pPr>
            <a:endParaRPr lang="en-US" sz="2400" dirty="0">
              <a:latin typeface="Palatino Linotype" panose="02040502050505030304" pitchFamily="18" charset="0"/>
            </a:endParaRPr>
          </a:p>
          <a:p>
            <a:pPr marL="342900" indent="-342900">
              <a:buFont typeface="Arial" panose="020B0604020202020204" pitchFamily="34" charset="0"/>
              <a:buChar char="•"/>
            </a:pPr>
            <a:r>
              <a:rPr lang="en-US" sz="2400" dirty="0">
                <a:latin typeface="Palatino Linotype" panose="02040502050505030304" pitchFamily="18" charset="0"/>
              </a:rPr>
              <a:t>Both the proportion of patients with elevated levels and the extent of elevation are primarily dependent on disease stage. </a:t>
            </a:r>
          </a:p>
        </p:txBody>
      </p:sp>
      <p:sp>
        <p:nvSpPr>
          <p:cNvPr id="3" name="Rectangle 2"/>
          <p:cNvSpPr/>
          <p:nvPr/>
        </p:nvSpPr>
        <p:spPr>
          <a:xfrm>
            <a:off x="500805" y="1381651"/>
            <a:ext cx="7356501"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sz="2800" b="1" dirty="0">
                <a:solidFill>
                  <a:schemeClr val="tx1"/>
                </a:solidFill>
                <a:latin typeface="Palatino Linotype" panose="02040502050505030304" pitchFamily="18" charset="0"/>
              </a:rPr>
              <a:t>Colorectal Cancer Diagnosis and Screening </a:t>
            </a:r>
          </a:p>
        </p:txBody>
      </p:sp>
      <p:sp>
        <p:nvSpPr>
          <p:cNvPr id="4" name="Rectangle 3"/>
          <p:cNvSpPr/>
          <p:nvPr/>
        </p:nvSpPr>
        <p:spPr>
          <a:xfrm>
            <a:off x="500805" y="2497346"/>
            <a:ext cx="4935967" cy="461665"/>
          </a:xfrm>
          <a:prstGeom prst="rect">
            <a:avLst/>
          </a:prstGeom>
        </p:spPr>
        <p:txBody>
          <a:bodyPr wrap="none">
            <a:spAutoFit/>
          </a:bodyPr>
          <a:lstStyle/>
          <a:p>
            <a:r>
              <a:rPr lang="en-US" sz="2400" b="1" dirty="0" err="1">
                <a:latin typeface="Palatino Linotype" panose="02040502050505030304" pitchFamily="18" charset="0"/>
              </a:rPr>
              <a:t>Carcinoembryonic</a:t>
            </a:r>
            <a:r>
              <a:rPr lang="en-US" sz="2400" b="1" dirty="0">
                <a:latin typeface="Palatino Linotype" panose="02040502050505030304" pitchFamily="18" charset="0"/>
              </a:rPr>
              <a:t> Antigen (CEA)</a:t>
            </a:r>
          </a:p>
        </p:txBody>
      </p:sp>
      <p:sp>
        <p:nvSpPr>
          <p:cNvPr id="5" name="Slide Number Placeholder 4"/>
          <p:cNvSpPr>
            <a:spLocks noGrp="1"/>
          </p:cNvSpPr>
          <p:nvPr>
            <p:ph type="sldNum" sz="quarter" idx="12"/>
          </p:nvPr>
        </p:nvSpPr>
        <p:spPr/>
        <p:txBody>
          <a:bodyPr/>
          <a:lstStyle/>
          <a:p>
            <a:fld id="{71448CA8-257F-46AF-A0DA-9036E79DD6C8}" type="slidenum">
              <a:rPr lang="en-US" smtClean="0"/>
              <a:pPr/>
              <a:t>23</a:t>
            </a:fld>
            <a:endParaRPr lang="en-US"/>
          </a:p>
        </p:txBody>
      </p:sp>
      <p:pic>
        <p:nvPicPr>
          <p:cNvPr id="8" name="Picture 7">
            <a:extLst>
              <a:ext uri="{FF2B5EF4-FFF2-40B4-BE49-F238E27FC236}">
                <a16:creationId xmlns:a16="http://schemas.microsoft.com/office/drawing/2014/main" id="{AE9D800A-F6D4-4509-877F-C83D6ADCE8E9}"/>
              </a:ext>
            </a:extLst>
          </p:cNvPr>
          <p:cNvPicPr>
            <a:picLocks noChangeAspect="1"/>
          </p:cNvPicPr>
          <p:nvPr/>
        </p:nvPicPr>
        <p:blipFill rotWithShape="1">
          <a:blip r:embed="rId2"/>
          <a:srcRect b="7267"/>
          <a:stretch/>
        </p:blipFill>
        <p:spPr>
          <a:xfrm>
            <a:off x="6379188" y="2497347"/>
            <a:ext cx="5514482" cy="3196088"/>
          </a:xfrm>
          <a:prstGeom prst="rect">
            <a:avLst/>
          </a:prstGeom>
        </p:spPr>
      </p:pic>
      <p:pic>
        <p:nvPicPr>
          <p:cNvPr id="9" name="Picture 8">
            <a:extLst>
              <a:ext uri="{FF2B5EF4-FFF2-40B4-BE49-F238E27FC236}">
                <a16:creationId xmlns:a16="http://schemas.microsoft.com/office/drawing/2014/main" id="{E6DD8115-27A5-489C-8B64-1677EF2398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F8413964-910C-4369-8095-D925674B00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4220198"/>
            <a:ext cx="6858000" cy="203132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a:latin typeface="Palatino Linotype" panose="02040502050505030304" pitchFamily="18" charset="0"/>
              </a:rPr>
              <a:t>CA 19-9 </a:t>
            </a:r>
          </a:p>
          <a:p>
            <a:endParaRPr lang="en-US" b="1" dirty="0">
              <a:latin typeface="Palatino Linotype" panose="02040502050505030304" pitchFamily="18" charset="0"/>
            </a:endParaRPr>
          </a:p>
          <a:p>
            <a:pPr marL="342900" indent="-342900">
              <a:buClr>
                <a:srgbClr val="FF0000"/>
              </a:buClr>
              <a:buFont typeface="Arial" panose="020B0604020202020204" pitchFamily="34" charset="0"/>
              <a:buChar char="•"/>
            </a:pPr>
            <a:r>
              <a:rPr lang="en-US" sz="2000" dirty="0">
                <a:latin typeface="Palatino Linotype" panose="02040502050505030304" pitchFamily="18" charset="0"/>
              </a:rPr>
              <a:t>Most widely used tumor marker for pancreatic cancer</a:t>
            </a:r>
          </a:p>
          <a:p>
            <a:pPr>
              <a:buClr>
                <a:srgbClr val="FF0000"/>
              </a:buClr>
              <a:buFont typeface="Wingdings" pitchFamily="2" charset="2"/>
              <a:buChar char="Ø"/>
            </a:pPr>
            <a:endParaRPr lang="en-US" sz="2000" dirty="0">
              <a:latin typeface="Palatino Linotype" panose="02040502050505030304" pitchFamily="18" charset="0"/>
            </a:endParaRPr>
          </a:p>
          <a:p>
            <a:pPr marL="342900" indent="-342900">
              <a:buClr>
                <a:srgbClr val="FF0000"/>
              </a:buClr>
              <a:buFont typeface="Arial" panose="020B0604020202020204" pitchFamily="34" charset="0"/>
              <a:buChar char="•"/>
            </a:pPr>
            <a:r>
              <a:rPr lang="en-US" sz="2000" dirty="0">
                <a:latin typeface="Palatino Linotype" panose="02040502050505030304" pitchFamily="18" charset="0"/>
              </a:rPr>
              <a:t>Mean specificity – 90%, sensitivity – 81%, using a cut-off point of 37 IU/ml </a:t>
            </a:r>
          </a:p>
        </p:txBody>
      </p:sp>
      <p:sp>
        <p:nvSpPr>
          <p:cNvPr id="3" name="Rectangle 2"/>
          <p:cNvSpPr/>
          <p:nvPr/>
        </p:nvSpPr>
        <p:spPr>
          <a:xfrm>
            <a:off x="267420" y="330248"/>
            <a:ext cx="5028941"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sz="2800" b="1" dirty="0">
                <a:solidFill>
                  <a:schemeClr val="tx1"/>
                </a:solidFill>
                <a:latin typeface="Palatino Linotype" panose="02040502050505030304" pitchFamily="18" charset="0"/>
              </a:rPr>
              <a:t>Pancreatic cancer - Diagnosis </a:t>
            </a:r>
          </a:p>
        </p:txBody>
      </p:sp>
      <p:sp>
        <p:nvSpPr>
          <p:cNvPr id="4" name="Slide Number Placeholder 3"/>
          <p:cNvSpPr>
            <a:spLocks noGrp="1"/>
          </p:cNvSpPr>
          <p:nvPr>
            <p:ph type="sldNum" sz="quarter" idx="12"/>
          </p:nvPr>
        </p:nvSpPr>
        <p:spPr/>
        <p:txBody>
          <a:bodyPr/>
          <a:lstStyle/>
          <a:p>
            <a:fld id="{71448CA8-257F-46AF-A0DA-9036E79DD6C8}" type="slidenum">
              <a:rPr lang="en-US" smtClean="0"/>
              <a:pPr/>
              <a:t>24</a:t>
            </a:fld>
            <a:endParaRPr lang="en-US"/>
          </a:p>
        </p:txBody>
      </p:sp>
      <p:pic>
        <p:nvPicPr>
          <p:cNvPr id="5" name="Picture 4">
            <a:extLst>
              <a:ext uri="{FF2B5EF4-FFF2-40B4-BE49-F238E27FC236}">
                <a16:creationId xmlns:a16="http://schemas.microsoft.com/office/drawing/2014/main" id="{6818308B-A6EE-449E-84BB-720D59719DE4}"/>
              </a:ext>
            </a:extLst>
          </p:cNvPr>
          <p:cNvPicPr>
            <a:picLocks noChangeAspect="1"/>
          </p:cNvPicPr>
          <p:nvPr/>
        </p:nvPicPr>
        <p:blipFill>
          <a:blip r:embed="rId2"/>
          <a:stretch>
            <a:fillRect/>
          </a:stretch>
        </p:blipFill>
        <p:spPr>
          <a:xfrm>
            <a:off x="2147977" y="915023"/>
            <a:ext cx="7620000" cy="3305175"/>
          </a:xfrm>
          <a:prstGeom prst="rect">
            <a:avLst/>
          </a:prstGeom>
        </p:spPr>
      </p:pic>
      <p:pic>
        <p:nvPicPr>
          <p:cNvPr id="8" name="Picture 7">
            <a:extLst>
              <a:ext uri="{FF2B5EF4-FFF2-40B4-BE49-F238E27FC236}">
                <a16:creationId xmlns:a16="http://schemas.microsoft.com/office/drawing/2014/main" id="{7CABB84F-31C4-4D90-ADF1-339A72FAA2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394" y="1789981"/>
            <a:ext cx="5352689" cy="415498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buClr>
                <a:srgbClr val="FF0000"/>
              </a:buClr>
              <a:buFont typeface="Arial" panose="020B0604020202020204" pitchFamily="34" charset="0"/>
              <a:buChar char="•"/>
            </a:pPr>
            <a:r>
              <a:rPr lang="en-US" sz="2400" dirty="0">
                <a:latin typeface="Palatino Linotype" panose="02040502050505030304" pitchFamily="18" charset="0"/>
              </a:rPr>
              <a:t>The most widely described markers for gastric cancer are </a:t>
            </a:r>
            <a:r>
              <a:rPr lang="en-US" sz="2400" dirty="0">
                <a:solidFill>
                  <a:srgbClr val="0070C0"/>
                </a:solidFill>
                <a:latin typeface="Palatino Linotype" panose="02040502050505030304" pitchFamily="18" charset="0"/>
              </a:rPr>
              <a:t>CA19-9</a:t>
            </a:r>
            <a:r>
              <a:rPr lang="en-US" sz="2400" dirty="0">
                <a:latin typeface="Palatino Linotype" panose="02040502050505030304" pitchFamily="18" charset="0"/>
              </a:rPr>
              <a:t> and </a:t>
            </a:r>
            <a:r>
              <a:rPr lang="en-US" sz="2400" dirty="0">
                <a:solidFill>
                  <a:srgbClr val="0070C0"/>
                </a:solidFill>
                <a:latin typeface="Palatino Linotype" panose="02040502050505030304" pitchFamily="18" charset="0"/>
              </a:rPr>
              <a:t>CA72-4</a:t>
            </a:r>
            <a:r>
              <a:rPr lang="en-US" sz="2400" dirty="0">
                <a:latin typeface="Palatino Linotype" panose="02040502050505030304" pitchFamily="18" charset="0"/>
              </a:rPr>
              <a:t>.</a:t>
            </a:r>
          </a:p>
          <a:p>
            <a:pPr>
              <a:buClr>
                <a:srgbClr val="FF0000"/>
              </a:buClr>
              <a:buFont typeface="Wingdings" pitchFamily="2" charset="2"/>
              <a:buChar char="Ø"/>
            </a:pPr>
            <a:endParaRPr lang="en-US" sz="2400" dirty="0">
              <a:latin typeface="Palatino Linotype" panose="02040502050505030304" pitchFamily="18" charset="0"/>
            </a:endParaRPr>
          </a:p>
          <a:p>
            <a:pPr marL="342900" indent="-342900">
              <a:buClr>
                <a:srgbClr val="FF0000"/>
              </a:buClr>
              <a:buFont typeface="Arial" panose="020B0604020202020204" pitchFamily="34" charset="0"/>
              <a:buChar char="•"/>
            </a:pPr>
            <a:r>
              <a:rPr lang="en-US" sz="2400" dirty="0">
                <a:latin typeface="Palatino Linotype" panose="02040502050505030304" pitchFamily="18" charset="0"/>
              </a:rPr>
              <a:t>CA72-4 appears to be the most sensitive and specific, followed by CA19-9. </a:t>
            </a:r>
          </a:p>
          <a:p>
            <a:pPr>
              <a:buClr>
                <a:srgbClr val="FF0000"/>
              </a:buClr>
            </a:pPr>
            <a:endParaRPr lang="en-US" sz="2400" dirty="0">
              <a:latin typeface="Palatino Linotype" panose="02040502050505030304" pitchFamily="18" charset="0"/>
            </a:endParaRPr>
          </a:p>
          <a:p>
            <a:pPr marL="342900" indent="-342900">
              <a:buClr>
                <a:srgbClr val="FF0000"/>
              </a:buClr>
              <a:buFont typeface="Arial" panose="020B0604020202020204" pitchFamily="34" charset="0"/>
              <a:buChar char="•"/>
            </a:pPr>
            <a:r>
              <a:rPr lang="en-US" sz="2400" dirty="0">
                <a:latin typeface="Palatino Linotype" panose="02040502050505030304" pitchFamily="18" charset="0"/>
              </a:rPr>
              <a:t>Their role in the follow-up of patients with diagnosed disease remains to be evaluated.</a:t>
            </a:r>
          </a:p>
        </p:txBody>
      </p:sp>
      <p:sp>
        <p:nvSpPr>
          <p:cNvPr id="3" name="Rectangle 2"/>
          <p:cNvSpPr/>
          <p:nvPr/>
        </p:nvSpPr>
        <p:spPr>
          <a:xfrm>
            <a:off x="487394" y="463595"/>
            <a:ext cx="2920992"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sz="3200" b="1" dirty="0">
                <a:solidFill>
                  <a:schemeClr val="tx1"/>
                </a:solidFill>
                <a:latin typeface="Palatino Linotype" panose="02040502050505030304" pitchFamily="18" charset="0"/>
              </a:rPr>
              <a:t>Gastric cancer </a:t>
            </a:r>
          </a:p>
        </p:txBody>
      </p:sp>
      <p:sp>
        <p:nvSpPr>
          <p:cNvPr id="4" name="Slide Number Placeholder 3"/>
          <p:cNvSpPr>
            <a:spLocks noGrp="1"/>
          </p:cNvSpPr>
          <p:nvPr>
            <p:ph type="sldNum" sz="quarter" idx="12"/>
          </p:nvPr>
        </p:nvSpPr>
        <p:spPr/>
        <p:txBody>
          <a:bodyPr/>
          <a:lstStyle/>
          <a:p>
            <a:fld id="{71448CA8-257F-46AF-A0DA-9036E79DD6C8}" type="slidenum">
              <a:rPr lang="en-US" smtClean="0"/>
              <a:pPr/>
              <a:t>25</a:t>
            </a:fld>
            <a:endParaRPr lang="en-US"/>
          </a:p>
        </p:txBody>
      </p:sp>
      <p:pic>
        <p:nvPicPr>
          <p:cNvPr id="5" name="Picture 4">
            <a:extLst>
              <a:ext uri="{FF2B5EF4-FFF2-40B4-BE49-F238E27FC236}">
                <a16:creationId xmlns:a16="http://schemas.microsoft.com/office/drawing/2014/main" id="{02C04B37-7A1A-491A-B0F1-22E516D2338D}"/>
              </a:ext>
            </a:extLst>
          </p:cNvPr>
          <p:cNvPicPr>
            <a:picLocks noChangeAspect="1"/>
          </p:cNvPicPr>
          <p:nvPr/>
        </p:nvPicPr>
        <p:blipFill>
          <a:blip r:embed="rId2"/>
          <a:stretch>
            <a:fillRect/>
          </a:stretch>
        </p:blipFill>
        <p:spPr>
          <a:xfrm>
            <a:off x="6351919" y="1916429"/>
            <a:ext cx="4803839" cy="4028536"/>
          </a:xfrm>
          <a:prstGeom prst="rect">
            <a:avLst/>
          </a:prstGeom>
        </p:spPr>
      </p:pic>
      <p:pic>
        <p:nvPicPr>
          <p:cNvPr id="7" name="Picture 6">
            <a:extLst>
              <a:ext uri="{FF2B5EF4-FFF2-40B4-BE49-F238E27FC236}">
                <a16:creationId xmlns:a16="http://schemas.microsoft.com/office/drawing/2014/main" id="{9121295A-5895-4D1D-A4AA-E19FC3A711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825" y="1385351"/>
            <a:ext cx="5691175" cy="452431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buClr>
                <a:srgbClr val="FF0000"/>
              </a:buClr>
              <a:buFont typeface="Arial" panose="020B0604020202020204" pitchFamily="34" charset="0"/>
              <a:buChar char="•"/>
            </a:pPr>
            <a:r>
              <a:rPr lang="en-US" sz="2400" dirty="0">
                <a:latin typeface="Palatino Linotype" panose="02040502050505030304" pitchFamily="18" charset="0"/>
              </a:rPr>
              <a:t>Biochemical markers have been little investigated in esophageal cancer. </a:t>
            </a:r>
          </a:p>
          <a:p>
            <a:pPr>
              <a:buClr>
                <a:srgbClr val="FF0000"/>
              </a:buClr>
              <a:buFont typeface="Wingdings" pitchFamily="2" charset="2"/>
              <a:buChar char="v"/>
            </a:pPr>
            <a:endParaRPr lang="en-US" sz="2400" dirty="0">
              <a:latin typeface="Palatino Linotype" panose="02040502050505030304" pitchFamily="18" charset="0"/>
            </a:endParaRPr>
          </a:p>
          <a:p>
            <a:pPr marL="342900" indent="-342900">
              <a:buClr>
                <a:srgbClr val="FF0000"/>
              </a:buClr>
              <a:buFont typeface="Arial" panose="020B0604020202020204" pitchFamily="34" charset="0"/>
              <a:buChar char="•"/>
            </a:pPr>
            <a:r>
              <a:rPr lang="en-US" sz="2400" dirty="0">
                <a:latin typeface="Palatino Linotype" panose="02040502050505030304" pitchFamily="18" charset="0"/>
              </a:rPr>
              <a:t>Preliminary data - best available markers for the </a:t>
            </a:r>
            <a:r>
              <a:rPr lang="en-US" sz="2400" dirty="0" err="1">
                <a:latin typeface="Palatino Linotype" panose="02040502050505030304" pitchFamily="18" charset="0"/>
              </a:rPr>
              <a:t>squamous</a:t>
            </a:r>
            <a:r>
              <a:rPr lang="en-US" sz="2400" dirty="0">
                <a:latin typeface="Palatino Linotype" panose="02040502050505030304" pitchFamily="18" charset="0"/>
              </a:rPr>
              <a:t> cell ca. are SCC and </a:t>
            </a:r>
            <a:r>
              <a:rPr lang="en-US" sz="2400" dirty="0" err="1">
                <a:latin typeface="Palatino Linotype" panose="02040502050505030304" pitchFamily="18" charset="0"/>
              </a:rPr>
              <a:t>cytokeratins</a:t>
            </a:r>
            <a:r>
              <a:rPr lang="en-US" sz="2400" dirty="0">
                <a:latin typeface="Palatino Linotype" panose="02040502050505030304" pitchFamily="18" charset="0"/>
              </a:rPr>
              <a:t> [ </a:t>
            </a:r>
            <a:r>
              <a:rPr lang="en-US" sz="2400" dirty="0" err="1">
                <a:latin typeface="Palatino Linotype" panose="02040502050505030304" pitchFamily="18" charset="0"/>
              </a:rPr>
              <a:t>e.g</a:t>
            </a:r>
            <a:r>
              <a:rPr lang="en-US" sz="2400" dirty="0">
                <a:latin typeface="Palatino Linotype" panose="02040502050505030304" pitchFamily="18" charset="0"/>
              </a:rPr>
              <a:t> ., CYFRA 21-1, TPA, TPS] ; CA19-9 - </a:t>
            </a:r>
            <a:r>
              <a:rPr lang="en-US" sz="2400" dirty="0" err="1">
                <a:latin typeface="Palatino Linotype" panose="02040502050505030304" pitchFamily="18" charset="0"/>
              </a:rPr>
              <a:t>adenocarcinoma</a:t>
            </a:r>
            <a:r>
              <a:rPr lang="en-US" sz="2400" dirty="0">
                <a:latin typeface="Palatino Linotype" panose="02040502050505030304" pitchFamily="18" charset="0"/>
              </a:rPr>
              <a:t>. </a:t>
            </a:r>
          </a:p>
          <a:p>
            <a:pPr>
              <a:buClr>
                <a:srgbClr val="FF0000"/>
              </a:buClr>
              <a:buFont typeface="Wingdings" pitchFamily="2" charset="2"/>
              <a:buChar char="v"/>
            </a:pPr>
            <a:endParaRPr lang="en-US" sz="2400" dirty="0">
              <a:latin typeface="Palatino Linotype" panose="02040502050505030304" pitchFamily="18" charset="0"/>
            </a:endParaRPr>
          </a:p>
          <a:p>
            <a:pPr marL="342900" indent="-342900">
              <a:buClr>
                <a:srgbClr val="FF0000"/>
              </a:buClr>
              <a:buFont typeface="Arial" panose="020B0604020202020204" pitchFamily="34" charset="0"/>
              <a:buChar char="•"/>
            </a:pPr>
            <a:r>
              <a:rPr lang="en-US" sz="2400" dirty="0">
                <a:latin typeface="Palatino Linotype" panose="02040502050505030304" pitchFamily="18" charset="0"/>
              </a:rPr>
              <a:t>Presently, these markers are of little value in either the diagnosis or management of </a:t>
            </a:r>
            <a:r>
              <a:rPr lang="en-US" sz="2400" dirty="0" err="1">
                <a:latin typeface="Palatino Linotype" panose="02040502050505030304" pitchFamily="18" charset="0"/>
              </a:rPr>
              <a:t>oesophageal</a:t>
            </a:r>
            <a:r>
              <a:rPr lang="en-US" sz="2400" dirty="0">
                <a:latin typeface="Palatino Linotype" panose="02040502050505030304" pitchFamily="18" charset="0"/>
              </a:rPr>
              <a:t> cancer.</a:t>
            </a:r>
          </a:p>
        </p:txBody>
      </p:sp>
      <p:sp>
        <p:nvSpPr>
          <p:cNvPr id="3" name="Rectangle 2"/>
          <p:cNvSpPr/>
          <p:nvPr/>
        </p:nvSpPr>
        <p:spPr>
          <a:xfrm>
            <a:off x="404825" y="291861"/>
            <a:ext cx="3273653"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sz="2800" b="1" dirty="0">
                <a:solidFill>
                  <a:schemeClr val="tx1"/>
                </a:solidFill>
                <a:latin typeface="Palatino Linotype" panose="02040502050505030304" pitchFamily="18" charset="0"/>
              </a:rPr>
              <a:t>Esophageal cancer </a:t>
            </a:r>
          </a:p>
        </p:txBody>
      </p:sp>
      <p:sp>
        <p:nvSpPr>
          <p:cNvPr id="4" name="Slide Number Placeholder 3"/>
          <p:cNvSpPr>
            <a:spLocks noGrp="1"/>
          </p:cNvSpPr>
          <p:nvPr>
            <p:ph type="sldNum" sz="quarter" idx="12"/>
          </p:nvPr>
        </p:nvSpPr>
        <p:spPr/>
        <p:txBody>
          <a:bodyPr/>
          <a:lstStyle/>
          <a:p>
            <a:fld id="{71448CA8-257F-46AF-A0DA-9036E79DD6C8}" type="slidenum">
              <a:rPr lang="en-US" smtClean="0"/>
              <a:pPr/>
              <a:t>26</a:t>
            </a:fld>
            <a:endParaRPr lang="en-US"/>
          </a:p>
        </p:txBody>
      </p:sp>
      <p:pic>
        <p:nvPicPr>
          <p:cNvPr id="5" name="Picture 4">
            <a:extLst>
              <a:ext uri="{FF2B5EF4-FFF2-40B4-BE49-F238E27FC236}">
                <a16:creationId xmlns:a16="http://schemas.microsoft.com/office/drawing/2014/main" id="{5EA77CF0-6816-4335-97C6-D6342F539F01}"/>
              </a:ext>
            </a:extLst>
          </p:cNvPr>
          <p:cNvPicPr>
            <a:picLocks noChangeAspect="1"/>
          </p:cNvPicPr>
          <p:nvPr/>
        </p:nvPicPr>
        <p:blipFill>
          <a:blip r:embed="rId2"/>
          <a:stretch>
            <a:fillRect/>
          </a:stretch>
        </p:blipFill>
        <p:spPr>
          <a:xfrm>
            <a:off x="6623178" y="1162651"/>
            <a:ext cx="5017347" cy="4969714"/>
          </a:xfrm>
          <a:prstGeom prst="rect">
            <a:avLst/>
          </a:prstGeom>
        </p:spPr>
      </p:pic>
      <p:pic>
        <p:nvPicPr>
          <p:cNvPr id="8" name="Picture 7">
            <a:extLst>
              <a:ext uri="{FF2B5EF4-FFF2-40B4-BE49-F238E27FC236}">
                <a16:creationId xmlns:a16="http://schemas.microsoft.com/office/drawing/2014/main" id="{46204282-0766-41A4-8A2A-A4836563FD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201" y="1369266"/>
            <a:ext cx="8763184" cy="461665"/>
          </a:xfrm>
          <a:prstGeom prst="rect">
            <a:avLst/>
          </a:prstGeom>
          <a:ln>
            <a:noFill/>
          </a:ln>
        </p:spPr>
        <p:txBody>
          <a:bodyPr wrap="square">
            <a:spAutoFit/>
          </a:bodyPr>
          <a:lstStyle/>
          <a:p>
            <a:r>
              <a:rPr lang="en-US" sz="2400" b="1" dirty="0">
                <a:latin typeface="Palatino Linotype" panose="02040502050505030304" pitchFamily="18" charset="0"/>
              </a:rPr>
              <a:t>The Comprehensive GI (gastrointestinal) Function Markers</a:t>
            </a:r>
          </a:p>
        </p:txBody>
      </p:sp>
      <p:sp>
        <p:nvSpPr>
          <p:cNvPr id="3" name="Rectangle 2"/>
          <p:cNvSpPr/>
          <p:nvPr/>
        </p:nvSpPr>
        <p:spPr>
          <a:xfrm>
            <a:off x="329425" y="2077487"/>
            <a:ext cx="11438627" cy="3693319"/>
          </a:xfrm>
          <a:prstGeom prst="rect">
            <a:avLst/>
          </a:prstGeom>
        </p:spPr>
        <p:txBody>
          <a:bodyPr wrap="square">
            <a:spAutoFit/>
          </a:bodyPr>
          <a:lstStyle/>
          <a:p>
            <a:pPr marL="285750" indent="-285750">
              <a:buFont typeface="Arial" panose="020B0604020202020204" pitchFamily="34" charset="0"/>
              <a:buChar char="•"/>
            </a:pPr>
            <a:r>
              <a:rPr lang="en-US" b="1" dirty="0">
                <a:solidFill>
                  <a:srgbClr val="0070C0"/>
                </a:solidFill>
                <a:latin typeface="Palatino Linotype" panose="02040502050505030304" pitchFamily="18" charset="0"/>
              </a:rPr>
              <a:t>Beneficial Short Chain Fatty Acids (SCFA) - </a:t>
            </a:r>
            <a:r>
              <a:rPr lang="en-US" dirty="0">
                <a:latin typeface="Palatino Linotype" panose="02040502050505030304" pitchFamily="18" charset="0"/>
              </a:rPr>
              <a:t>Beneficial </a:t>
            </a:r>
            <a:r>
              <a:rPr lang="en-US" dirty="0">
                <a:solidFill>
                  <a:srgbClr val="FF0000"/>
                </a:solidFill>
                <a:latin typeface="Palatino Linotype" panose="02040502050505030304" pitchFamily="18" charset="0"/>
              </a:rPr>
              <a:t>SCFA come from dietary carbohydrates </a:t>
            </a:r>
            <a:r>
              <a:rPr lang="en-US" dirty="0">
                <a:latin typeface="Palatino Linotype" panose="02040502050505030304" pitchFamily="18" charset="0"/>
              </a:rPr>
              <a:t>that have escaped digestion or absorption in the small intestine. They are </a:t>
            </a:r>
            <a:r>
              <a:rPr lang="en-US" dirty="0">
                <a:solidFill>
                  <a:srgbClr val="FF0000"/>
                </a:solidFill>
                <a:latin typeface="Palatino Linotype" panose="02040502050505030304" pitchFamily="18" charset="0"/>
              </a:rPr>
              <a:t>also produced by bacteria </a:t>
            </a:r>
            <a:r>
              <a:rPr lang="en-US" dirty="0">
                <a:latin typeface="Palatino Linotype" panose="02040502050505030304" pitchFamily="18" charset="0"/>
              </a:rPr>
              <a:t>in the </a:t>
            </a:r>
            <a:r>
              <a:rPr lang="en-US" dirty="0">
                <a:solidFill>
                  <a:srgbClr val="FF0000"/>
                </a:solidFill>
                <a:latin typeface="Palatino Linotype" panose="02040502050505030304" pitchFamily="18" charset="0"/>
              </a:rPr>
              <a:t>large intestine </a:t>
            </a:r>
            <a:r>
              <a:rPr lang="en-US" dirty="0">
                <a:latin typeface="Palatino Linotype" panose="02040502050505030304" pitchFamily="18" charset="0"/>
              </a:rPr>
              <a:t>via the </a:t>
            </a:r>
            <a:r>
              <a:rPr lang="en-US" dirty="0">
                <a:solidFill>
                  <a:srgbClr val="FF0000"/>
                </a:solidFill>
                <a:latin typeface="Palatino Linotype" panose="02040502050505030304" pitchFamily="18" charset="0"/>
              </a:rPr>
              <a:t>fermentation of fiber</a:t>
            </a:r>
            <a:r>
              <a:rPr lang="en-US" dirty="0">
                <a:latin typeface="Palatino Linotype" panose="02040502050505030304" pitchFamily="18" charset="0"/>
              </a:rPr>
              <a:t>. The production of SCFA in the intestine </a:t>
            </a:r>
            <a:r>
              <a:rPr lang="en-US" dirty="0">
                <a:solidFill>
                  <a:srgbClr val="FF0000"/>
                </a:solidFill>
                <a:latin typeface="Palatino Linotype" panose="02040502050505030304" pitchFamily="18" charset="0"/>
              </a:rPr>
              <a:t>plays an important role in maintaining the intestinal lining</a:t>
            </a:r>
            <a:r>
              <a:rPr lang="en-US" dirty="0">
                <a:latin typeface="Palatino Linotype" panose="02040502050505030304" pitchFamily="18" charset="0"/>
              </a:rPr>
              <a:t>. They affect the bacteria of the colon as well as the health of the colon and the entire body.</a:t>
            </a:r>
          </a:p>
          <a:p>
            <a:endParaRPr lang="en-US" dirty="0">
              <a:latin typeface="Palatino Linotype" panose="02040502050505030304" pitchFamily="18" charset="0"/>
            </a:endParaRPr>
          </a:p>
          <a:p>
            <a:pPr marL="285750" indent="-285750">
              <a:buFont typeface="Arial" panose="020B0604020202020204" pitchFamily="34" charset="0"/>
              <a:buChar char="•"/>
            </a:pPr>
            <a:r>
              <a:rPr lang="en-US" b="1" dirty="0">
                <a:solidFill>
                  <a:srgbClr val="0070C0"/>
                </a:solidFill>
                <a:latin typeface="Palatino Linotype" panose="02040502050505030304" pitchFamily="18" charset="0"/>
              </a:rPr>
              <a:t>Lactoferrin - </a:t>
            </a:r>
            <a:r>
              <a:rPr lang="en-US" dirty="0">
                <a:solidFill>
                  <a:srgbClr val="FF0000"/>
                </a:solidFill>
                <a:latin typeface="Palatino Linotype" panose="02040502050505030304" pitchFamily="18" charset="0"/>
              </a:rPr>
              <a:t>Lactoferrin is released in inflammatory condition </a:t>
            </a:r>
            <a:r>
              <a:rPr lang="en-US" dirty="0">
                <a:latin typeface="Palatino Linotype" panose="02040502050505030304" pitchFamily="18" charset="0"/>
              </a:rPr>
              <a:t>such as Crohn’s disease and ulcerative colitis. It can help to differentiate between IBS and these conditions, and to monitor improvement in inflammatory bowel diseases.</a:t>
            </a:r>
          </a:p>
          <a:p>
            <a:endParaRPr lang="en-US" dirty="0">
              <a:latin typeface="Palatino Linotype" panose="02040502050505030304" pitchFamily="18" charset="0"/>
            </a:endParaRPr>
          </a:p>
          <a:p>
            <a:pPr marL="285750" indent="-285750">
              <a:buFont typeface="Arial" panose="020B0604020202020204" pitchFamily="34" charset="0"/>
              <a:buChar char="•"/>
            </a:pPr>
            <a:r>
              <a:rPr lang="en-US" b="1" dirty="0">
                <a:solidFill>
                  <a:srgbClr val="0070C0"/>
                </a:solidFill>
                <a:latin typeface="Palatino Linotype" panose="02040502050505030304" pitchFamily="18" charset="0"/>
              </a:rPr>
              <a:t>WBC (White Blood Cells) - </a:t>
            </a:r>
            <a:r>
              <a:rPr lang="en-US" dirty="0">
                <a:latin typeface="Palatino Linotype" panose="02040502050505030304" pitchFamily="18" charset="0"/>
              </a:rPr>
              <a:t>White blood cells indicate inflammation in the digestive tract.</a:t>
            </a:r>
          </a:p>
          <a:p>
            <a:endParaRPr lang="en-US" dirty="0">
              <a:latin typeface="Palatino Linotype" panose="02040502050505030304" pitchFamily="18" charset="0"/>
            </a:endParaRPr>
          </a:p>
          <a:p>
            <a:pPr marL="285750" indent="-285750">
              <a:buFont typeface="Arial" panose="020B0604020202020204" pitchFamily="34" charset="0"/>
              <a:buChar char="•"/>
            </a:pPr>
            <a:r>
              <a:rPr lang="en-US" b="1" dirty="0">
                <a:solidFill>
                  <a:srgbClr val="0070C0"/>
                </a:solidFill>
                <a:latin typeface="Palatino Linotype" panose="02040502050505030304" pitchFamily="18" charset="0"/>
              </a:rPr>
              <a:t>Mucus - </a:t>
            </a:r>
            <a:r>
              <a:rPr lang="en-US" dirty="0">
                <a:latin typeface="Palatino Linotype" panose="02040502050505030304" pitchFamily="18" charset="0"/>
              </a:rPr>
              <a:t>Excess mucus indicates </a:t>
            </a:r>
            <a:r>
              <a:rPr lang="en-US" dirty="0">
                <a:solidFill>
                  <a:srgbClr val="FF0000"/>
                </a:solidFill>
                <a:latin typeface="Palatino Linotype" panose="02040502050505030304" pitchFamily="18" charset="0"/>
              </a:rPr>
              <a:t>infection, inflammation, or injury </a:t>
            </a:r>
            <a:r>
              <a:rPr lang="en-US" dirty="0">
                <a:latin typeface="Palatino Linotype" panose="02040502050505030304" pitchFamily="18" charset="0"/>
              </a:rPr>
              <a:t>of the lining of the digestive tract.</a:t>
            </a:r>
          </a:p>
        </p:txBody>
      </p:sp>
      <p:sp>
        <p:nvSpPr>
          <p:cNvPr id="4" name="Slide Number Placeholder 3"/>
          <p:cNvSpPr>
            <a:spLocks noGrp="1"/>
          </p:cNvSpPr>
          <p:nvPr>
            <p:ph type="sldNum" sz="quarter" idx="12"/>
          </p:nvPr>
        </p:nvSpPr>
        <p:spPr/>
        <p:txBody>
          <a:bodyPr/>
          <a:lstStyle/>
          <a:p>
            <a:fld id="{71448CA8-257F-46AF-A0DA-9036E79DD6C8}" type="slidenum">
              <a:rPr lang="en-US" smtClean="0"/>
              <a:pPr/>
              <a:t>3</a:t>
            </a:fld>
            <a:endParaRPr lang="en-US"/>
          </a:p>
        </p:txBody>
      </p:sp>
      <p:pic>
        <p:nvPicPr>
          <p:cNvPr id="5" name="Picture 4">
            <a:extLst>
              <a:ext uri="{FF2B5EF4-FFF2-40B4-BE49-F238E27FC236}">
                <a16:creationId xmlns:a16="http://schemas.microsoft.com/office/drawing/2014/main" id="{3E829014-3FB8-4731-963A-933E4311ED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8BC1EEC-38AF-4895-BC51-E833B2A50F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09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046" y="2358750"/>
            <a:ext cx="5607170" cy="313932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solidFill>
                  <a:srgbClr val="0070C0"/>
                </a:solidFill>
                <a:latin typeface="Palatino Linotype" panose="02040502050505030304" pitchFamily="18" charset="0"/>
              </a:rPr>
              <a:t>Elastase 1 </a:t>
            </a:r>
            <a:r>
              <a:rPr lang="en-US" b="1" dirty="0">
                <a:latin typeface="Palatino Linotype" panose="02040502050505030304" pitchFamily="18" charset="0"/>
              </a:rPr>
              <a:t>- </a:t>
            </a:r>
            <a:r>
              <a:rPr lang="en-US" dirty="0">
                <a:latin typeface="Palatino Linotype" panose="02040502050505030304" pitchFamily="18" charset="0"/>
              </a:rPr>
              <a:t>is a pancreatic enzyme that survives passage through the digestive tract. It is used to measure pancreatic insufficiency.</a:t>
            </a:r>
          </a:p>
          <a:p>
            <a:endParaRPr lang="en-US" dirty="0">
              <a:latin typeface="Palatino Linotype" panose="02040502050505030304" pitchFamily="18" charset="0"/>
            </a:endParaRPr>
          </a:p>
          <a:p>
            <a:r>
              <a:rPr lang="en-US" b="1" dirty="0">
                <a:solidFill>
                  <a:srgbClr val="0070C0"/>
                </a:solidFill>
                <a:latin typeface="Palatino Linotype" panose="02040502050505030304" pitchFamily="18" charset="0"/>
              </a:rPr>
              <a:t>Triglycerides</a:t>
            </a:r>
            <a:r>
              <a:rPr lang="en-US" b="1" dirty="0">
                <a:latin typeface="Palatino Linotype" panose="02040502050505030304" pitchFamily="18" charset="0"/>
              </a:rPr>
              <a:t> - </a:t>
            </a:r>
            <a:r>
              <a:rPr lang="en-US" dirty="0">
                <a:latin typeface="Palatino Linotype" panose="02040502050505030304" pitchFamily="18" charset="0"/>
              </a:rPr>
              <a:t>Small amounts of triglycerides, are normal. Higher levels indicate incomplete fat digestion and possible insufficient pancreatic enzymes, insufficient bile, or hypochlorhydria.</a:t>
            </a:r>
          </a:p>
          <a:p>
            <a:endParaRPr lang="en-US" dirty="0">
              <a:latin typeface="Palatino Linotype" panose="02040502050505030304" pitchFamily="18" charset="0"/>
            </a:endParaRPr>
          </a:p>
          <a:p>
            <a:r>
              <a:rPr lang="en-US" b="1" dirty="0">
                <a:solidFill>
                  <a:srgbClr val="0070C0"/>
                </a:solidFill>
                <a:latin typeface="Palatino Linotype" panose="02040502050505030304" pitchFamily="18" charset="0"/>
              </a:rPr>
              <a:t>Vegetable Fibers </a:t>
            </a:r>
            <a:r>
              <a:rPr lang="en-US" b="1" dirty="0">
                <a:latin typeface="Palatino Linotype" panose="02040502050505030304" pitchFamily="18" charset="0"/>
              </a:rPr>
              <a:t>- </a:t>
            </a:r>
            <a:r>
              <a:rPr lang="en-US" dirty="0">
                <a:latin typeface="Palatino Linotype" panose="02040502050505030304" pitchFamily="18" charset="0"/>
              </a:rPr>
              <a:t>Fibrous residue of undigested vegetable matter suggests possible maldigestion.</a:t>
            </a:r>
          </a:p>
        </p:txBody>
      </p:sp>
      <p:sp>
        <p:nvSpPr>
          <p:cNvPr id="3" name="Rectangle 2"/>
          <p:cNvSpPr/>
          <p:nvPr/>
        </p:nvSpPr>
        <p:spPr>
          <a:xfrm>
            <a:off x="276045" y="434796"/>
            <a:ext cx="3223959"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bodyPr>
          <a:lstStyle/>
          <a:p>
            <a:pPr lvl="0" algn="ctr"/>
            <a:r>
              <a:rPr lang="en-US" sz="2800" b="1" dirty="0">
                <a:solidFill>
                  <a:prstClr val="black"/>
                </a:solidFill>
                <a:latin typeface="Palatino Linotype" panose="02040502050505030304" pitchFamily="18" charset="0"/>
              </a:rPr>
              <a:t>Digestive Markers</a:t>
            </a:r>
          </a:p>
        </p:txBody>
      </p:sp>
      <p:sp>
        <p:nvSpPr>
          <p:cNvPr id="4" name="Slide Number Placeholder 3"/>
          <p:cNvSpPr>
            <a:spLocks noGrp="1"/>
          </p:cNvSpPr>
          <p:nvPr>
            <p:ph type="sldNum" sz="quarter" idx="12"/>
          </p:nvPr>
        </p:nvSpPr>
        <p:spPr/>
        <p:txBody>
          <a:bodyPr/>
          <a:lstStyle/>
          <a:p>
            <a:fld id="{71448CA8-257F-46AF-A0DA-9036E79DD6C8}" type="slidenum">
              <a:rPr lang="en-US" smtClean="0"/>
              <a:pPr/>
              <a:t>4</a:t>
            </a:fld>
            <a:endParaRPr lang="en-US"/>
          </a:p>
        </p:txBody>
      </p:sp>
      <p:pic>
        <p:nvPicPr>
          <p:cNvPr id="5" name="Picture 4">
            <a:extLst>
              <a:ext uri="{FF2B5EF4-FFF2-40B4-BE49-F238E27FC236}">
                <a16:creationId xmlns:a16="http://schemas.microsoft.com/office/drawing/2014/main" id="{06689EDB-CFFD-495C-9C86-0155DE97FE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7E0CE31-3E5A-4098-9CBE-9A8E88B77F77}"/>
              </a:ext>
            </a:extLst>
          </p:cNvPr>
          <p:cNvPicPr>
            <a:picLocks noChangeAspect="1"/>
          </p:cNvPicPr>
          <p:nvPr/>
        </p:nvPicPr>
        <p:blipFill rotWithShape="1">
          <a:blip r:embed="rId3"/>
          <a:srcRect l="8986" t="7851" r="8938" b="6435"/>
          <a:stretch/>
        </p:blipFill>
        <p:spPr>
          <a:xfrm>
            <a:off x="6682130" y="1686464"/>
            <a:ext cx="5085922" cy="1858992"/>
          </a:xfrm>
          <a:prstGeom prst="rect">
            <a:avLst/>
          </a:prstGeom>
        </p:spPr>
      </p:pic>
      <p:pic>
        <p:nvPicPr>
          <p:cNvPr id="7" name="Picture 6">
            <a:extLst>
              <a:ext uri="{FF2B5EF4-FFF2-40B4-BE49-F238E27FC236}">
                <a16:creationId xmlns:a16="http://schemas.microsoft.com/office/drawing/2014/main" id="{7AA03EEF-3A14-476C-A12F-3D02C315DFED}"/>
              </a:ext>
            </a:extLst>
          </p:cNvPr>
          <p:cNvPicPr>
            <a:picLocks noChangeAspect="1"/>
          </p:cNvPicPr>
          <p:nvPr/>
        </p:nvPicPr>
        <p:blipFill>
          <a:blip r:embed="rId4"/>
          <a:stretch>
            <a:fillRect/>
          </a:stretch>
        </p:blipFill>
        <p:spPr>
          <a:xfrm>
            <a:off x="6682130" y="3777801"/>
            <a:ext cx="5085922" cy="2080074"/>
          </a:xfrm>
          <a:prstGeom prst="rect">
            <a:avLst/>
          </a:prstGeom>
        </p:spPr>
      </p:pic>
      <p:sp>
        <p:nvSpPr>
          <p:cNvPr id="8" name="TextBox 7">
            <a:extLst>
              <a:ext uri="{FF2B5EF4-FFF2-40B4-BE49-F238E27FC236}">
                <a16:creationId xmlns:a16="http://schemas.microsoft.com/office/drawing/2014/main" id="{F3163BC3-D724-4E8C-86A0-CEEEB94E4F80}"/>
              </a:ext>
            </a:extLst>
          </p:cNvPr>
          <p:cNvSpPr txBox="1"/>
          <p:nvPr/>
        </p:nvSpPr>
        <p:spPr>
          <a:xfrm>
            <a:off x="7853490" y="5553114"/>
            <a:ext cx="3127935" cy="369332"/>
          </a:xfrm>
          <a:prstGeom prst="rect">
            <a:avLst/>
          </a:prstGeom>
          <a:noFill/>
        </p:spPr>
        <p:txBody>
          <a:bodyPr wrap="square" rtlCol="0">
            <a:spAutoFit/>
          </a:bodyPr>
          <a:lstStyle/>
          <a:p>
            <a:r>
              <a:rPr lang="en-US" dirty="0">
                <a:latin typeface="Palatino Linotype" panose="02040502050505030304" pitchFamily="18" charset="0"/>
              </a:rPr>
              <a:t>Unsaturated fat triglyceride</a:t>
            </a:r>
          </a:p>
        </p:txBody>
      </p:sp>
    </p:spTree>
    <p:extLst>
      <p:ext uri="{BB962C8B-B14F-4D97-AF65-F5344CB8AC3E}">
        <p14:creationId xmlns:p14="http://schemas.microsoft.com/office/powerpoint/2010/main" val="585880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948" y="2744637"/>
            <a:ext cx="6071743" cy="203132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endParaRPr lang="en-US" dirty="0">
              <a:latin typeface="Palatino Linotype" panose="02040502050505030304" pitchFamily="18" charset="0"/>
            </a:endParaRPr>
          </a:p>
          <a:p>
            <a:r>
              <a:rPr lang="en-US" b="1" dirty="0">
                <a:solidFill>
                  <a:srgbClr val="0070C0"/>
                </a:solidFill>
                <a:latin typeface="Palatino Linotype" panose="02040502050505030304" pitchFamily="18" charset="0"/>
              </a:rPr>
              <a:t>Fecal </a:t>
            </a:r>
            <a:r>
              <a:rPr lang="en-US" b="1" dirty="0" err="1">
                <a:solidFill>
                  <a:srgbClr val="0070C0"/>
                </a:solidFill>
                <a:latin typeface="Palatino Linotype" panose="02040502050505030304" pitchFamily="18" charset="0"/>
              </a:rPr>
              <a:t>sIgA</a:t>
            </a:r>
            <a:r>
              <a:rPr lang="en-US" b="1" dirty="0">
                <a:solidFill>
                  <a:srgbClr val="0070C0"/>
                </a:solidFill>
                <a:latin typeface="Palatino Linotype" panose="02040502050505030304" pitchFamily="18" charset="0"/>
              </a:rPr>
              <a:t> </a:t>
            </a:r>
            <a:r>
              <a:rPr lang="en-US" b="1" dirty="0">
                <a:latin typeface="Palatino Linotype" panose="02040502050505030304" pitchFamily="18" charset="0"/>
              </a:rPr>
              <a:t>- </a:t>
            </a:r>
            <a:r>
              <a:rPr lang="en-US" dirty="0">
                <a:latin typeface="Palatino Linotype" panose="02040502050505030304" pitchFamily="18" charset="0"/>
              </a:rPr>
              <a:t>Secretory IgA (</a:t>
            </a:r>
            <a:r>
              <a:rPr lang="en-US" dirty="0" err="1">
                <a:latin typeface="Palatino Linotype" panose="02040502050505030304" pitchFamily="18" charset="0"/>
              </a:rPr>
              <a:t>sIgA</a:t>
            </a:r>
            <a:r>
              <a:rPr lang="en-US" dirty="0">
                <a:latin typeface="Palatino Linotype" panose="02040502050505030304" pitchFamily="18" charset="0"/>
              </a:rPr>
              <a:t>) reflects the activity of the immune system in the digestive tract.</a:t>
            </a:r>
          </a:p>
          <a:p>
            <a:endParaRPr lang="en-US" dirty="0">
              <a:latin typeface="Palatino Linotype" panose="02040502050505030304" pitchFamily="18" charset="0"/>
            </a:endParaRPr>
          </a:p>
          <a:p>
            <a:r>
              <a:rPr lang="en-US" b="1" dirty="0">
                <a:solidFill>
                  <a:srgbClr val="0070C0"/>
                </a:solidFill>
                <a:latin typeface="Palatino Linotype" panose="02040502050505030304" pitchFamily="18" charset="0"/>
              </a:rPr>
              <a:t>Anti-gliadin </a:t>
            </a:r>
            <a:r>
              <a:rPr lang="en-US" b="1" dirty="0" err="1">
                <a:solidFill>
                  <a:srgbClr val="0070C0"/>
                </a:solidFill>
                <a:latin typeface="Palatino Linotype" panose="02040502050505030304" pitchFamily="18" charset="0"/>
              </a:rPr>
              <a:t>sIgA</a:t>
            </a:r>
            <a:r>
              <a:rPr lang="en-US" b="1" dirty="0">
                <a:solidFill>
                  <a:srgbClr val="0070C0"/>
                </a:solidFill>
                <a:latin typeface="Palatino Linotype" panose="02040502050505030304" pitchFamily="18" charset="0"/>
              </a:rPr>
              <a:t> </a:t>
            </a:r>
            <a:r>
              <a:rPr lang="en-US" b="1" dirty="0">
                <a:latin typeface="Palatino Linotype" panose="02040502050505030304" pitchFamily="18" charset="0"/>
              </a:rPr>
              <a:t>- </a:t>
            </a:r>
            <a:r>
              <a:rPr lang="en-US" dirty="0">
                <a:latin typeface="Palatino Linotype" panose="02040502050505030304" pitchFamily="18" charset="0"/>
              </a:rPr>
              <a:t>Gliadin is a protein found in wheat and related grains. </a:t>
            </a:r>
            <a:r>
              <a:rPr lang="en-US" dirty="0">
                <a:solidFill>
                  <a:srgbClr val="FF0000"/>
                </a:solidFill>
                <a:latin typeface="Palatino Linotype" panose="02040502050505030304" pitchFamily="18" charset="0"/>
              </a:rPr>
              <a:t>An immune reaction to </a:t>
            </a:r>
            <a:r>
              <a:rPr lang="en-US" dirty="0" err="1">
                <a:solidFill>
                  <a:srgbClr val="FF0000"/>
                </a:solidFill>
                <a:latin typeface="Palatino Linotype" panose="02040502050505030304" pitchFamily="18" charset="0"/>
              </a:rPr>
              <a:t>gliadin</a:t>
            </a:r>
            <a:r>
              <a:rPr lang="en-US" dirty="0">
                <a:solidFill>
                  <a:srgbClr val="FF0000"/>
                </a:solidFill>
                <a:latin typeface="Palatino Linotype" panose="02040502050505030304" pitchFamily="18" charset="0"/>
              </a:rPr>
              <a:t> may indicate a gluten intolerance</a:t>
            </a:r>
            <a:r>
              <a:rPr lang="en-US" dirty="0">
                <a:latin typeface="Palatino Linotype" panose="02040502050505030304" pitchFamily="18" charset="0"/>
              </a:rPr>
              <a:t>.</a:t>
            </a:r>
          </a:p>
        </p:txBody>
      </p:sp>
      <p:sp>
        <p:nvSpPr>
          <p:cNvPr id="3" name="Rectangle 2"/>
          <p:cNvSpPr/>
          <p:nvPr/>
        </p:nvSpPr>
        <p:spPr>
          <a:xfrm>
            <a:off x="423948" y="599790"/>
            <a:ext cx="3046027"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bodyPr>
          <a:lstStyle/>
          <a:p>
            <a:pPr lvl="0" algn="ctr"/>
            <a:r>
              <a:rPr lang="en-US" sz="2800" b="1" dirty="0">
                <a:solidFill>
                  <a:prstClr val="black"/>
                </a:solidFill>
                <a:latin typeface="Palatino Linotype" panose="02040502050505030304" pitchFamily="18" charset="0"/>
              </a:rPr>
              <a:t>Immune Markers</a:t>
            </a:r>
          </a:p>
        </p:txBody>
      </p:sp>
      <p:sp>
        <p:nvSpPr>
          <p:cNvPr id="4" name="Slide Number Placeholder 3"/>
          <p:cNvSpPr>
            <a:spLocks noGrp="1"/>
          </p:cNvSpPr>
          <p:nvPr>
            <p:ph type="sldNum" sz="quarter" idx="12"/>
          </p:nvPr>
        </p:nvSpPr>
        <p:spPr/>
        <p:txBody>
          <a:bodyPr/>
          <a:lstStyle/>
          <a:p>
            <a:fld id="{71448CA8-257F-46AF-A0DA-9036E79DD6C8}" type="slidenum">
              <a:rPr lang="en-US" smtClean="0"/>
              <a:pPr/>
              <a:t>5</a:t>
            </a:fld>
            <a:endParaRPr lang="en-US"/>
          </a:p>
        </p:txBody>
      </p:sp>
      <p:pic>
        <p:nvPicPr>
          <p:cNvPr id="5" name="Picture 4">
            <a:extLst>
              <a:ext uri="{FF2B5EF4-FFF2-40B4-BE49-F238E27FC236}">
                <a16:creationId xmlns:a16="http://schemas.microsoft.com/office/drawing/2014/main" id="{0D731AF4-164F-475B-B35A-2B7873AEF2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A95A66A-13B3-44F1-B89A-1B4CD9B0070C}"/>
              </a:ext>
            </a:extLst>
          </p:cNvPr>
          <p:cNvPicPr>
            <a:picLocks noChangeAspect="1"/>
          </p:cNvPicPr>
          <p:nvPr/>
        </p:nvPicPr>
        <p:blipFill rotWithShape="1">
          <a:blip r:embed="rId3"/>
          <a:srcRect l="6490" t="6541" r="6490" b="13963"/>
          <a:stretch/>
        </p:blipFill>
        <p:spPr>
          <a:xfrm>
            <a:off x="7587285" y="1801293"/>
            <a:ext cx="3766515" cy="3542081"/>
          </a:xfrm>
          <a:prstGeom prst="rect">
            <a:avLst/>
          </a:prstGeom>
        </p:spPr>
      </p:pic>
      <p:sp>
        <p:nvSpPr>
          <p:cNvPr id="7" name="TextBox 6">
            <a:extLst>
              <a:ext uri="{FF2B5EF4-FFF2-40B4-BE49-F238E27FC236}">
                <a16:creationId xmlns:a16="http://schemas.microsoft.com/office/drawing/2014/main" id="{844DA4B1-C26B-413B-AB8F-C5FB9798C2FD}"/>
              </a:ext>
            </a:extLst>
          </p:cNvPr>
          <p:cNvSpPr txBox="1"/>
          <p:nvPr/>
        </p:nvSpPr>
        <p:spPr>
          <a:xfrm>
            <a:off x="7772864" y="5551863"/>
            <a:ext cx="3395355" cy="369332"/>
          </a:xfrm>
          <a:prstGeom prst="rect">
            <a:avLst/>
          </a:prstGeom>
          <a:noFill/>
        </p:spPr>
        <p:txBody>
          <a:bodyPr wrap="square" rtlCol="0">
            <a:spAutoFit/>
          </a:bodyPr>
          <a:lstStyle/>
          <a:p>
            <a:r>
              <a:rPr lang="en-US" dirty="0">
                <a:latin typeface="Palatino Linotype" panose="02040502050505030304" pitchFamily="18" charset="0"/>
              </a:rPr>
              <a:t>Secretory Immunoglobulin A</a:t>
            </a:r>
          </a:p>
        </p:txBody>
      </p:sp>
    </p:spTree>
    <p:extLst>
      <p:ext uri="{BB962C8B-B14F-4D97-AF65-F5344CB8AC3E}">
        <p14:creationId xmlns:p14="http://schemas.microsoft.com/office/powerpoint/2010/main" val="1001710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452" y="2005229"/>
            <a:ext cx="10006642" cy="313932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solidFill>
                  <a:srgbClr val="0070C0"/>
                </a:solidFill>
                <a:latin typeface="Palatino Linotype" panose="02040502050505030304" pitchFamily="18" charset="0"/>
              </a:rPr>
              <a:t>pH</a:t>
            </a:r>
            <a:r>
              <a:rPr lang="en-US" b="1" dirty="0">
                <a:latin typeface="Palatino Linotype" panose="02040502050505030304" pitchFamily="18" charset="0"/>
              </a:rPr>
              <a:t> - </a:t>
            </a:r>
            <a:r>
              <a:rPr lang="en-US" dirty="0">
                <a:latin typeface="Palatino Linotype" panose="02040502050505030304" pitchFamily="18" charset="0"/>
              </a:rPr>
              <a:t>the acidity of stool environment. An abnormal pH may indicate fat malabsorption or an enzyme deficiency. A stool pH of &lt;6 may indicate carbohydrate malabsorption.</a:t>
            </a:r>
          </a:p>
          <a:p>
            <a:endParaRPr lang="en-US" dirty="0">
              <a:latin typeface="Palatino Linotype" panose="02040502050505030304" pitchFamily="18" charset="0"/>
            </a:endParaRPr>
          </a:p>
          <a:p>
            <a:r>
              <a:rPr lang="en-US" b="1" dirty="0">
                <a:solidFill>
                  <a:srgbClr val="0070C0"/>
                </a:solidFill>
                <a:latin typeface="Palatino Linotype" panose="02040502050505030304" pitchFamily="18" charset="0"/>
              </a:rPr>
              <a:t>Occult blood </a:t>
            </a:r>
            <a:r>
              <a:rPr lang="en-US" b="1" dirty="0">
                <a:latin typeface="Palatino Linotype" panose="02040502050505030304" pitchFamily="18" charset="0"/>
              </a:rPr>
              <a:t>- </a:t>
            </a:r>
            <a:r>
              <a:rPr lang="en-US" dirty="0">
                <a:latin typeface="Palatino Linotype" panose="02040502050505030304" pitchFamily="18" charset="0"/>
              </a:rPr>
              <a:t>occult blood in the stool can be a sign of many different conditions, including polyps, cancer, peptic ulcer, inflammatory bowel disease, diverticulosis, and pancreatitis.</a:t>
            </a:r>
          </a:p>
          <a:p>
            <a:endParaRPr lang="en-US" dirty="0">
              <a:latin typeface="Palatino Linotype" panose="02040502050505030304" pitchFamily="18" charset="0"/>
            </a:endParaRPr>
          </a:p>
          <a:p>
            <a:r>
              <a:rPr lang="en-US" b="1" dirty="0">
                <a:solidFill>
                  <a:srgbClr val="0070C0"/>
                </a:solidFill>
                <a:latin typeface="Palatino Linotype" panose="02040502050505030304" pitchFamily="18" charset="0"/>
              </a:rPr>
              <a:t>RBC (Red Blood Cells)</a:t>
            </a:r>
            <a:r>
              <a:rPr lang="en-US" b="1" dirty="0">
                <a:latin typeface="Palatino Linotype" panose="02040502050505030304" pitchFamily="18" charset="0"/>
              </a:rPr>
              <a:t> - </a:t>
            </a:r>
            <a:r>
              <a:rPr lang="en-US" dirty="0">
                <a:latin typeface="Palatino Linotype" panose="02040502050505030304" pitchFamily="18" charset="0"/>
              </a:rPr>
              <a:t>The presence of red blood cells may be due to hemorrhoids (or piles), injury or even severe constipation.</a:t>
            </a:r>
          </a:p>
          <a:p>
            <a:endParaRPr lang="en-US" dirty="0">
              <a:latin typeface="Palatino Linotype" panose="02040502050505030304" pitchFamily="18" charset="0"/>
            </a:endParaRPr>
          </a:p>
          <a:p>
            <a:r>
              <a:rPr lang="en-US" b="1" dirty="0">
                <a:solidFill>
                  <a:srgbClr val="0070C0"/>
                </a:solidFill>
                <a:latin typeface="Palatino Linotype" panose="02040502050505030304" pitchFamily="18" charset="0"/>
              </a:rPr>
              <a:t>Color</a:t>
            </a:r>
            <a:r>
              <a:rPr lang="en-US" b="1" dirty="0">
                <a:latin typeface="Palatino Linotype" panose="02040502050505030304" pitchFamily="18" charset="0"/>
              </a:rPr>
              <a:t> - </a:t>
            </a:r>
            <a:r>
              <a:rPr lang="en-US" dirty="0">
                <a:latin typeface="Palatino Linotype" panose="02040502050505030304" pitchFamily="18" charset="0"/>
              </a:rPr>
              <a:t>The normal stool color is light brown to brown. Clay, white or tan colored stool can indicate the absence of bile or a pancreatic insufficiency.</a:t>
            </a:r>
          </a:p>
        </p:txBody>
      </p:sp>
      <p:pic>
        <p:nvPicPr>
          <p:cNvPr id="4" name="Picture 3">
            <a:extLst>
              <a:ext uri="{FF2B5EF4-FFF2-40B4-BE49-F238E27FC236}">
                <a16:creationId xmlns:a16="http://schemas.microsoft.com/office/drawing/2014/main" id="{BC31FFA7-E4CF-4AF8-BFA0-09F07DC052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E2EF64A-7FB2-417B-97B9-EE9CE17C69F8}"/>
              </a:ext>
            </a:extLst>
          </p:cNvPr>
          <p:cNvSpPr txBox="1"/>
          <p:nvPr/>
        </p:nvSpPr>
        <p:spPr>
          <a:xfrm>
            <a:off x="474452" y="961862"/>
            <a:ext cx="2722880" cy="523220"/>
          </a:xfrm>
          <a:prstGeom prst="rect">
            <a:avLst/>
          </a:prstGeom>
          <a:noFill/>
        </p:spPr>
        <p:txBody>
          <a:bodyPr wrap="square" rtlCol="0">
            <a:spAutoFit/>
          </a:bodyPr>
          <a:lstStyle/>
          <a:p>
            <a:r>
              <a:rPr lang="en-US" sz="2800" b="1" dirty="0">
                <a:latin typeface="Palatino Linotype" panose="02040502050505030304" pitchFamily="18" charset="0"/>
              </a:rPr>
              <a:t>Stool Markers</a:t>
            </a:r>
          </a:p>
        </p:txBody>
      </p:sp>
    </p:spTree>
    <p:extLst>
      <p:ext uri="{BB962C8B-B14F-4D97-AF65-F5344CB8AC3E}">
        <p14:creationId xmlns:p14="http://schemas.microsoft.com/office/powerpoint/2010/main" val="199770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342" y="2635749"/>
            <a:ext cx="9782355" cy="230832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solidFill>
                  <a:srgbClr val="0070C0"/>
                </a:solidFill>
                <a:latin typeface="Palatino Linotype" panose="02040502050505030304" pitchFamily="18" charset="0"/>
              </a:rPr>
              <a:t>Long Chain Fatty Acids (LCFA)</a:t>
            </a:r>
            <a:r>
              <a:rPr lang="en-US" b="1" dirty="0">
                <a:latin typeface="Palatino Linotype" panose="02040502050505030304" pitchFamily="18" charset="0"/>
              </a:rPr>
              <a:t> - </a:t>
            </a:r>
            <a:r>
              <a:rPr lang="en-US" dirty="0">
                <a:latin typeface="Palatino Linotype" panose="02040502050505030304" pitchFamily="18" charset="0"/>
              </a:rPr>
              <a:t>These fatty acids are usually absorbed by a healthy digestive tract. If malabsorption is present, they are elevated in the stool.</a:t>
            </a:r>
          </a:p>
          <a:p>
            <a:endParaRPr lang="en-US" dirty="0">
              <a:latin typeface="Palatino Linotype" panose="02040502050505030304" pitchFamily="18" charset="0"/>
            </a:endParaRPr>
          </a:p>
          <a:p>
            <a:r>
              <a:rPr lang="en-US" b="1" dirty="0">
                <a:solidFill>
                  <a:srgbClr val="0070C0"/>
                </a:solidFill>
                <a:latin typeface="Palatino Linotype" panose="02040502050505030304" pitchFamily="18" charset="0"/>
              </a:rPr>
              <a:t>Total Fat </a:t>
            </a:r>
            <a:r>
              <a:rPr lang="en-US" b="1" dirty="0">
                <a:latin typeface="Palatino Linotype" panose="02040502050505030304" pitchFamily="18" charset="0"/>
              </a:rPr>
              <a:t>- </a:t>
            </a:r>
            <a:r>
              <a:rPr lang="en-US" dirty="0">
                <a:latin typeface="Palatino Linotype" panose="02040502050505030304" pitchFamily="18" charset="0"/>
              </a:rPr>
              <a:t>Total fecal fats include triglycerides, cholesterol, and long chain fatty acids. </a:t>
            </a:r>
            <a:r>
              <a:rPr lang="en-US" u="sng" dirty="0">
                <a:latin typeface="Palatino Linotype" panose="02040502050505030304" pitchFamily="18" charset="0"/>
              </a:rPr>
              <a:t>Poor digestion and absorption of fats leads to increased fat in the stool.</a:t>
            </a:r>
          </a:p>
          <a:p>
            <a:endParaRPr lang="en-US" dirty="0">
              <a:latin typeface="Palatino Linotype" panose="02040502050505030304" pitchFamily="18" charset="0"/>
            </a:endParaRPr>
          </a:p>
          <a:p>
            <a:r>
              <a:rPr lang="en-US" b="1" dirty="0">
                <a:solidFill>
                  <a:srgbClr val="0070C0"/>
                </a:solidFill>
                <a:latin typeface="Palatino Linotype" panose="02040502050505030304" pitchFamily="18" charset="0"/>
              </a:rPr>
              <a:t>Cholesterol</a:t>
            </a:r>
            <a:r>
              <a:rPr lang="en-US" b="1" dirty="0">
                <a:latin typeface="Palatino Linotype" panose="02040502050505030304" pitchFamily="18" charset="0"/>
              </a:rPr>
              <a:t> - </a:t>
            </a:r>
            <a:r>
              <a:rPr lang="en-US" dirty="0">
                <a:latin typeface="Palatino Linotype" panose="02040502050505030304" pitchFamily="18" charset="0"/>
              </a:rPr>
              <a:t>Fecal cholesterol come from dietary sources and bile. Fecal cholesterol levels remain relatively constant regardless of diet. An elevated level may indicate malabsorption.</a:t>
            </a:r>
          </a:p>
        </p:txBody>
      </p:sp>
      <p:sp>
        <p:nvSpPr>
          <p:cNvPr id="3" name="Rectangle 2"/>
          <p:cNvSpPr/>
          <p:nvPr/>
        </p:nvSpPr>
        <p:spPr>
          <a:xfrm>
            <a:off x="569343" y="1593964"/>
            <a:ext cx="3956532"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bodyPr>
          <a:lstStyle/>
          <a:p>
            <a:pPr lvl="0" algn="ctr"/>
            <a:r>
              <a:rPr lang="en-US" sz="2800" b="1" dirty="0">
                <a:solidFill>
                  <a:prstClr val="black"/>
                </a:solidFill>
                <a:latin typeface="Palatino Linotype" panose="02040502050505030304" pitchFamily="18" charset="0"/>
              </a:rPr>
              <a:t>Markers of Absorption</a:t>
            </a:r>
          </a:p>
        </p:txBody>
      </p:sp>
      <p:sp>
        <p:nvSpPr>
          <p:cNvPr id="4" name="Slide Number Placeholder 3"/>
          <p:cNvSpPr>
            <a:spLocks noGrp="1"/>
          </p:cNvSpPr>
          <p:nvPr>
            <p:ph type="sldNum" sz="quarter" idx="12"/>
          </p:nvPr>
        </p:nvSpPr>
        <p:spPr/>
        <p:txBody>
          <a:bodyPr/>
          <a:lstStyle/>
          <a:p>
            <a:fld id="{71448CA8-257F-46AF-A0DA-9036E79DD6C8}" type="slidenum">
              <a:rPr lang="en-US" smtClean="0"/>
              <a:pPr/>
              <a:t>7</a:t>
            </a:fld>
            <a:endParaRPr lang="en-US"/>
          </a:p>
        </p:txBody>
      </p:sp>
      <p:pic>
        <p:nvPicPr>
          <p:cNvPr id="5" name="Picture 4">
            <a:extLst>
              <a:ext uri="{FF2B5EF4-FFF2-40B4-BE49-F238E27FC236}">
                <a16:creationId xmlns:a16="http://schemas.microsoft.com/office/drawing/2014/main" id="{41003FD2-50F3-42E8-B15D-C7616E3199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E04AF77-6B1F-4AB9-871E-802BE3E042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57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sz="quarter" idx="1"/>
          </p:nvPr>
        </p:nvSpPr>
        <p:spPr>
          <a:xfrm>
            <a:off x="776378" y="3939808"/>
            <a:ext cx="10722633" cy="1775192"/>
          </a:xfrm>
        </p:spPr>
        <p:txBody>
          <a:bodyPr>
            <a:normAutofit/>
          </a:bodyPr>
          <a:lstStyle/>
          <a:p>
            <a:pPr algn="l" rtl="0">
              <a:lnSpc>
                <a:spcPct val="90000"/>
              </a:lnSpc>
            </a:pPr>
            <a:r>
              <a:rPr lang="en-US" sz="2400" dirty="0">
                <a:latin typeface="Palatino Linotype" panose="02040502050505030304" pitchFamily="18" charset="0"/>
              </a:rPr>
              <a:t>Loss of tissue from the lining of the digestive tract.  May be acute or chronic.</a:t>
            </a:r>
          </a:p>
          <a:p>
            <a:pPr algn="l" rtl="0">
              <a:lnSpc>
                <a:spcPct val="90000"/>
              </a:lnSpc>
            </a:pPr>
            <a:r>
              <a:rPr lang="en-US" sz="2400" dirty="0">
                <a:latin typeface="Palatino Linotype" panose="02040502050505030304" pitchFamily="18" charset="0"/>
              </a:rPr>
              <a:t>Classified as gastric or duodenal.</a:t>
            </a:r>
          </a:p>
          <a:p>
            <a:pPr algn="l" rtl="0">
              <a:lnSpc>
                <a:spcPct val="90000"/>
              </a:lnSpc>
            </a:pPr>
            <a:r>
              <a:rPr lang="en-US" sz="2400" dirty="0">
                <a:solidFill>
                  <a:srgbClr val="0070C0"/>
                </a:solidFill>
                <a:latin typeface="Palatino Linotype" panose="02040502050505030304" pitchFamily="18" charset="0"/>
              </a:rPr>
              <a:t>CAUSES</a:t>
            </a:r>
            <a:r>
              <a:rPr lang="en-US" sz="2400" dirty="0">
                <a:latin typeface="Palatino Linotype" panose="02040502050505030304" pitchFamily="18" charset="0"/>
              </a:rPr>
              <a:t>: drugs, stress, heavy alcohol and tobacco use, infection (</a:t>
            </a:r>
            <a:r>
              <a:rPr lang="en-US" sz="2400" i="1" dirty="0">
                <a:latin typeface="Palatino Linotype" panose="02040502050505030304" pitchFamily="18" charset="0"/>
              </a:rPr>
              <a:t>H. pylori </a:t>
            </a:r>
            <a:r>
              <a:rPr lang="en-US" sz="2400" dirty="0">
                <a:latin typeface="Palatino Linotype" panose="02040502050505030304" pitchFamily="18" charset="0"/>
              </a:rPr>
              <a:t>bacteria);  Conditions that cause high gastric acid concentration.</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716" y="1374065"/>
            <a:ext cx="3181709" cy="2340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a:extLst>
              <a:ext uri="{FF2B5EF4-FFF2-40B4-BE49-F238E27FC236}">
                <a16:creationId xmlns:a16="http://schemas.microsoft.com/office/drawing/2014/main" id="{D34D8E38-3770-4000-B056-5E4E3BFB64B4}"/>
              </a:ext>
            </a:extLst>
          </p:cNvPr>
          <p:cNvSpPr>
            <a:spLocks noGrp="1"/>
          </p:cNvSpPr>
          <p:nvPr>
            <p:ph type="title"/>
          </p:nvPr>
        </p:nvSpPr>
        <p:spPr>
          <a:xfrm>
            <a:off x="838200" y="365126"/>
            <a:ext cx="2284562" cy="618286"/>
          </a:xfrm>
        </p:spPr>
        <p:txBody>
          <a:bodyPr>
            <a:normAutofit/>
          </a:bodyPr>
          <a:lstStyle/>
          <a:p>
            <a:r>
              <a:rPr lang="en-US" sz="2800" dirty="0">
                <a:latin typeface="Palatino Linotype" panose="02040502050505030304" pitchFamily="18" charset="0"/>
              </a:rPr>
              <a:t>Peptic Ulcer</a:t>
            </a:r>
          </a:p>
        </p:txBody>
      </p:sp>
      <p:sp>
        <p:nvSpPr>
          <p:cNvPr id="5" name="Oval 4">
            <a:extLst>
              <a:ext uri="{FF2B5EF4-FFF2-40B4-BE49-F238E27FC236}">
                <a16:creationId xmlns:a16="http://schemas.microsoft.com/office/drawing/2014/main" id="{CDA2794A-3398-4444-A96B-6DE2919614A2}"/>
              </a:ext>
            </a:extLst>
          </p:cNvPr>
          <p:cNvSpPr/>
          <p:nvPr/>
        </p:nvSpPr>
        <p:spPr>
          <a:xfrm>
            <a:off x="2838091" y="1561381"/>
            <a:ext cx="1224951" cy="1449238"/>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FF371B1-6EAA-490F-888F-793494152E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33400" y="533400"/>
            <a:ext cx="4616570" cy="609600"/>
          </a:xfrm>
          <a:ln>
            <a:noFill/>
          </a:ln>
        </p:spPr>
        <p:style>
          <a:lnRef idx="2">
            <a:schemeClr val="accent2"/>
          </a:lnRef>
          <a:fillRef idx="1">
            <a:schemeClr val="lt1"/>
          </a:fillRef>
          <a:effectRef idx="0">
            <a:schemeClr val="accent2"/>
          </a:effectRef>
          <a:fontRef idx="minor">
            <a:schemeClr val="dk1"/>
          </a:fontRef>
        </p:style>
        <p:txBody>
          <a:bodyPr>
            <a:normAutofit/>
          </a:bodyPr>
          <a:lstStyle/>
          <a:p>
            <a:r>
              <a:rPr lang="en-US" sz="2800" b="1" dirty="0">
                <a:solidFill>
                  <a:schemeClr val="tx1"/>
                </a:solidFill>
                <a:latin typeface="Palatino Linotype" panose="02040502050505030304" pitchFamily="18" charset="0"/>
              </a:rPr>
              <a:t>Peptic Ulcers - comparison</a:t>
            </a:r>
          </a:p>
        </p:txBody>
      </p:sp>
      <p:sp>
        <p:nvSpPr>
          <p:cNvPr id="62467" name="Rectangle 3"/>
          <p:cNvSpPr>
            <a:spLocks noGrp="1" noChangeArrowheads="1"/>
          </p:cNvSpPr>
          <p:nvPr>
            <p:ph sz="quarter" idx="1"/>
          </p:nvPr>
        </p:nvSpPr>
        <p:spPr>
          <a:xfrm>
            <a:off x="533400" y="1587261"/>
            <a:ext cx="3810000" cy="3079630"/>
          </a:xfrm>
        </p:spPr>
        <p:style>
          <a:lnRef idx="2">
            <a:schemeClr val="accent2"/>
          </a:lnRef>
          <a:fillRef idx="1">
            <a:schemeClr val="lt1"/>
          </a:fillRef>
          <a:effectRef idx="0">
            <a:schemeClr val="accent2"/>
          </a:effectRef>
          <a:fontRef idx="minor">
            <a:schemeClr val="dk1"/>
          </a:fontRef>
        </p:style>
        <p:txBody>
          <a:bodyPr>
            <a:normAutofit fontScale="92500"/>
          </a:bodyPr>
          <a:lstStyle/>
          <a:p>
            <a:pPr marL="0" indent="0">
              <a:buNone/>
            </a:pPr>
            <a:r>
              <a:rPr lang="en-US" sz="2400" b="1" u="sng" dirty="0">
                <a:latin typeface="Palatino Linotype" panose="02040502050505030304" pitchFamily="18" charset="0"/>
              </a:rPr>
              <a:t>Gastric Ulcers</a:t>
            </a:r>
          </a:p>
          <a:p>
            <a:pPr algn="l" rtl="0"/>
            <a:r>
              <a:rPr lang="en-US" sz="2400" dirty="0">
                <a:latin typeface="Palatino Linotype" panose="02040502050505030304" pitchFamily="18" charset="0"/>
              </a:rPr>
              <a:t>burning pain 1-2 hrs. after  meals,  upper left </a:t>
            </a:r>
            <a:r>
              <a:rPr lang="en-US" sz="2400" dirty="0" err="1">
                <a:latin typeface="Palatino Linotype" panose="02040502050505030304" pitchFamily="18" charset="0"/>
              </a:rPr>
              <a:t>abd</a:t>
            </a:r>
            <a:r>
              <a:rPr lang="en-US" sz="2400" dirty="0">
                <a:latin typeface="Palatino Linotype" panose="02040502050505030304" pitchFamily="18" charset="0"/>
              </a:rPr>
              <a:t>/</a:t>
            </a:r>
            <a:r>
              <a:rPr lang="en-US" sz="2400" dirty="0" err="1">
                <a:latin typeface="Palatino Linotype" panose="02040502050505030304" pitchFamily="18" charset="0"/>
              </a:rPr>
              <a:t>back,relieved</a:t>
            </a:r>
            <a:r>
              <a:rPr lang="en-US" sz="2400" dirty="0">
                <a:latin typeface="Palatino Linotype" panose="02040502050505030304" pitchFamily="18" charset="0"/>
              </a:rPr>
              <a:t> by food</a:t>
            </a:r>
          </a:p>
          <a:p>
            <a:pPr algn="l" rtl="0"/>
            <a:r>
              <a:rPr lang="en-US" sz="2400" dirty="0">
                <a:latin typeface="Palatino Linotype" panose="02040502050505030304" pitchFamily="18" charset="0"/>
              </a:rPr>
              <a:t>weight loss</a:t>
            </a:r>
          </a:p>
          <a:p>
            <a:pPr algn="l" rtl="0"/>
            <a:r>
              <a:rPr lang="en-US" sz="2400" dirty="0">
                <a:latin typeface="Palatino Linotype" panose="02040502050505030304" pitchFamily="18" charset="0"/>
              </a:rPr>
              <a:t>gastric secretions deceased</a:t>
            </a:r>
          </a:p>
          <a:p>
            <a:pPr algn="l" rtl="0"/>
            <a:r>
              <a:rPr lang="en-US" sz="2400" dirty="0">
                <a:latin typeface="Palatino Linotype" panose="02040502050505030304" pitchFamily="18" charset="0"/>
              </a:rPr>
              <a:t>Older men; under stress</a:t>
            </a:r>
          </a:p>
        </p:txBody>
      </p:sp>
      <p:sp>
        <p:nvSpPr>
          <p:cNvPr id="62468" name="Rectangle 4"/>
          <p:cNvSpPr>
            <a:spLocks noGrp="1" noChangeArrowheads="1"/>
          </p:cNvSpPr>
          <p:nvPr>
            <p:ph sz="quarter" idx="2"/>
          </p:nvPr>
        </p:nvSpPr>
        <p:spPr>
          <a:xfrm>
            <a:off x="7089669" y="1587261"/>
            <a:ext cx="3810000" cy="3079630"/>
          </a:xfrm>
        </p:spPr>
        <p:style>
          <a:lnRef idx="2">
            <a:schemeClr val="accent2"/>
          </a:lnRef>
          <a:fillRef idx="1">
            <a:schemeClr val="lt1"/>
          </a:fillRef>
          <a:effectRef idx="0">
            <a:schemeClr val="accent2"/>
          </a:effectRef>
          <a:fontRef idx="minor">
            <a:schemeClr val="dk1"/>
          </a:fontRef>
        </p:style>
        <p:txBody>
          <a:bodyPr>
            <a:normAutofit fontScale="92500"/>
          </a:bodyPr>
          <a:lstStyle/>
          <a:p>
            <a:pPr marL="0" indent="0">
              <a:buNone/>
            </a:pPr>
            <a:r>
              <a:rPr lang="en-US" sz="2400" b="1" u="sng" dirty="0">
                <a:latin typeface="Palatino Linotype" panose="02040502050505030304" pitchFamily="18" charset="0"/>
              </a:rPr>
              <a:t>Duodenal Ulcers</a:t>
            </a:r>
          </a:p>
          <a:p>
            <a:pPr algn="l" rtl="0"/>
            <a:r>
              <a:rPr lang="en-US" sz="2400" dirty="0">
                <a:latin typeface="Palatino Linotype" panose="02040502050505030304" pitchFamily="18" charset="0"/>
              </a:rPr>
              <a:t>burning/ cramping pain 2-4hrs. P meal, beneath xiphoid and back, relieved by antacids/food</a:t>
            </a:r>
          </a:p>
          <a:p>
            <a:pPr algn="l" rtl="0"/>
            <a:r>
              <a:rPr lang="en-US" sz="2400" dirty="0">
                <a:latin typeface="Palatino Linotype" panose="02040502050505030304" pitchFamily="18" charset="0"/>
              </a:rPr>
              <a:t>increased gastric acid</a:t>
            </a:r>
          </a:p>
          <a:p>
            <a:pPr algn="l" rtl="0"/>
            <a:r>
              <a:rPr lang="en-US" sz="2400" dirty="0">
                <a:latin typeface="Palatino Linotype" panose="02040502050505030304" pitchFamily="18" charset="0"/>
              </a:rPr>
              <a:t>Young men; chronic illnesses</a:t>
            </a:r>
          </a:p>
          <a:p>
            <a:pPr algn="l" rtl="0"/>
            <a:endParaRPr lang="en-US" sz="2400" dirty="0">
              <a:latin typeface="Palatino Linotype" panose="02040502050505030304" pitchFamily="18" charset="0"/>
            </a:endParaRPr>
          </a:p>
        </p:txBody>
      </p:sp>
      <p:sp>
        <p:nvSpPr>
          <p:cNvPr id="2" name="Slide Number Placeholder 1"/>
          <p:cNvSpPr>
            <a:spLocks noGrp="1"/>
          </p:cNvSpPr>
          <p:nvPr>
            <p:ph type="sldNum" sz="quarter" idx="12"/>
          </p:nvPr>
        </p:nvSpPr>
        <p:spPr/>
        <p:txBody>
          <a:bodyPr/>
          <a:lstStyle/>
          <a:p>
            <a:fld id="{71448CA8-257F-46AF-A0DA-9036E79DD6C8}" type="slidenum">
              <a:rPr lang="en-US" smtClean="0"/>
              <a:pPr/>
              <a:t>9</a:t>
            </a:fld>
            <a:endParaRPr lang="en-US"/>
          </a:p>
        </p:txBody>
      </p:sp>
      <p:pic>
        <p:nvPicPr>
          <p:cNvPr id="6" name="Picture 5">
            <a:extLst>
              <a:ext uri="{FF2B5EF4-FFF2-40B4-BE49-F238E27FC236}">
                <a16:creationId xmlns:a16="http://schemas.microsoft.com/office/drawing/2014/main" id="{58837230-40FF-4E3C-90DB-30C0D9BA02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1622</Words>
  <Application>Microsoft Office PowerPoint</Application>
  <PresentationFormat>Widescreen</PresentationFormat>
  <Paragraphs>206</Paragraphs>
  <Slides>26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Cambria</vt:lpstr>
      <vt:lpstr>Palatino Linotype</vt:lpstr>
      <vt:lpstr>Tahoma</vt:lpstr>
      <vt:lpstr>Wingdings</vt:lpstr>
      <vt:lpstr>Office Theme</vt:lpstr>
      <vt:lpstr>Biomarkers of Gastrointestinal Diseases</vt:lpstr>
      <vt:lpstr>PowerPoint Presentation</vt:lpstr>
      <vt:lpstr>PowerPoint Presentation</vt:lpstr>
      <vt:lpstr>PowerPoint Presentation</vt:lpstr>
      <vt:lpstr>PowerPoint Presentation</vt:lpstr>
      <vt:lpstr>PowerPoint Presentation</vt:lpstr>
      <vt:lpstr>PowerPoint Presentation</vt:lpstr>
      <vt:lpstr>Peptic Ulcer</vt:lpstr>
      <vt:lpstr>Peptic Ulcers - comparison</vt:lpstr>
      <vt:lpstr>Peptic Ulcer Complications</vt:lpstr>
      <vt:lpstr>PowerPoint Presentation</vt:lpstr>
      <vt:lpstr>Malabsorption syndromes</vt:lpstr>
      <vt:lpstr>Clinical features of Malabsorption Syndrome</vt:lpstr>
      <vt:lpstr>PowerPoint Presentation</vt:lpstr>
      <vt:lpstr>Celiac Disease</vt:lpstr>
      <vt:lpstr>Celiac disease</vt:lpstr>
      <vt:lpstr>Comorbidities of Celiac disease</vt:lpstr>
      <vt:lpstr>Crohn’s Disease</vt:lpstr>
      <vt:lpstr>Epidemiology-Crohn’s Disease</vt:lpstr>
      <vt:lpstr>Etiology &amp; Pathogenesis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 Sabico</dc:creator>
  <cp:lastModifiedBy>Shaun Sabico</cp:lastModifiedBy>
  <cp:revision>11</cp:revision>
  <dcterms:created xsi:type="dcterms:W3CDTF">2024-04-20T09:38:42Z</dcterms:created>
  <dcterms:modified xsi:type="dcterms:W3CDTF">2024-04-20T10:52:23Z</dcterms:modified>
</cp:coreProperties>
</file>