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08" r:id="rId2"/>
    <p:sldId id="258" r:id="rId3"/>
    <p:sldId id="257" r:id="rId4"/>
    <p:sldId id="286" r:id="rId5"/>
    <p:sldId id="283" r:id="rId6"/>
    <p:sldId id="284" r:id="rId7"/>
    <p:sldId id="260" r:id="rId8"/>
    <p:sldId id="261" r:id="rId9"/>
    <p:sldId id="288" r:id="rId10"/>
    <p:sldId id="262" r:id="rId11"/>
    <p:sldId id="309" r:id="rId12"/>
    <p:sldId id="263" r:id="rId13"/>
    <p:sldId id="305" r:id="rId14"/>
    <p:sldId id="310" r:id="rId15"/>
    <p:sldId id="306" r:id="rId16"/>
    <p:sldId id="289" r:id="rId17"/>
    <p:sldId id="290" r:id="rId18"/>
    <p:sldId id="303" r:id="rId19"/>
    <p:sldId id="304" r:id="rId20"/>
    <p:sldId id="299" r:id="rId21"/>
    <p:sldId id="307" r:id="rId22"/>
    <p:sldId id="300" r:id="rId23"/>
    <p:sldId id="269" r:id="rId24"/>
    <p:sldId id="266" r:id="rId25"/>
    <p:sldId id="280" r:id="rId26"/>
    <p:sldId id="270" r:id="rId27"/>
    <p:sldId id="268" r:id="rId28"/>
    <p:sldId id="271" r:id="rId29"/>
    <p:sldId id="272" r:id="rId30"/>
    <p:sldId id="311" r:id="rId31"/>
    <p:sldId id="273" r:id="rId32"/>
    <p:sldId id="285" r:id="rId33"/>
    <p:sldId id="274" r:id="rId34"/>
    <p:sldId id="276" r:id="rId35"/>
    <p:sldId id="282" r:id="rId36"/>
    <p:sldId id="278"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p:cViewPr>
        <p:scale>
          <a:sx n="48" d="100"/>
          <a:sy n="48" d="100"/>
        </p:scale>
        <p:origin x="60" y="-4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5" tIns="48317" rIns="96635" bIns="48317"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35" tIns="48317" rIns="96635" bIns="48317" rtlCol="0"/>
          <a:lstStyle>
            <a:lvl1pPr algn="r">
              <a:defRPr sz="1300"/>
            </a:lvl1pPr>
          </a:lstStyle>
          <a:p>
            <a:fld id="{0156E9D9-0035-4194-9F1A-AF905823AE75}" type="datetimeFigureOut">
              <a:rPr lang="en-US" smtClean="0"/>
              <a:pPr/>
              <a:t>8/28/2022</a:t>
            </a:fld>
            <a:endParaRPr lang="en-US"/>
          </a:p>
        </p:txBody>
      </p:sp>
      <p:sp>
        <p:nvSpPr>
          <p:cNvPr id="4" name="Footer Placeholder 3"/>
          <p:cNvSpPr>
            <a:spLocks noGrp="1"/>
          </p:cNvSpPr>
          <p:nvPr>
            <p:ph type="ftr" sz="quarter" idx="2"/>
          </p:nvPr>
        </p:nvSpPr>
        <p:spPr>
          <a:xfrm>
            <a:off x="0" y="9119476"/>
            <a:ext cx="3169920" cy="480060"/>
          </a:xfrm>
          <a:prstGeom prst="rect">
            <a:avLst/>
          </a:prstGeom>
        </p:spPr>
        <p:txBody>
          <a:bodyPr vert="horz" lIns="96635" tIns="48317" rIns="96635" bIns="48317"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6"/>
            <a:ext cx="3169920" cy="480060"/>
          </a:xfrm>
          <a:prstGeom prst="rect">
            <a:avLst/>
          </a:prstGeom>
        </p:spPr>
        <p:txBody>
          <a:bodyPr vert="horz" lIns="96635" tIns="48317" rIns="96635" bIns="48317" rtlCol="0" anchor="b"/>
          <a:lstStyle>
            <a:lvl1pPr algn="r">
              <a:defRPr sz="1300"/>
            </a:lvl1pPr>
          </a:lstStyle>
          <a:p>
            <a:fld id="{74994122-0A37-414D-980F-A32524B43C92}" type="slidenum">
              <a:rPr lang="en-US" smtClean="0"/>
              <a:pPr/>
              <a:t>‹#›</a:t>
            </a:fld>
            <a:endParaRPr lang="en-US"/>
          </a:p>
        </p:txBody>
      </p:sp>
    </p:spTree>
    <p:extLst>
      <p:ext uri="{BB962C8B-B14F-4D97-AF65-F5344CB8AC3E}">
        <p14:creationId xmlns:p14="http://schemas.microsoft.com/office/powerpoint/2010/main" val="301371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5" tIns="48317" rIns="96635" bIns="48317"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35" tIns="48317" rIns="96635" bIns="48317" rtlCol="0"/>
          <a:lstStyle>
            <a:lvl1pPr algn="r">
              <a:defRPr sz="1300"/>
            </a:lvl1pPr>
          </a:lstStyle>
          <a:p>
            <a:fld id="{10AC4679-AA12-4C7E-842D-D99397B38FEA}" type="datetimeFigureOut">
              <a:rPr lang="en-US" smtClean="0"/>
              <a:pPr/>
              <a:t>8/28/2022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5" tIns="48317" rIns="96635" bIns="4831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5" tIns="48317" rIns="96635" bIns="483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0060"/>
          </a:xfrm>
          <a:prstGeom prst="rect">
            <a:avLst/>
          </a:prstGeom>
        </p:spPr>
        <p:txBody>
          <a:bodyPr vert="horz" lIns="96635" tIns="48317" rIns="96635"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6"/>
            <a:ext cx="3169920" cy="480060"/>
          </a:xfrm>
          <a:prstGeom prst="rect">
            <a:avLst/>
          </a:prstGeom>
        </p:spPr>
        <p:txBody>
          <a:bodyPr vert="horz" lIns="96635" tIns="48317" rIns="96635" bIns="48317" rtlCol="0" anchor="b"/>
          <a:lstStyle>
            <a:lvl1pPr algn="r">
              <a:defRPr sz="1300"/>
            </a:lvl1pPr>
          </a:lstStyle>
          <a:p>
            <a:fld id="{52279489-8AE5-4141-8D98-598942C9D508}" type="slidenum">
              <a:rPr lang="en-US" smtClean="0"/>
              <a:pPr/>
              <a:t>‹#›</a:t>
            </a:fld>
            <a:endParaRPr lang="en-US"/>
          </a:p>
        </p:txBody>
      </p:sp>
    </p:spTree>
    <p:extLst>
      <p:ext uri="{BB962C8B-B14F-4D97-AF65-F5344CB8AC3E}">
        <p14:creationId xmlns:p14="http://schemas.microsoft.com/office/powerpoint/2010/main" val="2138769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479" rtl="1">
              <a:defRPr/>
            </a:pPr>
            <a:r>
              <a:rPr lang="ar-SA" altLang="en-US" dirty="0">
                <a:latin typeface="Times New Roman" pitchFamily="18" charset="0"/>
                <a:cs typeface="Times New Roman" pitchFamily="18" charset="0"/>
              </a:rPr>
              <a:t>معنى هذا أن تركيز الماء</a:t>
            </a:r>
            <a:r>
              <a:rPr lang="en-US" altLang="en-US" dirty="0">
                <a:latin typeface="Times New Roman" pitchFamily="18" charset="0"/>
                <a:cs typeface="Times New Roman" pitchFamily="18" charset="0"/>
              </a:rPr>
              <a:t> (55.56M) </a:t>
            </a:r>
            <a:r>
              <a:rPr lang="ar-SA" altLang="en-US" dirty="0">
                <a:latin typeface="Times New Roman" pitchFamily="18" charset="0"/>
                <a:cs typeface="Times New Roman" pitchFamily="18" charset="0"/>
              </a:rPr>
              <a:t>يعتبر كبير جداً مقارنةً لتركيز الأيونات المكونة له </a:t>
            </a:r>
            <a:r>
              <a:rPr lang="en-US" altLang="en-US" dirty="0">
                <a:latin typeface="Times New Roman" pitchFamily="18" charset="0"/>
                <a:cs typeface="Times New Roman" pitchFamily="18" charset="0"/>
              </a:rPr>
              <a:t>[H+] </a:t>
            </a:r>
            <a:r>
              <a:rPr lang="ar-SA" altLang="en-US" dirty="0">
                <a:latin typeface="Times New Roman" pitchFamily="18" charset="0"/>
                <a:cs typeface="Times New Roman" pitchFamily="18" charset="0"/>
              </a:rPr>
              <a:t> و</a:t>
            </a:r>
            <a:r>
              <a:rPr lang="en-US" altLang="en-US" dirty="0">
                <a:latin typeface="Times New Roman" pitchFamily="18" charset="0"/>
                <a:cs typeface="Times New Roman" pitchFamily="18" charset="0"/>
              </a:rPr>
              <a:t>[OH-]</a:t>
            </a:r>
            <a:endParaRPr lang="ar-SA" altLang="en-US"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2279489-8AE5-4141-8D98-598942C9D508}" type="slidenum">
              <a:rPr lang="en-US" smtClean="0"/>
              <a:pPr/>
              <a:t>6</a:t>
            </a:fld>
            <a:endParaRPr lang="en-US"/>
          </a:p>
        </p:txBody>
      </p:sp>
    </p:spTree>
    <p:extLst>
      <p:ext uri="{BB962C8B-B14F-4D97-AF65-F5344CB8AC3E}">
        <p14:creationId xmlns:p14="http://schemas.microsoft.com/office/powerpoint/2010/main" val="210648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5784C3F-72BB-443F-8401-DD0728CB322E}" type="datetime1">
              <a:rPr lang="en-US" smtClean="0"/>
              <a:pPr/>
              <a:t>8/28/2022</a:t>
            </a:fld>
            <a:endParaRPr lang="en-US"/>
          </a:p>
        </p:txBody>
      </p:sp>
      <p:sp>
        <p:nvSpPr>
          <p:cNvPr id="17" name="Footer Placeholder 16"/>
          <p:cNvSpPr>
            <a:spLocks noGrp="1"/>
          </p:cNvSpPr>
          <p:nvPr>
            <p:ph type="ftr" sz="quarter" idx="11"/>
          </p:nvPr>
        </p:nvSpPr>
        <p:spPr>
          <a:xfrm>
            <a:off x="5410200" y="4205288"/>
            <a:ext cx="1295400" cy="457200"/>
          </a:xfrm>
        </p:spPr>
        <p:txBody>
          <a:bodyPr/>
          <a:lstStyle/>
          <a:p>
            <a:r>
              <a:rPr lang="en-US"/>
              <a:t>Ms. Atika AL-Shammari</a:t>
            </a: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D00D973-3E6F-47A6-9822-2328E9EF03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9D85BD0-DACB-4F99-827F-D148849ECC89}" type="datetime1">
              <a:rPr lang="en-US" smtClean="0"/>
              <a:pPr/>
              <a:t>8/28/2022</a:t>
            </a:fld>
            <a:endParaRPr lang="en-US"/>
          </a:p>
        </p:txBody>
      </p:sp>
      <p:sp>
        <p:nvSpPr>
          <p:cNvPr id="5" name="Footer Placeholder 4"/>
          <p:cNvSpPr>
            <a:spLocks noGrp="1"/>
          </p:cNvSpPr>
          <p:nvPr>
            <p:ph type="ftr" sz="quarter" idx="11"/>
          </p:nvPr>
        </p:nvSpPr>
        <p:spPr/>
        <p:txBody>
          <a:bodyPr/>
          <a:lstStyle/>
          <a:p>
            <a:r>
              <a:rPr lang="en-US"/>
              <a:t>Ms. Atika AL-Shammari</a:t>
            </a:r>
          </a:p>
        </p:txBody>
      </p:sp>
      <p:sp>
        <p:nvSpPr>
          <p:cNvPr id="6" name="Slide Number Placeholder 5"/>
          <p:cNvSpPr>
            <a:spLocks noGrp="1"/>
          </p:cNvSpPr>
          <p:nvPr>
            <p:ph type="sldNum" sz="quarter" idx="12"/>
          </p:nvPr>
        </p:nvSpPr>
        <p:spPr/>
        <p:txBody>
          <a:bodyPr/>
          <a:lstStyle/>
          <a:p>
            <a:fld id="{FD00D973-3E6F-47A6-9822-2328E9EF03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890BC2-4D88-4775-BD71-9154DA7493F6}" type="datetime1">
              <a:rPr lang="en-US" smtClean="0"/>
              <a:pPr/>
              <a:t>8/28/2022</a:t>
            </a:fld>
            <a:endParaRPr lang="en-US"/>
          </a:p>
        </p:txBody>
      </p:sp>
      <p:sp>
        <p:nvSpPr>
          <p:cNvPr id="5" name="Footer Placeholder 4"/>
          <p:cNvSpPr>
            <a:spLocks noGrp="1"/>
          </p:cNvSpPr>
          <p:nvPr>
            <p:ph type="ftr" sz="quarter" idx="11"/>
          </p:nvPr>
        </p:nvSpPr>
        <p:spPr/>
        <p:txBody>
          <a:bodyPr/>
          <a:lstStyle/>
          <a:p>
            <a:r>
              <a:rPr lang="en-US"/>
              <a:t>Ms. Atika AL-Shammari</a:t>
            </a:r>
          </a:p>
        </p:txBody>
      </p:sp>
      <p:sp>
        <p:nvSpPr>
          <p:cNvPr id="6" name="Slide Number Placeholder 5"/>
          <p:cNvSpPr>
            <a:spLocks noGrp="1"/>
          </p:cNvSpPr>
          <p:nvPr>
            <p:ph type="sldNum" sz="quarter" idx="12"/>
          </p:nvPr>
        </p:nvSpPr>
        <p:spPr/>
        <p:txBody>
          <a:bodyPr/>
          <a:lstStyle/>
          <a:p>
            <a:fld id="{FD00D973-3E6F-47A6-9822-2328E9EF03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0A130E-B07D-4077-ADBD-B07B2418140B}" type="datetime1">
              <a:rPr lang="en-US" smtClean="0"/>
              <a:pPr/>
              <a:t>8/28/2022</a:t>
            </a:fld>
            <a:endParaRPr lang="en-US"/>
          </a:p>
        </p:txBody>
      </p:sp>
      <p:sp>
        <p:nvSpPr>
          <p:cNvPr id="5" name="Footer Placeholder 4"/>
          <p:cNvSpPr>
            <a:spLocks noGrp="1"/>
          </p:cNvSpPr>
          <p:nvPr>
            <p:ph type="ftr" sz="quarter" idx="11"/>
          </p:nvPr>
        </p:nvSpPr>
        <p:spPr/>
        <p:txBody>
          <a:bodyPr/>
          <a:lstStyle/>
          <a:p>
            <a:r>
              <a:rPr lang="en-US"/>
              <a:t>Ms. Atika AL-Shammari</a:t>
            </a:r>
          </a:p>
        </p:txBody>
      </p:sp>
      <p:sp>
        <p:nvSpPr>
          <p:cNvPr id="6" name="Slide Number Placeholder 5"/>
          <p:cNvSpPr>
            <a:spLocks noGrp="1"/>
          </p:cNvSpPr>
          <p:nvPr>
            <p:ph type="sldNum" sz="quarter" idx="12"/>
          </p:nvPr>
        </p:nvSpPr>
        <p:spPr/>
        <p:txBody>
          <a:bodyPr/>
          <a:lstStyle/>
          <a:p>
            <a:fld id="{FD00D973-3E6F-47A6-9822-2328E9EF03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C3F512D-69F9-4A7E-88F5-A6E56BFB90BE}" type="datetime1">
              <a:rPr lang="en-US" smtClean="0"/>
              <a:pPr/>
              <a:t>8/28/2022</a:t>
            </a:fld>
            <a:endParaRPr lang="en-US"/>
          </a:p>
        </p:txBody>
      </p:sp>
      <p:sp>
        <p:nvSpPr>
          <p:cNvPr id="5" name="Footer Placeholder 4"/>
          <p:cNvSpPr>
            <a:spLocks noGrp="1"/>
          </p:cNvSpPr>
          <p:nvPr>
            <p:ph type="ftr" sz="quarter" idx="11"/>
          </p:nvPr>
        </p:nvSpPr>
        <p:spPr/>
        <p:txBody>
          <a:bodyPr/>
          <a:lstStyle/>
          <a:p>
            <a:r>
              <a:rPr lang="en-US"/>
              <a:t>Ms. Atika AL-Shammari</a:t>
            </a:r>
          </a:p>
        </p:txBody>
      </p:sp>
      <p:sp>
        <p:nvSpPr>
          <p:cNvPr id="6" name="Slide Number Placeholder 5"/>
          <p:cNvSpPr>
            <a:spLocks noGrp="1"/>
          </p:cNvSpPr>
          <p:nvPr>
            <p:ph type="sldNum" sz="quarter" idx="12"/>
          </p:nvPr>
        </p:nvSpPr>
        <p:spPr/>
        <p:txBody>
          <a:bodyPr/>
          <a:lstStyle/>
          <a:p>
            <a:fld id="{FD00D973-3E6F-47A6-9822-2328E9EF03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EF454FC-0A92-4DA9-8363-5C4ED358D37D}" type="datetime1">
              <a:rPr lang="en-US" smtClean="0"/>
              <a:pPr/>
              <a:t>8/28/2022</a:t>
            </a:fld>
            <a:endParaRPr lang="en-US"/>
          </a:p>
        </p:txBody>
      </p:sp>
      <p:sp>
        <p:nvSpPr>
          <p:cNvPr id="6" name="Footer Placeholder 5"/>
          <p:cNvSpPr>
            <a:spLocks noGrp="1"/>
          </p:cNvSpPr>
          <p:nvPr>
            <p:ph type="ftr" sz="quarter" idx="11"/>
          </p:nvPr>
        </p:nvSpPr>
        <p:spPr/>
        <p:txBody>
          <a:bodyPr/>
          <a:lstStyle/>
          <a:p>
            <a:r>
              <a:rPr lang="en-US"/>
              <a:t>Ms. Atika AL-Shammari</a:t>
            </a:r>
          </a:p>
        </p:txBody>
      </p:sp>
      <p:sp>
        <p:nvSpPr>
          <p:cNvPr id="7" name="Slide Number Placeholder 6"/>
          <p:cNvSpPr>
            <a:spLocks noGrp="1"/>
          </p:cNvSpPr>
          <p:nvPr>
            <p:ph type="sldNum" sz="quarter" idx="12"/>
          </p:nvPr>
        </p:nvSpPr>
        <p:spPr/>
        <p:txBody>
          <a:bodyPr/>
          <a:lstStyle/>
          <a:p>
            <a:fld id="{FD00D973-3E6F-47A6-9822-2328E9EF03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A61D22F-F7C7-491A-BFCF-74552D206247}" type="datetime1">
              <a:rPr lang="en-US" smtClean="0"/>
              <a:pPr/>
              <a:t>8/28/2022</a:t>
            </a:fld>
            <a:endParaRPr lang="en-US"/>
          </a:p>
        </p:txBody>
      </p:sp>
      <p:sp>
        <p:nvSpPr>
          <p:cNvPr id="27" name="Slide Number Placeholder 26"/>
          <p:cNvSpPr>
            <a:spLocks noGrp="1"/>
          </p:cNvSpPr>
          <p:nvPr>
            <p:ph type="sldNum" sz="quarter" idx="11"/>
          </p:nvPr>
        </p:nvSpPr>
        <p:spPr/>
        <p:txBody>
          <a:bodyPr rtlCol="0"/>
          <a:lstStyle/>
          <a:p>
            <a:fld id="{FD00D973-3E6F-47A6-9822-2328E9EF0329}" type="slidenum">
              <a:rPr lang="en-US" smtClean="0"/>
              <a:pPr/>
              <a:t>‹#›</a:t>
            </a:fld>
            <a:endParaRPr lang="en-US"/>
          </a:p>
        </p:txBody>
      </p:sp>
      <p:sp>
        <p:nvSpPr>
          <p:cNvPr id="28" name="Footer Placeholder 27"/>
          <p:cNvSpPr>
            <a:spLocks noGrp="1"/>
          </p:cNvSpPr>
          <p:nvPr>
            <p:ph type="ftr" sz="quarter" idx="12"/>
          </p:nvPr>
        </p:nvSpPr>
        <p:spPr/>
        <p:txBody>
          <a:bodyPr rtlCol="0"/>
          <a:lstStyle/>
          <a:p>
            <a:r>
              <a:rPr lang="en-US"/>
              <a:t>Ms. Atika AL-Shammari</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8D02DD33-2071-4321-BD7F-7B1D8F8384D7}" type="datetime1">
              <a:rPr lang="en-US" smtClean="0"/>
              <a:pPr/>
              <a:t>8/28/2022</a:t>
            </a:fld>
            <a:endParaRPr lang="en-US"/>
          </a:p>
        </p:txBody>
      </p:sp>
      <p:sp>
        <p:nvSpPr>
          <p:cNvPr id="4" name="Footer Placeholder 3"/>
          <p:cNvSpPr>
            <a:spLocks noGrp="1"/>
          </p:cNvSpPr>
          <p:nvPr>
            <p:ph type="ftr" sz="quarter" idx="11"/>
          </p:nvPr>
        </p:nvSpPr>
        <p:spPr>
          <a:xfrm>
            <a:off x="5257800" y="612648"/>
            <a:ext cx="1325880" cy="457200"/>
          </a:xfrm>
        </p:spPr>
        <p:txBody>
          <a:bodyPr/>
          <a:lstStyle/>
          <a:p>
            <a:r>
              <a:rPr lang="en-US"/>
              <a:t>Ms. Atika AL-Shammari</a:t>
            </a:r>
          </a:p>
        </p:txBody>
      </p:sp>
      <p:sp>
        <p:nvSpPr>
          <p:cNvPr id="5" name="Slide Number Placeholder 4"/>
          <p:cNvSpPr>
            <a:spLocks noGrp="1"/>
          </p:cNvSpPr>
          <p:nvPr>
            <p:ph type="sldNum" sz="quarter" idx="12"/>
          </p:nvPr>
        </p:nvSpPr>
        <p:spPr>
          <a:xfrm>
            <a:off x="8174736" y="2272"/>
            <a:ext cx="762000" cy="365760"/>
          </a:xfrm>
        </p:spPr>
        <p:txBody>
          <a:bodyPr/>
          <a:lstStyle/>
          <a:p>
            <a:fld id="{FD00D973-3E6F-47A6-9822-2328E9EF03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70A6A-E29F-4454-88A2-50C063F440A1}" type="datetime1">
              <a:rPr lang="en-US" smtClean="0"/>
              <a:pPr/>
              <a:t>8/28/2022</a:t>
            </a:fld>
            <a:endParaRPr lang="en-US"/>
          </a:p>
        </p:txBody>
      </p:sp>
      <p:sp>
        <p:nvSpPr>
          <p:cNvPr id="3" name="Footer Placeholder 2"/>
          <p:cNvSpPr>
            <a:spLocks noGrp="1"/>
          </p:cNvSpPr>
          <p:nvPr>
            <p:ph type="ftr" sz="quarter" idx="11"/>
          </p:nvPr>
        </p:nvSpPr>
        <p:spPr/>
        <p:txBody>
          <a:bodyPr/>
          <a:lstStyle/>
          <a:p>
            <a:r>
              <a:rPr lang="en-US"/>
              <a:t>Ms. Atika AL-Shammari</a:t>
            </a:r>
          </a:p>
        </p:txBody>
      </p:sp>
      <p:sp>
        <p:nvSpPr>
          <p:cNvPr id="4" name="Slide Number Placeholder 3"/>
          <p:cNvSpPr>
            <a:spLocks noGrp="1"/>
          </p:cNvSpPr>
          <p:nvPr>
            <p:ph type="sldNum" sz="quarter" idx="12"/>
          </p:nvPr>
        </p:nvSpPr>
        <p:spPr/>
        <p:txBody>
          <a:bodyPr/>
          <a:lstStyle/>
          <a:p>
            <a:fld id="{FD00D973-3E6F-47A6-9822-2328E9EF03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E099390-C4D6-4187-AC36-0F82BFF4CCD5}" type="datetime1">
              <a:rPr lang="en-US" smtClean="0"/>
              <a:pPr/>
              <a:t>8/28/2022</a:t>
            </a:fld>
            <a:endParaRPr lang="en-US"/>
          </a:p>
        </p:txBody>
      </p:sp>
      <p:sp>
        <p:nvSpPr>
          <p:cNvPr id="6" name="Footer Placeholder 5"/>
          <p:cNvSpPr>
            <a:spLocks noGrp="1"/>
          </p:cNvSpPr>
          <p:nvPr>
            <p:ph type="ftr" sz="quarter" idx="11"/>
          </p:nvPr>
        </p:nvSpPr>
        <p:spPr/>
        <p:txBody>
          <a:bodyPr/>
          <a:lstStyle/>
          <a:p>
            <a:r>
              <a:rPr lang="en-US"/>
              <a:t>Ms. Atika AL-Shammari</a:t>
            </a:r>
          </a:p>
        </p:txBody>
      </p:sp>
      <p:sp>
        <p:nvSpPr>
          <p:cNvPr id="7" name="Slide Number Placeholder 6"/>
          <p:cNvSpPr>
            <a:spLocks noGrp="1"/>
          </p:cNvSpPr>
          <p:nvPr>
            <p:ph type="sldNum" sz="quarter" idx="12"/>
          </p:nvPr>
        </p:nvSpPr>
        <p:spPr/>
        <p:txBody>
          <a:bodyPr/>
          <a:lstStyle/>
          <a:p>
            <a:fld id="{FD00D973-3E6F-47A6-9822-2328E9EF03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05CBCB9-BB5C-49DD-B36A-4B92D2C4FA18}" type="datetime1">
              <a:rPr lang="en-US" smtClean="0"/>
              <a:pPr/>
              <a:t>8/28/2022</a:t>
            </a:fld>
            <a:endParaRPr lang="en-US"/>
          </a:p>
        </p:txBody>
      </p:sp>
      <p:sp>
        <p:nvSpPr>
          <p:cNvPr id="6" name="Footer Placeholder 5"/>
          <p:cNvSpPr>
            <a:spLocks noGrp="1"/>
          </p:cNvSpPr>
          <p:nvPr>
            <p:ph type="ftr" sz="quarter" idx="11"/>
          </p:nvPr>
        </p:nvSpPr>
        <p:spPr/>
        <p:txBody>
          <a:bodyPr/>
          <a:lstStyle/>
          <a:p>
            <a:r>
              <a:rPr lang="en-US"/>
              <a:t>Ms. Atika AL-Shammari</a:t>
            </a:r>
          </a:p>
        </p:txBody>
      </p:sp>
      <p:sp>
        <p:nvSpPr>
          <p:cNvPr id="7" name="Slide Number Placeholder 6"/>
          <p:cNvSpPr>
            <a:spLocks noGrp="1"/>
          </p:cNvSpPr>
          <p:nvPr>
            <p:ph type="sldNum" sz="quarter" idx="12"/>
          </p:nvPr>
        </p:nvSpPr>
        <p:spPr/>
        <p:txBody>
          <a:bodyPr/>
          <a:lstStyle/>
          <a:p>
            <a:fld id="{FD00D973-3E6F-47A6-9822-2328E9EF03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DAC532C-E8EE-438B-BB71-D9581B4486DB}" type="datetime1">
              <a:rPr lang="en-US" smtClean="0"/>
              <a:pPr/>
              <a:t>8/28/2022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a:t>Ms. Atika AL-Shammari</a:t>
            </a: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D00D973-3E6F-47A6-9822-2328E9EF03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source=images&amp;cd=&amp;cad=rja&amp;docid=OvEi4QQt89Lu7M&amp;tbnid=3mIFgKV_SJI3DM:&amp;ved=0CAgQjRwwADgw&amp;url=http://growersguidetocannabis.com/what-is-ph-and-why-is-it-important-to-a-cannabis-grow/&amp;ei=E1ckUrj2LcLItQbw-IHoBg&amp;psig=AFQjCNEMMX5692yLij6QmVQmgwsdNa4SCA&amp;ust=137819969986829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51000"/>
            <a:ext cx="8229600" cy="4292600"/>
          </a:xfrm>
        </p:spPr>
        <p:txBody>
          <a:bodyPr>
            <a:normAutofit/>
          </a:bodyPr>
          <a:lstStyle/>
          <a:p>
            <a:pPr marL="0" indent="0" algn="ctr" rtl="1">
              <a:buNone/>
            </a:pPr>
            <a:r>
              <a:rPr lang="ar-SA" sz="4000" dirty="0" smtClean="0">
                <a:solidFill>
                  <a:srgbClr val="002060"/>
                </a:solidFill>
              </a:rPr>
              <a:t>جامعة الملك سعود</a:t>
            </a:r>
          </a:p>
          <a:p>
            <a:pPr marL="0" indent="0" algn="ctr" rtl="1">
              <a:buNone/>
            </a:pPr>
            <a:r>
              <a:rPr lang="ar-SA" sz="4000" dirty="0" smtClean="0">
                <a:solidFill>
                  <a:srgbClr val="002060"/>
                </a:solidFill>
              </a:rPr>
              <a:t>كلية العلوم – قسم الكيمياء الحيوية</a:t>
            </a:r>
          </a:p>
          <a:p>
            <a:pPr marL="0" indent="0" algn="ctr" rtl="1">
              <a:buNone/>
            </a:pPr>
            <a:endParaRPr lang="en-US" sz="4000" dirty="0" smtClean="0"/>
          </a:p>
          <a:p>
            <a:pPr marL="0" indent="0" algn="ctr" rtl="1">
              <a:buNone/>
            </a:pPr>
            <a:r>
              <a:rPr lang="ar-SA" sz="4000" b="1" dirty="0" smtClean="0">
                <a:solidFill>
                  <a:srgbClr val="00B050"/>
                </a:solidFill>
              </a:rPr>
              <a:t>(101 كيح) كيمياء </a:t>
            </a:r>
            <a:r>
              <a:rPr lang="ar-SA" sz="4000" b="1" dirty="0">
                <a:solidFill>
                  <a:srgbClr val="00B050"/>
                </a:solidFill>
              </a:rPr>
              <a:t>حيوية </a:t>
            </a:r>
            <a:r>
              <a:rPr lang="ar-SA" sz="4000" b="1" dirty="0" smtClean="0">
                <a:solidFill>
                  <a:srgbClr val="00B050"/>
                </a:solidFill>
              </a:rPr>
              <a:t>عامة</a:t>
            </a:r>
            <a:endParaRPr lang="en-US" sz="4000" b="1" dirty="0" smtClean="0">
              <a:solidFill>
                <a:srgbClr val="00B050"/>
              </a:solidFill>
            </a:endParaRPr>
          </a:p>
          <a:p>
            <a:pPr marL="0" indent="0" algn="ctr" rtl="1">
              <a:buNone/>
            </a:pPr>
            <a:endParaRPr lang="en-US" sz="4000" b="1" dirty="0">
              <a:solidFill>
                <a:srgbClr val="00B050"/>
              </a:solidFill>
            </a:endParaRPr>
          </a:p>
          <a:p>
            <a:pPr marL="0" indent="0" algn="ctr" rtl="1">
              <a:buNone/>
            </a:pPr>
            <a:r>
              <a:rPr lang="ar-SA" sz="3600" b="1" dirty="0" smtClean="0">
                <a:solidFill>
                  <a:srgbClr val="FF0000"/>
                </a:solidFill>
              </a:rPr>
              <a:t>- الجزء الثانـي -</a:t>
            </a:r>
            <a:endParaRPr lang="en-US" sz="3600" b="1" dirty="0">
              <a:solidFill>
                <a:srgbClr val="FF0000"/>
              </a:solidFill>
            </a:endParaRPr>
          </a:p>
        </p:txBody>
      </p:sp>
      <p:sp>
        <p:nvSpPr>
          <p:cNvPr id="4" name="Slide Number Placeholder 3"/>
          <p:cNvSpPr>
            <a:spLocks noGrp="1"/>
          </p:cNvSpPr>
          <p:nvPr>
            <p:ph type="sldNum" sz="quarter" idx="12"/>
          </p:nvPr>
        </p:nvSpPr>
        <p:spPr/>
        <p:txBody>
          <a:bodyPr/>
          <a:lstStyle/>
          <a:p>
            <a:fld id="{0ACF0500-E876-4F0C-AA0C-190A6721753C}" type="slidenum">
              <a:rPr lang="en-US" smtClean="0"/>
              <a:pPr/>
              <a:t>1</a:t>
            </a:fld>
            <a:endParaRPr lang="en-US"/>
          </a:p>
        </p:txBody>
      </p:sp>
      <p:pic>
        <p:nvPicPr>
          <p:cNvPr id="5" name="Picture 10" descr="http://identity.ksu.edu.sa/sites/identity.ksu.edu.sa/files/imce_images/logo_7_0.png"/>
          <p:cNvPicPr>
            <a:picLocks noChangeAspect="1" noChangeArrowheads="1"/>
          </p:cNvPicPr>
          <p:nvPr/>
        </p:nvPicPr>
        <p:blipFill>
          <a:blip r:embed="rId2" cstate="print">
            <a:extLst>
              <a:ext uri="{28A0092B-C50C-407E-A947-70E740481C1C}">
                <a14:useLocalDpi xmlns:a14="http://schemas.microsoft.com/office/drawing/2010/main" val="0"/>
              </a:ext>
            </a:extLst>
          </a:blip>
          <a:srcRect l="4526" t="12071" r="6491" b="23332"/>
          <a:stretch>
            <a:fillRect/>
          </a:stretch>
        </p:blipFill>
        <p:spPr bwMode="auto">
          <a:xfrm>
            <a:off x="381000" y="742950"/>
            <a:ext cx="22479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o2small"/>
          <p:cNvPicPr>
            <a:picLocks noChangeAspect="1" noChangeArrowheads="1"/>
          </p:cNvPicPr>
          <p:nvPr/>
        </p:nvPicPr>
        <p:blipFill>
          <a:blip r:embed="rId3">
            <a:extLst>
              <a:ext uri="{28A0092B-C50C-407E-A947-70E740481C1C}">
                <a14:useLocalDpi xmlns:a14="http://schemas.microsoft.com/office/drawing/2010/main" val="0"/>
              </a:ext>
            </a:extLst>
          </a:blip>
          <a:srcRect t="61842"/>
          <a:stretch>
            <a:fillRect/>
          </a:stretch>
        </p:blipFill>
        <p:spPr bwMode="auto">
          <a:xfrm>
            <a:off x="6837363" y="1387475"/>
            <a:ext cx="1830387" cy="263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12" descr="BioLogo2small"/>
          <p:cNvPicPr>
            <a:picLocks noChangeAspect="1" noChangeArrowheads="1"/>
          </p:cNvPicPr>
          <p:nvPr/>
        </p:nvPicPr>
        <p:blipFill>
          <a:blip r:embed="rId3">
            <a:extLst>
              <a:ext uri="{28A0092B-C50C-407E-A947-70E740481C1C}">
                <a14:useLocalDpi xmlns:a14="http://schemas.microsoft.com/office/drawing/2010/main" val="0"/>
              </a:ext>
            </a:extLst>
          </a:blip>
          <a:srcRect l="39575" b="37500"/>
          <a:stretch>
            <a:fillRect/>
          </a:stretch>
        </p:blipFill>
        <p:spPr bwMode="auto">
          <a:xfrm>
            <a:off x="7248525" y="498475"/>
            <a:ext cx="1006475"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3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noAutofit/>
          </a:bodyPr>
          <a:lstStyle/>
          <a:p>
            <a:pPr algn="ctr" rtl="1"/>
            <a:r>
              <a:rPr lang="ar-SA" b="1" u="sng" dirty="0">
                <a:solidFill>
                  <a:srgbClr val="C00000"/>
                </a:solidFill>
                <a:latin typeface="Times New Roman" pitchFamily="18" charset="0"/>
                <a:cs typeface="Times New Roman" pitchFamily="18" charset="0"/>
              </a:rPr>
              <a:t>الأس الهيدروجيني </a:t>
            </a:r>
            <a:r>
              <a:rPr lang="en-US" b="1" u="sng" dirty="0">
                <a:solidFill>
                  <a:srgbClr val="C00000"/>
                </a:solidFill>
                <a:latin typeface="Times New Roman" pitchFamily="18" charset="0"/>
                <a:cs typeface="Times New Roman" pitchFamily="18" charset="0"/>
              </a:rPr>
              <a:t>pH</a:t>
            </a:r>
          </a:p>
        </p:txBody>
      </p:sp>
      <p:sp>
        <p:nvSpPr>
          <p:cNvPr id="3" name="Content Placeholder 2"/>
          <p:cNvSpPr>
            <a:spLocks noGrp="1"/>
          </p:cNvSpPr>
          <p:nvPr>
            <p:ph idx="1"/>
          </p:nvPr>
        </p:nvSpPr>
        <p:spPr>
          <a:ln>
            <a:solidFill>
              <a:srgbClr val="C00000"/>
            </a:solidFill>
          </a:ln>
        </p:spPr>
        <p:txBody>
          <a:bodyPr>
            <a:normAutofit/>
          </a:bodyPr>
          <a:lstStyle/>
          <a:p>
            <a:pPr algn="just" rtl="1">
              <a:buClr>
                <a:srgbClr val="C00000"/>
              </a:buClr>
            </a:pPr>
            <a:r>
              <a:rPr lang="ar-SA" sz="2400" dirty="0">
                <a:latin typeface="Times New Roman" pitchFamily="18" charset="0"/>
                <a:cs typeface="Times New Roman" pitchFamily="18" charset="0"/>
              </a:rPr>
              <a:t>الأس الهيدروجيني هو مقياس لدرجة حموضة محلول ما وهو عبارة عن اللوغاريتم السالب لتركيز أيون الهيدروجين للأساس عشرة. وتتدرج قيمة الـ</a:t>
            </a:r>
            <a:r>
              <a:rPr lang="en-US" sz="2400" dirty="0">
                <a:latin typeface="Times New Roman" pitchFamily="18" charset="0"/>
                <a:cs typeface="Times New Roman" pitchFamily="18" charset="0"/>
              </a:rPr>
              <a:t>pH </a:t>
            </a:r>
            <a:r>
              <a:rPr lang="ar-SA" sz="2400" dirty="0">
                <a:latin typeface="Times New Roman" pitchFamily="18" charset="0"/>
                <a:cs typeface="Times New Roman" pitchFamily="18" charset="0"/>
              </a:rPr>
              <a:t> (درجة الحموضة) من الصفر إلى 14.</a:t>
            </a:r>
            <a:endParaRPr lang="en-US" sz="2400" dirty="0">
              <a:latin typeface="Times New Roman" pitchFamily="18" charset="0"/>
              <a:cs typeface="Times New Roman" pitchFamily="18" charset="0"/>
            </a:endParaRPr>
          </a:p>
          <a:p>
            <a:pPr algn="just" rtl="1">
              <a:buClr>
                <a:srgbClr val="C00000"/>
              </a:buClr>
            </a:pPr>
            <a:endParaRPr lang="ar-SA" sz="1200" dirty="0">
              <a:latin typeface="Times New Roman" pitchFamily="18" charset="0"/>
              <a:cs typeface="Times New Roman" pitchFamily="18" charset="0"/>
            </a:endParaRPr>
          </a:p>
          <a:p>
            <a:pPr algn="just" rtl="1">
              <a:buClr>
                <a:srgbClr val="C00000"/>
              </a:buClr>
            </a:pPr>
            <a:r>
              <a:rPr lang="ar-SA" sz="2400" dirty="0">
                <a:latin typeface="Times New Roman" pitchFamily="18" charset="0"/>
                <a:cs typeface="Times New Roman" pitchFamily="18" charset="0"/>
              </a:rPr>
              <a:t>في المحلول المتعادل تكون قيمة درجة الحموضة (</a:t>
            </a:r>
            <a:r>
              <a:rPr lang="en-US" sz="2400" dirty="0">
                <a:latin typeface="Times New Roman" pitchFamily="18" charset="0"/>
                <a:cs typeface="Times New Roman" pitchFamily="18" charset="0"/>
              </a:rPr>
              <a:t>pH</a:t>
            </a:r>
            <a:r>
              <a:rPr lang="ar-SA" sz="2400" dirty="0">
                <a:latin typeface="Times New Roman" pitchFamily="18" charset="0"/>
                <a:cs typeface="Times New Roman" pitchFamily="18" charset="0"/>
              </a:rPr>
              <a:t>) تساوي 7.</a:t>
            </a: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FD00D973-3E6F-47A6-9822-2328E9EF0329}" type="slidenum">
              <a:rPr lang="en-US" smtClean="0"/>
              <a:pPr/>
              <a:t>10</a:t>
            </a:fld>
            <a:endParaRPr lang="en-US"/>
          </a:p>
        </p:txBody>
      </p:sp>
      <p:pic>
        <p:nvPicPr>
          <p:cNvPr id="3074" name="Picture 2" descr="http://www.growersguidetocannabis.com/wp-content/uploads/2013/01/PH-Scale.jpg">
            <a:hlinkClick r:id="rId2"/>
          </p:cNvPr>
          <p:cNvPicPr>
            <a:picLocks noChangeAspect="1" noChangeArrowheads="1"/>
          </p:cNvPicPr>
          <p:nvPr/>
        </p:nvPicPr>
        <p:blipFill>
          <a:blip r:embed="rId3" cstate="print"/>
          <a:srcRect/>
          <a:stretch>
            <a:fillRect/>
          </a:stretch>
        </p:blipFill>
        <p:spPr bwMode="auto">
          <a:xfrm>
            <a:off x="1524000" y="4343400"/>
            <a:ext cx="5943600" cy="2057400"/>
          </a:xfrm>
          <a:prstGeom prst="rect">
            <a:avLst/>
          </a:prstGeom>
          <a:noFill/>
          <a:ln>
            <a:solidFill>
              <a:srgbClr val="C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linds(horizontal)">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ikidoc.org/images/4/46/PH_sca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6629400" cy="62236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37693" y="6248400"/>
            <a:ext cx="1736373" cy="230832"/>
          </a:xfrm>
          <a:prstGeom prst="rect">
            <a:avLst/>
          </a:prstGeom>
        </p:spPr>
        <p:txBody>
          <a:bodyPr wrap="none">
            <a:spAutoFit/>
          </a:bodyPr>
          <a:lstStyle/>
          <a:p>
            <a:r>
              <a:rPr lang="en-US" sz="900" dirty="0"/>
              <a:t>http://wikidoc.org/index.php/PH</a:t>
            </a:r>
          </a:p>
        </p:txBody>
      </p:sp>
      <p:pic>
        <p:nvPicPr>
          <p:cNvPr id="5" name="Picture 4" descr="http://wikidoc.org/images/4/46/PH_scale.png"/>
          <p:cNvPicPr>
            <a:picLocks noChangeAspect="1" noChangeArrowheads="1"/>
          </p:cNvPicPr>
          <p:nvPr/>
        </p:nvPicPr>
        <p:blipFill rotWithShape="1">
          <a:blip r:embed="rId2">
            <a:extLst>
              <a:ext uri="{28A0092B-C50C-407E-A947-70E740481C1C}">
                <a14:useLocalDpi xmlns:a14="http://schemas.microsoft.com/office/drawing/2010/main" val="0"/>
              </a:ext>
            </a:extLst>
          </a:blip>
          <a:srcRect l="62624" t="56406" r="2011" b="31472"/>
          <a:stretch/>
        </p:blipFill>
        <p:spPr bwMode="auto">
          <a:xfrm>
            <a:off x="5334000" y="2286000"/>
            <a:ext cx="2586973" cy="2285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ACF0500-E876-4F0C-AA0C-190A6721753C}" type="slidenum">
              <a:rPr lang="en-US" smtClean="0"/>
              <a:pPr/>
              <a:t>11</a:t>
            </a:fld>
            <a:endParaRPr lang="en-US"/>
          </a:p>
        </p:txBody>
      </p:sp>
    </p:spTree>
    <p:extLst>
      <p:ext uri="{BB962C8B-B14F-4D97-AF65-F5344CB8AC3E}">
        <p14:creationId xmlns:p14="http://schemas.microsoft.com/office/powerpoint/2010/main" val="117993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rgbClr val="C00000"/>
            </a:solidFill>
          </a:ln>
        </p:spPr>
        <p:txBody>
          <a:bodyPr/>
          <a:lstStyle/>
          <a:p>
            <a:pPr algn="just" rtl="1">
              <a:buClr>
                <a:srgbClr val="C00000"/>
              </a:buClr>
            </a:pPr>
            <a:r>
              <a:rPr lang="ar-SA" sz="2400" dirty="0">
                <a:latin typeface="Times New Roman" pitchFamily="18" charset="0"/>
                <a:cs typeface="Times New Roman" pitchFamily="18" charset="0"/>
              </a:rPr>
              <a:t>يمكن حساب درجة الحامضية (</a:t>
            </a:r>
            <a:r>
              <a:rPr lang="en-US" sz="2400" dirty="0">
                <a:latin typeface="Times New Roman" pitchFamily="18" charset="0"/>
                <a:cs typeface="Times New Roman" pitchFamily="18" charset="0"/>
              </a:rPr>
              <a:t>pH</a:t>
            </a:r>
            <a:r>
              <a:rPr lang="ar-SA" sz="2400" dirty="0">
                <a:latin typeface="Times New Roman" pitchFamily="18" charset="0"/>
                <a:cs typeface="Times New Roman" pitchFamily="18" charset="0"/>
              </a:rPr>
              <a:t>) والتي تُساوي  الـ7 في المحلول المتعادل عن طريق المعادلة التالية:</a:t>
            </a:r>
          </a:p>
          <a:p>
            <a:pPr algn="r" rtl="1">
              <a:buClr>
                <a:srgbClr val="C00000"/>
              </a:buClr>
            </a:pPr>
            <a:endParaRPr lang="ar-SA" dirty="0">
              <a:latin typeface="Times New Roman" pitchFamily="18" charset="0"/>
              <a:cs typeface="Times New Roman" pitchFamily="18" charset="0"/>
            </a:endParaRPr>
          </a:p>
          <a:p>
            <a:pPr algn="r" rtl="1">
              <a:buClr>
                <a:srgbClr val="C00000"/>
              </a:buClr>
            </a:pPr>
            <a:endParaRPr lang="ar-SA" dirty="0">
              <a:latin typeface="Times New Roman" pitchFamily="18" charset="0"/>
              <a:cs typeface="Times New Roman" pitchFamily="18" charset="0"/>
            </a:endParaRPr>
          </a:p>
          <a:p>
            <a:pPr algn="just" rtl="1">
              <a:buClr>
                <a:srgbClr val="C00000"/>
              </a:buClr>
            </a:pPr>
            <a:endParaRPr lang="ar-SA" sz="1500" dirty="0">
              <a:latin typeface="Times New Roman" pitchFamily="18" charset="0"/>
              <a:cs typeface="Times New Roman" pitchFamily="18" charset="0"/>
            </a:endParaRPr>
          </a:p>
          <a:p>
            <a:pPr algn="just" rtl="1">
              <a:buClr>
                <a:srgbClr val="C00000"/>
              </a:buClr>
            </a:pPr>
            <a:endParaRPr lang="ar-SA" sz="1500" dirty="0">
              <a:latin typeface="Times New Roman" pitchFamily="18" charset="0"/>
              <a:cs typeface="Times New Roman" pitchFamily="18" charset="0"/>
            </a:endParaRPr>
          </a:p>
          <a:p>
            <a:pPr algn="just" rtl="1">
              <a:buClr>
                <a:srgbClr val="C00000"/>
              </a:buClr>
            </a:pPr>
            <a:r>
              <a:rPr lang="ar-SA" sz="2400" dirty="0">
                <a:latin typeface="Times New Roman" pitchFamily="18" charset="0"/>
                <a:cs typeface="Times New Roman" pitchFamily="18" charset="0"/>
              </a:rPr>
              <a:t>وأيضاً يمكن قياس درجة القاعدية بإستخدام الأس الهيدروكسيلي (</a:t>
            </a:r>
            <a:r>
              <a:rPr lang="en-US" sz="2400" dirty="0">
                <a:latin typeface="Times New Roman" pitchFamily="18" charset="0"/>
                <a:cs typeface="Times New Roman" pitchFamily="18" charset="0"/>
              </a:rPr>
              <a:t>pOH</a:t>
            </a:r>
            <a:r>
              <a:rPr lang="ar-SA" sz="2400" dirty="0">
                <a:latin typeface="Times New Roman" pitchFamily="18" charset="0"/>
                <a:cs typeface="Times New Roman" pitchFamily="18" charset="0"/>
              </a:rPr>
              <a:t>) والذي يُساوي قيمته الـ7 في المحلول المتعادل:</a:t>
            </a: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FD00D973-3E6F-47A6-9822-2328E9EF0329}" type="slidenum">
              <a:rPr lang="en-US" smtClean="0"/>
              <a:pPr/>
              <a:t>12</a:t>
            </a:fld>
            <a:endParaRPr lang="en-US"/>
          </a:p>
        </p:txBody>
      </p:sp>
      <p:pic>
        <p:nvPicPr>
          <p:cNvPr id="19460" name="Picture 4"/>
          <p:cNvPicPr>
            <a:picLocks noChangeAspect="1" noChangeArrowheads="1"/>
          </p:cNvPicPr>
          <p:nvPr/>
        </p:nvPicPr>
        <p:blipFill>
          <a:blip r:embed="rId2" cstate="print"/>
          <a:srcRect l="43333" t="40164" r="41667" b="46667"/>
          <a:stretch>
            <a:fillRect/>
          </a:stretch>
        </p:blipFill>
        <p:spPr bwMode="auto">
          <a:xfrm>
            <a:off x="2819400" y="3048000"/>
            <a:ext cx="3352800" cy="1066800"/>
          </a:xfrm>
          <a:prstGeom prst="rect">
            <a:avLst/>
          </a:prstGeom>
          <a:noFill/>
          <a:ln w="9525">
            <a:noFill/>
            <a:miter lim="800000"/>
            <a:headEnd/>
            <a:tailEnd/>
          </a:ln>
        </p:spPr>
      </p:pic>
      <p:pic>
        <p:nvPicPr>
          <p:cNvPr id="8" name="Picture 4"/>
          <p:cNvPicPr>
            <a:picLocks noChangeAspect="1" noChangeArrowheads="1"/>
          </p:cNvPicPr>
          <p:nvPr/>
        </p:nvPicPr>
        <p:blipFill>
          <a:blip r:embed="rId2" cstate="print"/>
          <a:srcRect l="43333" t="62946" r="41667" b="23466"/>
          <a:stretch>
            <a:fillRect/>
          </a:stretch>
        </p:blipFill>
        <p:spPr bwMode="auto">
          <a:xfrm>
            <a:off x="2895600" y="5334000"/>
            <a:ext cx="3352800" cy="1066800"/>
          </a:xfrm>
          <a:prstGeom prst="rect">
            <a:avLst/>
          </a:prstGeom>
          <a:noFill/>
          <a:ln w="9525">
            <a:noFill/>
            <a:miter lim="800000"/>
            <a:headEnd/>
            <a:tailEnd/>
          </a:ln>
        </p:spPr>
      </p:pic>
      <p:sp>
        <p:nvSpPr>
          <p:cNvPr id="10" name="Title 1"/>
          <p:cNvSpPr>
            <a:spLocks noGrp="1"/>
          </p:cNvSpPr>
          <p:nvPr>
            <p:ph type="title"/>
          </p:nvPr>
        </p:nvSpPr>
        <p:spPr>
          <a:xfrm>
            <a:off x="457200" y="1143000"/>
            <a:ext cx="8229600" cy="1066800"/>
          </a:xfrm>
          <a:ln>
            <a:solidFill>
              <a:srgbClr val="C00000"/>
            </a:solidFill>
          </a:ln>
        </p:spPr>
        <p:txBody>
          <a:bodyPr>
            <a:noAutofit/>
          </a:bodyPr>
          <a:lstStyle/>
          <a:p>
            <a:pPr algn="ctr" rtl="1"/>
            <a:r>
              <a:rPr lang="ar-SA" b="1" u="sng" dirty="0">
                <a:solidFill>
                  <a:srgbClr val="C00000"/>
                </a:solidFill>
                <a:latin typeface="Times New Roman" pitchFamily="18" charset="0"/>
                <a:cs typeface="Times New Roman" pitchFamily="18" charset="0"/>
              </a:rPr>
              <a:t>الأس الهيدروجيني </a:t>
            </a:r>
            <a:r>
              <a:rPr lang="en-US" b="1" u="sng" dirty="0">
                <a:solidFill>
                  <a:srgbClr val="C00000"/>
                </a:solidFill>
                <a:latin typeface="Times New Roman" pitchFamily="18" charset="0"/>
                <a:cs typeface="Times New Roman" pitchFamily="18" charset="0"/>
              </a:rPr>
              <a:t>pH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blinds(horizontal)">
                                      <p:cBhvr>
                                        <p:cTn id="12" dur="500"/>
                                        <p:tgtEl>
                                          <p:spTgt spid="194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98136"/>
          </a:xfrm>
          <a:ln>
            <a:solidFill>
              <a:srgbClr val="C00000"/>
            </a:solidFill>
          </a:ln>
        </p:spPr>
        <p:txBody>
          <a:bodyPr>
            <a:normAutofit/>
          </a:bodyPr>
          <a:lstStyle/>
          <a:p>
            <a:pPr algn="just" rtl="1">
              <a:buClr>
                <a:srgbClr val="C00000"/>
              </a:buClr>
            </a:pPr>
            <a:r>
              <a:rPr lang="ar-SA" sz="2400" dirty="0">
                <a:latin typeface="Times New Roman" pitchFamily="18" charset="0"/>
                <a:cs typeface="Times New Roman" pitchFamily="18" charset="0"/>
              </a:rPr>
              <a:t>وبما أن تركيز كلاً من أيونات الـ </a:t>
            </a:r>
            <a:r>
              <a:rPr lang="en-US" sz="2400" dirty="0">
                <a:latin typeface="Times New Roman" pitchFamily="18" charset="0"/>
                <a:cs typeface="Times New Roman" pitchFamily="18" charset="0"/>
              </a:rPr>
              <a:t>H</a:t>
            </a:r>
            <a:r>
              <a:rPr lang="en-US" sz="2400" baseline="30000" dirty="0">
                <a:latin typeface="Times New Roman" pitchFamily="18" charset="0"/>
                <a:cs typeface="Times New Roman" pitchFamily="18" charset="0"/>
              </a:rPr>
              <a:t>+</a:t>
            </a:r>
            <a:r>
              <a:rPr lang="ar-SA" sz="2400" dirty="0">
                <a:latin typeface="Times New Roman" pitchFamily="18" charset="0"/>
                <a:cs typeface="Times New Roman" pitchFamily="18" charset="0"/>
              </a:rPr>
              <a:t> وَ </a:t>
            </a:r>
            <a:r>
              <a:rPr lang="en-US" sz="2400" dirty="0">
                <a:latin typeface="Times New Roman" pitchFamily="18" charset="0"/>
                <a:cs typeface="Times New Roman" pitchFamily="18" charset="0"/>
              </a:rPr>
              <a:t>OH</a:t>
            </a:r>
            <a:r>
              <a:rPr lang="en-US" sz="2400" baseline="30000" dirty="0">
                <a:latin typeface="Times New Roman" pitchFamily="18" charset="0"/>
                <a:cs typeface="Times New Roman" pitchFamily="18" charset="0"/>
              </a:rPr>
              <a:t>-</a:t>
            </a:r>
            <a:r>
              <a:rPr lang="ar-SA" sz="2400" dirty="0">
                <a:latin typeface="Times New Roman" pitchFamily="18" charset="0"/>
                <a:cs typeface="Times New Roman" pitchFamily="18" charset="0"/>
              </a:rPr>
              <a:t> في جميع المحاليل في حالة إتزان ثابت، لذلك فإن ثابت تأين الماء أساس لقياس قيمة الـ </a:t>
            </a:r>
            <a:r>
              <a:rPr lang="en-US" sz="2400" dirty="0">
                <a:latin typeface="Times New Roman" pitchFamily="18" charset="0"/>
                <a:cs typeface="Times New Roman" pitchFamily="18" charset="0"/>
              </a:rPr>
              <a:t>pH</a:t>
            </a:r>
            <a:r>
              <a:rPr lang="ar-SA" sz="2400" dirty="0">
                <a:latin typeface="Times New Roman" pitchFamily="18" charset="0"/>
                <a:cs typeface="Times New Roman" pitchFamily="18" charset="0"/>
              </a:rPr>
              <a:t> في المحاليل المائية:</a:t>
            </a:r>
            <a:endParaRPr lang="en-US" sz="24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FD00D973-3E6F-47A6-9822-2328E9EF0329}" type="slidenum">
              <a:rPr lang="en-US" smtClean="0"/>
              <a:pPr/>
              <a:t>13</a:t>
            </a:fld>
            <a:endParaRPr lang="en-US"/>
          </a:p>
        </p:txBody>
      </p:sp>
      <p:pic>
        <p:nvPicPr>
          <p:cNvPr id="20485" name="Picture 5"/>
          <p:cNvPicPr>
            <a:picLocks noChangeAspect="1" noChangeArrowheads="1"/>
          </p:cNvPicPr>
          <p:nvPr/>
        </p:nvPicPr>
        <p:blipFill>
          <a:blip r:embed="rId2" cstate="print"/>
          <a:srcRect l="36667" t="44783" r="36111" b="37568"/>
          <a:stretch>
            <a:fillRect/>
          </a:stretch>
        </p:blipFill>
        <p:spPr bwMode="auto">
          <a:xfrm>
            <a:off x="1066800" y="4800600"/>
            <a:ext cx="6858000" cy="1676400"/>
          </a:xfrm>
          <a:prstGeom prst="rect">
            <a:avLst/>
          </a:prstGeom>
          <a:noFill/>
          <a:ln w="9525">
            <a:noFill/>
            <a:miter lim="800000"/>
            <a:headEnd/>
            <a:tailEnd/>
          </a:ln>
        </p:spPr>
      </p:pic>
      <p:sp>
        <p:nvSpPr>
          <p:cNvPr id="9" name="Title 1"/>
          <p:cNvSpPr>
            <a:spLocks noGrp="1"/>
          </p:cNvSpPr>
          <p:nvPr>
            <p:ph type="title"/>
          </p:nvPr>
        </p:nvSpPr>
        <p:spPr>
          <a:xfrm>
            <a:off x="457200" y="685800"/>
            <a:ext cx="8229600" cy="838200"/>
          </a:xfrm>
          <a:ln>
            <a:solidFill>
              <a:srgbClr val="C00000"/>
            </a:solidFill>
          </a:ln>
        </p:spPr>
        <p:txBody>
          <a:bodyPr>
            <a:noAutofit/>
          </a:bodyPr>
          <a:lstStyle/>
          <a:p>
            <a:pPr algn="ctr" rtl="1"/>
            <a:r>
              <a:rPr lang="ar-SA" b="1" u="sng" dirty="0">
                <a:solidFill>
                  <a:srgbClr val="C00000"/>
                </a:solidFill>
                <a:latin typeface="Times New Roman" pitchFamily="18" charset="0"/>
                <a:cs typeface="Times New Roman" pitchFamily="18" charset="0"/>
              </a:rPr>
              <a:t>الأس الهيدروجيني </a:t>
            </a:r>
            <a:r>
              <a:rPr lang="en-US" b="1" u="sng" dirty="0">
                <a:solidFill>
                  <a:srgbClr val="C00000"/>
                </a:solidFill>
                <a:latin typeface="Times New Roman" pitchFamily="18" charset="0"/>
                <a:cs typeface="Times New Roman" pitchFamily="18" charset="0"/>
              </a:rPr>
              <a:t>pH</a:t>
            </a: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371" t="64674" r="41222" b="15808"/>
          <a:stretch/>
        </p:blipFill>
        <p:spPr bwMode="auto">
          <a:xfrm>
            <a:off x="2057400" y="2667000"/>
            <a:ext cx="52578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randombar(horizontal)">
                                      <p:cBhvr>
                                        <p:cTn id="1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CF0500-E876-4F0C-AA0C-190A6721753C}" type="slidenum">
              <a:rPr lang="en-US" smtClean="0"/>
              <a:pPr/>
              <a:t>14</a:t>
            </a:fld>
            <a:endParaRPr lang="en-US"/>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9963" y="4140200"/>
            <a:ext cx="31908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8067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14313"/>
            <a:ext cx="24892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0825" y="22225"/>
            <a:ext cx="5083175"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68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3352800"/>
            <a:ext cx="8229600" cy="1069848"/>
          </a:xfrm>
        </p:spPr>
        <p:txBody>
          <a:bodyPr/>
          <a:lstStyle/>
          <a:p>
            <a:pPr algn="ctr"/>
            <a:r>
              <a:rPr lang="ar-SA" b="1" u="sng" dirty="0">
                <a:solidFill>
                  <a:srgbClr val="C00000"/>
                </a:solidFill>
                <a:latin typeface="Times New Roman" pitchFamily="18" charset="0"/>
                <a:cs typeface="Times New Roman" pitchFamily="18" charset="0"/>
              </a:rPr>
              <a:t>الأحماض والقواعد</a:t>
            </a:r>
            <a:endParaRPr lang="en-US" dirty="0"/>
          </a:p>
        </p:txBody>
      </p:sp>
      <p:sp>
        <p:nvSpPr>
          <p:cNvPr id="5" name="Slide Number Placeholder 4"/>
          <p:cNvSpPr>
            <a:spLocks noGrp="1"/>
          </p:cNvSpPr>
          <p:nvPr>
            <p:ph type="sldNum" sz="quarter" idx="12"/>
          </p:nvPr>
        </p:nvSpPr>
        <p:spPr/>
        <p:txBody>
          <a:bodyPr/>
          <a:lstStyle/>
          <a:p>
            <a:fld id="{FD00D973-3E6F-47A6-9822-2328E9EF0329}"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arrhenius"/>
          <p:cNvPicPr>
            <a:picLocks noChangeAspect="1" noChangeArrowheads="1"/>
          </p:cNvPicPr>
          <p:nvPr/>
        </p:nvPicPr>
        <p:blipFill>
          <a:blip r:embed="rId2"/>
          <a:srcRect/>
          <a:stretch>
            <a:fillRect/>
          </a:stretch>
        </p:blipFill>
        <p:spPr bwMode="auto">
          <a:xfrm>
            <a:off x="304800" y="685800"/>
            <a:ext cx="2624138" cy="2767012"/>
          </a:xfrm>
          <a:prstGeom prst="rect">
            <a:avLst/>
          </a:prstGeom>
          <a:noFill/>
          <a:ln w="9525">
            <a:noFill/>
            <a:miter lim="800000"/>
            <a:headEnd/>
            <a:tailEnd/>
          </a:ln>
        </p:spPr>
      </p:pic>
      <p:sp>
        <p:nvSpPr>
          <p:cNvPr id="6" name="مستطيل 5"/>
          <p:cNvSpPr/>
          <p:nvPr/>
        </p:nvSpPr>
        <p:spPr>
          <a:xfrm>
            <a:off x="3714750" y="2714625"/>
            <a:ext cx="4020652" cy="1015663"/>
          </a:xfrm>
          <a:prstGeom prst="rect">
            <a:avLst/>
          </a:prstGeom>
        </p:spPr>
        <p:txBody>
          <a:bodyPr wrap="none">
            <a:spAutoFit/>
          </a:bodyPr>
          <a:lstStyle/>
          <a:p>
            <a:pPr fontAlgn="auto">
              <a:spcBef>
                <a:spcPts val="0"/>
              </a:spcBef>
              <a:spcAft>
                <a:spcPts val="0"/>
              </a:spcAft>
              <a:defRPr/>
            </a:pPr>
            <a:r>
              <a:rPr lang="ar-SA" sz="6000" dirty="0">
                <a:solidFill>
                  <a:srgbClr val="FF0000"/>
                </a:solidFill>
                <a:effectLst>
                  <a:glow rad="101600">
                    <a:srgbClr val="FFFF00">
                      <a:alpha val="60000"/>
                    </a:srgbClr>
                  </a:glow>
                </a:effectLst>
                <a:latin typeface="Arial" pitchFamily="34" charset="0"/>
                <a:cs typeface="Arial" pitchFamily="34" charset="0"/>
              </a:rPr>
              <a:t>العالم أرهينيوس</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srcRect t="51076"/>
          <a:stretch>
            <a:fillRect/>
          </a:stretch>
        </p:blipFill>
        <p:spPr bwMode="auto">
          <a:xfrm>
            <a:off x="931863" y="3500438"/>
            <a:ext cx="6569075" cy="2443162"/>
          </a:xfrm>
          <a:prstGeom prst="rect">
            <a:avLst/>
          </a:prstGeom>
          <a:noFill/>
          <a:ln w="9525">
            <a:noFill/>
            <a:miter lim="800000"/>
            <a:headEnd/>
            <a:tailEnd/>
          </a:ln>
        </p:spPr>
      </p:pic>
      <p:pic>
        <p:nvPicPr>
          <p:cNvPr id="10243" name="Picture 4"/>
          <p:cNvPicPr>
            <a:picLocks noChangeAspect="1" noChangeArrowheads="1"/>
          </p:cNvPicPr>
          <p:nvPr/>
        </p:nvPicPr>
        <p:blipFill>
          <a:blip r:embed="rId2"/>
          <a:srcRect b="47961"/>
          <a:stretch>
            <a:fillRect/>
          </a:stretch>
        </p:blipFill>
        <p:spPr bwMode="auto">
          <a:xfrm>
            <a:off x="914400" y="990600"/>
            <a:ext cx="6569075" cy="2657475"/>
          </a:xfrm>
          <a:prstGeom prst="rect">
            <a:avLst/>
          </a:prstGeom>
          <a:noFill/>
          <a:ln w="9525">
            <a:noFill/>
            <a:miter lim="800000"/>
            <a:headEnd/>
            <a:tailEnd/>
          </a:ln>
        </p:spPr>
      </p:pic>
      <p:sp>
        <p:nvSpPr>
          <p:cNvPr id="5" name="مستطيل 4"/>
          <p:cNvSpPr/>
          <p:nvPr/>
        </p:nvSpPr>
        <p:spPr>
          <a:xfrm>
            <a:off x="2362200" y="914400"/>
            <a:ext cx="35719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ar-SA" sz="3200" b="1" dirty="0">
                <a:ln w="50800"/>
                <a:solidFill>
                  <a:schemeClr val="bg1">
                    <a:shade val="50000"/>
                  </a:schemeClr>
                </a:solidFill>
                <a:latin typeface="Arial" pitchFamily="34" charset="0"/>
                <a:cs typeface="Arial" pitchFamily="34" charset="0"/>
              </a:rPr>
              <a:t>حمض </a:t>
            </a:r>
          </a:p>
        </p:txBody>
      </p:sp>
      <p:sp>
        <p:nvSpPr>
          <p:cNvPr id="6" name="مستطيل 5"/>
          <p:cNvSpPr/>
          <p:nvPr/>
        </p:nvSpPr>
        <p:spPr>
          <a:xfrm>
            <a:off x="2438400" y="3733800"/>
            <a:ext cx="35719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ar-SA" sz="3200" b="1" dirty="0">
                <a:ln w="50800"/>
                <a:solidFill>
                  <a:schemeClr val="bg1">
                    <a:shade val="50000"/>
                  </a:schemeClr>
                </a:solidFill>
                <a:latin typeface="Arial" pitchFamily="34" charset="0"/>
                <a:cs typeface="Arial" pitchFamily="34" charset="0"/>
              </a:rPr>
              <a:t>قاعدة</a:t>
            </a:r>
          </a:p>
        </p:txBody>
      </p:sp>
      <p:sp>
        <p:nvSpPr>
          <p:cNvPr id="7" name="مستطيل مستدير الزوايا 6"/>
          <p:cNvSpPr/>
          <p:nvPr/>
        </p:nvSpPr>
        <p:spPr>
          <a:xfrm>
            <a:off x="4648200" y="1524000"/>
            <a:ext cx="785813" cy="7667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8" name="مستطيل مستدير الزوايا 7"/>
          <p:cNvSpPr/>
          <p:nvPr/>
        </p:nvSpPr>
        <p:spPr>
          <a:xfrm>
            <a:off x="6400800" y="4267200"/>
            <a:ext cx="785812" cy="10715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9" name="Rectangle 8"/>
          <p:cNvSpPr/>
          <p:nvPr/>
        </p:nvSpPr>
        <p:spPr>
          <a:xfrm>
            <a:off x="533400" y="3124200"/>
            <a:ext cx="8305800" cy="523220"/>
          </a:xfrm>
          <a:prstGeom prst="rect">
            <a:avLst/>
          </a:prstGeom>
        </p:spPr>
        <p:txBody>
          <a:bodyPr wrap="square">
            <a:spAutoFit/>
          </a:bodyPr>
          <a:lstStyle/>
          <a:p>
            <a:r>
              <a:rPr lang="ar-SA" sz="2800" b="1" dirty="0">
                <a:solidFill>
                  <a:srgbClr val="C00000"/>
                </a:solidFill>
                <a:latin typeface="Times New Roman" pitchFamily="18" charset="0"/>
                <a:cs typeface="Times New Roman" pitchFamily="18" charset="0"/>
              </a:rPr>
              <a:t>الحمض: </a:t>
            </a:r>
            <a:r>
              <a:rPr lang="ar-SA" sz="2800" dirty="0">
                <a:latin typeface="Times New Roman" pitchFamily="18" charset="0"/>
                <a:cs typeface="Times New Roman" pitchFamily="18" charset="0"/>
              </a:rPr>
              <a:t>هي المادة التي ينتج عند تفككها في المحاليل المائية </a:t>
            </a:r>
            <a:r>
              <a:rPr lang="ar-SA" altLang="en-US" sz="2800" dirty="0">
                <a:latin typeface="Times New Roman" pitchFamily="18" charset="0"/>
                <a:cs typeface="Times New Roman" pitchFamily="18" charset="0"/>
              </a:rPr>
              <a:t>البروتون</a:t>
            </a:r>
            <a:endParaRPr lang="en-US" sz="2800" dirty="0"/>
          </a:p>
        </p:txBody>
      </p:sp>
      <p:sp>
        <p:nvSpPr>
          <p:cNvPr id="10" name="Rectangle 9"/>
          <p:cNvSpPr/>
          <p:nvPr/>
        </p:nvSpPr>
        <p:spPr>
          <a:xfrm>
            <a:off x="0" y="6096000"/>
            <a:ext cx="9144000" cy="523220"/>
          </a:xfrm>
          <a:prstGeom prst="rect">
            <a:avLst/>
          </a:prstGeom>
        </p:spPr>
        <p:txBody>
          <a:bodyPr wrap="square">
            <a:spAutoFit/>
          </a:bodyPr>
          <a:lstStyle/>
          <a:p>
            <a:r>
              <a:rPr lang="ar-SA" sz="2800" b="1" dirty="0">
                <a:solidFill>
                  <a:srgbClr val="C00000"/>
                </a:solidFill>
                <a:latin typeface="Times New Roman" pitchFamily="18" charset="0"/>
                <a:cs typeface="Times New Roman" pitchFamily="18" charset="0"/>
              </a:rPr>
              <a:t>القاعدة: </a:t>
            </a:r>
            <a:r>
              <a:rPr lang="ar-SA" sz="2800" dirty="0">
                <a:latin typeface="Times New Roman" pitchFamily="18" charset="0"/>
                <a:cs typeface="Times New Roman" pitchFamily="18" charset="0"/>
              </a:rPr>
              <a:t>هي المادة التي ينتج عند تفككها في المحاليل المائية ايون الهيدروكسيد</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dissolve">
                                      <p:cBhvr>
                                        <p:cTn id="17" dur="500"/>
                                        <p:tgtEl>
                                          <p:spTgt spid="122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71600"/>
          </a:xfrm>
          <a:ln>
            <a:solidFill>
              <a:srgbClr val="C00000"/>
            </a:solidFill>
          </a:ln>
        </p:spPr>
        <p:txBody>
          <a:bodyPr>
            <a:normAutofit fontScale="90000"/>
          </a:bodyPr>
          <a:lstStyle/>
          <a:p>
            <a:pPr algn="ctr"/>
            <a:r>
              <a:rPr lang="ar-SA" b="1" u="sng" dirty="0">
                <a:solidFill>
                  <a:srgbClr val="C00000"/>
                </a:solidFill>
                <a:latin typeface="Times New Roman" pitchFamily="18" charset="0"/>
                <a:cs typeface="Times New Roman" pitchFamily="18" charset="0"/>
              </a:rPr>
              <a:t/>
            </a:r>
            <a:br>
              <a:rPr lang="ar-SA" b="1" u="sng" dirty="0">
                <a:solidFill>
                  <a:srgbClr val="C00000"/>
                </a:solidFill>
                <a:latin typeface="Times New Roman" pitchFamily="18" charset="0"/>
                <a:cs typeface="Times New Roman" pitchFamily="18" charset="0"/>
              </a:rPr>
            </a:br>
            <a:r>
              <a:rPr lang="ar-SA" b="1" u="sng" dirty="0">
                <a:solidFill>
                  <a:srgbClr val="C00000"/>
                </a:solidFill>
                <a:latin typeface="Times New Roman" pitchFamily="18" charset="0"/>
                <a:cs typeface="Times New Roman" pitchFamily="18" charset="0"/>
              </a:rPr>
              <a:t>الأحماض والقواعد</a:t>
            </a:r>
            <a:r>
              <a:rPr lang="en-US" b="1" u="sng" dirty="0">
                <a:solidFill>
                  <a:srgbClr val="C00000"/>
                </a:solidFill>
                <a:latin typeface="Times New Roman" pitchFamily="18" charset="0"/>
                <a:cs typeface="Times New Roman" pitchFamily="18" charset="0"/>
              </a:rPr>
              <a:t/>
            </a:r>
            <a:br>
              <a:rPr lang="en-US" b="1" u="sng" dirty="0">
                <a:solidFill>
                  <a:srgbClr val="C00000"/>
                </a:solidFill>
                <a:latin typeface="Times New Roman" pitchFamily="18" charset="0"/>
                <a:cs typeface="Times New Roman" pitchFamily="18" charset="0"/>
              </a:rPr>
            </a:br>
            <a:r>
              <a:rPr lang="ar-SA" b="1" u="sng" dirty="0">
                <a:solidFill>
                  <a:srgbClr val="C00000"/>
                </a:solidFill>
                <a:latin typeface="Times New Roman" pitchFamily="18" charset="0"/>
                <a:cs typeface="Times New Roman" pitchFamily="18" charset="0"/>
              </a:rPr>
              <a:t>1- النظرية الأيونية ( نظرية أرهينيوس)</a:t>
            </a:r>
            <a:br>
              <a:rPr lang="ar-SA" b="1" u="sng" dirty="0">
                <a:solidFill>
                  <a:srgbClr val="C0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ln>
            <a:solidFill>
              <a:srgbClr val="C00000"/>
            </a:solidFill>
          </a:ln>
        </p:spPr>
        <p:txBody>
          <a:bodyPr>
            <a:normAutofit/>
          </a:bodyPr>
          <a:lstStyle/>
          <a:p>
            <a:pPr algn="just" rtl="1">
              <a:buClr>
                <a:srgbClr val="C00000"/>
              </a:buClr>
              <a:buNone/>
            </a:pPr>
            <a:r>
              <a:rPr lang="ar-SA" sz="2400" b="1" dirty="0">
                <a:solidFill>
                  <a:srgbClr val="C00000"/>
                </a:solidFill>
                <a:latin typeface="Times New Roman" pitchFamily="18" charset="0"/>
                <a:cs typeface="Times New Roman" pitchFamily="18" charset="0"/>
              </a:rPr>
              <a:t>مزايــــــــــا النظــــــــرية </a:t>
            </a:r>
          </a:p>
          <a:p>
            <a:pPr algn="just" rtl="1">
              <a:buClr>
                <a:srgbClr val="C00000"/>
              </a:buClr>
              <a:buNone/>
            </a:pPr>
            <a:r>
              <a:rPr lang="ar-SA" altLang="en-US" sz="2400" dirty="0">
                <a:latin typeface="Times New Roman" pitchFamily="18" charset="0"/>
                <a:cs typeface="Times New Roman" pitchFamily="18" charset="0"/>
              </a:rPr>
              <a:t> قوة الحمض أو القاعدة تتوقف على مدى تفككها في المحلول المائي. فإن كان التفكك كاملا كان الحمض أو القاعدة قوي و إذا كان التفكك جزئيا كان الحمض أو القاعدة  ضعيفا</a:t>
            </a:r>
            <a:endParaRPr lang="ar-SA" sz="1200" dirty="0">
              <a:latin typeface="Times New Roman" pitchFamily="18" charset="0"/>
              <a:cs typeface="Times New Roman" pitchFamily="18" charset="0"/>
            </a:endParaRPr>
          </a:p>
          <a:p>
            <a:pPr algn="just" rtl="1">
              <a:buClr>
                <a:srgbClr val="C00000"/>
              </a:buClr>
              <a:buNone/>
            </a:pPr>
            <a:r>
              <a:rPr lang="ar-SA" sz="2400" b="1" dirty="0">
                <a:solidFill>
                  <a:srgbClr val="C00000"/>
                </a:solidFill>
                <a:latin typeface="Times New Roman" pitchFamily="18" charset="0"/>
                <a:cs typeface="Times New Roman" pitchFamily="18" charset="0"/>
              </a:rPr>
              <a:t>عيــــــــوب النظــــــــرية </a:t>
            </a:r>
          </a:p>
          <a:p>
            <a:pPr algn="just" rtl="1">
              <a:buClr>
                <a:srgbClr val="C00000"/>
              </a:buClr>
              <a:buNone/>
            </a:pPr>
            <a:r>
              <a:rPr lang="ar-SA" sz="2400" dirty="0">
                <a:latin typeface="Times New Roman" pitchFamily="18" charset="0"/>
                <a:cs typeface="Times New Roman" pitchFamily="18" charset="0"/>
              </a:rPr>
              <a:t>1- انها تشترط في الحمض انه يعطي عند تفككه في المحلول المائي البروتون </a:t>
            </a:r>
            <a:r>
              <a:rPr lang="en-US" sz="2400" dirty="0">
                <a:latin typeface="Times New Roman" pitchFamily="18" charset="0"/>
                <a:cs typeface="Times New Roman" pitchFamily="18" charset="0"/>
              </a:rPr>
              <a:t>H+</a:t>
            </a:r>
          </a:p>
          <a:p>
            <a:pPr algn="just" rtl="1">
              <a:buClr>
                <a:srgbClr val="C00000"/>
              </a:buClr>
              <a:buNone/>
            </a:pPr>
            <a:r>
              <a:rPr lang="ar-SA" sz="2400" dirty="0">
                <a:latin typeface="Times New Roman" pitchFamily="18" charset="0"/>
                <a:cs typeface="Times New Roman" pitchFamily="18" charset="0"/>
              </a:rPr>
              <a:t>وهو جسيم صغير جداً من الصعب ان يبقى سابحاً في المحلول دون ان ينجذب للذرات أو الجزيئات الموجودة في المحلول.</a:t>
            </a:r>
          </a:p>
          <a:p>
            <a:pPr algn="just" rtl="1">
              <a:buClr>
                <a:srgbClr val="C00000"/>
              </a:buClr>
              <a:buNone/>
            </a:pPr>
            <a:r>
              <a:rPr lang="ar-SA" sz="2400" dirty="0">
                <a:solidFill>
                  <a:srgbClr val="FF0000"/>
                </a:solidFill>
                <a:latin typeface="Times New Roman" pitchFamily="18" charset="0"/>
                <a:cs typeface="Times New Roman" pitchFamily="18" charset="0"/>
              </a:rPr>
              <a:t>التعديل:</a:t>
            </a:r>
            <a:r>
              <a:rPr lang="ar-SA" sz="2400" dirty="0">
                <a:latin typeface="Times New Roman" pitchFamily="18" charset="0"/>
                <a:cs typeface="Times New Roman" pitchFamily="18" charset="0"/>
              </a:rPr>
              <a:t> أن البروتون </a:t>
            </a:r>
            <a:r>
              <a:rPr lang="en-US" sz="2400" dirty="0">
                <a:latin typeface="Times New Roman" pitchFamily="18" charset="0"/>
                <a:cs typeface="Times New Roman" pitchFamily="18" charset="0"/>
              </a:rPr>
              <a:t>H</a:t>
            </a:r>
            <a:r>
              <a:rPr lang="en-US" sz="2400" b="1" baseline="30000" dirty="0"/>
              <a:t> +</a:t>
            </a:r>
            <a:r>
              <a:rPr lang="en-US" sz="2400" dirty="0">
                <a:latin typeface="Times New Roman" pitchFamily="18" charset="0"/>
                <a:cs typeface="Times New Roman" pitchFamily="18" charset="0"/>
              </a:rPr>
              <a:t> </a:t>
            </a:r>
            <a:r>
              <a:rPr lang="ar-SA" sz="2400" dirty="0">
                <a:latin typeface="Times New Roman" pitchFamily="18" charset="0"/>
                <a:cs typeface="Times New Roman" pitchFamily="18" charset="0"/>
              </a:rPr>
              <a:t> يلتصق بجزئ ماء ليعطي أيون الهيدرونيوم </a:t>
            </a:r>
            <a:r>
              <a:rPr lang="en-US" sz="2400" b="1" dirty="0"/>
              <a:t>H</a:t>
            </a:r>
            <a:r>
              <a:rPr lang="en-US" sz="2400" b="1" baseline="-25000" dirty="0"/>
              <a:t>3</a:t>
            </a:r>
            <a:r>
              <a:rPr lang="en-US" sz="2400" b="1" dirty="0"/>
              <a:t>O</a:t>
            </a:r>
            <a:r>
              <a:rPr lang="en-US" sz="2400" b="1" baseline="30000" dirty="0"/>
              <a:t>+</a:t>
            </a:r>
            <a:endParaRPr lang="ar-SA" sz="2400" dirty="0">
              <a:solidFill>
                <a:srgbClr val="FF0000"/>
              </a:solidFill>
              <a:latin typeface="Times New Roman" pitchFamily="18" charset="0"/>
              <a:cs typeface="Times New Roman" pitchFamily="18" charset="0"/>
            </a:endParaRPr>
          </a:p>
          <a:p>
            <a:pPr algn="just" rtl="1">
              <a:buClr>
                <a:srgbClr val="C00000"/>
              </a:buClr>
              <a:buNone/>
            </a:pPr>
            <a:endParaRPr lang="ar-SA"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D00D973-3E6F-47A6-9822-2328E9EF0329}" type="slidenum">
              <a:rPr lang="en-US" smtClean="0"/>
              <a:pPr/>
              <a:t>18</a:t>
            </a:fld>
            <a:endParaRPr lang="en-US"/>
          </a:p>
        </p:txBody>
      </p:sp>
      <p:sp>
        <p:nvSpPr>
          <p:cNvPr id="11" name="مستطيل مستدير الزوايا 6"/>
          <p:cNvSpPr/>
          <p:nvPr/>
        </p:nvSpPr>
        <p:spPr>
          <a:xfrm>
            <a:off x="609600" y="5791200"/>
            <a:ext cx="7481918" cy="685800"/>
          </a:xfrm>
          <a:prstGeom prst="round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r>
              <a:rPr lang="en-US" sz="2800" b="1" dirty="0" err="1">
                <a:solidFill>
                  <a:schemeClr val="tx1"/>
                </a:solidFill>
              </a:rPr>
              <a:t>HCl</a:t>
            </a:r>
            <a:r>
              <a:rPr lang="en-US" sz="2800" b="1" dirty="0">
                <a:solidFill>
                  <a:schemeClr val="tx1"/>
                </a:solidFill>
              </a:rPr>
              <a:t>  </a:t>
            </a:r>
            <a:r>
              <a:rPr lang="en-US" sz="2800" b="1" baseline="-25000" dirty="0">
                <a:solidFill>
                  <a:schemeClr val="tx1"/>
                </a:solidFill>
              </a:rPr>
              <a:t>(g)</a:t>
            </a:r>
            <a:r>
              <a:rPr lang="en-US" sz="2800" b="1" dirty="0">
                <a:solidFill>
                  <a:schemeClr val="tx1"/>
                </a:solidFill>
              </a:rPr>
              <a:t>  +   H</a:t>
            </a:r>
            <a:r>
              <a:rPr lang="en-US" sz="2800" b="1" baseline="-25000" dirty="0">
                <a:solidFill>
                  <a:schemeClr val="tx1"/>
                </a:solidFill>
              </a:rPr>
              <a:t>2</a:t>
            </a:r>
            <a:r>
              <a:rPr lang="en-US" sz="2800" b="1" dirty="0">
                <a:solidFill>
                  <a:schemeClr val="tx1"/>
                </a:solidFill>
              </a:rPr>
              <a:t>O </a:t>
            </a:r>
            <a:r>
              <a:rPr lang="en-US" sz="2800" b="1" baseline="-25000" dirty="0">
                <a:solidFill>
                  <a:schemeClr val="tx1"/>
                </a:solidFill>
              </a:rPr>
              <a:t>(l)</a:t>
            </a:r>
            <a:r>
              <a:rPr lang="en-US" sz="2800" b="1" dirty="0">
                <a:solidFill>
                  <a:schemeClr val="tx1"/>
                </a:solidFill>
              </a:rPr>
              <a:t>  =    H</a:t>
            </a:r>
            <a:r>
              <a:rPr lang="en-US" sz="2800" b="1" baseline="-25000" dirty="0">
                <a:solidFill>
                  <a:schemeClr val="tx1"/>
                </a:solidFill>
              </a:rPr>
              <a:t>3</a:t>
            </a:r>
            <a:r>
              <a:rPr lang="en-US" sz="2800" b="1" dirty="0">
                <a:solidFill>
                  <a:schemeClr val="tx1"/>
                </a:solidFill>
              </a:rPr>
              <a:t>O</a:t>
            </a:r>
            <a:r>
              <a:rPr lang="en-US" sz="2800" b="1" baseline="30000" dirty="0"/>
              <a:t> +</a:t>
            </a:r>
            <a:r>
              <a:rPr lang="en-US" sz="2800" b="1" dirty="0">
                <a:solidFill>
                  <a:schemeClr val="tx1"/>
                </a:solidFill>
              </a:rPr>
              <a:t> </a:t>
            </a:r>
            <a:r>
              <a:rPr lang="en-US" sz="2800" b="1" baseline="-25000" dirty="0">
                <a:solidFill>
                  <a:schemeClr val="tx1"/>
                </a:solidFill>
              </a:rPr>
              <a:t>(</a:t>
            </a:r>
            <a:r>
              <a:rPr lang="en-US" sz="2800" b="1" baseline="-25000" dirty="0" err="1">
                <a:solidFill>
                  <a:schemeClr val="tx1"/>
                </a:solidFill>
              </a:rPr>
              <a:t>aq</a:t>
            </a:r>
            <a:r>
              <a:rPr lang="en-US" sz="2800" b="1" baseline="-25000" dirty="0">
                <a:solidFill>
                  <a:schemeClr val="tx1"/>
                </a:solidFill>
              </a:rPr>
              <a:t>)</a:t>
            </a:r>
            <a:r>
              <a:rPr lang="en-US" sz="2800" b="1" dirty="0">
                <a:solidFill>
                  <a:schemeClr val="tx1"/>
                </a:solidFill>
              </a:rPr>
              <a:t>  +   </a:t>
            </a:r>
            <a:r>
              <a:rPr lang="en-US" sz="2800" b="1" dirty="0" err="1">
                <a:solidFill>
                  <a:schemeClr val="tx1"/>
                </a:solidFill>
              </a:rPr>
              <a:t>Cl</a:t>
            </a:r>
            <a:r>
              <a:rPr lang="en-US" sz="2800" b="1" baseline="30000" dirty="0">
                <a:solidFill>
                  <a:schemeClr val="tx1"/>
                </a:solidFill>
              </a:rPr>
              <a:t>-</a:t>
            </a:r>
            <a:r>
              <a:rPr lang="en-US" sz="2800" b="1" baseline="-25000" dirty="0">
                <a:solidFill>
                  <a:schemeClr val="tx1"/>
                </a:solidFill>
              </a:rPr>
              <a:t>(</a:t>
            </a:r>
            <a:r>
              <a:rPr lang="en-US" sz="2800" b="1" baseline="-25000" dirty="0" err="1">
                <a:solidFill>
                  <a:schemeClr val="tx1"/>
                </a:solidFill>
              </a:rPr>
              <a:t>aq</a:t>
            </a:r>
            <a:r>
              <a:rPr lang="en-US" sz="2800" b="1" baseline="-25000" dirty="0">
                <a:solidFill>
                  <a:schemeClr val="tx1"/>
                </a:solidFill>
              </a:rPr>
              <a:t>)</a:t>
            </a:r>
            <a:endParaRPr lang="ar-SA"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000" fill="hold"/>
                                        <p:tgtEl>
                                          <p:spTgt spid="11"/>
                                        </p:tgtEl>
                                        <p:attrNameLst>
                                          <p:attrName>ppt_x</p:attrName>
                                        </p:attrNameLst>
                                      </p:cBhvr>
                                      <p:tavLst>
                                        <p:tav tm="0">
                                          <p:val>
                                            <p:strVal val="#ppt_x"/>
                                          </p:val>
                                        </p:tav>
                                        <p:tav tm="100000">
                                          <p:val>
                                            <p:strVal val="#ppt_x"/>
                                          </p:val>
                                        </p:tav>
                                      </p:tavLst>
                                    </p:anim>
                                    <p:anim calcmode="lin" valueType="num">
                                      <p:cBhvr additive="base">
                                        <p:cTn id="3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71600"/>
          </a:xfrm>
          <a:ln>
            <a:solidFill>
              <a:srgbClr val="C00000"/>
            </a:solidFill>
          </a:ln>
        </p:spPr>
        <p:txBody>
          <a:bodyPr>
            <a:normAutofit fontScale="90000"/>
          </a:bodyPr>
          <a:lstStyle/>
          <a:p>
            <a:pPr algn="ctr"/>
            <a:r>
              <a:rPr lang="ar-SA" b="1" u="sng" dirty="0">
                <a:solidFill>
                  <a:srgbClr val="C00000"/>
                </a:solidFill>
                <a:latin typeface="Times New Roman" pitchFamily="18" charset="0"/>
                <a:cs typeface="Times New Roman" pitchFamily="18" charset="0"/>
              </a:rPr>
              <a:t/>
            </a:r>
            <a:br>
              <a:rPr lang="ar-SA" b="1" u="sng" dirty="0">
                <a:solidFill>
                  <a:srgbClr val="C00000"/>
                </a:solidFill>
                <a:latin typeface="Times New Roman" pitchFamily="18" charset="0"/>
                <a:cs typeface="Times New Roman" pitchFamily="18" charset="0"/>
              </a:rPr>
            </a:br>
            <a:r>
              <a:rPr lang="ar-SA" b="1" u="sng" dirty="0">
                <a:solidFill>
                  <a:srgbClr val="C00000"/>
                </a:solidFill>
                <a:latin typeface="Times New Roman" pitchFamily="18" charset="0"/>
                <a:cs typeface="Times New Roman" pitchFamily="18" charset="0"/>
              </a:rPr>
              <a:t>الأحماض والقواعد</a:t>
            </a:r>
            <a:r>
              <a:rPr lang="en-US" b="1" u="sng" dirty="0">
                <a:solidFill>
                  <a:srgbClr val="C00000"/>
                </a:solidFill>
                <a:latin typeface="Times New Roman" pitchFamily="18" charset="0"/>
                <a:cs typeface="Times New Roman" pitchFamily="18" charset="0"/>
              </a:rPr>
              <a:t/>
            </a:r>
            <a:br>
              <a:rPr lang="en-US" b="1" u="sng" dirty="0">
                <a:solidFill>
                  <a:srgbClr val="C00000"/>
                </a:solidFill>
                <a:latin typeface="Times New Roman" pitchFamily="18" charset="0"/>
                <a:cs typeface="Times New Roman" pitchFamily="18" charset="0"/>
              </a:rPr>
            </a:br>
            <a:r>
              <a:rPr lang="ar-SA" b="1" u="sng" dirty="0">
                <a:solidFill>
                  <a:srgbClr val="C00000"/>
                </a:solidFill>
                <a:latin typeface="Times New Roman" pitchFamily="18" charset="0"/>
                <a:cs typeface="Times New Roman" pitchFamily="18" charset="0"/>
              </a:rPr>
              <a:t>1- النظرية الأيونية ( نظرية أرهينيوس)</a:t>
            </a:r>
            <a:br>
              <a:rPr lang="ar-SA" b="1" u="sng" dirty="0">
                <a:solidFill>
                  <a:srgbClr val="C0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ln>
            <a:solidFill>
              <a:srgbClr val="C00000"/>
            </a:solidFill>
          </a:ln>
        </p:spPr>
        <p:txBody>
          <a:bodyPr>
            <a:normAutofit/>
          </a:bodyPr>
          <a:lstStyle/>
          <a:p>
            <a:pPr algn="just" rtl="1">
              <a:buClr>
                <a:srgbClr val="C00000"/>
              </a:buClr>
              <a:buNone/>
            </a:pPr>
            <a:r>
              <a:rPr lang="ar-SA" sz="2400" b="1" dirty="0">
                <a:solidFill>
                  <a:srgbClr val="C00000"/>
                </a:solidFill>
                <a:latin typeface="Times New Roman" pitchFamily="18" charset="0"/>
                <a:cs typeface="Times New Roman" pitchFamily="18" charset="0"/>
              </a:rPr>
              <a:t>عيــــــــوب النظــــــــرية </a:t>
            </a:r>
          </a:p>
          <a:p>
            <a:pPr algn="just" rtl="1">
              <a:buClr>
                <a:srgbClr val="C00000"/>
              </a:buClr>
              <a:buNone/>
            </a:pPr>
            <a:r>
              <a:rPr lang="ar-SA" sz="2400" dirty="0">
                <a:latin typeface="Times New Roman" pitchFamily="18" charset="0"/>
                <a:cs typeface="Times New Roman" pitchFamily="18" charset="0"/>
              </a:rPr>
              <a:t>2- لم تضع النظرية ضمن القواعد المواد التي تعادل الحموض دون ان تكون </a:t>
            </a:r>
          </a:p>
          <a:p>
            <a:pPr algn="just" rtl="1">
              <a:buClr>
                <a:srgbClr val="C00000"/>
              </a:buClr>
              <a:buNone/>
            </a:pPr>
            <a:r>
              <a:rPr lang="ar-SA" sz="2400" dirty="0">
                <a:latin typeface="Times New Roman" pitchFamily="18" charset="0"/>
                <a:cs typeface="Times New Roman" pitchFamily="18" charset="0"/>
              </a:rPr>
              <a:t>أيونات الهيدروكسيد. مثل النشادر</a:t>
            </a:r>
            <a:r>
              <a:rPr lang="en-US" sz="2400" dirty="0">
                <a:latin typeface="Times New Roman" pitchFamily="18" charset="0"/>
                <a:cs typeface="Times New Roman" pitchFamily="18" charset="0"/>
              </a:rPr>
              <a:t>(NH3)</a:t>
            </a:r>
          </a:p>
          <a:p>
            <a:pPr algn="just" rtl="1">
              <a:buClr>
                <a:srgbClr val="C00000"/>
              </a:buClr>
              <a:buNone/>
            </a:pPr>
            <a:endParaRPr lang="ar-SA" sz="2400" dirty="0">
              <a:latin typeface="Times New Roman" pitchFamily="18" charset="0"/>
              <a:cs typeface="Times New Roman" pitchFamily="18" charset="0"/>
            </a:endParaRPr>
          </a:p>
          <a:p>
            <a:pPr algn="just" rtl="1">
              <a:buClr>
                <a:srgbClr val="C00000"/>
              </a:buClr>
              <a:buNone/>
            </a:pPr>
            <a:endParaRPr lang="ar-SA" sz="2400" dirty="0">
              <a:latin typeface="Times New Roman" pitchFamily="18" charset="0"/>
              <a:cs typeface="Times New Roman" pitchFamily="18" charset="0"/>
            </a:endParaRPr>
          </a:p>
          <a:p>
            <a:pPr marL="893763" indent="-784225" algn="just" rtl="1">
              <a:buClr>
                <a:srgbClr val="C00000"/>
              </a:buClr>
              <a:buNone/>
            </a:pPr>
            <a:r>
              <a:rPr lang="ar-SA" sz="2400" dirty="0">
                <a:solidFill>
                  <a:srgbClr val="FF0000"/>
                </a:solidFill>
                <a:latin typeface="Times New Roman" pitchFamily="18" charset="0"/>
                <a:cs typeface="Times New Roman" pitchFamily="18" charset="0"/>
              </a:rPr>
              <a:t>التعديل:</a:t>
            </a:r>
            <a:r>
              <a:rPr lang="ar-SA" sz="2400" dirty="0">
                <a:latin typeface="Times New Roman" pitchFamily="18" charset="0"/>
                <a:cs typeface="Times New Roman" pitchFamily="18" charset="0"/>
              </a:rPr>
              <a:t> في المحاليل المائية</a:t>
            </a:r>
            <a:r>
              <a:rPr lang="en-US" sz="2400" dirty="0">
                <a:latin typeface="Times New Roman" pitchFamily="18" charset="0"/>
                <a:cs typeface="Times New Roman" pitchFamily="18" charset="0"/>
              </a:rPr>
              <a:t>H3O</a:t>
            </a:r>
            <a:r>
              <a:rPr lang="en-US" sz="2400" b="1" baseline="30000" dirty="0"/>
              <a:t>+</a:t>
            </a:r>
            <a:r>
              <a:rPr lang="ar-SA" sz="2400" dirty="0">
                <a:effectLst>
                  <a:outerShdw blurRad="38100" dist="38100" dir="2700000" algn="tl">
                    <a:srgbClr val="000000">
                      <a:alpha val="43137"/>
                    </a:srgbClr>
                  </a:outerShdw>
                </a:effectLst>
                <a:latin typeface="Times New Roman" pitchFamily="18" charset="0"/>
                <a:cs typeface="Times New Roman" pitchFamily="18" charset="0"/>
              </a:rPr>
              <a:t> الحمض</a:t>
            </a:r>
            <a:r>
              <a:rPr lang="ar-SA" sz="2400" dirty="0">
                <a:latin typeface="Times New Roman" pitchFamily="18" charset="0"/>
                <a:cs typeface="Times New Roman" pitchFamily="18" charset="0"/>
              </a:rPr>
              <a:t>: هو المادة التي تزيد أيونات الهيدرونيوم </a:t>
            </a:r>
          </a:p>
          <a:p>
            <a:pPr marL="893763" indent="-784225" algn="just" rtl="1">
              <a:buClr>
                <a:srgbClr val="C00000"/>
              </a:buClr>
              <a:buNone/>
            </a:pPr>
            <a:r>
              <a:rPr lang="en-US" sz="2400" dirty="0" smtClean="0">
                <a:latin typeface="Times New Roman" pitchFamily="18" charset="0"/>
                <a:cs typeface="Times New Roman" pitchFamily="18" charset="0"/>
              </a:rPr>
              <a:t>	</a:t>
            </a:r>
            <a:r>
              <a:rPr lang="ar-SA" sz="2400" dirty="0" smtClean="0">
                <a:latin typeface="Times New Roman" pitchFamily="18" charset="0"/>
                <a:cs typeface="Times New Roman" pitchFamily="18" charset="0"/>
              </a:rPr>
              <a:t>في </a:t>
            </a:r>
            <a:r>
              <a:rPr lang="ar-SA" sz="2400" dirty="0">
                <a:latin typeface="Times New Roman" pitchFamily="18" charset="0"/>
                <a:cs typeface="Times New Roman" pitchFamily="18" charset="0"/>
              </a:rPr>
              <a:t>المحاليل المائية</a:t>
            </a:r>
            <a:r>
              <a:rPr lang="en-US" sz="2400" dirty="0">
                <a:latin typeface="Times New Roman" pitchFamily="18" charset="0"/>
                <a:cs typeface="Times New Roman" pitchFamily="18" charset="0"/>
              </a:rPr>
              <a:t>OH</a:t>
            </a:r>
            <a:r>
              <a:rPr lang="en-US" sz="2400" b="1" baseline="30000" dirty="0"/>
              <a:t> -</a:t>
            </a:r>
            <a:r>
              <a:rPr lang="en-US" sz="2400" dirty="0">
                <a:latin typeface="Times New Roman" pitchFamily="18" charset="0"/>
                <a:cs typeface="Times New Roman" pitchFamily="18" charset="0"/>
              </a:rPr>
              <a:t> </a:t>
            </a:r>
            <a:r>
              <a:rPr lang="ar-SA" sz="2400" dirty="0">
                <a:latin typeface="Times New Roman" pitchFamily="18" charset="0"/>
                <a:cs typeface="Times New Roman" pitchFamily="18" charset="0"/>
              </a:rPr>
              <a:t> </a:t>
            </a:r>
            <a:r>
              <a:rPr lang="ar-SA" sz="2400" dirty="0">
                <a:effectLst>
                  <a:outerShdw blurRad="38100" dist="38100" dir="2700000" algn="tl">
                    <a:srgbClr val="000000">
                      <a:alpha val="43137"/>
                    </a:srgbClr>
                  </a:outerShdw>
                </a:effectLst>
                <a:latin typeface="Times New Roman" pitchFamily="18" charset="0"/>
                <a:cs typeface="Times New Roman" pitchFamily="18" charset="0"/>
              </a:rPr>
              <a:t>القاعدة</a:t>
            </a:r>
            <a:r>
              <a:rPr lang="ar-SA" sz="2400" dirty="0">
                <a:latin typeface="Times New Roman" pitchFamily="18" charset="0"/>
                <a:cs typeface="Times New Roman" pitchFamily="18" charset="0"/>
              </a:rPr>
              <a:t>: هو المادة التي تزيد أيونات الهيدرونيوم</a:t>
            </a:r>
            <a:endParaRPr lang="ar-SA" sz="2400" dirty="0">
              <a:solidFill>
                <a:srgbClr val="FF0000"/>
              </a:solidFill>
              <a:latin typeface="Times New Roman" pitchFamily="18" charset="0"/>
              <a:cs typeface="Times New Roman" pitchFamily="18" charset="0"/>
            </a:endParaRPr>
          </a:p>
          <a:p>
            <a:pPr algn="just" rtl="1">
              <a:buClr>
                <a:srgbClr val="C00000"/>
              </a:buClr>
              <a:buNone/>
            </a:pPr>
            <a:endParaRPr lang="ar-SA"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D00D973-3E6F-47A6-9822-2328E9EF0329}" type="slidenum">
              <a:rPr lang="en-US" smtClean="0"/>
              <a:pPr/>
              <a:t>19</a:t>
            </a:fld>
            <a:endParaRPr lang="en-US"/>
          </a:p>
        </p:txBody>
      </p:sp>
      <p:sp>
        <p:nvSpPr>
          <p:cNvPr id="8" name="مستطيل مستدير الزوايا 4"/>
          <p:cNvSpPr/>
          <p:nvPr/>
        </p:nvSpPr>
        <p:spPr>
          <a:xfrm>
            <a:off x="1524000" y="3505200"/>
            <a:ext cx="6629400" cy="628664"/>
          </a:xfrm>
          <a:prstGeom prst="roundRect">
            <a:avLst/>
          </a:prstGeom>
          <a:ln/>
        </p:spPr>
        <p:style>
          <a:lnRef idx="2">
            <a:schemeClr val="accent1"/>
          </a:lnRef>
          <a:fillRef idx="1">
            <a:schemeClr val="lt1"/>
          </a:fillRef>
          <a:effectRef idx="0">
            <a:schemeClr val="accent1"/>
          </a:effectRef>
          <a:fontRef idx="minor">
            <a:schemeClr val="dk1"/>
          </a:fontRef>
        </p:style>
        <p:txBody>
          <a:bodyPr rtlCol="1" anchor="ctr"/>
          <a:lstStyle/>
          <a:p>
            <a:pPr fontAlgn="auto">
              <a:spcBef>
                <a:spcPts val="0"/>
              </a:spcBef>
              <a:spcAft>
                <a:spcPts val="0"/>
              </a:spcAft>
              <a:defRPr/>
            </a:pPr>
            <a:endParaRPr lang="en-US" sz="2400" b="1" dirty="0">
              <a:solidFill>
                <a:schemeClr val="tx1"/>
              </a:solidFill>
            </a:endParaRPr>
          </a:p>
          <a:p>
            <a:pPr fontAlgn="auto">
              <a:spcBef>
                <a:spcPts val="0"/>
              </a:spcBef>
              <a:spcAft>
                <a:spcPts val="0"/>
              </a:spcAft>
              <a:defRPr/>
            </a:pPr>
            <a:r>
              <a:rPr lang="en-US" sz="2400" b="1" dirty="0" smtClean="0">
                <a:solidFill>
                  <a:schemeClr val="tx1"/>
                </a:solidFill>
              </a:rPr>
              <a:t>2HCl</a:t>
            </a:r>
            <a:r>
              <a:rPr lang="en-US" sz="2400" b="1" baseline="-25000" dirty="0" smtClean="0">
                <a:solidFill>
                  <a:schemeClr val="tx1"/>
                </a:solidFill>
              </a:rPr>
              <a:t>(</a:t>
            </a:r>
            <a:r>
              <a:rPr lang="en-US" sz="2400" b="1" baseline="-25000" dirty="0" err="1" smtClean="0">
                <a:solidFill>
                  <a:schemeClr val="tx1"/>
                </a:solidFill>
              </a:rPr>
              <a:t>aq</a:t>
            </a:r>
            <a:r>
              <a:rPr lang="en-US" sz="2400" b="1" baseline="-25000" dirty="0">
                <a:solidFill>
                  <a:schemeClr val="tx1"/>
                </a:solidFill>
              </a:rPr>
              <a:t>)</a:t>
            </a:r>
            <a:r>
              <a:rPr lang="en-US" sz="2400" b="1" dirty="0">
                <a:solidFill>
                  <a:schemeClr val="tx1"/>
                </a:solidFill>
              </a:rPr>
              <a:t>  +  NH</a:t>
            </a:r>
            <a:r>
              <a:rPr lang="en-US" sz="2400" b="1" baseline="-25000" dirty="0">
                <a:solidFill>
                  <a:schemeClr val="tx1"/>
                </a:solidFill>
              </a:rPr>
              <a:t>3(g)</a:t>
            </a:r>
            <a:r>
              <a:rPr lang="en-US" sz="2400" b="1" dirty="0">
                <a:solidFill>
                  <a:schemeClr val="tx1"/>
                </a:solidFill>
              </a:rPr>
              <a:t>   =   NH</a:t>
            </a:r>
            <a:r>
              <a:rPr lang="en-US" sz="2400" b="1" baseline="30000" dirty="0"/>
              <a:t> + </a:t>
            </a:r>
            <a:r>
              <a:rPr lang="en-US" sz="2400" b="1" baseline="-25000" dirty="0">
                <a:solidFill>
                  <a:schemeClr val="tx1"/>
                </a:solidFill>
              </a:rPr>
              <a:t>4(</a:t>
            </a:r>
            <a:r>
              <a:rPr lang="en-US" sz="2400" b="1" baseline="-25000" dirty="0" err="1">
                <a:solidFill>
                  <a:schemeClr val="tx1"/>
                </a:solidFill>
              </a:rPr>
              <a:t>aq</a:t>
            </a:r>
            <a:r>
              <a:rPr lang="en-US" sz="2400" b="1" baseline="-25000" dirty="0">
                <a:solidFill>
                  <a:schemeClr val="tx1"/>
                </a:solidFill>
              </a:rPr>
              <a:t>)  </a:t>
            </a:r>
            <a:r>
              <a:rPr lang="en-US" sz="2400" b="1" dirty="0">
                <a:solidFill>
                  <a:schemeClr val="tx1"/>
                </a:solidFill>
              </a:rPr>
              <a:t>+  </a:t>
            </a:r>
            <a:r>
              <a:rPr lang="en-US" sz="2400" b="1" dirty="0" err="1">
                <a:solidFill>
                  <a:schemeClr val="tx1"/>
                </a:solidFill>
              </a:rPr>
              <a:t>Cl</a:t>
            </a:r>
            <a:r>
              <a:rPr lang="en-US" sz="2400" b="1" baseline="-25000" dirty="0">
                <a:solidFill>
                  <a:schemeClr val="tx1"/>
                </a:solidFill>
              </a:rPr>
              <a:t>(</a:t>
            </a:r>
            <a:r>
              <a:rPr lang="en-US" sz="2400" b="1" baseline="-25000" dirty="0" err="1">
                <a:solidFill>
                  <a:schemeClr val="tx1"/>
                </a:solidFill>
              </a:rPr>
              <a:t>aq</a:t>
            </a:r>
            <a:r>
              <a:rPr lang="en-US" sz="2400" b="1" baseline="-25000" dirty="0">
                <a:solidFill>
                  <a:schemeClr val="tx1"/>
                </a:solidFill>
              </a:rPr>
              <a:t>)</a:t>
            </a:r>
            <a:endParaRPr lang="ar-SA" sz="2400" b="1" dirty="0">
              <a:solidFill>
                <a:schemeClr val="tx1"/>
              </a:solidFill>
            </a:endParaRPr>
          </a:p>
          <a:p>
            <a:pPr fontAlgn="auto">
              <a:spcBef>
                <a:spcPts val="0"/>
              </a:spcBef>
              <a:spcAft>
                <a:spcPts val="0"/>
              </a:spcAft>
              <a:defRPr/>
            </a:pPr>
            <a:endParaRPr lang="ar-SA"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412776"/>
            <a:ext cx="8458200" cy="1667048"/>
          </a:xfrm>
        </p:spPr>
        <p:txBody>
          <a:bodyPr>
            <a:noAutofit/>
          </a:bodyPr>
          <a:lstStyle/>
          <a:p>
            <a:pPr algn="ctr"/>
            <a:r>
              <a:rPr lang="ar-SA" sz="6600" b="1" dirty="0">
                <a:latin typeface="Times New Roman" pitchFamily="18" charset="0"/>
                <a:cs typeface="Times New Roman" pitchFamily="18" charset="0"/>
              </a:rPr>
              <a:t>المحاليل البيولوجية المنظمة </a:t>
            </a:r>
            <a:r>
              <a:rPr lang="ar-SA" sz="8000" b="1" dirty="0">
                <a:latin typeface="Times New Roman" pitchFamily="18" charset="0"/>
                <a:cs typeface="Times New Roman" pitchFamily="18" charset="0"/>
              </a:rPr>
              <a:t/>
            </a:r>
            <a:br>
              <a:rPr lang="ar-SA" sz="8000" b="1" dirty="0">
                <a:latin typeface="Times New Roman" pitchFamily="18" charset="0"/>
                <a:cs typeface="Times New Roman" pitchFamily="18" charset="0"/>
              </a:rPr>
            </a:br>
            <a:r>
              <a:rPr lang="en-US" sz="4800" b="1" dirty="0">
                <a:latin typeface="Times New Roman" pitchFamily="18" charset="0"/>
                <a:cs typeface="Times New Roman" pitchFamily="18" charset="0"/>
              </a:rPr>
              <a:t>(Biological Buffers)</a:t>
            </a:r>
          </a:p>
        </p:txBody>
      </p:sp>
      <p:sp>
        <p:nvSpPr>
          <p:cNvPr id="3" name="Subtitle 2"/>
          <p:cNvSpPr>
            <a:spLocks noGrp="1"/>
          </p:cNvSpPr>
          <p:nvPr>
            <p:ph type="subTitle" idx="1"/>
          </p:nvPr>
        </p:nvSpPr>
        <p:spPr>
          <a:xfrm>
            <a:off x="457200" y="3899938"/>
            <a:ext cx="3682752" cy="1752600"/>
          </a:xfrm>
        </p:spPr>
        <p:txBody>
          <a:bodyPr/>
          <a:lstStyle/>
          <a:p>
            <a:pPr algn="r" rtl="1"/>
            <a:endParaRPr lang="ar-SA" b="1" dirty="0">
              <a:solidFill>
                <a:schemeClr val="tx1"/>
              </a:solidFill>
              <a:latin typeface="Times New Roman" pitchFamily="18" charset="0"/>
              <a:cs typeface="Times New Roman" pitchFamily="18" charset="0"/>
            </a:endParaRPr>
          </a:p>
        </p:txBody>
      </p:sp>
      <p:pic>
        <p:nvPicPr>
          <p:cNvPr id="19458" name="Picture 2" descr="http://www.sws.uiuc.edu/hilites/achieve/psl/images/Indicators.JPG"/>
          <p:cNvPicPr>
            <a:picLocks noChangeAspect="1" noChangeArrowheads="1"/>
          </p:cNvPicPr>
          <p:nvPr/>
        </p:nvPicPr>
        <p:blipFill>
          <a:blip r:embed="rId2" cstate="print"/>
          <a:srcRect l="17391" r="8696"/>
          <a:stretch>
            <a:fillRect/>
          </a:stretch>
        </p:blipFill>
        <p:spPr bwMode="auto">
          <a:xfrm>
            <a:off x="4237383" y="3703320"/>
            <a:ext cx="4876800" cy="2926080"/>
          </a:xfrm>
          <a:prstGeom prst="rect">
            <a:avLst/>
          </a:prstGeom>
          <a:noFill/>
          <a:ln>
            <a:solidFill>
              <a:srgbClr val="C00000"/>
            </a:solidFill>
          </a:ln>
        </p:spPr>
      </p:pic>
      <p:sp>
        <p:nvSpPr>
          <p:cNvPr id="5" name="Slide Number Placeholder 4"/>
          <p:cNvSpPr>
            <a:spLocks noGrp="1"/>
          </p:cNvSpPr>
          <p:nvPr>
            <p:ph type="sldNum" sz="quarter" idx="12"/>
          </p:nvPr>
        </p:nvSpPr>
        <p:spPr/>
        <p:txBody>
          <a:bodyPr/>
          <a:lstStyle/>
          <a:p>
            <a:fld id="{FD00D973-3E6F-47A6-9822-2328E9EF032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مستطيل 2"/>
          <p:cNvSpPr>
            <a:spLocks noChangeArrowheads="1"/>
          </p:cNvSpPr>
          <p:nvPr/>
        </p:nvSpPr>
        <p:spPr bwMode="auto">
          <a:xfrm>
            <a:off x="2286000" y="2743200"/>
            <a:ext cx="5451475" cy="923925"/>
          </a:xfrm>
          <a:prstGeom prst="rect">
            <a:avLst/>
          </a:prstGeom>
          <a:noFill/>
          <a:ln w="9525">
            <a:noFill/>
            <a:miter lim="800000"/>
            <a:headEnd/>
            <a:tailEnd/>
          </a:ln>
        </p:spPr>
        <p:txBody>
          <a:bodyPr wrap="none">
            <a:spAutoFit/>
          </a:bodyPr>
          <a:lstStyle/>
          <a:p>
            <a:pPr algn="ctr"/>
            <a:r>
              <a:rPr lang="ar-SA" sz="5400" b="1" dirty="0">
                <a:solidFill>
                  <a:srgbClr val="FF0000"/>
                </a:solidFill>
              </a:rPr>
              <a:t>نظرية لوري و برونشتد</a:t>
            </a:r>
            <a:endParaRPr lang="ar-SA" sz="54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normAutofit/>
          </a:bodyPr>
          <a:lstStyle/>
          <a:p>
            <a:pPr algn="ctr"/>
            <a:r>
              <a:rPr lang="ar-SA" b="1" u="sng" dirty="0">
                <a:solidFill>
                  <a:srgbClr val="C00000"/>
                </a:solidFill>
                <a:latin typeface="Times New Roman" pitchFamily="18" charset="0"/>
                <a:cs typeface="Times New Roman" pitchFamily="18" charset="0"/>
              </a:rPr>
              <a:t>الأحماض والقواعد الضعيفة</a:t>
            </a:r>
            <a:endParaRPr lang="en-US" dirty="0"/>
          </a:p>
        </p:txBody>
      </p:sp>
      <p:sp>
        <p:nvSpPr>
          <p:cNvPr id="3" name="Content Placeholder 2"/>
          <p:cNvSpPr>
            <a:spLocks noGrp="1"/>
          </p:cNvSpPr>
          <p:nvPr>
            <p:ph idx="1"/>
          </p:nvPr>
        </p:nvSpPr>
        <p:spPr>
          <a:ln>
            <a:solidFill>
              <a:srgbClr val="C00000"/>
            </a:solidFill>
          </a:ln>
        </p:spPr>
        <p:txBody>
          <a:bodyPr>
            <a:normAutofit lnSpcReduction="10000"/>
          </a:bodyPr>
          <a:lstStyle/>
          <a:p>
            <a:pPr algn="just" rtl="1">
              <a:buClr>
                <a:srgbClr val="C00000"/>
              </a:buClr>
              <a:buNone/>
            </a:pPr>
            <a:r>
              <a:rPr lang="ar-SA" sz="2400" b="1" dirty="0">
                <a:solidFill>
                  <a:srgbClr val="C00000"/>
                </a:solidFill>
                <a:latin typeface="Times New Roman" pitchFamily="18" charset="0"/>
                <a:cs typeface="Times New Roman" pitchFamily="18" charset="0"/>
              </a:rPr>
              <a:t>الحمض:</a:t>
            </a:r>
            <a:r>
              <a:rPr lang="en-US" sz="2400" b="1" dirty="0">
                <a:solidFill>
                  <a:srgbClr val="C00000"/>
                </a:solidFill>
                <a:latin typeface="Times New Roman" pitchFamily="18" charset="0"/>
                <a:cs typeface="Times New Roman" pitchFamily="18" charset="0"/>
              </a:rPr>
              <a:t> </a:t>
            </a:r>
            <a:r>
              <a:rPr lang="ar-SA" altLang="en-US" sz="2400" dirty="0">
                <a:latin typeface="Times New Roman" pitchFamily="18" charset="0"/>
                <a:cs typeface="Times New Roman" pitchFamily="18" charset="0"/>
              </a:rPr>
              <a:t>هي المركبات التي</a:t>
            </a:r>
            <a:r>
              <a:rPr lang="en-US" altLang="en-US" sz="2400" dirty="0">
                <a:latin typeface="Times New Roman" pitchFamily="18" charset="0"/>
                <a:cs typeface="Times New Roman" pitchFamily="18" charset="0"/>
              </a:rPr>
              <a:t> </a:t>
            </a:r>
            <a:r>
              <a:rPr lang="ar-SA" altLang="en-US" sz="2400" dirty="0">
                <a:latin typeface="Times New Roman" pitchFamily="18" charset="0"/>
                <a:cs typeface="Times New Roman" pitchFamily="18" charset="0"/>
              </a:rPr>
              <a:t> لها القدرة على منح البروتون.</a:t>
            </a:r>
          </a:p>
          <a:p>
            <a:pPr algn="just" rtl="1">
              <a:buClr>
                <a:srgbClr val="C00000"/>
              </a:buClr>
              <a:buNone/>
            </a:pPr>
            <a:endParaRPr lang="ar-SA" sz="1200" dirty="0">
              <a:latin typeface="Times New Roman" pitchFamily="18" charset="0"/>
              <a:cs typeface="Times New Roman" pitchFamily="18" charset="0"/>
            </a:endParaRPr>
          </a:p>
          <a:p>
            <a:pPr algn="just" rtl="1">
              <a:buClr>
                <a:srgbClr val="C00000"/>
              </a:buClr>
              <a:buNone/>
            </a:pPr>
            <a:r>
              <a:rPr lang="ar-SA" sz="2400" b="1" dirty="0">
                <a:solidFill>
                  <a:srgbClr val="C00000"/>
                </a:solidFill>
                <a:latin typeface="Times New Roman" pitchFamily="18" charset="0"/>
                <a:cs typeface="Times New Roman" pitchFamily="18" charset="0"/>
              </a:rPr>
              <a:t>القاعدة: </a:t>
            </a:r>
            <a:r>
              <a:rPr lang="ar-SA" sz="2400" dirty="0">
                <a:latin typeface="Times New Roman" pitchFamily="18" charset="0"/>
                <a:cs typeface="Times New Roman" pitchFamily="18" charset="0"/>
              </a:rPr>
              <a:t>هي </a:t>
            </a:r>
            <a:r>
              <a:rPr lang="ar-SA" altLang="en-US" sz="2400" dirty="0">
                <a:latin typeface="Times New Roman" pitchFamily="18" charset="0"/>
                <a:cs typeface="Times New Roman" pitchFamily="18" charset="0"/>
              </a:rPr>
              <a:t>المركبات التي</a:t>
            </a:r>
            <a:r>
              <a:rPr lang="en-US" altLang="en-US" sz="2400" dirty="0">
                <a:latin typeface="Times New Roman" pitchFamily="18" charset="0"/>
                <a:cs typeface="Times New Roman" pitchFamily="18" charset="0"/>
              </a:rPr>
              <a:t> </a:t>
            </a:r>
            <a:r>
              <a:rPr lang="ar-SA" sz="2400" dirty="0">
                <a:latin typeface="Times New Roman" pitchFamily="18" charset="0"/>
                <a:cs typeface="Times New Roman" pitchFamily="18" charset="0"/>
              </a:rPr>
              <a:t>لها القدرة على اكتساب البروتون.</a:t>
            </a:r>
          </a:p>
          <a:p>
            <a:pPr algn="just" rtl="1">
              <a:buClr>
                <a:srgbClr val="C00000"/>
              </a:buClr>
              <a:buNone/>
            </a:pPr>
            <a:endParaRPr lang="ar-SA" sz="2400" dirty="0">
              <a:latin typeface="Times New Roman" pitchFamily="18" charset="0"/>
              <a:cs typeface="Times New Roman" pitchFamily="18" charset="0"/>
            </a:endParaRPr>
          </a:p>
          <a:p>
            <a:pPr algn="just" rtl="1">
              <a:buClr>
                <a:srgbClr val="C00000"/>
              </a:buClr>
            </a:pPr>
            <a:r>
              <a:rPr lang="ar-SA" sz="2400" dirty="0">
                <a:latin typeface="Times New Roman" pitchFamily="18" charset="0"/>
                <a:cs typeface="Times New Roman" pitchFamily="18" charset="0"/>
              </a:rPr>
              <a:t>لابد لكل حمض من قاعدة مقترنة </a:t>
            </a:r>
            <a:r>
              <a:rPr lang="ar-SA" sz="2400" dirty="0">
                <a:solidFill>
                  <a:srgbClr val="C00000"/>
                </a:solidFill>
                <a:latin typeface="Times New Roman" pitchFamily="18" charset="0"/>
                <a:cs typeface="Times New Roman" pitchFamily="18" charset="0"/>
              </a:rPr>
              <a:t>(</a:t>
            </a:r>
            <a:r>
              <a:rPr lang="en-US" sz="2400" dirty="0">
                <a:solidFill>
                  <a:srgbClr val="C00000"/>
                </a:solidFill>
                <a:latin typeface="Times New Roman" pitchFamily="18" charset="0"/>
                <a:cs typeface="Times New Roman" pitchFamily="18" charset="0"/>
              </a:rPr>
              <a:t>conjugate base</a:t>
            </a:r>
            <a:r>
              <a:rPr lang="ar-SA" sz="2400" dirty="0">
                <a:solidFill>
                  <a:srgbClr val="C00000"/>
                </a:solidFill>
                <a:latin typeface="Times New Roman" pitchFamily="18" charset="0"/>
                <a:cs typeface="Times New Roman" pitchFamily="18" charset="0"/>
              </a:rPr>
              <a:t>) </a:t>
            </a:r>
            <a:r>
              <a:rPr lang="ar-SA" sz="2400" dirty="0">
                <a:latin typeface="Times New Roman" pitchFamily="18" charset="0"/>
                <a:cs typeface="Times New Roman" pitchFamily="18" charset="0"/>
              </a:rPr>
              <a:t>وكل قاعدة لابد لها من حمض مقترن</a:t>
            </a:r>
            <a:r>
              <a:rPr lang="ar-SA" sz="2400" dirty="0">
                <a:solidFill>
                  <a:srgbClr val="C00000"/>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conjugate acid</a:t>
            </a:r>
            <a:r>
              <a:rPr lang="ar-SA" sz="2400" dirty="0">
                <a:solidFill>
                  <a:srgbClr val="C00000"/>
                </a:solidFill>
                <a:latin typeface="Times New Roman" pitchFamily="18" charset="0"/>
                <a:cs typeface="Times New Roman" pitchFamily="18" charset="0"/>
              </a:rPr>
              <a:t>)</a:t>
            </a:r>
            <a:r>
              <a:rPr lang="ar-SA" sz="2400" dirty="0">
                <a:latin typeface="Times New Roman" pitchFamily="18" charset="0"/>
                <a:cs typeface="Times New Roman" pitchFamily="18" charset="0"/>
              </a:rPr>
              <a:t>.</a:t>
            </a:r>
            <a:r>
              <a:rPr lang="ar-SA" sz="2400" dirty="0">
                <a:solidFill>
                  <a:srgbClr val="C00000"/>
                </a:solidFill>
                <a:latin typeface="Times New Roman" pitchFamily="18" charset="0"/>
                <a:cs typeface="Times New Roman" pitchFamily="18" charset="0"/>
              </a:rPr>
              <a:t>  </a:t>
            </a:r>
          </a:p>
          <a:p>
            <a:pPr algn="just" rtl="1">
              <a:buClr>
                <a:srgbClr val="C00000"/>
              </a:buClr>
            </a:pPr>
            <a:endParaRPr lang="ar-SA" sz="2400" dirty="0">
              <a:solidFill>
                <a:srgbClr val="C00000"/>
              </a:solidFill>
              <a:latin typeface="Times New Roman" pitchFamily="18" charset="0"/>
              <a:cs typeface="Times New Roman" pitchFamily="18" charset="0"/>
            </a:endParaRPr>
          </a:p>
          <a:p>
            <a:pPr algn="just" rtl="1">
              <a:buClr>
                <a:srgbClr val="C00000"/>
              </a:buClr>
            </a:pPr>
            <a:r>
              <a:rPr lang="ar-SA" sz="2400" dirty="0">
                <a:latin typeface="Times New Roman" pitchFamily="18" charset="0"/>
                <a:cs typeface="Times New Roman" pitchFamily="18" charset="0"/>
              </a:rPr>
              <a:t>يمكن تعريف الأحماض الضعيفة والقواعد الضعيفة على أنها أي حمض أو قاعدة تتأين تأين غير كامل في المحاليل المائية.</a:t>
            </a:r>
          </a:p>
          <a:p>
            <a:pPr algn="just" rtl="1">
              <a:buClr>
                <a:srgbClr val="C00000"/>
              </a:buClr>
            </a:pPr>
            <a:endParaRPr lang="ar-SA" sz="1200" dirty="0">
              <a:latin typeface="Times New Roman" pitchFamily="18" charset="0"/>
              <a:cs typeface="Times New Roman" pitchFamily="18" charset="0"/>
            </a:endParaRPr>
          </a:p>
          <a:p>
            <a:pPr algn="just" rtl="1">
              <a:buClr>
                <a:srgbClr val="C00000"/>
              </a:buClr>
            </a:pPr>
            <a:r>
              <a:rPr lang="ar-SA" altLang="en-US" sz="2400" dirty="0">
                <a:latin typeface="Times New Roman" pitchFamily="18" charset="0"/>
                <a:cs typeface="Times New Roman" pitchFamily="18" charset="0"/>
              </a:rPr>
              <a:t>تتميز الأحماض القوية بقدرتها على التأين الكامل بميلها الشديد لمنح البروتونات وتتميز القواعد القوية بميلها الشديد لاكتساب البروتونات.</a:t>
            </a:r>
            <a:endParaRPr lang="en-US" altLang="en-US" sz="2400" dirty="0">
              <a:latin typeface="Times New Roman" pitchFamily="18" charset="0"/>
              <a:cs typeface="Times New Roman" pitchFamily="18" charset="0"/>
            </a:endParaRPr>
          </a:p>
          <a:p>
            <a:pPr algn="just" rtl="1">
              <a:buClr>
                <a:srgbClr val="C00000"/>
              </a:buClr>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D00D973-3E6F-47A6-9822-2328E9EF0329}"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a:grpSpLocks/>
          </p:cNvGrpSpPr>
          <p:nvPr/>
        </p:nvGrpSpPr>
        <p:grpSpPr bwMode="auto">
          <a:xfrm>
            <a:off x="0" y="1371600"/>
            <a:ext cx="9144000" cy="1844675"/>
            <a:chOff x="0" y="912"/>
            <a:chExt cx="5760" cy="1162"/>
          </a:xfrm>
        </p:grpSpPr>
        <p:sp>
          <p:nvSpPr>
            <p:cNvPr id="20503" name="Rectangle 6" descr="Recycled paper"/>
            <p:cNvSpPr>
              <a:spLocks noChangeArrowheads="1"/>
            </p:cNvSpPr>
            <p:nvPr/>
          </p:nvSpPr>
          <p:spPr bwMode="auto">
            <a:xfrm>
              <a:off x="0" y="1018"/>
              <a:ext cx="5760" cy="1056"/>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endParaRPr lang="ar-SA"/>
            </a:p>
          </p:txBody>
        </p:sp>
        <p:sp>
          <p:nvSpPr>
            <p:cNvPr id="20504" name="Text Box 8"/>
            <p:cNvSpPr txBox="1">
              <a:spLocks noChangeArrowheads="1"/>
            </p:cNvSpPr>
            <p:nvPr/>
          </p:nvSpPr>
          <p:spPr bwMode="auto">
            <a:xfrm>
              <a:off x="1104" y="1354"/>
              <a:ext cx="303" cy="442"/>
            </a:xfrm>
            <a:prstGeom prst="rect">
              <a:avLst/>
            </a:prstGeom>
            <a:noFill/>
            <a:ln w="9525">
              <a:noFill/>
              <a:miter lim="800000"/>
              <a:headEnd/>
              <a:tailEnd/>
            </a:ln>
          </p:spPr>
          <p:txBody>
            <a:bodyPr wrap="none">
              <a:spAutoFit/>
            </a:bodyPr>
            <a:lstStyle/>
            <a:p>
              <a:pPr>
                <a:spcBef>
                  <a:spcPct val="50000"/>
                </a:spcBef>
              </a:pPr>
              <a:r>
                <a:rPr lang="en-US" sz="4000">
                  <a:solidFill>
                    <a:srgbClr val="002060"/>
                  </a:solidFill>
                </a:rPr>
                <a:t>+</a:t>
              </a:r>
            </a:p>
          </p:txBody>
        </p:sp>
        <p:grpSp>
          <p:nvGrpSpPr>
            <p:cNvPr id="3" name="Group 9"/>
            <p:cNvGrpSpPr>
              <a:grpSpLocks/>
            </p:cNvGrpSpPr>
            <p:nvPr/>
          </p:nvGrpSpPr>
          <p:grpSpPr bwMode="auto">
            <a:xfrm>
              <a:off x="96" y="1258"/>
              <a:ext cx="925" cy="672"/>
              <a:chOff x="384" y="3504"/>
              <a:chExt cx="925" cy="672"/>
            </a:xfrm>
          </p:grpSpPr>
          <p:sp>
            <p:nvSpPr>
              <p:cNvPr id="20529" name="Oval 10"/>
              <p:cNvSpPr>
                <a:spLocks noChangeArrowheads="1"/>
              </p:cNvSpPr>
              <p:nvPr/>
            </p:nvSpPr>
            <p:spPr bwMode="auto">
              <a:xfrm>
                <a:off x="960" y="3696"/>
                <a:ext cx="336" cy="336"/>
              </a:xfrm>
              <a:prstGeom prst="ellipse">
                <a:avLst/>
              </a:prstGeom>
              <a:solidFill>
                <a:schemeClr val="bg1"/>
              </a:solidFill>
              <a:ln w="19050">
                <a:solidFill>
                  <a:schemeClr val="tx1"/>
                </a:solidFill>
                <a:round/>
                <a:headEnd/>
                <a:tailEnd/>
              </a:ln>
            </p:spPr>
            <p:txBody>
              <a:bodyPr wrap="none" anchor="ctr"/>
              <a:lstStyle/>
              <a:p>
                <a:endParaRPr lang="ar-SA"/>
              </a:p>
            </p:txBody>
          </p:sp>
          <p:sp>
            <p:nvSpPr>
              <p:cNvPr id="20530" name="Oval 11"/>
              <p:cNvSpPr>
                <a:spLocks noChangeArrowheads="1"/>
              </p:cNvSpPr>
              <p:nvPr/>
            </p:nvSpPr>
            <p:spPr bwMode="auto">
              <a:xfrm>
                <a:off x="384" y="3504"/>
                <a:ext cx="672" cy="672"/>
              </a:xfrm>
              <a:prstGeom prst="ellipse">
                <a:avLst/>
              </a:prstGeom>
              <a:solidFill>
                <a:schemeClr val="accent1"/>
              </a:solidFill>
              <a:ln w="19050">
                <a:solidFill>
                  <a:schemeClr val="tx1"/>
                </a:solidFill>
                <a:round/>
                <a:headEnd/>
                <a:tailEnd/>
              </a:ln>
            </p:spPr>
            <p:txBody>
              <a:bodyPr wrap="none" anchor="ctr"/>
              <a:lstStyle/>
              <a:p>
                <a:endParaRPr lang="ar-SA"/>
              </a:p>
            </p:txBody>
          </p:sp>
          <p:sp>
            <p:nvSpPr>
              <p:cNvPr id="20531" name="Text Box 12"/>
              <p:cNvSpPr txBox="1">
                <a:spLocks noChangeArrowheads="1"/>
              </p:cNvSpPr>
              <p:nvPr/>
            </p:nvSpPr>
            <p:spPr bwMode="auto">
              <a:xfrm>
                <a:off x="528" y="3667"/>
                <a:ext cx="358" cy="365"/>
              </a:xfrm>
              <a:prstGeom prst="rect">
                <a:avLst/>
              </a:prstGeom>
              <a:noFill/>
              <a:ln w="9525">
                <a:noFill/>
                <a:miter lim="800000"/>
                <a:headEnd/>
                <a:tailEnd/>
              </a:ln>
            </p:spPr>
            <p:txBody>
              <a:bodyPr wrap="none">
                <a:spAutoFit/>
              </a:bodyPr>
              <a:lstStyle/>
              <a:p>
                <a:pPr>
                  <a:spcBef>
                    <a:spcPct val="50000"/>
                  </a:spcBef>
                </a:pPr>
                <a:r>
                  <a:rPr lang="en-US" sz="3200">
                    <a:solidFill>
                      <a:srgbClr val="002060"/>
                    </a:solidFill>
                  </a:rPr>
                  <a:t>Cl</a:t>
                </a:r>
              </a:p>
            </p:txBody>
          </p:sp>
          <p:sp>
            <p:nvSpPr>
              <p:cNvPr id="20532" name="Text Box 13"/>
              <p:cNvSpPr txBox="1">
                <a:spLocks noChangeArrowheads="1"/>
              </p:cNvSpPr>
              <p:nvPr/>
            </p:nvSpPr>
            <p:spPr bwMode="auto">
              <a:xfrm>
                <a:off x="1008" y="3667"/>
                <a:ext cx="301" cy="365"/>
              </a:xfrm>
              <a:prstGeom prst="rect">
                <a:avLst/>
              </a:prstGeom>
              <a:noFill/>
              <a:ln w="9525">
                <a:noFill/>
                <a:miter lim="800000"/>
                <a:headEnd/>
                <a:tailEnd/>
              </a:ln>
            </p:spPr>
            <p:txBody>
              <a:bodyPr wrap="none">
                <a:spAutoFit/>
              </a:bodyPr>
              <a:lstStyle/>
              <a:p>
                <a:pPr>
                  <a:spcBef>
                    <a:spcPct val="50000"/>
                  </a:spcBef>
                </a:pPr>
                <a:r>
                  <a:rPr lang="en-US" sz="3200"/>
                  <a:t>H</a:t>
                </a:r>
              </a:p>
            </p:txBody>
          </p:sp>
        </p:grpSp>
        <p:grpSp>
          <p:nvGrpSpPr>
            <p:cNvPr id="6" name="Group 14"/>
            <p:cNvGrpSpPr>
              <a:grpSpLocks/>
            </p:cNvGrpSpPr>
            <p:nvPr/>
          </p:nvGrpSpPr>
          <p:grpSpPr bwMode="auto">
            <a:xfrm>
              <a:off x="1536" y="1114"/>
              <a:ext cx="672" cy="941"/>
              <a:chOff x="1824" y="3360"/>
              <a:chExt cx="672" cy="941"/>
            </a:xfrm>
          </p:grpSpPr>
          <p:sp>
            <p:nvSpPr>
              <p:cNvPr id="20523" name="Oval 15"/>
              <p:cNvSpPr>
                <a:spLocks noChangeArrowheads="1"/>
              </p:cNvSpPr>
              <p:nvPr/>
            </p:nvSpPr>
            <p:spPr bwMode="auto">
              <a:xfrm>
                <a:off x="2112" y="3936"/>
                <a:ext cx="336" cy="336"/>
              </a:xfrm>
              <a:prstGeom prst="ellipse">
                <a:avLst/>
              </a:prstGeom>
              <a:solidFill>
                <a:schemeClr val="bg1"/>
              </a:solidFill>
              <a:ln w="19050">
                <a:solidFill>
                  <a:schemeClr val="tx1"/>
                </a:solidFill>
                <a:round/>
                <a:headEnd/>
                <a:tailEnd/>
              </a:ln>
            </p:spPr>
            <p:txBody>
              <a:bodyPr wrap="none" anchor="ctr"/>
              <a:lstStyle/>
              <a:p>
                <a:endParaRPr lang="ar-SA"/>
              </a:p>
            </p:txBody>
          </p:sp>
          <p:sp>
            <p:nvSpPr>
              <p:cNvPr id="20524" name="Oval 16"/>
              <p:cNvSpPr>
                <a:spLocks noChangeArrowheads="1"/>
              </p:cNvSpPr>
              <p:nvPr/>
            </p:nvSpPr>
            <p:spPr bwMode="auto">
              <a:xfrm>
                <a:off x="2160" y="3408"/>
                <a:ext cx="336" cy="336"/>
              </a:xfrm>
              <a:prstGeom prst="ellipse">
                <a:avLst/>
              </a:prstGeom>
              <a:solidFill>
                <a:schemeClr val="bg1"/>
              </a:solidFill>
              <a:ln w="19050">
                <a:solidFill>
                  <a:schemeClr val="tx1"/>
                </a:solidFill>
                <a:round/>
                <a:headEnd/>
                <a:tailEnd/>
              </a:ln>
            </p:spPr>
            <p:txBody>
              <a:bodyPr wrap="none" anchor="ctr"/>
              <a:lstStyle/>
              <a:p>
                <a:endParaRPr lang="ar-SA"/>
              </a:p>
            </p:txBody>
          </p:sp>
          <p:sp>
            <p:nvSpPr>
              <p:cNvPr id="20525" name="Oval 17"/>
              <p:cNvSpPr>
                <a:spLocks noChangeArrowheads="1"/>
              </p:cNvSpPr>
              <p:nvPr/>
            </p:nvSpPr>
            <p:spPr bwMode="auto">
              <a:xfrm>
                <a:off x="1824" y="3552"/>
                <a:ext cx="528" cy="528"/>
              </a:xfrm>
              <a:prstGeom prst="ellipse">
                <a:avLst/>
              </a:prstGeom>
              <a:solidFill>
                <a:srgbClr val="FF7C80"/>
              </a:solidFill>
              <a:ln w="19050">
                <a:solidFill>
                  <a:schemeClr val="tx1"/>
                </a:solidFill>
                <a:round/>
                <a:headEnd/>
                <a:tailEnd/>
              </a:ln>
            </p:spPr>
            <p:txBody>
              <a:bodyPr wrap="none" anchor="ctr"/>
              <a:lstStyle/>
              <a:p>
                <a:endParaRPr lang="ar-SA"/>
              </a:p>
            </p:txBody>
          </p:sp>
          <p:sp>
            <p:nvSpPr>
              <p:cNvPr id="20526" name="Text Box 18"/>
              <p:cNvSpPr txBox="1">
                <a:spLocks noChangeArrowheads="1"/>
              </p:cNvSpPr>
              <p:nvPr/>
            </p:nvSpPr>
            <p:spPr bwMode="auto">
              <a:xfrm>
                <a:off x="2195" y="3360"/>
                <a:ext cx="301" cy="365"/>
              </a:xfrm>
              <a:prstGeom prst="rect">
                <a:avLst/>
              </a:prstGeom>
              <a:noFill/>
              <a:ln w="9525">
                <a:noFill/>
                <a:miter lim="800000"/>
                <a:headEnd/>
                <a:tailEnd/>
              </a:ln>
            </p:spPr>
            <p:txBody>
              <a:bodyPr wrap="none">
                <a:spAutoFit/>
              </a:bodyPr>
              <a:lstStyle/>
              <a:p>
                <a:pPr>
                  <a:spcBef>
                    <a:spcPct val="50000"/>
                  </a:spcBef>
                </a:pPr>
                <a:r>
                  <a:rPr lang="en-US" sz="3200"/>
                  <a:t>H</a:t>
                </a:r>
              </a:p>
            </p:txBody>
          </p:sp>
          <p:sp>
            <p:nvSpPr>
              <p:cNvPr id="20527" name="Text Box 19"/>
              <p:cNvSpPr txBox="1">
                <a:spLocks noChangeArrowheads="1"/>
              </p:cNvSpPr>
              <p:nvPr/>
            </p:nvSpPr>
            <p:spPr bwMode="auto">
              <a:xfrm>
                <a:off x="2147" y="3936"/>
                <a:ext cx="301" cy="365"/>
              </a:xfrm>
              <a:prstGeom prst="rect">
                <a:avLst/>
              </a:prstGeom>
              <a:noFill/>
              <a:ln w="9525">
                <a:noFill/>
                <a:miter lim="800000"/>
                <a:headEnd/>
                <a:tailEnd/>
              </a:ln>
            </p:spPr>
            <p:txBody>
              <a:bodyPr wrap="none">
                <a:spAutoFit/>
              </a:bodyPr>
              <a:lstStyle/>
              <a:p>
                <a:pPr>
                  <a:spcBef>
                    <a:spcPct val="50000"/>
                  </a:spcBef>
                </a:pPr>
                <a:r>
                  <a:rPr lang="en-US" sz="3200"/>
                  <a:t>H</a:t>
                </a:r>
              </a:p>
            </p:txBody>
          </p:sp>
          <p:sp>
            <p:nvSpPr>
              <p:cNvPr id="20528" name="Text Box 20"/>
              <p:cNvSpPr txBox="1">
                <a:spLocks noChangeArrowheads="1"/>
              </p:cNvSpPr>
              <p:nvPr/>
            </p:nvSpPr>
            <p:spPr bwMode="auto">
              <a:xfrm>
                <a:off x="1941" y="3619"/>
                <a:ext cx="315" cy="365"/>
              </a:xfrm>
              <a:prstGeom prst="rect">
                <a:avLst/>
              </a:prstGeom>
              <a:noFill/>
              <a:ln w="9525">
                <a:noFill/>
                <a:miter lim="800000"/>
                <a:headEnd/>
                <a:tailEnd/>
              </a:ln>
            </p:spPr>
            <p:txBody>
              <a:bodyPr wrap="none">
                <a:spAutoFit/>
              </a:bodyPr>
              <a:lstStyle/>
              <a:p>
                <a:pPr>
                  <a:spcBef>
                    <a:spcPct val="50000"/>
                  </a:spcBef>
                </a:pPr>
                <a:r>
                  <a:rPr lang="en-US" sz="3200">
                    <a:solidFill>
                      <a:srgbClr val="002060"/>
                    </a:solidFill>
                  </a:rPr>
                  <a:t>O</a:t>
                </a:r>
              </a:p>
            </p:txBody>
          </p:sp>
        </p:grpSp>
        <p:grpSp>
          <p:nvGrpSpPr>
            <p:cNvPr id="7" name="Group 21"/>
            <p:cNvGrpSpPr>
              <a:grpSpLocks/>
            </p:cNvGrpSpPr>
            <p:nvPr/>
          </p:nvGrpSpPr>
          <p:grpSpPr bwMode="auto">
            <a:xfrm>
              <a:off x="2976" y="912"/>
              <a:ext cx="1104" cy="1162"/>
              <a:chOff x="3264" y="3158"/>
              <a:chExt cx="1104" cy="1162"/>
            </a:xfrm>
          </p:grpSpPr>
          <p:sp>
            <p:nvSpPr>
              <p:cNvPr id="20514" name="Oval 22"/>
              <p:cNvSpPr>
                <a:spLocks noChangeArrowheads="1"/>
              </p:cNvSpPr>
              <p:nvPr/>
            </p:nvSpPr>
            <p:spPr bwMode="auto">
              <a:xfrm>
                <a:off x="3744" y="3936"/>
                <a:ext cx="336" cy="336"/>
              </a:xfrm>
              <a:prstGeom prst="ellipse">
                <a:avLst/>
              </a:prstGeom>
              <a:solidFill>
                <a:schemeClr val="bg1"/>
              </a:solidFill>
              <a:ln w="19050">
                <a:solidFill>
                  <a:schemeClr val="tx1"/>
                </a:solidFill>
                <a:round/>
                <a:headEnd/>
                <a:tailEnd/>
              </a:ln>
            </p:spPr>
            <p:txBody>
              <a:bodyPr wrap="none" anchor="ctr"/>
              <a:lstStyle/>
              <a:p>
                <a:endParaRPr lang="ar-SA"/>
              </a:p>
            </p:txBody>
          </p:sp>
          <p:sp>
            <p:nvSpPr>
              <p:cNvPr id="20515" name="Oval 23"/>
              <p:cNvSpPr>
                <a:spLocks noChangeArrowheads="1"/>
              </p:cNvSpPr>
              <p:nvPr/>
            </p:nvSpPr>
            <p:spPr bwMode="auto">
              <a:xfrm>
                <a:off x="3792" y="3408"/>
                <a:ext cx="336" cy="336"/>
              </a:xfrm>
              <a:prstGeom prst="ellipse">
                <a:avLst/>
              </a:prstGeom>
              <a:solidFill>
                <a:schemeClr val="bg1"/>
              </a:solidFill>
              <a:ln w="19050">
                <a:solidFill>
                  <a:schemeClr val="tx1"/>
                </a:solidFill>
                <a:round/>
                <a:headEnd/>
                <a:tailEnd/>
              </a:ln>
            </p:spPr>
            <p:txBody>
              <a:bodyPr wrap="none" anchor="ctr"/>
              <a:lstStyle/>
              <a:p>
                <a:endParaRPr lang="ar-SA"/>
              </a:p>
            </p:txBody>
          </p:sp>
          <p:sp>
            <p:nvSpPr>
              <p:cNvPr id="20516" name="Oval 24"/>
              <p:cNvSpPr>
                <a:spLocks noChangeArrowheads="1"/>
              </p:cNvSpPr>
              <p:nvPr/>
            </p:nvSpPr>
            <p:spPr bwMode="auto">
              <a:xfrm>
                <a:off x="3456" y="3552"/>
                <a:ext cx="528" cy="528"/>
              </a:xfrm>
              <a:prstGeom prst="ellipse">
                <a:avLst/>
              </a:prstGeom>
              <a:solidFill>
                <a:srgbClr val="FF7C80"/>
              </a:solidFill>
              <a:ln w="19050">
                <a:solidFill>
                  <a:schemeClr val="tx1"/>
                </a:solidFill>
                <a:round/>
                <a:headEnd/>
                <a:tailEnd/>
              </a:ln>
            </p:spPr>
            <p:txBody>
              <a:bodyPr wrap="none" anchor="ctr"/>
              <a:lstStyle/>
              <a:p>
                <a:endParaRPr lang="ar-SA"/>
              </a:p>
            </p:txBody>
          </p:sp>
          <p:sp>
            <p:nvSpPr>
              <p:cNvPr id="20517" name="Oval 25"/>
              <p:cNvSpPr>
                <a:spLocks noChangeArrowheads="1"/>
              </p:cNvSpPr>
              <p:nvPr/>
            </p:nvSpPr>
            <p:spPr bwMode="auto">
              <a:xfrm>
                <a:off x="3264" y="3648"/>
                <a:ext cx="336" cy="336"/>
              </a:xfrm>
              <a:prstGeom prst="ellipse">
                <a:avLst/>
              </a:prstGeom>
              <a:solidFill>
                <a:schemeClr val="bg1"/>
              </a:solidFill>
              <a:ln w="19050">
                <a:solidFill>
                  <a:schemeClr val="tx1"/>
                </a:solidFill>
                <a:round/>
                <a:headEnd/>
                <a:tailEnd/>
              </a:ln>
            </p:spPr>
            <p:txBody>
              <a:bodyPr wrap="none" anchor="ctr"/>
              <a:lstStyle/>
              <a:p>
                <a:endParaRPr lang="ar-SA"/>
              </a:p>
            </p:txBody>
          </p:sp>
          <p:sp>
            <p:nvSpPr>
              <p:cNvPr id="20518" name="Text Box 26"/>
              <p:cNvSpPr txBox="1">
                <a:spLocks noChangeArrowheads="1"/>
              </p:cNvSpPr>
              <p:nvPr/>
            </p:nvSpPr>
            <p:spPr bwMode="auto">
              <a:xfrm>
                <a:off x="4065" y="3158"/>
                <a:ext cx="303" cy="442"/>
              </a:xfrm>
              <a:prstGeom prst="rect">
                <a:avLst/>
              </a:prstGeom>
              <a:noFill/>
              <a:ln w="9525">
                <a:noFill/>
                <a:miter lim="800000"/>
                <a:headEnd/>
                <a:tailEnd/>
              </a:ln>
            </p:spPr>
            <p:txBody>
              <a:bodyPr wrap="none">
                <a:spAutoFit/>
              </a:bodyPr>
              <a:lstStyle/>
              <a:p>
                <a:pPr>
                  <a:spcBef>
                    <a:spcPct val="50000"/>
                  </a:spcBef>
                </a:pPr>
                <a:r>
                  <a:rPr lang="en-US" sz="4000">
                    <a:solidFill>
                      <a:schemeClr val="bg1"/>
                    </a:solidFill>
                  </a:rPr>
                  <a:t>+</a:t>
                </a:r>
              </a:p>
            </p:txBody>
          </p:sp>
          <p:sp>
            <p:nvSpPr>
              <p:cNvPr id="20519" name="Text Box 27"/>
              <p:cNvSpPr txBox="1">
                <a:spLocks noChangeArrowheads="1"/>
              </p:cNvSpPr>
              <p:nvPr/>
            </p:nvSpPr>
            <p:spPr bwMode="auto">
              <a:xfrm>
                <a:off x="3827" y="3379"/>
                <a:ext cx="301" cy="365"/>
              </a:xfrm>
              <a:prstGeom prst="rect">
                <a:avLst/>
              </a:prstGeom>
              <a:noFill/>
              <a:ln w="9525">
                <a:noFill/>
                <a:miter lim="800000"/>
                <a:headEnd/>
                <a:tailEnd/>
              </a:ln>
            </p:spPr>
            <p:txBody>
              <a:bodyPr wrap="none">
                <a:spAutoFit/>
              </a:bodyPr>
              <a:lstStyle/>
              <a:p>
                <a:pPr>
                  <a:spcBef>
                    <a:spcPct val="50000"/>
                  </a:spcBef>
                </a:pPr>
                <a:r>
                  <a:rPr lang="en-US" sz="3200"/>
                  <a:t>H</a:t>
                </a:r>
              </a:p>
            </p:txBody>
          </p:sp>
          <p:sp>
            <p:nvSpPr>
              <p:cNvPr id="20520" name="Text Box 28"/>
              <p:cNvSpPr txBox="1">
                <a:spLocks noChangeArrowheads="1"/>
              </p:cNvSpPr>
              <p:nvPr/>
            </p:nvSpPr>
            <p:spPr bwMode="auto">
              <a:xfrm>
                <a:off x="3792" y="3955"/>
                <a:ext cx="301" cy="365"/>
              </a:xfrm>
              <a:prstGeom prst="rect">
                <a:avLst/>
              </a:prstGeom>
              <a:noFill/>
              <a:ln w="9525">
                <a:noFill/>
                <a:miter lim="800000"/>
                <a:headEnd/>
                <a:tailEnd/>
              </a:ln>
            </p:spPr>
            <p:txBody>
              <a:bodyPr wrap="none">
                <a:spAutoFit/>
              </a:bodyPr>
              <a:lstStyle/>
              <a:p>
                <a:pPr>
                  <a:spcBef>
                    <a:spcPct val="50000"/>
                  </a:spcBef>
                </a:pPr>
                <a:r>
                  <a:rPr lang="en-US" sz="3200"/>
                  <a:t>H</a:t>
                </a:r>
              </a:p>
            </p:txBody>
          </p:sp>
          <p:sp>
            <p:nvSpPr>
              <p:cNvPr id="20521" name="Text Box 29"/>
              <p:cNvSpPr txBox="1">
                <a:spLocks noChangeArrowheads="1"/>
              </p:cNvSpPr>
              <p:nvPr/>
            </p:nvSpPr>
            <p:spPr bwMode="auto">
              <a:xfrm>
                <a:off x="3299" y="3619"/>
                <a:ext cx="301" cy="365"/>
              </a:xfrm>
              <a:prstGeom prst="rect">
                <a:avLst/>
              </a:prstGeom>
              <a:noFill/>
              <a:ln w="9525">
                <a:noFill/>
                <a:miter lim="800000"/>
                <a:headEnd/>
                <a:tailEnd/>
              </a:ln>
            </p:spPr>
            <p:txBody>
              <a:bodyPr wrap="none">
                <a:spAutoFit/>
              </a:bodyPr>
              <a:lstStyle/>
              <a:p>
                <a:pPr>
                  <a:spcBef>
                    <a:spcPct val="50000"/>
                  </a:spcBef>
                </a:pPr>
                <a:r>
                  <a:rPr lang="en-US" sz="3200"/>
                  <a:t>H</a:t>
                </a:r>
              </a:p>
            </p:txBody>
          </p:sp>
          <p:sp>
            <p:nvSpPr>
              <p:cNvPr id="20522" name="Text Box 30"/>
              <p:cNvSpPr txBox="1">
                <a:spLocks noChangeArrowheads="1"/>
              </p:cNvSpPr>
              <p:nvPr/>
            </p:nvSpPr>
            <p:spPr bwMode="auto">
              <a:xfrm>
                <a:off x="3573" y="3619"/>
                <a:ext cx="315" cy="365"/>
              </a:xfrm>
              <a:prstGeom prst="rect">
                <a:avLst/>
              </a:prstGeom>
              <a:noFill/>
              <a:ln w="9525">
                <a:noFill/>
                <a:miter lim="800000"/>
                <a:headEnd/>
                <a:tailEnd/>
              </a:ln>
            </p:spPr>
            <p:txBody>
              <a:bodyPr wrap="none">
                <a:spAutoFit/>
              </a:bodyPr>
              <a:lstStyle/>
              <a:p>
                <a:pPr>
                  <a:spcBef>
                    <a:spcPct val="50000"/>
                  </a:spcBef>
                </a:pPr>
                <a:r>
                  <a:rPr lang="en-US" sz="3200">
                    <a:solidFill>
                      <a:srgbClr val="002060"/>
                    </a:solidFill>
                  </a:rPr>
                  <a:t>O</a:t>
                </a:r>
              </a:p>
            </p:txBody>
          </p:sp>
        </p:grpSp>
        <p:grpSp>
          <p:nvGrpSpPr>
            <p:cNvPr id="8" name="Group 31"/>
            <p:cNvGrpSpPr>
              <a:grpSpLocks/>
            </p:cNvGrpSpPr>
            <p:nvPr/>
          </p:nvGrpSpPr>
          <p:grpSpPr bwMode="auto">
            <a:xfrm>
              <a:off x="4368" y="1210"/>
              <a:ext cx="672" cy="720"/>
              <a:chOff x="4656" y="3456"/>
              <a:chExt cx="672" cy="720"/>
            </a:xfrm>
          </p:grpSpPr>
          <p:sp>
            <p:nvSpPr>
              <p:cNvPr id="20511" name="Oval 32"/>
              <p:cNvSpPr>
                <a:spLocks noChangeArrowheads="1"/>
              </p:cNvSpPr>
              <p:nvPr/>
            </p:nvSpPr>
            <p:spPr bwMode="auto">
              <a:xfrm>
                <a:off x="4656" y="3504"/>
                <a:ext cx="672" cy="672"/>
              </a:xfrm>
              <a:prstGeom prst="ellipse">
                <a:avLst/>
              </a:prstGeom>
              <a:solidFill>
                <a:schemeClr val="accent1"/>
              </a:solidFill>
              <a:ln w="19050">
                <a:solidFill>
                  <a:schemeClr val="tx1"/>
                </a:solidFill>
                <a:round/>
                <a:headEnd/>
                <a:tailEnd/>
              </a:ln>
            </p:spPr>
            <p:txBody>
              <a:bodyPr wrap="none" anchor="ctr"/>
              <a:lstStyle/>
              <a:p>
                <a:endParaRPr lang="ar-SA"/>
              </a:p>
            </p:txBody>
          </p:sp>
          <p:sp>
            <p:nvSpPr>
              <p:cNvPr id="20512" name="Line 33"/>
              <p:cNvSpPr>
                <a:spLocks noChangeShapeType="1"/>
              </p:cNvSpPr>
              <p:nvPr/>
            </p:nvSpPr>
            <p:spPr bwMode="auto">
              <a:xfrm>
                <a:off x="5184" y="3456"/>
                <a:ext cx="144" cy="0"/>
              </a:xfrm>
              <a:prstGeom prst="line">
                <a:avLst/>
              </a:prstGeom>
              <a:noFill/>
              <a:ln w="50800">
                <a:solidFill>
                  <a:schemeClr val="bg1"/>
                </a:solidFill>
                <a:round/>
                <a:headEnd/>
                <a:tailEnd/>
              </a:ln>
            </p:spPr>
            <p:txBody>
              <a:bodyPr/>
              <a:lstStyle/>
              <a:p>
                <a:endParaRPr lang="en-US"/>
              </a:p>
            </p:txBody>
          </p:sp>
          <p:sp>
            <p:nvSpPr>
              <p:cNvPr id="20513" name="Text Box 34"/>
              <p:cNvSpPr txBox="1">
                <a:spLocks noChangeArrowheads="1"/>
              </p:cNvSpPr>
              <p:nvPr/>
            </p:nvSpPr>
            <p:spPr bwMode="auto">
              <a:xfrm>
                <a:off x="4826" y="3648"/>
                <a:ext cx="358" cy="365"/>
              </a:xfrm>
              <a:prstGeom prst="rect">
                <a:avLst/>
              </a:prstGeom>
              <a:noFill/>
              <a:ln w="9525">
                <a:noFill/>
                <a:miter lim="800000"/>
                <a:headEnd/>
                <a:tailEnd/>
              </a:ln>
            </p:spPr>
            <p:txBody>
              <a:bodyPr wrap="none">
                <a:spAutoFit/>
              </a:bodyPr>
              <a:lstStyle/>
              <a:p>
                <a:pPr>
                  <a:spcBef>
                    <a:spcPct val="50000"/>
                  </a:spcBef>
                </a:pPr>
                <a:r>
                  <a:rPr lang="en-US" sz="3200">
                    <a:solidFill>
                      <a:srgbClr val="002060"/>
                    </a:solidFill>
                  </a:rPr>
                  <a:t>Cl</a:t>
                </a:r>
              </a:p>
            </p:txBody>
          </p:sp>
        </p:grpSp>
        <p:sp>
          <p:nvSpPr>
            <p:cNvPr id="20509" name="Line 35"/>
            <p:cNvSpPr>
              <a:spLocks noChangeShapeType="1"/>
            </p:cNvSpPr>
            <p:nvPr/>
          </p:nvSpPr>
          <p:spPr bwMode="auto">
            <a:xfrm>
              <a:off x="2352" y="1594"/>
              <a:ext cx="432" cy="0"/>
            </a:xfrm>
            <a:prstGeom prst="line">
              <a:avLst/>
            </a:prstGeom>
            <a:noFill/>
            <a:ln w="38100">
              <a:solidFill>
                <a:srgbClr val="002060"/>
              </a:solidFill>
              <a:round/>
              <a:headEnd/>
              <a:tailEnd type="triangle" w="med" len="med"/>
            </a:ln>
          </p:spPr>
          <p:txBody>
            <a:bodyPr/>
            <a:lstStyle/>
            <a:p>
              <a:endParaRPr lang="en-US"/>
            </a:p>
          </p:txBody>
        </p:sp>
        <p:sp>
          <p:nvSpPr>
            <p:cNvPr id="20510" name="Text Box 36"/>
            <p:cNvSpPr txBox="1">
              <a:spLocks noChangeArrowheads="1"/>
            </p:cNvSpPr>
            <p:nvPr/>
          </p:nvSpPr>
          <p:spPr bwMode="auto">
            <a:xfrm>
              <a:off x="3921" y="1354"/>
              <a:ext cx="303" cy="442"/>
            </a:xfrm>
            <a:prstGeom prst="rect">
              <a:avLst/>
            </a:prstGeom>
            <a:noFill/>
            <a:ln w="9525">
              <a:noFill/>
              <a:miter lim="800000"/>
              <a:headEnd/>
              <a:tailEnd/>
            </a:ln>
          </p:spPr>
          <p:txBody>
            <a:bodyPr wrap="none">
              <a:spAutoFit/>
            </a:bodyPr>
            <a:lstStyle/>
            <a:p>
              <a:pPr>
                <a:spcBef>
                  <a:spcPct val="50000"/>
                </a:spcBef>
              </a:pPr>
              <a:r>
                <a:rPr lang="en-US" sz="4000">
                  <a:solidFill>
                    <a:srgbClr val="002060"/>
                  </a:solidFill>
                </a:rPr>
                <a:t>+</a:t>
              </a:r>
            </a:p>
          </p:txBody>
        </p:sp>
      </p:grpSp>
      <p:sp>
        <p:nvSpPr>
          <p:cNvPr id="38" name="AutoShape 37"/>
          <p:cNvSpPr>
            <a:spLocks noChangeArrowheads="1"/>
          </p:cNvSpPr>
          <p:nvPr/>
        </p:nvSpPr>
        <p:spPr bwMode="auto">
          <a:xfrm>
            <a:off x="1219200" y="1828800"/>
            <a:ext cx="1524000" cy="381000"/>
          </a:xfrm>
          <a:prstGeom prst="curvedDownArrow">
            <a:avLst>
              <a:gd name="adj1" fmla="val 60407"/>
              <a:gd name="adj2" fmla="val 132074"/>
              <a:gd name="adj3" fmla="val 72500"/>
            </a:avLst>
          </a:prstGeom>
          <a:solidFill>
            <a:srgbClr val="FF0000"/>
          </a:solidFill>
          <a:ln w="9525">
            <a:solidFill>
              <a:srgbClr val="002060"/>
            </a:solidFill>
            <a:miter lim="800000"/>
            <a:headEnd/>
            <a:tailEnd/>
          </a:ln>
        </p:spPr>
        <p:txBody>
          <a:bodyPr wrap="none" anchor="ctr"/>
          <a:lstStyle/>
          <a:p>
            <a:endParaRPr lang="ar-SA"/>
          </a:p>
        </p:txBody>
      </p:sp>
      <p:sp>
        <p:nvSpPr>
          <p:cNvPr id="39" name="Rectangle 38"/>
          <p:cNvSpPr>
            <a:spLocks noChangeArrowheads="1"/>
          </p:cNvSpPr>
          <p:nvPr/>
        </p:nvSpPr>
        <p:spPr bwMode="auto">
          <a:xfrm>
            <a:off x="295275" y="3125788"/>
            <a:ext cx="1014413" cy="584200"/>
          </a:xfrm>
          <a:prstGeom prst="rect">
            <a:avLst/>
          </a:prstGeom>
          <a:noFill/>
          <a:ln w="9525">
            <a:noFill/>
            <a:miter lim="800000"/>
            <a:headEnd/>
            <a:tailEnd/>
          </a:ln>
        </p:spPr>
        <p:txBody>
          <a:bodyPr wrap="none">
            <a:spAutoFit/>
          </a:bodyPr>
          <a:lstStyle/>
          <a:p>
            <a:r>
              <a:rPr lang="ar-SA" sz="3200">
                <a:solidFill>
                  <a:srgbClr val="000066"/>
                </a:solidFill>
                <a:sym typeface="Symbol" pitchFamily="18" charset="2"/>
              </a:rPr>
              <a:t>حمض</a:t>
            </a:r>
            <a:endParaRPr lang="en-US" sz="3200">
              <a:solidFill>
                <a:srgbClr val="000066"/>
              </a:solidFill>
              <a:sym typeface="Symbol" pitchFamily="18" charset="2"/>
            </a:endParaRPr>
          </a:p>
        </p:txBody>
      </p:sp>
      <p:sp>
        <p:nvSpPr>
          <p:cNvPr id="40" name="Rectangle 39"/>
          <p:cNvSpPr>
            <a:spLocks noChangeArrowheads="1"/>
          </p:cNvSpPr>
          <p:nvPr/>
        </p:nvSpPr>
        <p:spPr bwMode="auto">
          <a:xfrm>
            <a:off x="2566988" y="3125788"/>
            <a:ext cx="858837" cy="584200"/>
          </a:xfrm>
          <a:prstGeom prst="rect">
            <a:avLst/>
          </a:prstGeom>
          <a:noFill/>
          <a:ln w="9525">
            <a:noFill/>
            <a:miter lim="800000"/>
            <a:headEnd/>
            <a:tailEnd/>
          </a:ln>
        </p:spPr>
        <p:txBody>
          <a:bodyPr wrap="none">
            <a:spAutoFit/>
          </a:bodyPr>
          <a:lstStyle/>
          <a:p>
            <a:r>
              <a:rPr lang="ar-SA" sz="3200">
                <a:solidFill>
                  <a:srgbClr val="000066"/>
                </a:solidFill>
                <a:sym typeface="Symbol" pitchFamily="18" charset="2"/>
              </a:rPr>
              <a:t>قاعدة</a:t>
            </a:r>
            <a:endParaRPr lang="en-US" sz="3200">
              <a:solidFill>
                <a:srgbClr val="000066"/>
              </a:solidFill>
              <a:sym typeface="Symbol" pitchFamily="18" charset="2"/>
            </a:endParaRPr>
          </a:p>
        </p:txBody>
      </p:sp>
      <p:sp>
        <p:nvSpPr>
          <p:cNvPr id="41" name="Rectangle 40"/>
          <p:cNvSpPr>
            <a:spLocks noChangeArrowheads="1"/>
          </p:cNvSpPr>
          <p:nvPr/>
        </p:nvSpPr>
        <p:spPr bwMode="auto">
          <a:xfrm>
            <a:off x="4543425" y="3124200"/>
            <a:ext cx="1935163" cy="584200"/>
          </a:xfrm>
          <a:prstGeom prst="rect">
            <a:avLst/>
          </a:prstGeom>
          <a:noFill/>
          <a:ln w="9525">
            <a:noFill/>
            <a:miter lim="800000"/>
            <a:headEnd/>
            <a:tailEnd/>
          </a:ln>
        </p:spPr>
        <p:txBody>
          <a:bodyPr wrap="none">
            <a:spAutoFit/>
          </a:bodyPr>
          <a:lstStyle/>
          <a:p>
            <a:r>
              <a:rPr lang="ar-SA" sz="3200" b="1" dirty="0">
                <a:solidFill>
                  <a:srgbClr val="000066"/>
                </a:solidFill>
                <a:latin typeface="Arial Narrow" pitchFamily="34" charset="0"/>
                <a:sym typeface="Symbol" pitchFamily="18" charset="2"/>
              </a:rPr>
              <a:t>حمض مقترن</a:t>
            </a:r>
            <a:endParaRPr lang="en-US" sz="3200" b="1" dirty="0">
              <a:solidFill>
                <a:srgbClr val="000066"/>
              </a:solidFill>
              <a:latin typeface="Arial Narrow" pitchFamily="34" charset="0"/>
              <a:sym typeface="Symbol" pitchFamily="18" charset="2"/>
            </a:endParaRPr>
          </a:p>
        </p:txBody>
      </p:sp>
      <p:sp>
        <p:nvSpPr>
          <p:cNvPr id="42" name="Rectangle 41"/>
          <p:cNvSpPr>
            <a:spLocks noChangeArrowheads="1"/>
          </p:cNvSpPr>
          <p:nvPr/>
        </p:nvSpPr>
        <p:spPr bwMode="auto">
          <a:xfrm>
            <a:off x="7262813" y="3124200"/>
            <a:ext cx="1900237" cy="584200"/>
          </a:xfrm>
          <a:prstGeom prst="rect">
            <a:avLst/>
          </a:prstGeom>
          <a:noFill/>
          <a:ln w="9525">
            <a:noFill/>
            <a:miter lim="800000"/>
            <a:headEnd/>
            <a:tailEnd/>
          </a:ln>
        </p:spPr>
        <p:txBody>
          <a:bodyPr wrap="none">
            <a:spAutoFit/>
          </a:bodyPr>
          <a:lstStyle/>
          <a:p>
            <a:r>
              <a:rPr lang="ar-SA" sz="3200" b="1">
                <a:solidFill>
                  <a:srgbClr val="000066"/>
                </a:solidFill>
                <a:latin typeface="Arial Narrow" pitchFamily="34" charset="0"/>
                <a:sym typeface="Symbol" pitchFamily="18" charset="2"/>
              </a:rPr>
              <a:t>قاعدة مقترنه</a:t>
            </a:r>
            <a:endParaRPr lang="en-US" sz="3200" b="1">
              <a:solidFill>
                <a:srgbClr val="000066"/>
              </a:solidFill>
              <a:latin typeface="Arial Narrow" pitchFamily="34" charset="0"/>
              <a:sym typeface="Symbol" pitchFamily="18" charset="2"/>
            </a:endParaRPr>
          </a:p>
        </p:txBody>
      </p:sp>
      <p:sp>
        <p:nvSpPr>
          <p:cNvPr id="43" name="AutoShape 44"/>
          <p:cNvSpPr>
            <a:spLocks noChangeArrowheads="1"/>
          </p:cNvSpPr>
          <p:nvPr/>
        </p:nvSpPr>
        <p:spPr bwMode="auto">
          <a:xfrm flipV="1">
            <a:off x="5791200" y="2286000"/>
            <a:ext cx="1524000" cy="381000"/>
          </a:xfrm>
          <a:prstGeom prst="curvedDownArrow">
            <a:avLst>
              <a:gd name="adj1" fmla="val 60407"/>
              <a:gd name="adj2" fmla="val 132074"/>
              <a:gd name="adj3" fmla="val 72500"/>
            </a:avLst>
          </a:prstGeom>
          <a:solidFill>
            <a:srgbClr val="FF0000"/>
          </a:solidFill>
          <a:ln w="9525">
            <a:solidFill>
              <a:srgbClr val="002060"/>
            </a:solidFill>
            <a:miter lim="800000"/>
            <a:headEnd/>
            <a:tailEnd/>
          </a:ln>
        </p:spPr>
        <p:txBody>
          <a:bodyPr wrap="none" anchor="ctr"/>
          <a:lstStyle/>
          <a:p>
            <a:endParaRPr lang="ar-SA"/>
          </a:p>
        </p:txBody>
      </p:sp>
      <p:grpSp>
        <p:nvGrpSpPr>
          <p:cNvPr id="9" name="Group 62"/>
          <p:cNvGrpSpPr>
            <a:grpSpLocks/>
          </p:cNvGrpSpPr>
          <p:nvPr/>
        </p:nvGrpSpPr>
        <p:grpSpPr bwMode="auto">
          <a:xfrm>
            <a:off x="838200" y="3643313"/>
            <a:ext cx="6629400" cy="381000"/>
            <a:chOff x="528" y="2295"/>
            <a:chExt cx="4176" cy="240"/>
          </a:xfrm>
        </p:grpSpPr>
        <p:grpSp>
          <p:nvGrpSpPr>
            <p:cNvPr id="10" name="Group 56"/>
            <p:cNvGrpSpPr>
              <a:grpSpLocks/>
            </p:cNvGrpSpPr>
            <p:nvPr/>
          </p:nvGrpSpPr>
          <p:grpSpPr bwMode="auto">
            <a:xfrm>
              <a:off x="528" y="2295"/>
              <a:ext cx="4176" cy="240"/>
              <a:chOff x="864" y="2352"/>
              <a:chExt cx="4176" cy="240"/>
            </a:xfrm>
          </p:grpSpPr>
          <p:sp>
            <p:nvSpPr>
              <p:cNvPr id="20501" name="Line 47"/>
              <p:cNvSpPr>
                <a:spLocks noChangeShapeType="1"/>
              </p:cNvSpPr>
              <p:nvPr/>
            </p:nvSpPr>
            <p:spPr bwMode="auto">
              <a:xfrm>
                <a:off x="864" y="2592"/>
                <a:ext cx="4176" cy="0"/>
              </a:xfrm>
              <a:prstGeom prst="line">
                <a:avLst/>
              </a:prstGeom>
              <a:noFill/>
              <a:ln w="19050">
                <a:solidFill>
                  <a:schemeClr val="tx1"/>
                </a:solidFill>
                <a:round/>
                <a:headEnd/>
                <a:tailEnd/>
              </a:ln>
            </p:spPr>
            <p:txBody>
              <a:bodyPr/>
              <a:lstStyle/>
              <a:p>
                <a:endParaRPr lang="en-US"/>
              </a:p>
            </p:txBody>
          </p:sp>
          <p:sp>
            <p:nvSpPr>
              <p:cNvPr id="20502" name="Line 48"/>
              <p:cNvSpPr>
                <a:spLocks noChangeShapeType="1"/>
              </p:cNvSpPr>
              <p:nvPr/>
            </p:nvSpPr>
            <p:spPr bwMode="auto">
              <a:xfrm flipV="1">
                <a:off x="5040" y="2352"/>
                <a:ext cx="0" cy="240"/>
              </a:xfrm>
              <a:prstGeom prst="line">
                <a:avLst/>
              </a:prstGeom>
              <a:noFill/>
              <a:ln w="19050">
                <a:solidFill>
                  <a:schemeClr val="tx1"/>
                </a:solidFill>
                <a:round/>
                <a:headEnd/>
                <a:tailEnd type="triangle" w="med" len="med"/>
              </a:ln>
            </p:spPr>
            <p:txBody>
              <a:bodyPr/>
              <a:lstStyle/>
              <a:p>
                <a:endParaRPr lang="en-US"/>
              </a:p>
            </p:txBody>
          </p:sp>
        </p:grpSp>
        <p:sp>
          <p:nvSpPr>
            <p:cNvPr id="20500" name="Line 55"/>
            <p:cNvSpPr>
              <a:spLocks noChangeShapeType="1"/>
            </p:cNvSpPr>
            <p:nvPr/>
          </p:nvSpPr>
          <p:spPr bwMode="auto">
            <a:xfrm flipV="1">
              <a:off x="537" y="2295"/>
              <a:ext cx="0" cy="240"/>
            </a:xfrm>
            <a:prstGeom prst="line">
              <a:avLst/>
            </a:prstGeom>
            <a:noFill/>
            <a:ln w="19050">
              <a:solidFill>
                <a:schemeClr val="tx1"/>
              </a:solidFill>
              <a:round/>
              <a:headEnd/>
              <a:tailEnd type="triangle" w="med" len="med"/>
            </a:ln>
          </p:spPr>
          <p:txBody>
            <a:bodyPr/>
            <a:lstStyle/>
            <a:p>
              <a:endParaRPr lang="en-US"/>
            </a:p>
          </p:txBody>
        </p:sp>
      </p:grpSp>
      <p:grpSp>
        <p:nvGrpSpPr>
          <p:cNvPr id="11" name="Group 61"/>
          <p:cNvGrpSpPr>
            <a:grpSpLocks/>
          </p:cNvGrpSpPr>
          <p:nvPr/>
        </p:nvGrpSpPr>
        <p:grpSpPr bwMode="auto">
          <a:xfrm>
            <a:off x="2833688" y="3643313"/>
            <a:ext cx="2895600" cy="228600"/>
            <a:chOff x="1785" y="2295"/>
            <a:chExt cx="1824" cy="144"/>
          </a:xfrm>
        </p:grpSpPr>
        <p:grpSp>
          <p:nvGrpSpPr>
            <p:cNvPr id="12" name="Group 58"/>
            <p:cNvGrpSpPr>
              <a:grpSpLocks/>
            </p:cNvGrpSpPr>
            <p:nvPr/>
          </p:nvGrpSpPr>
          <p:grpSpPr bwMode="auto">
            <a:xfrm>
              <a:off x="1785" y="2295"/>
              <a:ext cx="1824" cy="144"/>
              <a:chOff x="2112" y="2352"/>
              <a:chExt cx="1824" cy="144"/>
            </a:xfrm>
          </p:grpSpPr>
          <p:sp>
            <p:nvSpPr>
              <p:cNvPr id="20497" name="Line 50"/>
              <p:cNvSpPr>
                <a:spLocks noChangeShapeType="1"/>
              </p:cNvSpPr>
              <p:nvPr/>
            </p:nvSpPr>
            <p:spPr bwMode="auto">
              <a:xfrm>
                <a:off x="2112" y="2496"/>
                <a:ext cx="1824" cy="0"/>
              </a:xfrm>
              <a:prstGeom prst="line">
                <a:avLst/>
              </a:prstGeom>
              <a:noFill/>
              <a:ln w="19050">
                <a:solidFill>
                  <a:schemeClr val="tx1"/>
                </a:solidFill>
                <a:round/>
                <a:headEnd/>
                <a:tailEnd/>
              </a:ln>
            </p:spPr>
            <p:txBody>
              <a:bodyPr/>
              <a:lstStyle/>
              <a:p>
                <a:endParaRPr lang="en-US"/>
              </a:p>
            </p:txBody>
          </p:sp>
          <p:sp>
            <p:nvSpPr>
              <p:cNvPr id="20498" name="Line 51"/>
              <p:cNvSpPr>
                <a:spLocks noChangeShapeType="1"/>
              </p:cNvSpPr>
              <p:nvPr/>
            </p:nvSpPr>
            <p:spPr bwMode="auto">
              <a:xfrm flipV="1">
                <a:off x="3936" y="2352"/>
                <a:ext cx="0" cy="144"/>
              </a:xfrm>
              <a:prstGeom prst="line">
                <a:avLst/>
              </a:prstGeom>
              <a:noFill/>
              <a:ln w="19050">
                <a:solidFill>
                  <a:schemeClr val="tx1"/>
                </a:solidFill>
                <a:round/>
                <a:headEnd/>
                <a:tailEnd type="triangle" w="med" len="med"/>
              </a:ln>
            </p:spPr>
            <p:txBody>
              <a:bodyPr/>
              <a:lstStyle/>
              <a:p>
                <a:endParaRPr lang="en-US"/>
              </a:p>
            </p:txBody>
          </p:sp>
        </p:grpSp>
        <p:sp>
          <p:nvSpPr>
            <p:cNvPr id="20496" name="Line 57"/>
            <p:cNvSpPr>
              <a:spLocks noChangeShapeType="1"/>
            </p:cNvSpPr>
            <p:nvPr/>
          </p:nvSpPr>
          <p:spPr bwMode="auto">
            <a:xfrm flipV="1">
              <a:off x="1785" y="2295"/>
              <a:ext cx="0" cy="144"/>
            </a:xfrm>
            <a:prstGeom prst="line">
              <a:avLst/>
            </a:prstGeom>
            <a:noFill/>
            <a:ln w="19050">
              <a:solidFill>
                <a:schemeClr val="tx1"/>
              </a:solidFill>
              <a:round/>
              <a:headEnd/>
              <a:tailEnd type="triangle" w="med" len="med"/>
            </a:ln>
          </p:spPr>
          <p:txBody>
            <a:bodyPr/>
            <a:lstStyle/>
            <a:p>
              <a:endParaRPr lang="en-US"/>
            </a:p>
          </p:txBody>
        </p:sp>
      </p:grpSp>
      <p:sp>
        <p:nvSpPr>
          <p:cNvPr id="53" name="Title 1"/>
          <p:cNvSpPr>
            <a:spLocks noGrp="1"/>
          </p:cNvSpPr>
          <p:nvPr>
            <p:ph type="title"/>
          </p:nvPr>
        </p:nvSpPr>
        <p:spPr>
          <a:xfrm>
            <a:off x="533400" y="685800"/>
            <a:ext cx="8229600" cy="685800"/>
          </a:xfrm>
          <a:ln>
            <a:solidFill>
              <a:srgbClr val="C00000"/>
            </a:solidFill>
          </a:ln>
        </p:spPr>
        <p:txBody>
          <a:bodyPr>
            <a:normAutofit fontScale="90000"/>
          </a:bodyPr>
          <a:lstStyle/>
          <a:p>
            <a:pPr algn="ctr"/>
            <a:r>
              <a:rPr lang="ar-SA" b="1" u="sng" dirty="0">
                <a:solidFill>
                  <a:srgbClr val="C00000"/>
                </a:solidFill>
                <a:latin typeface="Times New Roman" pitchFamily="18" charset="0"/>
                <a:cs typeface="Times New Roman" pitchFamily="18" charset="0"/>
              </a:rPr>
              <a:t>نظرية لوري و برونشتد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utoUpdateAnimBg="0"/>
      <p:bldP spid="40" grpId="0" autoUpdateAnimBg="0"/>
      <p:bldP spid="41" grpId="0" autoUpdateAnimBg="0"/>
      <p:bldP spid="42" grpId="0" autoUpdateAnimBg="0"/>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ln>
            <a:solidFill>
              <a:srgbClr val="C00000"/>
            </a:solidFill>
          </a:ln>
        </p:spPr>
        <p:txBody>
          <a:bodyPr>
            <a:normAutofit/>
          </a:bodyPr>
          <a:lstStyle/>
          <a:p>
            <a:pPr algn="ctr"/>
            <a:r>
              <a:rPr lang="ar-SA" b="1" u="sng" dirty="0">
                <a:solidFill>
                  <a:srgbClr val="C00000"/>
                </a:solidFill>
                <a:latin typeface="Times New Roman" pitchFamily="18" charset="0"/>
                <a:cs typeface="Times New Roman" pitchFamily="18" charset="0"/>
              </a:rPr>
              <a:t>الأحماض والقواعد الضعيفة</a:t>
            </a:r>
            <a:endParaRPr lang="en-US" u="sng" dirty="0">
              <a:solidFill>
                <a:srgbClr val="C00000"/>
              </a:solidFill>
            </a:endParaRPr>
          </a:p>
        </p:txBody>
      </p:sp>
      <p:sp>
        <p:nvSpPr>
          <p:cNvPr id="4" name="Slide Number Placeholder 3"/>
          <p:cNvSpPr>
            <a:spLocks noGrp="1"/>
          </p:cNvSpPr>
          <p:nvPr>
            <p:ph type="sldNum" sz="quarter" idx="12"/>
          </p:nvPr>
        </p:nvSpPr>
        <p:spPr/>
        <p:txBody>
          <a:bodyPr/>
          <a:lstStyle/>
          <a:p>
            <a:fld id="{FD00D973-3E6F-47A6-9822-2328E9EF0329}" type="slidenum">
              <a:rPr lang="en-US" smtClean="0"/>
              <a:pPr/>
              <a:t>23</a:t>
            </a:fld>
            <a:endParaRPr lang="en-US"/>
          </a:p>
        </p:txBody>
      </p:sp>
      <p:sp>
        <p:nvSpPr>
          <p:cNvPr id="7" name="Content Placeholder 6"/>
          <p:cNvSpPr>
            <a:spLocks noGrp="1"/>
          </p:cNvSpPr>
          <p:nvPr>
            <p:ph idx="1"/>
          </p:nvPr>
        </p:nvSpPr>
        <p:spPr>
          <a:ln>
            <a:solidFill>
              <a:srgbClr val="C00000"/>
            </a:solidFill>
          </a:ln>
        </p:spPr>
        <p:txBody>
          <a:bodyPr/>
          <a:lstStyle/>
          <a:p>
            <a:pPr marL="109728" indent="0" algn="r" rtl="1">
              <a:buClr>
                <a:srgbClr val="C00000"/>
              </a:buClr>
              <a:buNone/>
            </a:pPr>
            <a:endParaRPr lang="ar-SA" sz="500" b="1" u="sng" dirty="0">
              <a:latin typeface="Times New Roman" pitchFamily="18" charset="0"/>
              <a:cs typeface="Times New Roman" pitchFamily="18" charset="0"/>
            </a:endParaRPr>
          </a:p>
          <a:p>
            <a:pPr marL="109728" indent="0" algn="r" rtl="1">
              <a:buClr>
                <a:srgbClr val="C00000"/>
              </a:buClr>
              <a:buNone/>
            </a:pPr>
            <a:r>
              <a:rPr lang="ar-SA" b="1" u="sng" dirty="0">
                <a:latin typeface="Times New Roman" pitchFamily="18" charset="0"/>
                <a:cs typeface="Times New Roman" pitchFamily="18" charset="0"/>
              </a:rPr>
              <a:t>أمثلة على تأين الحمض والقاعدة الضعيفة:</a:t>
            </a:r>
            <a:endParaRPr lang="ar-SA" b="1" u="sng" dirty="0">
              <a:solidFill>
                <a:srgbClr val="C00000"/>
              </a:solidFill>
              <a:latin typeface="Times New Roman" pitchFamily="18" charset="0"/>
              <a:cs typeface="Times New Roman" pitchFamily="18" charset="0"/>
            </a:endParaRPr>
          </a:p>
          <a:p>
            <a:pPr>
              <a:buNone/>
            </a:pPr>
            <a:endParaRPr lang="en-US" dirty="0"/>
          </a:p>
        </p:txBody>
      </p:sp>
      <p:pic>
        <p:nvPicPr>
          <p:cNvPr id="8" name="Picture 2"/>
          <p:cNvPicPr>
            <a:picLocks noChangeAspect="1" noChangeArrowheads="1"/>
          </p:cNvPicPr>
          <p:nvPr/>
        </p:nvPicPr>
        <p:blipFill>
          <a:blip r:embed="rId2" cstate="print"/>
          <a:srcRect l="39178" t="39069" r="39177" b="47105"/>
          <a:stretch>
            <a:fillRect/>
          </a:stretch>
        </p:blipFill>
        <p:spPr bwMode="auto">
          <a:xfrm>
            <a:off x="1935480" y="3200400"/>
            <a:ext cx="51054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normAutofit/>
          </a:bodyPr>
          <a:lstStyle/>
          <a:p>
            <a:pPr algn="ctr"/>
            <a:r>
              <a:rPr lang="ar-SA" b="1" u="sng" dirty="0">
                <a:solidFill>
                  <a:srgbClr val="C00000"/>
                </a:solidFill>
                <a:latin typeface="Times New Roman" pitchFamily="18" charset="0"/>
                <a:cs typeface="Times New Roman" pitchFamily="18" charset="0"/>
              </a:rPr>
              <a:t>تأين الأحماض الضعيفة</a:t>
            </a:r>
            <a:endParaRPr lang="en-US" dirty="0"/>
          </a:p>
        </p:txBody>
      </p:sp>
      <p:sp>
        <p:nvSpPr>
          <p:cNvPr id="3" name="Content Placeholder 2"/>
          <p:cNvSpPr>
            <a:spLocks noGrp="1"/>
          </p:cNvSpPr>
          <p:nvPr>
            <p:ph idx="1"/>
          </p:nvPr>
        </p:nvSpPr>
        <p:spPr>
          <a:ln>
            <a:solidFill>
              <a:srgbClr val="C00000"/>
            </a:solidFill>
          </a:ln>
        </p:spPr>
        <p:txBody>
          <a:bodyPr/>
          <a:lstStyle/>
          <a:p>
            <a:pPr algn="just" rtl="1">
              <a:buClr>
                <a:srgbClr val="C00000"/>
              </a:buClr>
            </a:pPr>
            <a:r>
              <a:rPr lang="ar-SA" sz="2400" dirty="0">
                <a:latin typeface="Times New Roman" pitchFamily="18" charset="0"/>
                <a:cs typeface="Times New Roman" pitchFamily="18" charset="0"/>
              </a:rPr>
              <a:t>جميع الأحماض لها قابلية مميزة لفقد بروتون في المحلول المائي.</a:t>
            </a:r>
          </a:p>
          <a:p>
            <a:pPr algn="just" rtl="1">
              <a:buClr>
                <a:srgbClr val="C00000"/>
              </a:buClr>
            </a:pPr>
            <a:endParaRPr lang="ar-SA" sz="1000" dirty="0">
              <a:latin typeface="Times New Roman" pitchFamily="18" charset="0"/>
              <a:cs typeface="Times New Roman" pitchFamily="18" charset="0"/>
            </a:endParaRPr>
          </a:p>
          <a:p>
            <a:pPr algn="just" rtl="1">
              <a:buClr>
                <a:srgbClr val="C00000"/>
              </a:buClr>
            </a:pPr>
            <a:r>
              <a:rPr lang="ar-SA" sz="2400" dirty="0">
                <a:latin typeface="Times New Roman" pitchFamily="18" charset="0"/>
                <a:cs typeface="Times New Roman" pitchFamily="18" charset="0"/>
              </a:rPr>
              <a:t>كلما زادت قوة الحمض زادت معه القدرة على فقد البروتون وزادت معه قيمة ثابت التأين (ثابت الإتزان). </a:t>
            </a:r>
          </a:p>
          <a:p>
            <a:pPr algn="just" rtl="1">
              <a:buClr>
                <a:srgbClr val="C00000"/>
              </a:buClr>
            </a:pPr>
            <a:endParaRPr lang="ar-SA" sz="1200" dirty="0">
              <a:latin typeface="Times New Roman" pitchFamily="18" charset="0"/>
              <a:cs typeface="Times New Roman" pitchFamily="18" charset="0"/>
            </a:endParaRPr>
          </a:p>
          <a:p>
            <a:pPr algn="just" rtl="1">
              <a:buClr>
                <a:srgbClr val="C00000"/>
              </a:buClr>
            </a:pPr>
            <a:r>
              <a:rPr lang="ar-SA" sz="2400" dirty="0">
                <a:latin typeface="Times New Roman" pitchFamily="18" charset="0"/>
                <a:cs typeface="Times New Roman" pitchFamily="18" charset="0"/>
              </a:rPr>
              <a:t>يمكن حساب قيمة ثابت التأين (</a:t>
            </a:r>
            <a:r>
              <a:rPr lang="en-US" sz="2400" dirty="0">
                <a:latin typeface="Times New Roman" pitchFamily="18" charset="0"/>
                <a:cs typeface="Times New Roman" pitchFamily="18" charset="0"/>
              </a:rPr>
              <a:t>K</a:t>
            </a:r>
            <a:r>
              <a:rPr lang="en-US" sz="2400" baseline="-25000" dirty="0">
                <a:latin typeface="Times New Roman" pitchFamily="18" charset="0"/>
                <a:cs typeface="Times New Roman" pitchFamily="18" charset="0"/>
              </a:rPr>
              <a:t>a</a:t>
            </a:r>
            <a:r>
              <a:rPr lang="ar-SA" sz="2400" dirty="0">
                <a:latin typeface="Times New Roman" pitchFamily="18" charset="0"/>
                <a:cs typeface="Times New Roman" pitchFamily="18" charset="0"/>
              </a:rPr>
              <a:t>) في التفاعلات العكسية لمعرفة قدرة حمض معين </a:t>
            </a:r>
            <a:r>
              <a:rPr lang="ar-SA" sz="2400" dirty="0">
                <a:solidFill>
                  <a:srgbClr val="C00000"/>
                </a:solidFill>
                <a:latin typeface="Times New Roman" pitchFamily="18" charset="0"/>
                <a:cs typeface="Times New Roman" pitchFamily="18" charset="0"/>
              </a:rPr>
              <a:t>(</a:t>
            </a:r>
            <a:r>
              <a:rPr lang="en-US" sz="2400" dirty="0">
                <a:solidFill>
                  <a:srgbClr val="C00000"/>
                </a:solidFill>
                <a:latin typeface="Times New Roman" pitchFamily="18" charset="0"/>
                <a:cs typeface="Times New Roman" pitchFamily="18" charset="0"/>
              </a:rPr>
              <a:t>HA</a:t>
            </a:r>
            <a:r>
              <a:rPr lang="ar-SA" sz="2400" dirty="0">
                <a:solidFill>
                  <a:srgbClr val="C00000"/>
                </a:solidFill>
                <a:latin typeface="Times New Roman" pitchFamily="18" charset="0"/>
                <a:cs typeface="Times New Roman" pitchFamily="18" charset="0"/>
              </a:rPr>
              <a:t>) </a:t>
            </a:r>
            <a:r>
              <a:rPr lang="ar-SA" sz="2400" dirty="0">
                <a:latin typeface="Times New Roman" pitchFamily="18" charset="0"/>
                <a:cs typeface="Times New Roman" pitchFamily="18" charset="0"/>
              </a:rPr>
              <a:t>على فقد البروتون وتكوين القاعدة المقترنة له </a:t>
            </a:r>
            <a:r>
              <a:rPr lang="ar-SA" sz="2400" dirty="0">
                <a:solidFill>
                  <a:srgbClr val="C00000"/>
                </a:solidFill>
                <a:latin typeface="Times New Roman" pitchFamily="18" charset="0"/>
                <a:cs typeface="Times New Roman" pitchFamily="18" charset="0"/>
              </a:rPr>
              <a:t>(</a:t>
            </a:r>
            <a:r>
              <a:rPr lang="en-US" sz="2400" dirty="0">
                <a:solidFill>
                  <a:srgbClr val="C00000"/>
                </a:solidFill>
                <a:latin typeface="Times New Roman" pitchFamily="18" charset="0"/>
                <a:cs typeface="Times New Roman" pitchFamily="18" charset="0"/>
              </a:rPr>
              <a:t>A</a:t>
            </a:r>
            <a:r>
              <a:rPr lang="en-US" sz="2400" baseline="30000" dirty="0">
                <a:solidFill>
                  <a:srgbClr val="C00000"/>
                </a:solidFill>
                <a:latin typeface="Times New Roman" pitchFamily="18" charset="0"/>
                <a:cs typeface="Times New Roman" pitchFamily="18" charset="0"/>
              </a:rPr>
              <a:t>-</a:t>
            </a:r>
            <a:r>
              <a:rPr lang="ar-SA" sz="2400" dirty="0">
                <a:solidFill>
                  <a:srgbClr val="C00000"/>
                </a:solidFill>
                <a:latin typeface="Times New Roman" pitchFamily="18" charset="0"/>
                <a:cs typeface="Times New Roman" pitchFamily="18" charset="0"/>
              </a:rPr>
              <a:t>)</a:t>
            </a:r>
            <a:r>
              <a:rPr lang="ar-SA"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FD00D973-3E6F-47A6-9822-2328E9EF0329}" type="slidenum">
              <a:rPr lang="en-US" smtClean="0"/>
              <a:pPr/>
              <a:t>24</a:t>
            </a:fld>
            <a:endParaRPr lang="en-US"/>
          </a:p>
        </p:txBody>
      </p:sp>
      <p:pic>
        <p:nvPicPr>
          <p:cNvPr id="22530" name="Picture 2"/>
          <p:cNvPicPr>
            <a:picLocks noChangeAspect="1" noChangeArrowheads="1"/>
          </p:cNvPicPr>
          <p:nvPr/>
        </p:nvPicPr>
        <p:blipFill>
          <a:blip r:embed="rId2" cstate="print"/>
          <a:srcRect l="38333" t="48000" r="38334" b="37778"/>
          <a:stretch>
            <a:fillRect/>
          </a:stretch>
        </p:blipFill>
        <p:spPr bwMode="auto">
          <a:xfrm>
            <a:off x="2209800" y="4800600"/>
            <a:ext cx="47244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530"/>
                                        </p:tgtEl>
                                        <p:attrNameLst>
                                          <p:attrName>style.visibility</p:attrName>
                                        </p:attrNameLst>
                                      </p:cBhvr>
                                      <p:to>
                                        <p:strVal val="visible"/>
                                      </p:to>
                                    </p:set>
                                    <p:animEffect transition="in" filter="blinds(horizontal)">
                                      <p:cBhvr>
                                        <p:cTn id="22"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a:ln>
            <a:solidFill>
              <a:srgbClr val="C00000"/>
            </a:solidFill>
          </a:ln>
        </p:spPr>
        <p:txBody>
          <a:bodyPr>
            <a:normAutofit/>
          </a:bodyPr>
          <a:lstStyle/>
          <a:p>
            <a:pPr algn="ctr" rtl="1"/>
            <a:r>
              <a:rPr lang="ar-SA" sz="3000" b="1" dirty="0">
                <a:solidFill>
                  <a:srgbClr val="C00000"/>
                </a:solidFill>
                <a:latin typeface="Times New Roman" pitchFamily="18" charset="0"/>
                <a:cs typeface="Times New Roman" pitchFamily="18" charset="0"/>
              </a:rPr>
              <a:t>معادلة هندرسون – هازلباك لحساب قيمة الـ </a:t>
            </a:r>
            <a:r>
              <a:rPr lang="en-US" sz="3000" b="1" dirty="0">
                <a:solidFill>
                  <a:srgbClr val="C00000"/>
                </a:solidFill>
                <a:latin typeface="Times New Roman" pitchFamily="18" charset="0"/>
                <a:cs typeface="Times New Roman" pitchFamily="18" charset="0"/>
              </a:rPr>
              <a:t>pH</a:t>
            </a:r>
            <a:r>
              <a:rPr lang="ar-SA" sz="3000" b="1" dirty="0">
                <a:solidFill>
                  <a:srgbClr val="C00000"/>
                </a:solidFill>
                <a:latin typeface="Times New Roman" pitchFamily="18" charset="0"/>
                <a:cs typeface="Times New Roman" pitchFamily="18" charset="0"/>
              </a:rPr>
              <a:t> للحمض الضعيف </a:t>
            </a:r>
            <a:endParaRPr lang="en-US" sz="3000" dirty="0"/>
          </a:p>
        </p:txBody>
      </p:sp>
      <p:sp>
        <p:nvSpPr>
          <p:cNvPr id="3" name="Content Placeholder 2"/>
          <p:cNvSpPr>
            <a:spLocks noGrp="1"/>
          </p:cNvSpPr>
          <p:nvPr>
            <p:ph idx="1"/>
          </p:nvPr>
        </p:nvSpPr>
        <p:spPr>
          <a:xfrm>
            <a:off x="457200" y="1981200"/>
            <a:ext cx="8229600" cy="4593336"/>
          </a:xfrm>
          <a:ln>
            <a:solidFill>
              <a:srgbClr val="C00000"/>
            </a:solidFill>
          </a:ln>
        </p:spPr>
        <p:txBody>
          <a:bodyPr/>
          <a:lstStyle/>
          <a:p>
            <a:pPr algn="just" rtl="1">
              <a:buClr>
                <a:srgbClr val="C00000"/>
              </a:buClr>
              <a:buNone/>
            </a:pPr>
            <a:endParaRPr lang="en-US" sz="26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FD00D973-3E6F-47A6-9822-2328E9EF0329}" type="slidenum">
              <a:rPr lang="en-US" smtClean="0"/>
              <a:pPr/>
              <a:t>25</a:t>
            </a:fld>
            <a:endParaRPr lang="en-US"/>
          </a:p>
        </p:txBody>
      </p:sp>
      <p:pic>
        <p:nvPicPr>
          <p:cNvPr id="7" name="Picture 2"/>
          <p:cNvPicPr>
            <a:picLocks noChangeAspect="1" noChangeArrowheads="1"/>
          </p:cNvPicPr>
          <p:nvPr/>
        </p:nvPicPr>
        <p:blipFill>
          <a:blip r:embed="rId2" cstate="print"/>
          <a:srcRect l="38333" t="48323" r="38334" b="37778"/>
          <a:stretch>
            <a:fillRect/>
          </a:stretch>
        </p:blipFill>
        <p:spPr bwMode="auto">
          <a:xfrm>
            <a:off x="1524000" y="2133600"/>
            <a:ext cx="5638800" cy="13716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38889" t="31884" r="38889" b="27678"/>
          <a:stretch>
            <a:fillRect/>
          </a:stretch>
        </p:blipFill>
        <p:spPr bwMode="auto">
          <a:xfrm>
            <a:off x="1066800" y="3505200"/>
            <a:ext cx="69342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normAutofit/>
          </a:bodyPr>
          <a:lstStyle/>
          <a:p>
            <a:pPr algn="ctr" rtl="1"/>
            <a:r>
              <a:rPr lang="ar-SA" b="1" u="sng" dirty="0">
                <a:solidFill>
                  <a:srgbClr val="C00000"/>
                </a:solidFill>
                <a:latin typeface="Times New Roman" pitchFamily="18" charset="0"/>
                <a:cs typeface="Times New Roman" pitchFamily="18" charset="0"/>
              </a:rPr>
              <a:t>المحاليل الحيوية المنظمة </a:t>
            </a:r>
            <a:r>
              <a:rPr lang="en-US" b="1" u="sng" dirty="0">
                <a:solidFill>
                  <a:srgbClr val="C00000"/>
                </a:solidFill>
                <a:latin typeface="Times New Roman" pitchFamily="18" charset="0"/>
                <a:cs typeface="Times New Roman" pitchFamily="18" charset="0"/>
              </a:rPr>
              <a:t>Biological Buffer</a:t>
            </a:r>
            <a:r>
              <a:rPr lang="ar-SA" b="1" u="sng" dirty="0">
                <a:solidFill>
                  <a:srgbClr val="C00000"/>
                </a:solidFill>
                <a:latin typeface="Times New Roman" pitchFamily="18" charset="0"/>
                <a:cs typeface="Times New Roman" pitchFamily="18" charset="0"/>
              </a:rPr>
              <a:t> </a:t>
            </a: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ln>
            <a:solidFill>
              <a:srgbClr val="C00000"/>
            </a:solidFill>
          </a:ln>
        </p:spPr>
        <p:txBody>
          <a:bodyPr>
            <a:normAutofit/>
          </a:bodyPr>
          <a:lstStyle/>
          <a:p>
            <a:pPr algn="just" rtl="1">
              <a:buClr>
                <a:srgbClr val="C00000"/>
              </a:buClr>
            </a:pPr>
            <a:r>
              <a:rPr lang="ar-SA" sz="2400" dirty="0">
                <a:latin typeface="Times New Roman" pitchFamily="18" charset="0"/>
                <a:cs typeface="Times New Roman" pitchFamily="18" charset="0"/>
              </a:rPr>
              <a:t>هي المحاليل التي تقاوم التغير الكبير في الرقم الهيدروجيني (</a:t>
            </a:r>
            <a:r>
              <a:rPr lang="en-US" sz="2400" dirty="0">
                <a:latin typeface="Times New Roman" pitchFamily="18" charset="0"/>
                <a:cs typeface="Times New Roman" pitchFamily="18" charset="0"/>
              </a:rPr>
              <a:t>pH</a:t>
            </a:r>
            <a:r>
              <a:rPr lang="ar-SA" sz="2400" dirty="0">
                <a:latin typeface="Times New Roman" pitchFamily="18" charset="0"/>
                <a:cs typeface="Times New Roman" pitchFamily="18" charset="0"/>
              </a:rPr>
              <a:t>) للوسط عند إضافة كميات قليلة من حمض قوي أو قاعدة قوية.</a:t>
            </a:r>
          </a:p>
          <a:p>
            <a:pPr algn="just" rtl="1">
              <a:buClr>
                <a:srgbClr val="C00000"/>
              </a:buClr>
            </a:pPr>
            <a:endParaRPr lang="ar-SA" sz="1100" dirty="0">
              <a:latin typeface="Times New Roman" pitchFamily="18" charset="0"/>
              <a:cs typeface="Times New Roman" pitchFamily="18" charset="0"/>
            </a:endParaRPr>
          </a:p>
          <a:p>
            <a:pPr algn="just" rtl="1">
              <a:buClr>
                <a:srgbClr val="C00000"/>
              </a:buClr>
              <a:buFont typeface="Wingdings" pitchFamily="2" charset="2"/>
              <a:buChar char="ü"/>
            </a:pPr>
            <a:r>
              <a:rPr lang="ar-SA" sz="2400" dirty="0">
                <a:solidFill>
                  <a:srgbClr val="C00000"/>
                </a:solidFill>
                <a:latin typeface="Times New Roman" pitchFamily="18" charset="0"/>
                <a:cs typeface="Times New Roman" pitchFamily="18" charset="0"/>
              </a:rPr>
              <a:t> محاليل منظمة حمضية: </a:t>
            </a:r>
            <a:r>
              <a:rPr lang="ar-SA" sz="2400" dirty="0">
                <a:latin typeface="Times New Roman" pitchFamily="18" charset="0"/>
                <a:cs typeface="Times New Roman" pitchFamily="18" charset="0"/>
              </a:rPr>
              <a:t>تتكون من حمض ضعيف و ملح الحمض الضعيف (قاعدة مقترنة).</a:t>
            </a:r>
          </a:p>
          <a:p>
            <a:pPr algn="just" rtl="1">
              <a:buClr>
                <a:srgbClr val="C00000"/>
              </a:buClr>
              <a:buFont typeface="Wingdings" pitchFamily="2" charset="2"/>
              <a:buChar char="ü"/>
            </a:pPr>
            <a:endParaRPr lang="ar-SA" sz="1100" dirty="0">
              <a:latin typeface="Times New Roman" pitchFamily="18" charset="0"/>
              <a:cs typeface="Times New Roman" pitchFamily="18" charset="0"/>
            </a:endParaRPr>
          </a:p>
          <a:p>
            <a:pPr algn="just" rtl="1">
              <a:buClr>
                <a:srgbClr val="C00000"/>
              </a:buClr>
              <a:buFont typeface="Wingdings" pitchFamily="2" charset="2"/>
              <a:buChar char="ü"/>
            </a:pPr>
            <a:r>
              <a:rPr lang="ar-SA" sz="2400" dirty="0">
                <a:solidFill>
                  <a:srgbClr val="C00000"/>
                </a:solidFill>
                <a:latin typeface="Times New Roman" pitchFamily="18" charset="0"/>
                <a:cs typeface="Times New Roman" pitchFamily="18" charset="0"/>
              </a:rPr>
              <a:t> محاليل منظمة قاعدية: </a:t>
            </a:r>
            <a:r>
              <a:rPr lang="ar-SA" sz="2400" dirty="0">
                <a:latin typeface="Times New Roman" pitchFamily="18" charset="0"/>
                <a:cs typeface="Times New Roman" pitchFamily="18" charset="0"/>
              </a:rPr>
              <a:t>تتكون من قاعدة ضعيفة و ملح القاعدة الضعيفة (حمض مقترن). </a:t>
            </a:r>
          </a:p>
          <a:p>
            <a:pPr algn="just" rtl="1">
              <a:buClr>
                <a:srgbClr val="C00000"/>
              </a:buClr>
              <a:buNone/>
            </a:pPr>
            <a:endParaRPr lang="ar-SA" sz="1100" dirty="0">
              <a:latin typeface="Times New Roman" pitchFamily="18" charset="0"/>
              <a:cs typeface="Times New Roman" pitchFamily="18" charset="0"/>
            </a:endParaRPr>
          </a:p>
          <a:p>
            <a:pPr algn="just" rtl="1">
              <a:buClr>
                <a:srgbClr val="C00000"/>
              </a:buClr>
            </a:pPr>
            <a:r>
              <a:rPr lang="ar-SA" sz="2400" dirty="0">
                <a:latin typeface="Times New Roman" pitchFamily="18" charset="0"/>
                <a:cs typeface="Times New Roman" pitchFamily="18" charset="0"/>
              </a:rPr>
              <a:t>يكون المحلول محلولاً منظماً عندما تكون قيمة الـ </a:t>
            </a:r>
            <a:r>
              <a:rPr lang="en-US" sz="2400" dirty="0" err="1">
                <a:latin typeface="Times New Roman" pitchFamily="18" charset="0"/>
                <a:cs typeface="Times New Roman" pitchFamily="18" charset="0"/>
              </a:rPr>
              <a:t>pK</a:t>
            </a:r>
            <a:r>
              <a:rPr lang="en-US" sz="2400" baseline="-25000" dirty="0" err="1">
                <a:latin typeface="Times New Roman" pitchFamily="18" charset="0"/>
                <a:cs typeface="Times New Roman" pitchFamily="18" charset="0"/>
              </a:rPr>
              <a:t>a</a:t>
            </a:r>
            <a:r>
              <a:rPr lang="ar-SA" sz="2400" dirty="0">
                <a:latin typeface="Times New Roman" pitchFamily="18" charset="0"/>
                <a:cs typeface="Times New Roman" pitchFamily="18" charset="0"/>
              </a:rPr>
              <a:t> قريبة من قيمة الـ </a:t>
            </a:r>
            <a:r>
              <a:rPr lang="en-US" sz="2400" dirty="0">
                <a:latin typeface="Times New Roman" pitchFamily="18" charset="0"/>
                <a:cs typeface="Times New Roman" pitchFamily="18" charset="0"/>
              </a:rPr>
              <a:t>pH</a:t>
            </a:r>
            <a:r>
              <a:rPr lang="ar-SA"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r" rtl="1">
              <a:buClr>
                <a:srgbClr val="C00000"/>
              </a:buClr>
            </a:pPr>
            <a:endParaRPr lang="en-US" dirty="0"/>
          </a:p>
        </p:txBody>
      </p:sp>
      <p:sp>
        <p:nvSpPr>
          <p:cNvPr id="4" name="Slide Number Placeholder 3"/>
          <p:cNvSpPr>
            <a:spLocks noGrp="1"/>
          </p:cNvSpPr>
          <p:nvPr>
            <p:ph type="sldNum" sz="quarter" idx="12"/>
          </p:nvPr>
        </p:nvSpPr>
        <p:spPr/>
        <p:txBody>
          <a:bodyPr/>
          <a:lstStyle/>
          <a:p>
            <a:fld id="{FD00D973-3E6F-47A6-9822-2328E9EF0329}"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a:solidFill>
              <a:srgbClr val="C00000"/>
            </a:solidFill>
          </a:ln>
        </p:spPr>
        <p:txBody>
          <a:bodyPr>
            <a:normAutofit/>
          </a:bodyPr>
          <a:lstStyle/>
          <a:p>
            <a:pPr algn="ctr" rtl="1"/>
            <a:r>
              <a:rPr lang="ar-SA" b="1" u="sng" dirty="0">
                <a:solidFill>
                  <a:srgbClr val="C00000"/>
                </a:solidFill>
                <a:latin typeface="Times New Roman" pitchFamily="18" charset="0"/>
                <a:cs typeface="Times New Roman" pitchFamily="18" charset="0"/>
              </a:rPr>
              <a:t>المحاليل المنظمة</a:t>
            </a: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ln>
            <a:solidFill>
              <a:srgbClr val="C00000"/>
            </a:solidFill>
          </a:ln>
        </p:spPr>
        <p:txBody>
          <a:bodyPr/>
          <a:lstStyle/>
          <a:p>
            <a:pPr algn="just" rtl="1">
              <a:buClr>
                <a:srgbClr val="C00000"/>
              </a:buClr>
              <a:buFont typeface="Arial" pitchFamily="34" charset="0"/>
              <a:buChar char="•"/>
            </a:pPr>
            <a:r>
              <a:rPr lang="ar-SA" sz="2400" dirty="0">
                <a:latin typeface="Times New Roman" pitchFamily="18" charset="0"/>
                <a:cs typeface="Times New Roman" pitchFamily="18" charset="0"/>
              </a:rPr>
              <a:t>تلعب المحاليل المنظمة دوراً هاماً في الكثير من العمليات الفسيولوجية حيث تقوم هذه </a:t>
            </a:r>
            <a:r>
              <a:rPr lang="ar-SA" sz="2400" dirty="0">
                <a:solidFill>
                  <a:srgbClr val="FF0000"/>
                </a:solidFill>
                <a:latin typeface="Times New Roman" pitchFamily="18" charset="0"/>
                <a:cs typeface="Times New Roman" pitchFamily="18" charset="0"/>
              </a:rPr>
              <a:t>المحاليل بتثبيت درجة حموضة الوسط </a:t>
            </a:r>
            <a:r>
              <a:rPr lang="ar-SA" sz="2400" dirty="0">
                <a:latin typeface="Times New Roman" pitchFamily="18" charset="0"/>
                <a:cs typeface="Times New Roman" pitchFamily="18" charset="0"/>
              </a:rPr>
              <a:t>الذي تتم فيه التفاعلات الكيميائية داخل جسم الإنسان.</a:t>
            </a:r>
          </a:p>
          <a:p>
            <a:pPr algn="just" rtl="1">
              <a:buClr>
                <a:srgbClr val="C00000"/>
              </a:buClr>
              <a:buFont typeface="Arial" pitchFamily="34" charset="0"/>
              <a:buChar char="•"/>
            </a:pPr>
            <a:endParaRPr lang="ar-SA" sz="1200" dirty="0">
              <a:latin typeface="Times New Roman" pitchFamily="18" charset="0"/>
              <a:cs typeface="Times New Roman" pitchFamily="18" charset="0"/>
            </a:endParaRPr>
          </a:p>
          <a:p>
            <a:pPr algn="just" rtl="1">
              <a:buClr>
                <a:srgbClr val="C00000"/>
              </a:buClr>
              <a:buFont typeface="Arial" pitchFamily="34" charset="0"/>
              <a:buChar char="•"/>
            </a:pPr>
            <a:r>
              <a:rPr lang="ar-SA" sz="2400" dirty="0">
                <a:latin typeface="Times New Roman" pitchFamily="18" charset="0"/>
                <a:cs typeface="Times New Roman" pitchFamily="18" charset="0"/>
              </a:rPr>
              <a:t>مثل الدم والذي تكون فيه قيمة الـ </a:t>
            </a:r>
            <a:r>
              <a:rPr lang="en-US" sz="2400" dirty="0">
                <a:latin typeface="Times New Roman" pitchFamily="18" charset="0"/>
                <a:cs typeface="Times New Roman" pitchFamily="18" charset="0"/>
              </a:rPr>
              <a:t>pH</a:t>
            </a:r>
            <a:r>
              <a:rPr lang="ar-SA" sz="2400" dirty="0">
                <a:latin typeface="Times New Roman" pitchFamily="18" charset="0"/>
                <a:cs typeface="Times New Roman" pitchFamily="18" charset="0"/>
              </a:rPr>
              <a:t> تساوي 7.4، فإذا زادت هذه القيمة عن 8 أو قلت عن 7 تحدث اضطرابات خطيرة قد تؤدي للوفاة. </a:t>
            </a:r>
          </a:p>
          <a:p>
            <a:pPr algn="just" rtl="1">
              <a:buClr>
                <a:srgbClr val="C00000"/>
              </a:buClr>
              <a:buFont typeface="Arial" pitchFamily="34" charset="0"/>
              <a:buChar char="•"/>
            </a:pPr>
            <a:endParaRPr lang="ar-SA" sz="1200" dirty="0">
              <a:latin typeface="Times New Roman" pitchFamily="18" charset="0"/>
              <a:cs typeface="Times New Roman" pitchFamily="18" charset="0"/>
            </a:endParaRPr>
          </a:p>
          <a:p>
            <a:pPr algn="just" rtl="1">
              <a:buClr>
                <a:srgbClr val="C00000"/>
              </a:buClr>
              <a:buFont typeface="Arial" pitchFamily="34" charset="0"/>
              <a:buChar char="•"/>
            </a:pPr>
            <a:r>
              <a:rPr lang="ar-SA" sz="2400" dirty="0">
                <a:latin typeface="Times New Roman" pitchFamily="18" charset="0"/>
                <a:cs typeface="Times New Roman" pitchFamily="18" charset="0"/>
              </a:rPr>
              <a:t>ومن الأمثلة على المحاليل المنظمة في السوائل الحيوية: الفوسفات (</a:t>
            </a:r>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PO</a:t>
            </a:r>
            <a:r>
              <a:rPr lang="en-US" sz="2400" baseline="-25000" dirty="0">
                <a:latin typeface="Times New Roman" pitchFamily="18" charset="0"/>
                <a:cs typeface="Times New Roman" pitchFamily="18" charset="0"/>
              </a:rPr>
              <a:t>4</a:t>
            </a:r>
            <a:r>
              <a:rPr lang="en-US" sz="2400" baseline="30000" dirty="0">
                <a:latin typeface="Times New Roman" pitchFamily="18" charset="0"/>
                <a:cs typeface="Times New Roman" pitchFamily="18" charset="0"/>
              </a:rPr>
              <a:t>-</a:t>
            </a:r>
            <a:r>
              <a:rPr lang="ar-SA" sz="2400" dirty="0">
                <a:latin typeface="Times New Roman" pitchFamily="18" charset="0"/>
                <a:cs typeface="Times New Roman" pitchFamily="18" charset="0"/>
              </a:rPr>
              <a:t>)، الكربونات (</a:t>
            </a:r>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CO</a:t>
            </a:r>
            <a:r>
              <a:rPr lang="en-US" sz="2400" baseline="-25000" dirty="0">
                <a:latin typeface="Times New Roman" pitchFamily="18" charset="0"/>
                <a:cs typeface="Times New Roman" pitchFamily="18" charset="0"/>
              </a:rPr>
              <a:t>3</a:t>
            </a:r>
            <a:r>
              <a:rPr lang="ar-SA" sz="2400" dirty="0">
                <a:latin typeface="Times New Roman" pitchFamily="18" charset="0"/>
                <a:cs typeface="Times New Roman" pitchFamily="18" charset="0"/>
              </a:rPr>
              <a:t>)، الأحماض الأمينية والبروتينات.</a:t>
            </a:r>
            <a:endParaRPr lang="en-US" sz="2400" dirty="0">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fld id="{FD00D973-3E6F-47A6-9822-2328E9EF0329}"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ln>
            <a:solidFill>
              <a:srgbClr val="C00000"/>
            </a:solidFill>
          </a:ln>
        </p:spPr>
        <p:txBody>
          <a:bodyPr/>
          <a:lstStyle/>
          <a:p>
            <a:pPr algn="ctr" rtl="1"/>
            <a:r>
              <a:rPr lang="ar-SA" b="1" u="sng" dirty="0">
                <a:solidFill>
                  <a:srgbClr val="C00000"/>
                </a:solidFill>
                <a:latin typeface="Times New Roman" pitchFamily="18" charset="0"/>
                <a:cs typeface="Times New Roman" pitchFamily="18" charset="0"/>
              </a:rPr>
              <a:t>آلية عمل المحاليل المنظمة</a:t>
            </a:r>
            <a:endParaRPr lang="en-US" dirty="0"/>
          </a:p>
        </p:txBody>
      </p:sp>
      <p:sp>
        <p:nvSpPr>
          <p:cNvPr id="3" name="Content Placeholder 2"/>
          <p:cNvSpPr>
            <a:spLocks noGrp="1"/>
          </p:cNvSpPr>
          <p:nvPr>
            <p:ph idx="1"/>
          </p:nvPr>
        </p:nvSpPr>
        <p:spPr>
          <a:ln>
            <a:solidFill>
              <a:srgbClr val="C00000"/>
            </a:solidFill>
          </a:ln>
        </p:spPr>
        <p:txBody>
          <a:bodyPr/>
          <a:lstStyle/>
          <a:p>
            <a:pPr algn="just" rtl="1">
              <a:buClr>
                <a:srgbClr val="C00000"/>
              </a:buClr>
            </a:pPr>
            <a:r>
              <a:rPr lang="ar-SA" sz="2400" dirty="0">
                <a:latin typeface="Times New Roman" pitchFamily="18" charset="0"/>
                <a:cs typeface="Times New Roman" pitchFamily="18" charset="0"/>
              </a:rPr>
              <a:t>لتوضيح فكرة عمل المحلول المنظم نستخدم محلول منظم يحتوي على مزيج من حمض الخليك وخلات الصوديوم، فهو قادر على مقاومة التغير في</a:t>
            </a:r>
            <a:r>
              <a:rPr lang="en-US" sz="2400" dirty="0">
                <a:latin typeface="Times New Roman" pitchFamily="18" charset="0"/>
                <a:cs typeface="Times New Roman" pitchFamily="18" charset="0"/>
              </a:rPr>
              <a:t>pH </a:t>
            </a:r>
            <a:r>
              <a:rPr lang="ar-SA" sz="2400" dirty="0">
                <a:latin typeface="Times New Roman" pitchFamily="18" charset="0"/>
                <a:cs typeface="Times New Roman" pitchFamily="18" charset="0"/>
              </a:rPr>
              <a:t> المحلول عند إضافة كمية قليلة من الحمض القوي أو القاعدة القوية.</a:t>
            </a:r>
          </a:p>
          <a:p>
            <a:pPr algn="r" rtl="1">
              <a:buClr>
                <a:srgbClr val="C00000"/>
              </a:buClr>
              <a:buNone/>
            </a:pPr>
            <a:endParaRPr lang="ar-SA" sz="1100" dirty="0">
              <a:latin typeface="Times New Roman" pitchFamily="18" charset="0"/>
              <a:cs typeface="Times New Roman" pitchFamily="18" charset="0"/>
            </a:endParaRPr>
          </a:p>
          <a:p>
            <a:pPr algn="just" rtl="1">
              <a:buClr>
                <a:srgbClr val="C00000"/>
              </a:buClr>
            </a:pPr>
            <a:r>
              <a:rPr lang="ar-SA" sz="2400" dirty="0">
                <a:latin typeface="Times New Roman" pitchFamily="18" charset="0"/>
                <a:cs typeface="Times New Roman" pitchFamily="18" charset="0"/>
              </a:rPr>
              <a:t> فعند إضافة حمض قوي للوسط، تقوم أيونات الخلات (القاعدة القرينة) بالإتحاد مع أيونات الهيدروجين لتكوين حمض ضعيف لا يؤثر على درجة الـ </a:t>
            </a:r>
            <a:r>
              <a:rPr lang="en-US" sz="2400" dirty="0">
                <a:latin typeface="Times New Roman" pitchFamily="18" charset="0"/>
                <a:cs typeface="Times New Roman" pitchFamily="18" charset="0"/>
              </a:rPr>
              <a:t>pH</a:t>
            </a:r>
            <a:r>
              <a:rPr lang="ar-SA"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ar-SA" dirty="0"/>
          </a:p>
          <a:p>
            <a:endParaRPr lang="en-US" dirty="0"/>
          </a:p>
        </p:txBody>
      </p:sp>
      <p:sp>
        <p:nvSpPr>
          <p:cNvPr id="4" name="Slide Number Placeholder 3"/>
          <p:cNvSpPr>
            <a:spLocks noGrp="1"/>
          </p:cNvSpPr>
          <p:nvPr>
            <p:ph type="sldNum" sz="quarter" idx="12"/>
          </p:nvPr>
        </p:nvSpPr>
        <p:spPr/>
        <p:txBody>
          <a:bodyPr/>
          <a:lstStyle/>
          <a:p>
            <a:fld id="{FD00D973-3E6F-47A6-9822-2328E9EF0329}" type="slidenum">
              <a:rPr lang="en-US" smtClean="0"/>
              <a:pPr/>
              <a:t>28</a:t>
            </a:fld>
            <a:endParaRPr lang="en-US"/>
          </a:p>
        </p:txBody>
      </p:sp>
      <p:pic>
        <p:nvPicPr>
          <p:cNvPr id="24580" name="Picture 4"/>
          <p:cNvPicPr>
            <a:picLocks noChangeAspect="1" noChangeArrowheads="1"/>
          </p:cNvPicPr>
          <p:nvPr/>
        </p:nvPicPr>
        <p:blipFill>
          <a:blip r:embed="rId2" cstate="print"/>
          <a:srcRect l="35000" t="48889" r="34444" b="40444"/>
          <a:stretch>
            <a:fillRect/>
          </a:stretch>
        </p:blipFill>
        <p:spPr bwMode="auto">
          <a:xfrm>
            <a:off x="2362200" y="4572000"/>
            <a:ext cx="43434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blinds(horizontal)">
                                      <p:cBhvr>
                                        <p:cTn id="1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ln>
            <a:solidFill>
              <a:srgbClr val="C00000"/>
            </a:solidFill>
          </a:ln>
        </p:spPr>
        <p:txBody>
          <a:bodyPr/>
          <a:lstStyle/>
          <a:p>
            <a:pPr algn="ctr" rtl="1"/>
            <a:r>
              <a:rPr lang="ar-SA" b="1" u="sng" dirty="0">
                <a:solidFill>
                  <a:srgbClr val="C00000"/>
                </a:solidFill>
                <a:latin typeface="Times New Roman" pitchFamily="18" charset="0"/>
                <a:cs typeface="Times New Roman" pitchFamily="18" charset="0"/>
              </a:rPr>
              <a:t>المحاليل المنظمة</a:t>
            </a:r>
            <a:endParaRPr lang="en-US" dirty="0"/>
          </a:p>
        </p:txBody>
      </p:sp>
      <p:sp>
        <p:nvSpPr>
          <p:cNvPr id="3" name="Content Placeholder 2"/>
          <p:cNvSpPr>
            <a:spLocks noGrp="1"/>
          </p:cNvSpPr>
          <p:nvPr>
            <p:ph idx="1"/>
          </p:nvPr>
        </p:nvSpPr>
        <p:spPr>
          <a:ln>
            <a:solidFill>
              <a:srgbClr val="C00000"/>
            </a:solidFill>
          </a:ln>
        </p:spPr>
        <p:txBody>
          <a:bodyPr/>
          <a:lstStyle/>
          <a:p>
            <a:pPr algn="just" rtl="1">
              <a:buClr>
                <a:srgbClr val="C00000"/>
              </a:buClr>
            </a:pPr>
            <a:r>
              <a:rPr lang="ar-SA" sz="2400" dirty="0">
                <a:latin typeface="Times New Roman" pitchFamily="18" charset="0"/>
                <a:cs typeface="Times New Roman" pitchFamily="18" charset="0"/>
              </a:rPr>
              <a:t>عند إضافة قاعدة قوية للمحلول، يقوم حمض الخليك بالإتحاد مع أيونات الهيدروكسيل لتكوين ملح الخلات والماء اللذان لا يؤثران على قيمة الـ </a:t>
            </a:r>
            <a:r>
              <a:rPr lang="en-US" sz="2400" dirty="0">
                <a:latin typeface="Times New Roman" pitchFamily="18" charset="0"/>
                <a:cs typeface="Times New Roman" pitchFamily="18" charset="0"/>
              </a:rPr>
              <a:t>pH</a:t>
            </a:r>
            <a:r>
              <a:rPr lang="ar-SA" sz="2400" dirty="0">
                <a:latin typeface="Times New Roman" pitchFamily="18" charset="0"/>
                <a:cs typeface="Times New Roman" pitchFamily="18" charset="0"/>
              </a:rPr>
              <a:t>.</a:t>
            </a:r>
          </a:p>
          <a:p>
            <a:pPr algn="r" rtl="1">
              <a:buClr>
                <a:srgbClr val="C00000"/>
              </a:buClr>
            </a:pPr>
            <a:endParaRPr lang="ar-SA" dirty="0">
              <a:latin typeface="Times New Roman" pitchFamily="18" charset="0"/>
              <a:cs typeface="Times New Roman" pitchFamily="18" charset="0"/>
            </a:endParaRPr>
          </a:p>
          <a:p>
            <a:pPr algn="r" rtl="1">
              <a:buClr>
                <a:srgbClr val="C00000"/>
              </a:buClr>
            </a:pPr>
            <a:endParaRPr lang="ar-SA" dirty="0">
              <a:latin typeface="Times New Roman" pitchFamily="18" charset="0"/>
              <a:cs typeface="Times New Roman" pitchFamily="18" charset="0"/>
            </a:endParaRPr>
          </a:p>
          <a:p>
            <a:pPr algn="r" rtl="1">
              <a:buClr>
                <a:srgbClr val="C00000"/>
              </a:buClr>
            </a:pPr>
            <a:endParaRPr lang="ar-SA" dirty="0">
              <a:latin typeface="Times New Roman" pitchFamily="18" charset="0"/>
              <a:cs typeface="Times New Roman" pitchFamily="18" charset="0"/>
            </a:endParaRPr>
          </a:p>
          <a:p>
            <a:pPr algn="r" rtl="1">
              <a:buClr>
                <a:srgbClr val="C00000"/>
              </a:buClr>
              <a:buNone/>
            </a:pPr>
            <a:endParaRPr lang="ar-SA" dirty="0">
              <a:latin typeface="Times New Roman" pitchFamily="18" charset="0"/>
              <a:cs typeface="Times New Roman" pitchFamily="18" charset="0"/>
            </a:endParaRPr>
          </a:p>
          <a:p>
            <a:pPr algn="r" rtl="1">
              <a:buClr>
                <a:srgbClr val="C00000"/>
              </a:buClr>
              <a:buNone/>
            </a:pPr>
            <a:endParaRPr lang="ar-SA" sz="800" dirty="0">
              <a:latin typeface="Times New Roman" pitchFamily="18" charset="0"/>
              <a:cs typeface="Times New Roman" pitchFamily="18" charset="0"/>
            </a:endParaRPr>
          </a:p>
          <a:p>
            <a:pPr algn="just" rtl="1">
              <a:buClr>
                <a:srgbClr val="C00000"/>
              </a:buClr>
            </a:pPr>
            <a:endParaRPr lang="ar-SA" sz="1200" dirty="0">
              <a:latin typeface="Times New Roman" pitchFamily="18" charset="0"/>
              <a:cs typeface="Times New Roman" pitchFamily="18" charset="0"/>
            </a:endParaRPr>
          </a:p>
          <a:p>
            <a:pPr algn="just" rtl="1">
              <a:buClr>
                <a:srgbClr val="C00000"/>
              </a:buClr>
            </a:pPr>
            <a:r>
              <a:rPr lang="ar-SA" sz="2400" dirty="0">
                <a:latin typeface="Times New Roman" pitchFamily="18" charset="0"/>
                <a:cs typeface="Times New Roman" pitchFamily="18" charset="0"/>
              </a:rPr>
              <a:t>وهكذا يستطيع المحلول المنظم أن يلغي أثر إضافة أي حمض قوي أو قاعدة قوية ويُبقي على قيمة </a:t>
            </a:r>
            <a:r>
              <a:rPr lang="en-US" sz="2400" dirty="0">
                <a:latin typeface="Times New Roman" pitchFamily="18" charset="0"/>
                <a:cs typeface="Times New Roman" pitchFamily="18" charset="0"/>
              </a:rPr>
              <a:t>pH</a:t>
            </a:r>
            <a:r>
              <a:rPr lang="ar-SA" sz="2400" dirty="0">
                <a:latin typeface="Times New Roman" pitchFamily="18" charset="0"/>
                <a:cs typeface="Times New Roman" pitchFamily="18" charset="0"/>
              </a:rPr>
              <a:t> ثابتة تقريباً.</a:t>
            </a:r>
            <a:endParaRPr lang="en-US" sz="2400" dirty="0">
              <a:latin typeface="Times New Roman" pitchFamily="18" charset="0"/>
              <a:cs typeface="Times New Roman" pitchFamily="18" charset="0"/>
            </a:endParaRPr>
          </a:p>
          <a:p>
            <a:pPr algn="r" rtl="1">
              <a:buClr>
                <a:srgbClr val="C00000"/>
              </a:buClr>
            </a:pPr>
            <a:endParaRPr lang="en-US" dirty="0">
              <a:latin typeface="Times New Roman" pitchFamily="18" charset="0"/>
              <a:cs typeface="Times New Roman" pitchFamily="18" charset="0"/>
            </a:endParaRPr>
          </a:p>
          <a:p>
            <a:pPr algn="r" rtl="1">
              <a:buClr>
                <a:srgbClr val="C00000"/>
              </a:buClr>
            </a:pPr>
            <a:endParaRPr lang="ar-SA"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FD00D973-3E6F-47A6-9822-2328E9EF0329}" type="slidenum">
              <a:rPr lang="en-US" smtClean="0"/>
              <a:pPr/>
              <a:t>29</a:t>
            </a:fld>
            <a:endParaRPr lang="en-US"/>
          </a:p>
        </p:txBody>
      </p:sp>
      <p:pic>
        <p:nvPicPr>
          <p:cNvPr id="25602" name="Picture 2"/>
          <p:cNvPicPr>
            <a:picLocks noChangeAspect="1" noChangeArrowheads="1"/>
          </p:cNvPicPr>
          <p:nvPr/>
        </p:nvPicPr>
        <p:blipFill>
          <a:blip r:embed="rId2" cstate="print"/>
          <a:srcRect l="35000" t="70223" r="34444" b="19111"/>
          <a:stretch>
            <a:fillRect/>
          </a:stretch>
        </p:blipFill>
        <p:spPr bwMode="auto">
          <a:xfrm>
            <a:off x="2438400" y="3276600"/>
            <a:ext cx="43434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blinds(horizontal)">
                                      <p:cBhvr>
                                        <p:cTn id="12" dur="500"/>
                                        <p:tgtEl>
                                          <p:spTgt spid="256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38200"/>
            <a:ext cx="8229600" cy="838200"/>
          </a:xfrm>
          <a:ln>
            <a:solidFill>
              <a:srgbClr val="C00000"/>
            </a:solidFill>
          </a:ln>
        </p:spPr>
        <p:txBody>
          <a:bodyPr>
            <a:normAutofit/>
          </a:bodyPr>
          <a:lstStyle/>
          <a:p>
            <a:pPr algn="ctr" rtl="1"/>
            <a:r>
              <a:rPr lang="ar-SA" sz="4400" b="1" u="sng" dirty="0">
                <a:solidFill>
                  <a:srgbClr val="C00000"/>
                </a:solidFill>
                <a:latin typeface="Times New Roman" pitchFamily="18" charset="0"/>
                <a:cs typeface="Times New Roman" pitchFamily="18" charset="0"/>
              </a:rPr>
              <a:t>تأين الماء</a:t>
            </a:r>
            <a:r>
              <a:rPr lang="ar-SA" b="1" u="sng" dirty="0">
                <a:solidFill>
                  <a:srgbClr val="C00000"/>
                </a:solidFill>
                <a:latin typeface="Times New Roman" pitchFamily="18" charset="0"/>
                <a:cs typeface="Times New Roman" pitchFamily="18" charset="0"/>
              </a:rPr>
              <a:t> </a:t>
            </a:r>
            <a:r>
              <a:rPr lang="ar-SA" sz="3600" b="1" u="sng" dirty="0">
                <a:solidFill>
                  <a:srgbClr val="C00000"/>
                </a:solidFill>
                <a:latin typeface="Times New Roman" pitchFamily="18" charset="0"/>
                <a:cs typeface="Times New Roman" pitchFamily="18" charset="0"/>
              </a:rPr>
              <a:t>(</a:t>
            </a:r>
            <a:r>
              <a:rPr lang="en-US" sz="3600" b="1" u="sng" dirty="0">
                <a:solidFill>
                  <a:srgbClr val="C00000"/>
                </a:solidFill>
                <a:latin typeface="Times New Roman" pitchFamily="18" charset="0"/>
                <a:cs typeface="Times New Roman" pitchFamily="18" charset="0"/>
              </a:rPr>
              <a:t>Ionization of Water</a:t>
            </a:r>
            <a:r>
              <a:rPr lang="ar-SA" sz="3600" b="1" u="sng" dirty="0">
                <a:solidFill>
                  <a:srgbClr val="C00000"/>
                </a:solidFill>
                <a:latin typeface="Times New Roman" pitchFamily="18" charset="0"/>
                <a:cs typeface="Times New Roman" pitchFamily="18" charset="0"/>
              </a:rPr>
              <a:t>)</a:t>
            </a:r>
            <a:endParaRPr lang="en-US" sz="3600" u="sng"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905000"/>
            <a:ext cx="8229600" cy="4669536"/>
          </a:xfrm>
          <a:ln>
            <a:solidFill>
              <a:srgbClr val="C00000"/>
            </a:solidFill>
          </a:ln>
        </p:spPr>
        <p:txBody>
          <a:bodyPr>
            <a:normAutofit/>
          </a:bodyPr>
          <a:lstStyle/>
          <a:p>
            <a:pPr algn="just" rtl="1">
              <a:buClr>
                <a:srgbClr val="C00000"/>
              </a:buClr>
            </a:pPr>
            <a:r>
              <a:rPr lang="ar-SA" sz="2400" dirty="0">
                <a:latin typeface="Times New Roman" pitchFamily="18" charset="0"/>
                <a:cs typeface="Times New Roman" pitchFamily="18" charset="0"/>
              </a:rPr>
              <a:t>الماء جزيء بسيط قطبي يتكون من ذرتي هيدروجين (</a:t>
            </a:r>
            <a:r>
              <a:rPr lang="en-US" sz="2400" dirty="0">
                <a:latin typeface="Times New Roman" pitchFamily="18" charset="0"/>
                <a:cs typeface="Times New Roman" pitchFamily="18" charset="0"/>
              </a:rPr>
              <a:t>H</a:t>
            </a:r>
            <a:r>
              <a:rPr lang="ar-SA" sz="2400" dirty="0">
                <a:latin typeface="Times New Roman" pitchFamily="18" charset="0"/>
                <a:cs typeface="Times New Roman" pitchFamily="18" charset="0"/>
              </a:rPr>
              <a:t>) وذرة أوكسجين (</a:t>
            </a:r>
            <a:r>
              <a:rPr lang="en-US" sz="2400" dirty="0">
                <a:latin typeface="Times New Roman" pitchFamily="18" charset="0"/>
                <a:cs typeface="Times New Roman" pitchFamily="18" charset="0"/>
              </a:rPr>
              <a:t>O</a:t>
            </a:r>
            <a:r>
              <a:rPr lang="ar-SA" sz="2400" dirty="0">
                <a:latin typeface="Times New Roman" pitchFamily="18" charset="0"/>
                <a:cs typeface="Times New Roman" pitchFamily="18" charset="0"/>
              </a:rPr>
              <a:t>) مرتبطين مع بعضهم البعض برابطة تساهمية.</a:t>
            </a:r>
          </a:p>
          <a:p>
            <a:pPr algn="just" rtl="1">
              <a:buClr>
                <a:srgbClr val="C00000"/>
              </a:buClr>
            </a:pPr>
            <a:endParaRPr lang="ar-SA" sz="1200" dirty="0">
              <a:latin typeface="Times New Roman" pitchFamily="18" charset="0"/>
              <a:cs typeface="Times New Roman" pitchFamily="18" charset="0"/>
            </a:endParaRPr>
          </a:p>
          <a:p>
            <a:pPr algn="just" rtl="1">
              <a:buClr>
                <a:srgbClr val="C00000"/>
              </a:buClr>
            </a:pPr>
            <a:r>
              <a:rPr lang="ar-SA" sz="2400" dirty="0">
                <a:latin typeface="Times New Roman" pitchFamily="18" charset="0"/>
                <a:cs typeface="Times New Roman" pitchFamily="18" charset="0"/>
              </a:rPr>
              <a:t>بالرغم من أن جزيء الماء له قابلية ضعيفة على التأين (التفكك) بسبب صغر كتلة ذرة الهيدروجين حيث يرتبط إلكترونها الوحيد ارتباطاً قوياً مع ذرة الأوكسجين إلا أن هذه الظاهرة لها أهمية بيولوجية كبيرة جداً.</a:t>
            </a:r>
          </a:p>
          <a:p>
            <a:pPr algn="just" rtl="1">
              <a:buClr>
                <a:srgbClr val="C00000"/>
              </a:buClr>
            </a:pPr>
            <a:endParaRPr lang="ar-SA" sz="1200" dirty="0">
              <a:latin typeface="Times New Roman" pitchFamily="18" charset="0"/>
              <a:cs typeface="Times New Roman" pitchFamily="18" charset="0"/>
            </a:endParaRPr>
          </a:p>
          <a:p>
            <a:pPr algn="just" rtl="1">
              <a:buClr>
                <a:srgbClr val="C00000"/>
              </a:buClr>
            </a:pPr>
            <a:r>
              <a:rPr lang="ar-SA" sz="2400" dirty="0">
                <a:latin typeface="Times New Roman" pitchFamily="18" charset="0"/>
                <a:cs typeface="Times New Roman" pitchFamily="18" charset="0"/>
              </a:rPr>
              <a:t>يتأين جزيء الماء تأين عكسي ليعطي أيون </a:t>
            </a:r>
            <a:r>
              <a:rPr lang="ar-SA" sz="2400" dirty="0">
                <a:solidFill>
                  <a:srgbClr val="FF0000"/>
                </a:solidFill>
                <a:latin typeface="Times New Roman" pitchFamily="18" charset="0"/>
                <a:cs typeface="Times New Roman" pitchFamily="18" charset="0"/>
              </a:rPr>
              <a:t>البروتون</a:t>
            </a:r>
            <a:r>
              <a:rPr lang="ar-SA" sz="2400" dirty="0">
                <a:latin typeface="Times New Roman" pitchFamily="18" charset="0"/>
                <a:cs typeface="Times New Roman" pitchFamily="18" charset="0"/>
              </a:rPr>
              <a:t> (</a:t>
            </a:r>
            <a:r>
              <a:rPr lang="en-US" sz="2400" dirty="0">
                <a:latin typeface="Times New Roman" pitchFamily="18" charset="0"/>
                <a:cs typeface="Times New Roman" pitchFamily="18" charset="0"/>
              </a:rPr>
              <a:t>H</a:t>
            </a:r>
            <a:r>
              <a:rPr lang="en-US" sz="2400" baseline="30000" dirty="0">
                <a:latin typeface="Times New Roman" pitchFamily="18" charset="0"/>
                <a:cs typeface="Times New Roman" pitchFamily="18" charset="0"/>
              </a:rPr>
              <a:t>+</a:t>
            </a:r>
            <a:r>
              <a:rPr lang="ar-SA" sz="2400" dirty="0">
                <a:latin typeface="Times New Roman" pitchFamily="18" charset="0"/>
                <a:cs typeface="Times New Roman" pitchFamily="18" charset="0"/>
              </a:rPr>
              <a:t>) وأيون </a:t>
            </a:r>
            <a:r>
              <a:rPr lang="ar-SA" sz="2400" dirty="0">
                <a:solidFill>
                  <a:srgbClr val="FF0000"/>
                </a:solidFill>
                <a:latin typeface="Times New Roman" pitchFamily="18" charset="0"/>
                <a:cs typeface="Times New Roman" pitchFamily="18" charset="0"/>
              </a:rPr>
              <a:t>الهيدروكسيد</a:t>
            </a:r>
            <a:r>
              <a:rPr lang="ar-SA" sz="2400" dirty="0">
                <a:latin typeface="Times New Roman" pitchFamily="18" charset="0"/>
                <a:cs typeface="Times New Roman" pitchFamily="18" charset="0"/>
              </a:rPr>
              <a:t> (</a:t>
            </a:r>
            <a:r>
              <a:rPr lang="en-US" sz="2400" dirty="0">
                <a:latin typeface="Times New Roman" pitchFamily="18" charset="0"/>
                <a:cs typeface="Times New Roman" pitchFamily="18" charset="0"/>
              </a:rPr>
              <a:t>OH</a:t>
            </a:r>
            <a:r>
              <a:rPr lang="en-US" sz="2400" baseline="30000" dirty="0">
                <a:latin typeface="Times New Roman" pitchFamily="18" charset="0"/>
                <a:cs typeface="Times New Roman" pitchFamily="18" charset="0"/>
              </a:rPr>
              <a:t>-</a:t>
            </a:r>
            <a:r>
              <a:rPr lang="ar-SA" sz="2400" dirty="0">
                <a:latin typeface="Times New Roman" pitchFamily="18" charset="0"/>
                <a:cs typeface="Times New Roman" pitchFamily="18" charset="0"/>
              </a:rPr>
              <a:t>) كما هو موضح في المعادلة التالية:</a:t>
            </a:r>
          </a:p>
        </p:txBody>
      </p:sp>
      <p:sp>
        <p:nvSpPr>
          <p:cNvPr id="4" name="Slide Number Placeholder 3"/>
          <p:cNvSpPr>
            <a:spLocks noGrp="1"/>
          </p:cNvSpPr>
          <p:nvPr>
            <p:ph type="sldNum" sz="quarter" idx="12"/>
          </p:nvPr>
        </p:nvSpPr>
        <p:spPr/>
        <p:txBody>
          <a:bodyPr/>
          <a:lstStyle/>
          <a:p>
            <a:fld id="{FD00D973-3E6F-47A6-9822-2328E9EF0329}" type="slidenum">
              <a:rPr lang="en-US" smtClean="0"/>
              <a:pPr/>
              <a:t>3</a:t>
            </a:fld>
            <a:endParaRPr lang="en-US"/>
          </a:p>
        </p:txBody>
      </p:sp>
      <p:pic>
        <p:nvPicPr>
          <p:cNvPr id="6" name="Picture 3"/>
          <p:cNvPicPr>
            <a:picLocks noChangeAspect="1" noChangeArrowheads="1"/>
          </p:cNvPicPr>
          <p:nvPr/>
        </p:nvPicPr>
        <p:blipFill rotWithShape="1">
          <a:blip r:embed="rId2" cstate="print"/>
          <a:srcRect l="41583" t="59950" r="40578" b="32264"/>
          <a:stretch/>
        </p:blipFill>
        <p:spPr bwMode="auto">
          <a:xfrm>
            <a:off x="2514600" y="5151120"/>
            <a:ext cx="3810000" cy="822960"/>
          </a:xfrm>
          <a:prstGeom prst="rect">
            <a:avLst/>
          </a:prstGeom>
          <a:noFill/>
          <a:ln w="9525">
            <a:solidFill>
              <a:srgbClr val="C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4.media.tumblr.com/tumblr_m5ii71n2sk1rxdr1so1_5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27" y="304800"/>
            <a:ext cx="7405928" cy="26661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ollective.chem.cmu.edu/buffers/images/Pict3buff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00400"/>
            <a:ext cx="2506987" cy="24684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91000" y="4572000"/>
            <a:ext cx="4419600" cy="923330"/>
          </a:xfrm>
          <a:prstGeom prst="rect">
            <a:avLst/>
          </a:prstGeom>
          <a:noFill/>
        </p:spPr>
        <p:txBody>
          <a:bodyPr wrap="square" rtlCol="0">
            <a:spAutoFit/>
          </a:bodyPr>
          <a:lstStyle/>
          <a:p>
            <a:r>
              <a:rPr lang="en-US" dirty="0"/>
              <a:t>Animation:</a:t>
            </a:r>
          </a:p>
          <a:p>
            <a:r>
              <a:rPr lang="en-US" dirty="0"/>
              <a:t>http://www.mhhe.com/physsci/chemistry/essentialchemistry/flash/buffer12.swf</a:t>
            </a:r>
          </a:p>
        </p:txBody>
      </p:sp>
      <p:sp>
        <p:nvSpPr>
          <p:cNvPr id="4" name="Slide Number Placeholder 3"/>
          <p:cNvSpPr>
            <a:spLocks noGrp="1"/>
          </p:cNvSpPr>
          <p:nvPr>
            <p:ph type="sldNum" sz="quarter" idx="12"/>
          </p:nvPr>
        </p:nvSpPr>
        <p:spPr/>
        <p:txBody>
          <a:bodyPr/>
          <a:lstStyle/>
          <a:p>
            <a:fld id="{0ACF0500-E876-4F0C-AA0C-190A6721753C}" type="slidenum">
              <a:rPr lang="en-US" smtClean="0"/>
              <a:pPr/>
              <a:t>30</a:t>
            </a:fld>
            <a:endParaRPr lang="en-US"/>
          </a:p>
        </p:txBody>
      </p:sp>
    </p:spTree>
    <p:extLst>
      <p:ext uri="{BB962C8B-B14F-4D97-AF65-F5344CB8AC3E}">
        <p14:creationId xmlns:p14="http://schemas.microsoft.com/office/powerpoint/2010/main" val="730921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normAutofit/>
          </a:bodyPr>
          <a:lstStyle/>
          <a:p>
            <a:pPr algn="ctr" rtl="1"/>
            <a:r>
              <a:rPr lang="ar-SA" b="1" u="sng" dirty="0">
                <a:solidFill>
                  <a:srgbClr val="C00000"/>
                </a:solidFill>
                <a:latin typeface="Times New Roman" pitchFamily="18" charset="0"/>
                <a:cs typeface="Times New Roman" pitchFamily="18" charset="0"/>
              </a:rPr>
              <a:t>المعايرة </a:t>
            </a:r>
            <a:r>
              <a:rPr lang="en-US" b="1" u="sng" dirty="0">
                <a:solidFill>
                  <a:srgbClr val="C00000"/>
                </a:solidFill>
                <a:latin typeface="Times New Roman" pitchFamily="18" charset="0"/>
                <a:cs typeface="Times New Roman" pitchFamily="18" charset="0"/>
              </a:rPr>
              <a:t>Titration</a:t>
            </a:r>
            <a:endParaRPr lang="en-US" dirty="0"/>
          </a:p>
        </p:txBody>
      </p:sp>
      <p:sp>
        <p:nvSpPr>
          <p:cNvPr id="3" name="Content Placeholder 2"/>
          <p:cNvSpPr>
            <a:spLocks noGrp="1"/>
          </p:cNvSpPr>
          <p:nvPr>
            <p:ph idx="1"/>
          </p:nvPr>
        </p:nvSpPr>
        <p:spPr>
          <a:ln>
            <a:solidFill>
              <a:srgbClr val="C00000"/>
            </a:solidFill>
          </a:ln>
        </p:spPr>
        <p:txBody>
          <a:bodyPr/>
          <a:lstStyle/>
          <a:p>
            <a:pPr algn="just" rtl="1">
              <a:buClr>
                <a:srgbClr val="C00000"/>
              </a:buClr>
            </a:pPr>
            <a:r>
              <a:rPr lang="ar-SA" sz="2400" dirty="0">
                <a:latin typeface="Times New Roman" pitchFamily="18" charset="0"/>
                <a:cs typeface="Times New Roman" pitchFamily="18" charset="0"/>
              </a:rPr>
              <a:t>هي عبارة عن عملية كيميائية يتم بواسطتها معرفة تركيز حمض ضعيف </a:t>
            </a:r>
            <a:r>
              <a:rPr lang="ar-SA" sz="2400" b="1" dirty="0">
                <a:solidFill>
                  <a:srgbClr val="C00000"/>
                </a:solidFill>
                <a:latin typeface="Times New Roman" pitchFamily="18" charset="0"/>
                <a:cs typeface="Times New Roman" pitchFamily="18" charset="0"/>
              </a:rPr>
              <a:t>(</a:t>
            </a:r>
            <a:r>
              <a:rPr lang="en-US" sz="2400" b="1" dirty="0">
                <a:solidFill>
                  <a:srgbClr val="C00000"/>
                </a:solidFill>
                <a:latin typeface="Times New Roman" pitchFamily="18" charset="0"/>
                <a:cs typeface="Times New Roman" pitchFamily="18" charset="0"/>
              </a:rPr>
              <a:t>HA</a:t>
            </a:r>
            <a:r>
              <a:rPr lang="ar-SA" sz="2400" b="1" dirty="0">
                <a:solidFill>
                  <a:srgbClr val="C00000"/>
                </a:solidFill>
                <a:latin typeface="Times New Roman" pitchFamily="18" charset="0"/>
                <a:cs typeface="Times New Roman" pitchFamily="18" charset="0"/>
              </a:rPr>
              <a:t>) </a:t>
            </a:r>
            <a:r>
              <a:rPr lang="ar-SA" sz="2400" dirty="0">
                <a:latin typeface="Times New Roman" pitchFamily="18" charset="0"/>
                <a:cs typeface="Times New Roman" pitchFamily="18" charset="0"/>
              </a:rPr>
              <a:t>(ذو حجم معلوم) في محلول مائي، وذلك عن طريق معايرة (إضافة) هذا الحمض الضعيف وملحه بمحلول قاعدة قوية (بحجم وتركيز معلوم) غالباً ما تكون هيدروكسيد الصوديوم</a:t>
            </a:r>
            <a:r>
              <a:rPr lang="ar-SA" sz="2400" b="1" dirty="0">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a:t>
            </a:r>
            <a:r>
              <a:rPr lang="en-US" sz="2400" b="1" dirty="0" err="1">
                <a:solidFill>
                  <a:srgbClr val="C00000"/>
                </a:solidFill>
                <a:latin typeface="Times New Roman" pitchFamily="18" charset="0"/>
                <a:cs typeface="Times New Roman" pitchFamily="18" charset="0"/>
              </a:rPr>
              <a:t>NaOH</a:t>
            </a:r>
            <a:r>
              <a:rPr lang="ar-SA" sz="2400" b="1" dirty="0">
                <a:solidFill>
                  <a:srgbClr val="C00000"/>
                </a:solidFill>
                <a:latin typeface="Times New Roman" pitchFamily="18" charset="0"/>
                <a:cs typeface="Times New Roman" pitchFamily="18" charset="0"/>
              </a:rPr>
              <a:t>).</a:t>
            </a:r>
            <a:endParaRPr lang="en-US" sz="2400" b="1" dirty="0">
              <a:solidFill>
                <a:srgbClr val="C00000"/>
              </a:solidFill>
              <a:latin typeface="Times New Roman" pitchFamily="18" charset="0"/>
              <a:cs typeface="Times New Roman" pitchFamily="18" charset="0"/>
            </a:endParaRPr>
          </a:p>
          <a:p>
            <a:pPr algn="just" rtl="1">
              <a:buClr>
                <a:srgbClr val="C00000"/>
              </a:buClr>
              <a:buNone/>
            </a:pPr>
            <a:endParaRPr lang="ar-SA" sz="1100" dirty="0">
              <a:solidFill>
                <a:srgbClr val="C00000"/>
              </a:solidFill>
              <a:latin typeface="Times New Roman" pitchFamily="18" charset="0"/>
              <a:cs typeface="Times New Roman" pitchFamily="18" charset="0"/>
            </a:endParaRPr>
          </a:p>
          <a:p>
            <a:pPr algn="just" rtl="1">
              <a:buClr>
                <a:srgbClr val="C00000"/>
              </a:buClr>
            </a:pPr>
            <a:r>
              <a:rPr lang="ar-SA" sz="2400" dirty="0">
                <a:latin typeface="Times New Roman" pitchFamily="18" charset="0"/>
                <a:cs typeface="Times New Roman" pitchFamily="18" charset="0"/>
              </a:rPr>
              <a:t>تضاف القاعدة تدريجياً وبكميات صغيرة إلى محلول الحمض الضعيف حتى تتم معادلة (إستهلاك) كل الحمض الضعيف الموجود في محلول المعايرة ويتم تحديد التغير في قيمة الـ </a:t>
            </a:r>
            <a:r>
              <a:rPr lang="en-US" sz="2400" dirty="0">
                <a:latin typeface="Times New Roman" pitchFamily="18" charset="0"/>
                <a:cs typeface="Times New Roman" pitchFamily="18" charset="0"/>
              </a:rPr>
              <a:t>pH</a:t>
            </a:r>
            <a:r>
              <a:rPr lang="ar-SA" sz="2400" dirty="0">
                <a:latin typeface="Times New Roman" pitchFamily="18" charset="0"/>
                <a:cs typeface="Times New Roman" pitchFamily="18" charset="0"/>
              </a:rPr>
              <a:t> بواسطة إستخدام كاشف أو بإستخدام مقياس الـ </a:t>
            </a:r>
            <a:r>
              <a:rPr lang="en-US" sz="2400" dirty="0">
                <a:latin typeface="Times New Roman" pitchFamily="18" charset="0"/>
                <a:cs typeface="Times New Roman" pitchFamily="18" charset="0"/>
              </a:rPr>
              <a:t>pH</a:t>
            </a:r>
            <a:r>
              <a:rPr lang="ar-SA" sz="2400" dirty="0">
                <a:latin typeface="Times New Roman" pitchFamily="18" charset="0"/>
                <a:cs typeface="Times New Roman" pitchFamily="18" charset="0"/>
              </a:rPr>
              <a:t> (</a:t>
            </a:r>
            <a:r>
              <a:rPr lang="en-US" sz="2400" dirty="0">
                <a:latin typeface="Times New Roman" pitchFamily="18" charset="0"/>
                <a:cs typeface="Times New Roman" pitchFamily="18" charset="0"/>
              </a:rPr>
              <a:t>pH meter</a:t>
            </a:r>
            <a:r>
              <a:rPr lang="ar-SA"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D00D973-3E6F-47A6-9822-2328E9EF0329}"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normAutofit fontScale="90000"/>
          </a:bodyPr>
          <a:lstStyle/>
          <a:p>
            <a:pPr algn="ctr" rtl="1"/>
            <a:r>
              <a:rPr lang="ar-SA" b="1" dirty="0">
                <a:solidFill>
                  <a:srgbClr val="C00000"/>
                </a:solidFill>
                <a:latin typeface="Times New Roman" pitchFamily="18" charset="0"/>
                <a:cs typeface="Times New Roman" pitchFamily="18" charset="0"/>
              </a:rPr>
              <a:t>منحنى معايرة حمض الخليك بتراكيز مختلفة من هيدروكسيد الصوديوم</a:t>
            </a:r>
            <a:endParaRPr lang="en-US" b="1" dirty="0">
              <a:solidFill>
                <a:srgbClr val="C00000"/>
              </a:solidFill>
              <a:latin typeface="Times New Roman" pitchFamily="18" charset="0"/>
              <a:cs typeface="Times New Roman" pitchFamily="18" charset="0"/>
            </a:endParaRPr>
          </a:p>
        </p:txBody>
      </p:sp>
      <p:sp>
        <p:nvSpPr>
          <p:cNvPr id="4" name="Content Placeholder 3"/>
          <p:cNvSpPr>
            <a:spLocks noGrp="1"/>
          </p:cNvSpPr>
          <p:nvPr>
            <p:ph idx="1"/>
          </p:nvPr>
        </p:nvSpPr>
        <p:spPr>
          <a:ln>
            <a:solidFill>
              <a:srgbClr val="C00000"/>
            </a:solidFill>
          </a:ln>
        </p:spPr>
        <p:txBody>
          <a:bodyPr/>
          <a:lstStyle/>
          <a:p>
            <a:pPr marL="109728" indent="0">
              <a:buNone/>
            </a:pPr>
            <a:endParaRPr lang="en-US" dirty="0"/>
          </a:p>
        </p:txBody>
      </p:sp>
      <p:sp>
        <p:nvSpPr>
          <p:cNvPr id="5" name="Slide Number Placeholder 4"/>
          <p:cNvSpPr>
            <a:spLocks noGrp="1"/>
          </p:cNvSpPr>
          <p:nvPr>
            <p:ph type="sldNum" sz="quarter" idx="12"/>
          </p:nvPr>
        </p:nvSpPr>
        <p:spPr/>
        <p:txBody>
          <a:bodyPr/>
          <a:lstStyle/>
          <a:p>
            <a:fld id="{FD00D973-3E6F-47A6-9822-2328E9EF0329}" type="slidenum">
              <a:rPr lang="en-US" smtClean="0"/>
              <a:pPr/>
              <a:t>32</a:t>
            </a:fld>
            <a:endParaRPr lang="en-US"/>
          </a:p>
        </p:txBody>
      </p:sp>
      <p:pic>
        <p:nvPicPr>
          <p:cNvPr id="8" name="Picture 7"/>
          <p:cNvPicPr/>
          <p:nvPr/>
        </p:nvPicPr>
        <p:blipFill>
          <a:blip r:embed="rId2" cstate="print"/>
          <a:srcRect l="14931" t="32639" r="12153" b="9028"/>
          <a:stretch>
            <a:fillRect/>
          </a:stretch>
        </p:blipFill>
        <p:spPr bwMode="auto">
          <a:xfrm>
            <a:off x="609600" y="2362200"/>
            <a:ext cx="7924800" cy="4114799"/>
          </a:xfrm>
          <a:prstGeom prst="rect">
            <a:avLst/>
          </a:prstGeom>
          <a:noFill/>
          <a:ln w="9525">
            <a:noFill/>
            <a:miter lim="800000"/>
            <a:headEnd/>
            <a:tailEnd/>
          </a:ln>
        </p:spPr>
      </p:pic>
    </p:spTree>
    <p:extLst>
      <p:ext uri="{BB962C8B-B14F-4D97-AF65-F5344CB8AC3E}">
        <p14:creationId xmlns:p14="http://schemas.microsoft.com/office/powerpoint/2010/main" val="1904365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normAutofit fontScale="90000"/>
          </a:bodyPr>
          <a:lstStyle/>
          <a:p>
            <a:pPr algn="ctr" rtl="1"/>
            <a:r>
              <a:rPr lang="ar-SA" b="1" dirty="0">
                <a:solidFill>
                  <a:srgbClr val="C00000"/>
                </a:solidFill>
                <a:latin typeface="Times New Roman" pitchFamily="18" charset="0"/>
                <a:cs typeface="Times New Roman" pitchFamily="18" charset="0"/>
              </a:rPr>
              <a:t>منحنى معايرة حمض الخليك بتراكيز مختلفة من هيدروكسيد الصوديوم</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ln>
            <a:solidFill>
              <a:srgbClr val="C00000"/>
            </a:solidFill>
          </a:ln>
        </p:spPr>
        <p:txBody>
          <a:bodyPr>
            <a:normAutofit lnSpcReduction="10000"/>
          </a:bodyPr>
          <a:lstStyle/>
          <a:p>
            <a:pPr algn="just" rtl="1">
              <a:buClr>
                <a:srgbClr val="C00000"/>
              </a:buClr>
            </a:pPr>
            <a:r>
              <a:rPr lang="ar-SA" sz="2400" dirty="0">
                <a:latin typeface="Times New Roman" pitchFamily="18" charset="0"/>
                <a:cs typeface="Times New Roman" pitchFamily="18" charset="0"/>
              </a:rPr>
              <a:t>هذا المنحنى (</a:t>
            </a:r>
            <a:r>
              <a:rPr lang="en-US" sz="2400" dirty="0">
                <a:latin typeface="Times New Roman" pitchFamily="18" charset="0"/>
                <a:cs typeface="Times New Roman" pitchFamily="18" charset="0"/>
              </a:rPr>
              <a:t>titration curve</a:t>
            </a:r>
            <a:r>
              <a:rPr lang="ar-SA" sz="2400" dirty="0">
                <a:latin typeface="Times New Roman" pitchFamily="18" charset="0"/>
                <a:cs typeface="Times New Roman" pitchFamily="18" charset="0"/>
              </a:rPr>
              <a:t>) ناتج من إضافة تراكيز قياسية ومعلومة من القاعدة إلى الحمض الضعيف وقياس التغير الناتج في قيمة الـ </a:t>
            </a:r>
            <a:r>
              <a:rPr lang="en-US" sz="2400" dirty="0">
                <a:latin typeface="Times New Roman" pitchFamily="18" charset="0"/>
                <a:cs typeface="Times New Roman" pitchFamily="18" charset="0"/>
              </a:rPr>
              <a:t>pH</a:t>
            </a:r>
            <a:r>
              <a:rPr lang="ar-SA" sz="2400" dirty="0">
                <a:latin typeface="Times New Roman" pitchFamily="18" charset="0"/>
                <a:cs typeface="Times New Roman" pitchFamily="18" charset="0"/>
              </a:rPr>
              <a:t>.</a:t>
            </a:r>
          </a:p>
          <a:p>
            <a:pPr algn="just" rtl="1">
              <a:buClr>
                <a:srgbClr val="C00000"/>
              </a:buClr>
            </a:pPr>
            <a:endParaRPr lang="ar-SA" sz="2400" dirty="0">
              <a:latin typeface="Times New Roman" pitchFamily="18" charset="0"/>
              <a:cs typeface="Times New Roman" pitchFamily="18" charset="0"/>
            </a:endParaRPr>
          </a:p>
          <a:p>
            <a:pPr algn="just" rtl="1">
              <a:buClr>
                <a:srgbClr val="C00000"/>
              </a:buClr>
            </a:pPr>
            <a:endParaRPr lang="ar-SA" sz="2400" dirty="0">
              <a:latin typeface="Times New Roman" pitchFamily="18" charset="0"/>
              <a:cs typeface="Times New Roman" pitchFamily="18" charset="0"/>
            </a:endParaRPr>
          </a:p>
          <a:p>
            <a:pPr algn="just" rtl="1">
              <a:buClr>
                <a:srgbClr val="C00000"/>
              </a:buClr>
            </a:pPr>
            <a:endParaRPr lang="ar-SA" sz="2400" dirty="0">
              <a:latin typeface="Times New Roman" pitchFamily="18" charset="0"/>
              <a:cs typeface="Times New Roman" pitchFamily="18" charset="0"/>
            </a:endParaRPr>
          </a:p>
          <a:p>
            <a:pPr algn="just" rtl="1">
              <a:buClr>
                <a:srgbClr val="C00000"/>
              </a:buClr>
            </a:pPr>
            <a:endParaRPr lang="ar-SA" sz="2400" dirty="0">
              <a:latin typeface="Times New Roman" pitchFamily="18" charset="0"/>
              <a:cs typeface="Times New Roman" pitchFamily="18" charset="0"/>
            </a:endParaRPr>
          </a:p>
          <a:p>
            <a:pPr algn="just" rtl="1">
              <a:buClr>
                <a:srgbClr val="C00000"/>
              </a:buClr>
            </a:pPr>
            <a:endParaRPr lang="ar-SA" sz="2400" dirty="0">
              <a:latin typeface="Times New Roman" pitchFamily="18" charset="0"/>
              <a:cs typeface="Times New Roman" pitchFamily="18" charset="0"/>
            </a:endParaRPr>
          </a:p>
          <a:p>
            <a:pPr algn="just" rtl="1">
              <a:buClr>
                <a:srgbClr val="C00000"/>
              </a:buClr>
            </a:pPr>
            <a:endParaRPr lang="ar-SA" sz="2400" dirty="0">
              <a:latin typeface="Times New Roman" pitchFamily="18" charset="0"/>
              <a:cs typeface="Times New Roman" pitchFamily="18" charset="0"/>
            </a:endParaRPr>
          </a:p>
          <a:p>
            <a:pPr lvl="0" algn="just" rtl="1">
              <a:buClr>
                <a:srgbClr val="C00000"/>
              </a:buClr>
            </a:pPr>
            <a:r>
              <a:rPr lang="ar-SA" sz="2400" dirty="0">
                <a:latin typeface="Times New Roman" pitchFamily="18" charset="0"/>
                <a:cs typeface="Times New Roman" pitchFamily="18" charset="0"/>
              </a:rPr>
              <a:t>عند معايرة (إضافة) القاعدة القوية (</a:t>
            </a:r>
            <a:r>
              <a:rPr lang="en-US" sz="2400" dirty="0" err="1">
                <a:latin typeface="Times New Roman" pitchFamily="18" charset="0"/>
                <a:cs typeface="Times New Roman" pitchFamily="18" charset="0"/>
              </a:rPr>
              <a:t>NaOH</a:t>
            </a:r>
            <a:r>
              <a:rPr lang="ar-SA" sz="2400" dirty="0">
                <a:latin typeface="Times New Roman" pitchFamily="18" charset="0"/>
                <a:cs typeface="Times New Roman" pitchFamily="18" charset="0"/>
              </a:rPr>
              <a:t>) للحمض الضعيف تتحد أيونات الهيدروكسيد (</a:t>
            </a:r>
            <a:r>
              <a:rPr lang="en-US" sz="2400" dirty="0">
                <a:latin typeface="Times New Roman" pitchFamily="18" charset="0"/>
                <a:cs typeface="Times New Roman" pitchFamily="18" charset="0"/>
              </a:rPr>
              <a:t>OH</a:t>
            </a:r>
            <a:r>
              <a:rPr lang="en-US" sz="2400" baseline="30000" dirty="0">
                <a:latin typeface="Times New Roman" pitchFamily="18" charset="0"/>
                <a:cs typeface="Times New Roman" pitchFamily="18" charset="0"/>
              </a:rPr>
              <a:t>-</a:t>
            </a:r>
            <a:r>
              <a:rPr lang="ar-SA" sz="2400" dirty="0">
                <a:latin typeface="Times New Roman" pitchFamily="18" charset="0"/>
                <a:cs typeface="Times New Roman" pitchFamily="18" charset="0"/>
              </a:rPr>
              <a:t>) المضافة مع البروتونات الطليقة (</a:t>
            </a:r>
            <a:r>
              <a:rPr lang="en-US" sz="2400" dirty="0">
                <a:latin typeface="Times New Roman" pitchFamily="18" charset="0"/>
                <a:cs typeface="Times New Roman" pitchFamily="18" charset="0"/>
              </a:rPr>
              <a:t>H</a:t>
            </a:r>
            <a:r>
              <a:rPr lang="en-US" sz="2400" baseline="30000" dirty="0">
                <a:latin typeface="Times New Roman" pitchFamily="18" charset="0"/>
                <a:cs typeface="Times New Roman" pitchFamily="18" charset="0"/>
              </a:rPr>
              <a:t>+</a:t>
            </a:r>
            <a:r>
              <a:rPr lang="ar-SA" sz="2400" dirty="0">
                <a:latin typeface="Times New Roman" pitchFamily="18" charset="0"/>
                <a:cs typeface="Times New Roman" pitchFamily="18" charset="0"/>
              </a:rPr>
              <a:t>). </a:t>
            </a:r>
          </a:p>
          <a:p>
            <a:pPr lvl="0" algn="just" rtl="1">
              <a:buClr>
                <a:srgbClr val="C00000"/>
              </a:buClr>
              <a:buNone/>
            </a:pPr>
            <a:r>
              <a:rPr lang="ar-SA" sz="2400" dirty="0">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(تفكك الحمض يحافظ على اتزان المحلول وثبات قيمة الـ </a:t>
            </a:r>
            <a:r>
              <a:rPr lang="en-US" sz="2400" b="1" dirty="0">
                <a:solidFill>
                  <a:srgbClr val="C00000"/>
                </a:solidFill>
                <a:latin typeface="Times New Roman" pitchFamily="18" charset="0"/>
                <a:cs typeface="Times New Roman" pitchFamily="18" charset="0"/>
              </a:rPr>
              <a:t>pH</a:t>
            </a:r>
            <a:r>
              <a:rPr lang="ar-SA" sz="2400" b="1" dirty="0">
                <a:solidFill>
                  <a:srgbClr val="C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r" rtl="1">
              <a:buClr>
                <a:srgbClr val="C00000"/>
              </a:buClr>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FD00D973-3E6F-47A6-9822-2328E9EF0329}" type="slidenum">
              <a:rPr lang="en-US" smtClean="0"/>
              <a:pPr/>
              <a:t>33</a:t>
            </a:fld>
            <a:endParaRPr lang="en-US"/>
          </a:p>
        </p:txBody>
      </p:sp>
      <p:pic>
        <p:nvPicPr>
          <p:cNvPr id="4" name="Picture 2"/>
          <p:cNvPicPr>
            <a:picLocks noChangeAspect="1" noChangeArrowheads="1"/>
          </p:cNvPicPr>
          <p:nvPr/>
        </p:nvPicPr>
        <p:blipFill>
          <a:blip r:embed="rId2" cstate="print"/>
          <a:srcRect l="35000" t="70223" r="34444" b="19111"/>
          <a:stretch>
            <a:fillRect/>
          </a:stretch>
        </p:blipFill>
        <p:spPr bwMode="auto">
          <a:xfrm>
            <a:off x="2423160" y="3200400"/>
            <a:ext cx="43434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ln>
            <a:solidFill>
              <a:srgbClr val="C00000"/>
            </a:solidFill>
          </a:ln>
        </p:spPr>
        <p:txBody>
          <a:bodyPr>
            <a:normAutofit fontScale="90000"/>
          </a:bodyPr>
          <a:lstStyle/>
          <a:p>
            <a:pPr algn="ctr" rtl="1"/>
            <a:r>
              <a:rPr lang="ar-SA" b="1" dirty="0">
                <a:solidFill>
                  <a:srgbClr val="C00000"/>
                </a:solidFill>
                <a:latin typeface="Times New Roman" pitchFamily="18" charset="0"/>
                <a:cs typeface="Times New Roman" pitchFamily="18" charset="0"/>
              </a:rPr>
              <a:t>منحنى معايرة حمض الخليك بتراكيز مختلفة من هيدروكسيد الصوديوم</a:t>
            </a:r>
            <a:endParaRPr lang="en-US" dirty="0"/>
          </a:p>
        </p:txBody>
      </p:sp>
      <p:sp>
        <p:nvSpPr>
          <p:cNvPr id="3" name="Content Placeholder 2"/>
          <p:cNvSpPr>
            <a:spLocks noGrp="1"/>
          </p:cNvSpPr>
          <p:nvPr>
            <p:ph idx="1"/>
          </p:nvPr>
        </p:nvSpPr>
        <p:spPr>
          <a:ln>
            <a:solidFill>
              <a:srgbClr val="C00000"/>
            </a:solidFill>
          </a:ln>
        </p:spPr>
        <p:txBody>
          <a:bodyPr>
            <a:normAutofit/>
          </a:bodyPr>
          <a:lstStyle/>
          <a:p>
            <a:pPr lvl="0" algn="just" rtl="1">
              <a:buClr>
                <a:srgbClr val="C00000"/>
              </a:buClr>
            </a:pPr>
            <a:r>
              <a:rPr lang="ar-SA" sz="2400" dirty="0">
                <a:latin typeface="Times New Roman" pitchFamily="18" charset="0"/>
                <a:cs typeface="Times New Roman" pitchFamily="18" charset="0"/>
              </a:rPr>
              <a:t>بعد إضافة نصف الكمية المكافئة من القاعدة نصل إلى نقطة منتصف المعايرة والتي يكون فيها الحمض الأصلي قد تفكك نصفه ويكون تركيزه مساوياً لتركيز القاعدة المقترنة </a:t>
            </a:r>
            <a:r>
              <a:rPr lang="en-US" sz="2400" dirty="0">
                <a:latin typeface="Times New Roman" pitchFamily="18" charset="0"/>
                <a:cs typeface="Times New Roman" pitchFamily="18" charset="0"/>
              </a:rPr>
              <a:t>[HA]=[A</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a:t>
            </a:r>
            <a:r>
              <a:rPr lang="ar-SA" sz="2400" dirty="0">
                <a:latin typeface="Times New Roman" pitchFamily="18" charset="0"/>
                <a:cs typeface="Times New Roman" pitchFamily="18" charset="0"/>
              </a:rPr>
              <a:t>.</a:t>
            </a:r>
          </a:p>
          <a:p>
            <a:pPr lvl="0" algn="just" rtl="1">
              <a:buClr>
                <a:srgbClr val="C00000"/>
              </a:buClr>
            </a:pPr>
            <a:endParaRPr lang="ar-SA" sz="1100" dirty="0">
              <a:latin typeface="Times New Roman" pitchFamily="18" charset="0"/>
              <a:cs typeface="Times New Roman" pitchFamily="18" charset="0"/>
            </a:endParaRPr>
          </a:p>
          <a:p>
            <a:pPr lvl="0" algn="just" rtl="1">
              <a:buClr>
                <a:srgbClr val="C00000"/>
              </a:buClr>
            </a:pPr>
            <a:r>
              <a:rPr lang="ar-SA" sz="2400" dirty="0">
                <a:latin typeface="Times New Roman" pitchFamily="18" charset="0"/>
                <a:cs typeface="Times New Roman" pitchFamily="18" charset="0"/>
              </a:rPr>
              <a:t>عند هذه النقطة الوسيطة (نقطة منتصف التعادل) تكون قيمة الـ </a:t>
            </a:r>
            <a:r>
              <a:rPr lang="en-US" sz="2400" dirty="0">
                <a:latin typeface="Times New Roman" pitchFamily="18" charset="0"/>
                <a:cs typeface="Times New Roman" pitchFamily="18" charset="0"/>
              </a:rPr>
              <a:t>pH</a:t>
            </a:r>
            <a:r>
              <a:rPr lang="ar-SA" sz="2400" dirty="0">
                <a:latin typeface="Times New Roman" pitchFamily="18" charset="0"/>
                <a:cs typeface="Times New Roman" pitchFamily="18" charset="0"/>
              </a:rPr>
              <a:t> للمحلول مساوية لقيمة الـ </a:t>
            </a:r>
            <a:r>
              <a:rPr lang="en-US" sz="2400" dirty="0" err="1">
                <a:latin typeface="Times New Roman" pitchFamily="18" charset="0"/>
                <a:cs typeface="Times New Roman" pitchFamily="18" charset="0"/>
              </a:rPr>
              <a:t>pK</a:t>
            </a:r>
            <a:r>
              <a:rPr lang="en-US" sz="2400" baseline="-25000" dirty="0" err="1">
                <a:latin typeface="Times New Roman" pitchFamily="18" charset="0"/>
                <a:cs typeface="Times New Roman" pitchFamily="18" charset="0"/>
              </a:rPr>
              <a:t>a</a:t>
            </a:r>
            <a:r>
              <a:rPr lang="ar-SA" sz="2400" dirty="0">
                <a:latin typeface="Times New Roman" pitchFamily="18" charset="0"/>
                <a:cs typeface="Times New Roman" pitchFamily="18" charset="0"/>
              </a:rPr>
              <a:t> للحامض المعاير.</a:t>
            </a:r>
          </a:p>
          <a:p>
            <a:pPr lvl="0" algn="just" rtl="1">
              <a:buClr>
                <a:srgbClr val="C00000"/>
              </a:buClr>
            </a:pPr>
            <a:endParaRPr lang="ar-SA" sz="1100" dirty="0">
              <a:latin typeface="Times New Roman" pitchFamily="18" charset="0"/>
              <a:cs typeface="Times New Roman" pitchFamily="18" charset="0"/>
            </a:endParaRPr>
          </a:p>
          <a:p>
            <a:pPr algn="just" rtl="1">
              <a:buClr>
                <a:srgbClr val="C00000"/>
              </a:buClr>
            </a:pPr>
            <a:r>
              <a:rPr lang="ar-SA" sz="2400" dirty="0">
                <a:latin typeface="Times New Roman" pitchFamily="18" charset="0"/>
                <a:cs typeface="Times New Roman" pitchFamily="18" charset="0"/>
              </a:rPr>
              <a:t>حول منطقة الـ </a:t>
            </a:r>
            <a:r>
              <a:rPr lang="en-US" sz="2400" dirty="0" err="1">
                <a:latin typeface="Times New Roman" pitchFamily="18" charset="0"/>
                <a:cs typeface="Times New Roman" pitchFamily="18" charset="0"/>
              </a:rPr>
              <a:t>pK</a:t>
            </a:r>
            <a:r>
              <a:rPr lang="en-US" sz="2400" baseline="-25000" dirty="0" err="1">
                <a:latin typeface="Times New Roman" pitchFamily="18" charset="0"/>
                <a:cs typeface="Times New Roman" pitchFamily="18" charset="0"/>
              </a:rPr>
              <a:t>a</a:t>
            </a:r>
            <a:r>
              <a:rPr lang="ar-SA" sz="2400" baseline="-25000" dirty="0">
                <a:latin typeface="Times New Roman" pitchFamily="18" charset="0"/>
                <a:cs typeface="Times New Roman" pitchFamily="18" charset="0"/>
              </a:rPr>
              <a:t> </a:t>
            </a:r>
            <a:r>
              <a:rPr lang="ar-SA" sz="2400" dirty="0">
                <a:latin typeface="Times New Roman" pitchFamily="18" charset="0"/>
                <a:cs typeface="Times New Roman" pitchFamily="18" charset="0"/>
              </a:rPr>
              <a:t>يكون المحلول مقاوم للتغير </a:t>
            </a:r>
            <a:r>
              <a:rPr lang="en-US" sz="2400" dirty="0">
                <a:latin typeface="Times New Roman" pitchFamily="18" charset="0"/>
                <a:cs typeface="Times New Roman" pitchFamily="18" charset="0"/>
              </a:rPr>
              <a:t>pH</a:t>
            </a:r>
            <a:r>
              <a:rPr lang="ar-SA" sz="2400" dirty="0">
                <a:latin typeface="Times New Roman" pitchFamily="18" charset="0"/>
                <a:cs typeface="Times New Roman" pitchFamily="18" charset="0"/>
              </a:rPr>
              <a:t>، ويطلق عليه محلول منظم (</a:t>
            </a:r>
            <a:r>
              <a:rPr lang="en-US" sz="2400" dirty="0">
                <a:latin typeface="Times New Roman" pitchFamily="18" charset="0"/>
                <a:cs typeface="Times New Roman" pitchFamily="18" charset="0"/>
              </a:rPr>
              <a:t>Buffer</a:t>
            </a:r>
            <a:r>
              <a:rPr lang="ar-SA" sz="2400" dirty="0">
                <a:latin typeface="Times New Roman" pitchFamily="18" charset="0"/>
                <a:cs typeface="Times New Roman" pitchFamily="18" charset="0"/>
              </a:rPr>
              <a:t>).</a:t>
            </a:r>
          </a:p>
          <a:p>
            <a:pPr algn="just" rtl="1">
              <a:buClr>
                <a:srgbClr val="C00000"/>
              </a:buClr>
            </a:pPr>
            <a:endParaRPr lang="ar-SA" sz="1100" dirty="0">
              <a:latin typeface="Times New Roman" pitchFamily="18" charset="0"/>
              <a:cs typeface="Times New Roman" pitchFamily="18" charset="0"/>
            </a:endParaRPr>
          </a:p>
          <a:p>
            <a:pPr lvl="0" algn="just" rtl="1">
              <a:buClr>
                <a:srgbClr val="C00000"/>
              </a:buClr>
            </a:pPr>
            <a:r>
              <a:rPr lang="ar-SA" sz="2400" dirty="0">
                <a:latin typeface="Times New Roman" pitchFamily="18" charset="0"/>
                <a:cs typeface="Times New Roman" pitchFamily="18" charset="0"/>
              </a:rPr>
              <a:t>وباستمرار المعايرة وإضافة المزيد من القاعدة القوية يتحول كل الحمض المتبقي إلى قاعدة مقترنة وهذه النقطة تسمى نقطة التعادل.</a:t>
            </a:r>
            <a:endParaRPr lang="en-US" sz="2400" dirty="0">
              <a:latin typeface="Times New Roman" pitchFamily="18" charset="0"/>
              <a:cs typeface="Times New Roman" pitchFamily="18" charset="0"/>
            </a:endParaRPr>
          </a:p>
          <a:p>
            <a:pPr algn="just" rtl="1">
              <a:buClr>
                <a:srgbClr val="C00000"/>
              </a:buClr>
            </a:pPr>
            <a:endParaRPr lang="ar-SA" sz="2400" dirty="0">
              <a:latin typeface="Times New Roman" pitchFamily="18" charset="0"/>
              <a:cs typeface="Times New Roman" pitchFamily="18" charset="0"/>
            </a:endParaRPr>
          </a:p>
          <a:p>
            <a:pPr lvl="0" algn="just" rtl="1">
              <a:buClr>
                <a:srgbClr val="C00000"/>
              </a:buClr>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D00D973-3E6F-47A6-9822-2328E9EF0329}"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ln>
            <a:solidFill>
              <a:srgbClr val="C00000"/>
            </a:solidFill>
          </a:ln>
        </p:spPr>
        <p:txBody>
          <a:bodyPr>
            <a:normAutofit fontScale="90000"/>
          </a:bodyPr>
          <a:lstStyle/>
          <a:p>
            <a:pPr algn="ctr" rtl="1"/>
            <a:r>
              <a:rPr lang="ar-SA" b="1" dirty="0">
                <a:solidFill>
                  <a:srgbClr val="C00000"/>
                </a:solidFill>
                <a:latin typeface="Times New Roman" pitchFamily="18" charset="0"/>
                <a:cs typeface="Times New Roman" pitchFamily="18" charset="0"/>
              </a:rPr>
              <a:t>منحنى معايرة حمض الخليك بتراكيز مختلفة من هيدروكسيد الصوديوم</a:t>
            </a:r>
            <a:endParaRPr lang="en-US" dirty="0"/>
          </a:p>
        </p:txBody>
      </p:sp>
      <p:sp>
        <p:nvSpPr>
          <p:cNvPr id="3" name="Content Placeholder 2"/>
          <p:cNvSpPr>
            <a:spLocks noGrp="1"/>
          </p:cNvSpPr>
          <p:nvPr>
            <p:ph idx="1"/>
          </p:nvPr>
        </p:nvSpPr>
        <p:spPr>
          <a:ln>
            <a:solidFill>
              <a:srgbClr val="C00000"/>
            </a:solidFill>
          </a:ln>
        </p:spPr>
        <p:txBody>
          <a:bodyPr>
            <a:normAutofit lnSpcReduction="10000"/>
          </a:bodyPr>
          <a:lstStyle/>
          <a:p>
            <a:pPr algn="just" rtl="1">
              <a:buClr>
                <a:srgbClr val="C00000"/>
              </a:buClr>
              <a:defRPr/>
            </a:pPr>
            <a:endParaRPr lang="ar-SA" sz="500" b="1" dirty="0">
              <a:latin typeface="Times New Roman" pitchFamily="18" charset="0"/>
              <a:cs typeface="Times New Roman" pitchFamily="18" charset="0"/>
            </a:endParaRPr>
          </a:p>
          <a:p>
            <a:pPr algn="just" rtl="1">
              <a:buClr>
                <a:srgbClr val="C00000"/>
              </a:buClr>
              <a:defRPr/>
            </a:pPr>
            <a:r>
              <a:rPr lang="ar-SA" sz="2400" b="1" dirty="0">
                <a:latin typeface="Times New Roman" pitchFamily="18" charset="0"/>
                <a:cs typeface="Times New Roman" pitchFamily="18" charset="0"/>
              </a:rPr>
              <a:t>ملاحظة هامة:</a:t>
            </a:r>
            <a:r>
              <a:rPr lang="ar-SA" sz="2400" dirty="0">
                <a:latin typeface="Times New Roman" pitchFamily="18" charset="0"/>
                <a:cs typeface="Times New Roman" pitchFamily="18" charset="0"/>
              </a:rPr>
              <a:t> منحنى المعايرة يُمثل بقانون </a:t>
            </a:r>
            <a:r>
              <a:rPr lang="ar-SA" sz="2400" dirty="0" err="1">
                <a:latin typeface="Times New Roman" pitchFamily="18" charset="0"/>
                <a:cs typeface="Times New Roman" pitchFamily="18" charset="0"/>
              </a:rPr>
              <a:t>هنديرسون-هازلباك</a:t>
            </a:r>
            <a:r>
              <a:rPr lang="ar-SA" sz="2400" dirty="0">
                <a:latin typeface="Times New Roman" pitchFamily="18" charset="0"/>
                <a:cs typeface="Times New Roman" pitchFamily="18" charset="0"/>
              </a:rPr>
              <a:t>:</a:t>
            </a:r>
          </a:p>
          <a:p>
            <a:pPr algn="just" rtl="1">
              <a:buClr>
                <a:srgbClr val="C00000"/>
              </a:buClr>
              <a:defRPr/>
            </a:pPr>
            <a:endParaRPr lang="ar-SA" sz="2400" dirty="0">
              <a:latin typeface="Times New Roman" pitchFamily="18" charset="0"/>
              <a:cs typeface="Times New Roman" pitchFamily="18" charset="0"/>
            </a:endParaRPr>
          </a:p>
          <a:p>
            <a:pPr algn="just" rtl="1">
              <a:buClr>
                <a:srgbClr val="C00000"/>
              </a:buClr>
              <a:defRPr/>
            </a:pPr>
            <a:endParaRPr lang="ar-SA" sz="2400" dirty="0">
              <a:latin typeface="Times New Roman" pitchFamily="18" charset="0"/>
              <a:cs typeface="Times New Roman" pitchFamily="18" charset="0"/>
            </a:endParaRPr>
          </a:p>
          <a:p>
            <a:pPr algn="just" rtl="1">
              <a:buClr>
                <a:srgbClr val="C00000"/>
              </a:buClr>
              <a:defRPr/>
            </a:pPr>
            <a:endParaRPr lang="ar-SA" sz="2400" dirty="0">
              <a:latin typeface="Times New Roman" pitchFamily="18" charset="0"/>
              <a:cs typeface="Times New Roman" pitchFamily="18" charset="0"/>
            </a:endParaRPr>
          </a:p>
          <a:p>
            <a:pPr algn="just" rtl="1">
              <a:buClr>
                <a:srgbClr val="C00000"/>
              </a:buClr>
              <a:defRPr/>
            </a:pPr>
            <a:endParaRPr lang="ar-SA" sz="1200" dirty="0">
              <a:latin typeface="Times New Roman" pitchFamily="18" charset="0"/>
              <a:cs typeface="Times New Roman" pitchFamily="18" charset="0"/>
            </a:endParaRPr>
          </a:p>
          <a:p>
            <a:pPr algn="just" rtl="1">
              <a:buClr>
                <a:srgbClr val="C00000"/>
              </a:buClr>
              <a:defRPr/>
            </a:pPr>
            <a:endParaRPr lang="ar-SA" sz="1200" dirty="0">
              <a:latin typeface="Times New Roman" pitchFamily="18" charset="0"/>
              <a:cs typeface="Times New Roman" pitchFamily="18" charset="0"/>
            </a:endParaRPr>
          </a:p>
          <a:p>
            <a:pPr marL="624078" indent="-514350" algn="just" rtl="1">
              <a:buClr>
                <a:srgbClr val="C00000"/>
              </a:buClr>
              <a:buFont typeface="+mj-lt"/>
              <a:buAutoNum type="arabicParenR"/>
            </a:pPr>
            <a:r>
              <a:rPr lang="ar-SA" sz="2300" dirty="0" err="1">
                <a:latin typeface="Times New Roman" pitchFamily="18" charset="0"/>
                <a:cs typeface="Times New Roman" pitchFamily="18" charset="0"/>
              </a:rPr>
              <a:t>إحسبي</a:t>
            </a:r>
            <a:r>
              <a:rPr lang="ar-SA" sz="2300" dirty="0">
                <a:latin typeface="Times New Roman" pitchFamily="18" charset="0"/>
                <a:cs typeface="Times New Roman" pitchFamily="18" charset="0"/>
              </a:rPr>
              <a:t> قيمة الـ </a:t>
            </a:r>
            <a:r>
              <a:rPr lang="en-US" sz="2300" dirty="0" err="1">
                <a:latin typeface="Times New Roman" pitchFamily="18" charset="0"/>
                <a:cs typeface="Times New Roman" pitchFamily="18" charset="0"/>
              </a:rPr>
              <a:t>pK</a:t>
            </a:r>
            <a:r>
              <a:rPr lang="en-US" sz="2300" baseline="-25000" dirty="0" err="1">
                <a:latin typeface="Times New Roman" pitchFamily="18" charset="0"/>
                <a:cs typeface="Times New Roman" pitchFamily="18" charset="0"/>
              </a:rPr>
              <a:t>a</a:t>
            </a:r>
            <a:r>
              <a:rPr lang="ar-SA" sz="2300" dirty="0">
                <a:latin typeface="Times New Roman" pitchFamily="18" charset="0"/>
                <a:cs typeface="Times New Roman" pitchFamily="18" charset="0"/>
              </a:rPr>
              <a:t> لحمض الخليك علماً بأن تركيز حمض الخليك يساوي </a:t>
            </a:r>
            <a:r>
              <a:rPr lang="en-US" sz="2300" dirty="0">
                <a:latin typeface="Times New Roman" pitchFamily="18" charset="0"/>
                <a:cs typeface="Times New Roman" pitchFamily="18" charset="0"/>
              </a:rPr>
              <a:t>0.01M</a:t>
            </a:r>
            <a:r>
              <a:rPr lang="ar-SA" sz="2300" dirty="0">
                <a:latin typeface="Times New Roman" pitchFamily="18" charset="0"/>
                <a:cs typeface="Times New Roman" pitchFamily="18" charset="0"/>
              </a:rPr>
              <a:t>، تركيز خلات الصوديوم تساوي </a:t>
            </a:r>
            <a:r>
              <a:rPr lang="en-US" sz="2300" dirty="0">
                <a:latin typeface="Times New Roman" pitchFamily="18" charset="0"/>
                <a:cs typeface="Times New Roman" pitchFamily="18" charset="0"/>
              </a:rPr>
              <a:t>0.08M </a:t>
            </a:r>
            <a:r>
              <a:rPr lang="ar-SA" sz="2300" dirty="0">
                <a:latin typeface="Times New Roman" pitchFamily="18" charset="0"/>
                <a:cs typeface="Times New Roman" pitchFamily="18" charset="0"/>
              </a:rPr>
              <a:t> والرقم الهيدروجيني يساوي 4.8.</a:t>
            </a:r>
          </a:p>
          <a:p>
            <a:pPr marL="624078" indent="-514350" algn="just" rtl="1">
              <a:buClr>
                <a:srgbClr val="C00000"/>
              </a:buClr>
              <a:buFont typeface="+mj-lt"/>
              <a:buAutoNum type="arabicParenR"/>
            </a:pPr>
            <a:endParaRPr lang="ar-SA" sz="1100" dirty="0">
              <a:latin typeface="Times New Roman" pitchFamily="18" charset="0"/>
              <a:cs typeface="Times New Roman" pitchFamily="18" charset="0"/>
            </a:endParaRPr>
          </a:p>
          <a:p>
            <a:pPr marL="624078" indent="-514350" algn="just" rtl="1">
              <a:buClr>
                <a:srgbClr val="C00000"/>
              </a:buClr>
              <a:buFont typeface="+mj-lt"/>
              <a:buAutoNum type="arabicParenR"/>
            </a:pPr>
            <a:r>
              <a:rPr lang="ar-SA" sz="2300" dirty="0" err="1">
                <a:latin typeface="Times New Roman" pitchFamily="18" charset="0"/>
                <a:cs typeface="Times New Roman" pitchFamily="18" charset="0"/>
              </a:rPr>
              <a:t>إحسبي</a:t>
            </a:r>
            <a:r>
              <a:rPr lang="ar-SA" sz="2300" dirty="0">
                <a:latin typeface="Times New Roman" pitchFamily="18" charset="0"/>
                <a:cs typeface="Times New Roman" pitchFamily="18" charset="0"/>
              </a:rPr>
              <a:t> قيمة الـ </a:t>
            </a:r>
            <a:r>
              <a:rPr lang="en-US" sz="2300" dirty="0">
                <a:latin typeface="Times New Roman" pitchFamily="18" charset="0"/>
                <a:cs typeface="Times New Roman" pitchFamily="18" charset="0"/>
              </a:rPr>
              <a:t>pH</a:t>
            </a:r>
            <a:r>
              <a:rPr lang="ar-SA" sz="2300" dirty="0">
                <a:latin typeface="Times New Roman" pitchFamily="18" charset="0"/>
                <a:cs typeface="Times New Roman" pitchFamily="18" charset="0"/>
              </a:rPr>
              <a:t> لحمض </a:t>
            </a:r>
            <a:r>
              <a:rPr lang="ar-SA" sz="2300" dirty="0" err="1">
                <a:latin typeface="Times New Roman" pitchFamily="18" charset="0"/>
                <a:cs typeface="Times New Roman" pitchFamily="18" charset="0"/>
              </a:rPr>
              <a:t>البوريك</a:t>
            </a:r>
            <a:r>
              <a:rPr lang="ar-SA" sz="2300" dirty="0">
                <a:latin typeface="Times New Roman" pitchFamily="18" charset="0"/>
                <a:cs typeface="Times New Roman" pitchFamily="18" charset="0"/>
              </a:rPr>
              <a:t> علماً بأن تركيز حمض </a:t>
            </a:r>
            <a:r>
              <a:rPr lang="ar-SA" sz="2300" dirty="0" err="1">
                <a:latin typeface="Times New Roman" pitchFamily="18" charset="0"/>
                <a:cs typeface="Times New Roman" pitchFamily="18" charset="0"/>
              </a:rPr>
              <a:t>البوريك</a:t>
            </a:r>
            <a:r>
              <a:rPr lang="ar-SA" sz="2300" dirty="0">
                <a:latin typeface="Times New Roman" pitchFamily="18" charset="0"/>
                <a:cs typeface="Times New Roman" pitchFamily="18" charset="0"/>
              </a:rPr>
              <a:t> يساوي </a:t>
            </a:r>
            <a:r>
              <a:rPr lang="en-US" sz="2300" dirty="0">
                <a:latin typeface="Times New Roman" pitchFamily="18" charset="0"/>
                <a:cs typeface="Times New Roman" pitchFamily="18" charset="0"/>
              </a:rPr>
              <a:t>0.15M</a:t>
            </a:r>
            <a:r>
              <a:rPr lang="ar-SA" sz="2300" dirty="0">
                <a:latin typeface="Times New Roman" pitchFamily="18" charset="0"/>
                <a:cs typeface="Times New Roman" pitchFamily="18" charset="0"/>
              </a:rPr>
              <a:t>، تركيز بورات الكالسيوم تساوي </a:t>
            </a:r>
            <a:r>
              <a:rPr lang="en-US" sz="2300" dirty="0">
                <a:latin typeface="Times New Roman" pitchFamily="18" charset="0"/>
                <a:cs typeface="Times New Roman" pitchFamily="18" charset="0"/>
              </a:rPr>
              <a:t>0.2M </a:t>
            </a:r>
            <a:r>
              <a:rPr lang="ar-SA" sz="2300" dirty="0">
                <a:latin typeface="Times New Roman" pitchFamily="18" charset="0"/>
                <a:cs typeface="Times New Roman" pitchFamily="18" charset="0"/>
              </a:rPr>
              <a:t> و قيمة الـ </a:t>
            </a:r>
            <a:r>
              <a:rPr lang="en-US" sz="2300" dirty="0" err="1">
                <a:latin typeface="Times New Roman" pitchFamily="18" charset="0"/>
                <a:cs typeface="Times New Roman" pitchFamily="18" charset="0"/>
              </a:rPr>
              <a:t>pK</a:t>
            </a:r>
            <a:r>
              <a:rPr lang="en-US" sz="2300" baseline="-25000" dirty="0" err="1">
                <a:latin typeface="Times New Roman" pitchFamily="18" charset="0"/>
                <a:cs typeface="Times New Roman" pitchFamily="18" charset="0"/>
              </a:rPr>
              <a:t>a</a:t>
            </a:r>
            <a:r>
              <a:rPr lang="ar-SA" sz="2300" dirty="0">
                <a:latin typeface="Times New Roman" pitchFamily="18" charset="0"/>
                <a:cs typeface="Times New Roman" pitchFamily="18" charset="0"/>
              </a:rPr>
              <a:t> للحمض تساوي 4.76.</a:t>
            </a:r>
          </a:p>
          <a:p>
            <a:pPr algn="just" rtl="1">
              <a:buClr>
                <a:srgbClr val="C00000"/>
              </a:buClr>
              <a:defRPr/>
            </a:pPr>
            <a:endParaRPr lang="ar-SA" sz="2400" dirty="0">
              <a:latin typeface="Times New Roman" pitchFamily="18" charset="0"/>
              <a:cs typeface="Times New Roman" pitchFamily="18" charset="0"/>
            </a:endParaRPr>
          </a:p>
          <a:p>
            <a:pPr algn="just" rtl="1">
              <a:buClr>
                <a:srgbClr val="C00000"/>
              </a:buClr>
              <a:defRPr/>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D00D973-3E6F-47A6-9822-2328E9EF0329}" type="slidenum">
              <a:rPr lang="en-US" smtClean="0"/>
              <a:pPr/>
              <a:t>35</a:t>
            </a:fld>
            <a:endParaRPr lang="en-US"/>
          </a:p>
        </p:txBody>
      </p:sp>
      <p:pic>
        <p:nvPicPr>
          <p:cNvPr id="7" name="Picture 2"/>
          <p:cNvPicPr>
            <a:picLocks noChangeAspect="1" noChangeArrowheads="1"/>
          </p:cNvPicPr>
          <p:nvPr/>
        </p:nvPicPr>
        <p:blipFill>
          <a:blip r:embed="rId2" cstate="print"/>
          <a:srcRect l="41444" t="57439" r="40889" b="32106"/>
          <a:stretch>
            <a:fillRect/>
          </a:stretch>
        </p:blipFill>
        <p:spPr bwMode="auto">
          <a:xfrm>
            <a:off x="2514600" y="2895600"/>
            <a:ext cx="40386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5017744"/>
          </a:xfrm>
          <a:ln>
            <a:solidFill>
              <a:srgbClr val="C00000"/>
            </a:solidFill>
          </a:ln>
        </p:spPr>
        <p:txBody>
          <a:bodyPr>
            <a:normAutofit/>
          </a:bodyPr>
          <a:lstStyle/>
          <a:p>
            <a:pPr algn="ctr">
              <a:buNone/>
            </a:pPr>
            <a:endParaRPr lang="ar-SA" sz="1000" b="1" i="1" dirty="0">
              <a:solidFill>
                <a:srgbClr val="C00000"/>
              </a:solidFill>
              <a:latin typeface="Times New Roman" pitchFamily="18" charset="0"/>
              <a:cs typeface="Times New Roman" pitchFamily="18" charset="0"/>
            </a:endParaRPr>
          </a:p>
          <a:p>
            <a:pPr algn="ctr">
              <a:buNone/>
            </a:pPr>
            <a:endParaRPr lang="en-US" sz="1000" b="1" i="1" dirty="0">
              <a:solidFill>
                <a:srgbClr val="C00000"/>
              </a:solidFill>
              <a:latin typeface="Times New Roman" pitchFamily="18" charset="0"/>
              <a:cs typeface="Times New Roman" pitchFamily="18" charset="0"/>
            </a:endParaRPr>
          </a:p>
          <a:p>
            <a:pPr algn="ctr">
              <a:buNone/>
            </a:pPr>
            <a:endParaRPr lang="en-US" sz="1000" b="1" i="1" dirty="0">
              <a:solidFill>
                <a:srgbClr val="C00000"/>
              </a:solidFill>
              <a:latin typeface="Times New Roman" pitchFamily="18" charset="0"/>
              <a:cs typeface="Times New Roman" pitchFamily="18" charset="0"/>
            </a:endParaRPr>
          </a:p>
          <a:p>
            <a:pPr algn="ctr">
              <a:buNone/>
            </a:pPr>
            <a:r>
              <a:rPr lang="en-US" sz="8500" b="1" i="1" dirty="0">
                <a:solidFill>
                  <a:srgbClr val="C00000"/>
                </a:solidFill>
                <a:latin typeface="Times New Roman" pitchFamily="18" charset="0"/>
                <a:cs typeface="Times New Roman" pitchFamily="18" charset="0"/>
              </a:rPr>
              <a:t>Do you have questions?</a:t>
            </a:r>
          </a:p>
        </p:txBody>
      </p:sp>
      <p:sp>
        <p:nvSpPr>
          <p:cNvPr id="4" name="Slide Number Placeholder 3"/>
          <p:cNvSpPr>
            <a:spLocks noGrp="1"/>
          </p:cNvSpPr>
          <p:nvPr>
            <p:ph type="sldNum" sz="quarter" idx="12"/>
          </p:nvPr>
        </p:nvSpPr>
        <p:spPr/>
        <p:txBody>
          <a:bodyPr/>
          <a:lstStyle/>
          <a:p>
            <a:fld id="{FD00D973-3E6F-47A6-9822-2328E9EF0329}" type="slidenum">
              <a:rPr lang="en-US" smtClean="0"/>
              <a:pPr/>
              <a:t>36</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457200" y="2209800"/>
            <a:ext cx="8305800" cy="1581150"/>
            <a:chOff x="457200" y="2209800"/>
            <a:chExt cx="7696200" cy="1581150"/>
          </a:xfrm>
        </p:grpSpPr>
        <p:sp>
          <p:nvSpPr>
            <p:cNvPr id="42" name="Oval 5"/>
            <p:cNvSpPr>
              <a:spLocks noChangeArrowheads="1"/>
            </p:cNvSpPr>
            <p:nvPr/>
          </p:nvSpPr>
          <p:spPr bwMode="auto">
            <a:xfrm rot="1162842">
              <a:off x="5091278" y="2428953"/>
              <a:ext cx="357421" cy="435176"/>
            </a:xfrm>
            <a:prstGeom prst="ellipse">
              <a:avLst/>
            </a:prstGeom>
            <a:solidFill>
              <a:schemeClr val="accent2"/>
            </a:solidFill>
            <a:ln w="9525">
              <a:noFill/>
              <a:round/>
              <a:headEnd/>
              <a:tailEnd/>
            </a:ln>
          </p:spPr>
          <p:txBody>
            <a:bodyPr wrap="none" anchor="ctr"/>
            <a:lstStyle/>
            <a:p>
              <a:endParaRPr lang="ar-AE"/>
            </a:p>
          </p:txBody>
        </p:sp>
        <p:grpSp>
          <p:nvGrpSpPr>
            <p:cNvPr id="53" name="Group 52"/>
            <p:cNvGrpSpPr/>
            <p:nvPr/>
          </p:nvGrpSpPr>
          <p:grpSpPr>
            <a:xfrm>
              <a:off x="457200" y="2209800"/>
              <a:ext cx="7696200" cy="1581150"/>
              <a:chOff x="457200" y="533400"/>
              <a:chExt cx="7086600" cy="1123950"/>
            </a:xfrm>
          </p:grpSpPr>
          <p:grpSp>
            <p:nvGrpSpPr>
              <p:cNvPr id="2" name="Group 4"/>
              <p:cNvGrpSpPr>
                <a:grpSpLocks/>
              </p:cNvGrpSpPr>
              <p:nvPr/>
            </p:nvGrpSpPr>
            <p:grpSpPr bwMode="auto">
              <a:xfrm>
                <a:off x="457200" y="838200"/>
                <a:ext cx="1117600" cy="742950"/>
                <a:chOff x="2255" y="628"/>
                <a:chExt cx="1060" cy="764"/>
              </a:xfrm>
            </p:grpSpPr>
            <p:sp>
              <p:nvSpPr>
                <p:cNvPr id="5150" name="Oval 5"/>
                <p:cNvSpPr>
                  <a:spLocks noChangeArrowheads="1"/>
                </p:cNvSpPr>
                <p:nvPr/>
              </p:nvSpPr>
              <p:spPr bwMode="auto">
                <a:xfrm rot="1162842">
                  <a:off x="2976" y="641"/>
                  <a:ext cx="339" cy="386"/>
                </a:xfrm>
                <a:prstGeom prst="ellipse">
                  <a:avLst/>
                </a:prstGeom>
                <a:solidFill>
                  <a:schemeClr val="accent2"/>
                </a:solidFill>
                <a:ln w="9525">
                  <a:noFill/>
                  <a:round/>
                  <a:headEnd/>
                  <a:tailEnd/>
                </a:ln>
              </p:spPr>
              <p:txBody>
                <a:bodyPr wrap="none" anchor="ctr"/>
                <a:lstStyle/>
                <a:p>
                  <a:endParaRPr lang="ar-AE"/>
                </a:p>
              </p:txBody>
            </p:sp>
            <p:sp>
              <p:nvSpPr>
                <p:cNvPr id="5151" name="Oval 6"/>
                <p:cNvSpPr>
                  <a:spLocks noChangeArrowheads="1"/>
                </p:cNvSpPr>
                <p:nvPr/>
              </p:nvSpPr>
              <p:spPr bwMode="auto">
                <a:xfrm rot="-3382751">
                  <a:off x="2290" y="593"/>
                  <a:ext cx="367" cy="438"/>
                </a:xfrm>
                <a:prstGeom prst="ellipse">
                  <a:avLst/>
                </a:prstGeom>
                <a:solidFill>
                  <a:schemeClr val="accent2"/>
                </a:solidFill>
                <a:ln w="9525">
                  <a:noFill/>
                  <a:round/>
                  <a:headEnd/>
                  <a:tailEnd/>
                </a:ln>
              </p:spPr>
              <p:txBody>
                <a:bodyPr wrap="none" anchor="ctr"/>
                <a:lstStyle/>
                <a:p>
                  <a:endParaRPr lang="ar-AE"/>
                </a:p>
              </p:txBody>
            </p:sp>
            <p:sp>
              <p:nvSpPr>
                <p:cNvPr id="5152" name="Oval 7"/>
                <p:cNvSpPr>
                  <a:spLocks noChangeArrowheads="1"/>
                </p:cNvSpPr>
                <p:nvPr/>
              </p:nvSpPr>
              <p:spPr bwMode="auto">
                <a:xfrm>
                  <a:off x="2413" y="640"/>
                  <a:ext cx="768" cy="752"/>
                </a:xfrm>
                <a:prstGeom prst="ellipse">
                  <a:avLst/>
                </a:prstGeom>
                <a:solidFill>
                  <a:srgbClr val="FF00FF"/>
                </a:solidFill>
                <a:ln w="9525">
                  <a:noFill/>
                  <a:round/>
                  <a:headEnd/>
                  <a:tailEnd/>
                </a:ln>
              </p:spPr>
              <p:txBody>
                <a:bodyPr wrap="none" anchor="ctr"/>
                <a:lstStyle/>
                <a:p>
                  <a:r>
                    <a:rPr lang="en-US" dirty="0"/>
                    <a:t>H2O</a:t>
                  </a:r>
                  <a:endParaRPr lang="ar-AE" dirty="0"/>
                </a:p>
              </p:txBody>
            </p:sp>
          </p:grpSp>
          <p:sp>
            <p:nvSpPr>
              <p:cNvPr id="7177" name="Rectangle 9"/>
              <p:cNvSpPr>
                <a:spLocks noChangeArrowheads="1"/>
              </p:cNvSpPr>
              <p:nvPr/>
            </p:nvSpPr>
            <p:spPr bwMode="auto">
              <a:xfrm>
                <a:off x="1676400" y="1066800"/>
                <a:ext cx="609600" cy="457200"/>
              </a:xfrm>
              <a:prstGeom prst="rect">
                <a:avLst/>
              </a:prstGeom>
              <a:solidFill>
                <a:schemeClr val="accent1"/>
              </a:solidFill>
              <a:ln w="9525">
                <a:noFill/>
                <a:miter lim="800000"/>
                <a:headEnd/>
                <a:tailEnd/>
              </a:ln>
            </p:spPr>
            <p:txBody>
              <a:bodyPr anchor="ctr"/>
              <a:lstStyle/>
              <a:p>
                <a:pPr algn="ctr"/>
                <a:r>
                  <a:rPr lang="ar-SA" b="1" dirty="0">
                    <a:solidFill>
                      <a:srgbClr val="FF0066"/>
                    </a:solidFill>
                  </a:rPr>
                  <a:t>+</a:t>
                </a:r>
                <a:endParaRPr lang="en-US" b="1" baseline="-25000" dirty="0">
                  <a:solidFill>
                    <a:srgbClr val="FF0066"/>
                  </a:solidFill>
                </a:endParaRPr>
              </a:p>
            </p:txBody>
          </p:sp>
          <p:sp>
            <p:nvSpPr>
              <p:cNvPr id="7203" name="Rectangle 35"/>
              <p:cNvSpPr>
                <a:spLocks noChangeArrowheads="1"/>
              </p:cNvSpPr>
              <p:nvPr/>
            </p:nvSpPr>
            <p:spPr bwMode="auto">
              <a:xfrm>
                <a:off x="6934200" y="609600"/>
                <a:ext cx="609600" cy="685800"/>
              </a:xfrm>
              <a:prstGeom prst="rect">
                <a:avLst/>
              </a:prstGeom>
              <a:noFill/>
              <a:ln w="9525">
                <a:noFill/>
                <a:miter lim="800000"/>
                <a:headEnd/>
                <a:tailEnd/>
              </a:ln>
            </p:spPr>
            <p:txBody>
              <a:bodyPr anchor="ctr"/>
              <a:lstStyle/>
              <a:p>
                <a:pPr algn="ctr"/>
                <a:r>
                  <a:rPr lang="ar-AE" sz="4400" b="1" dirty="0">
                    <a:solidFill>
                      <a:srgbClr val="FF0066"/>
                    </a:solidFill>
                  </a:rPr>
                  <a:t>-</a:t>
                </a:r>
                <a:endParaRPr lang="en-US" sz="4400" b="1" baseline="-25000" dirty="0">
                  <a:solidFill>
                    <a:srgbClr val="FF0066"/>
                  </a:solidFill>
                </a:endParaRPr>
              </a:p>
            </p:txBody>
          </p:sp>
          <p:grpSp>
            <p:nvGrpSpPr>
              <p:cNvPr id="37" name="Group 36"/>
              <p:cNvGrpSpPr/>
              <p:nvPr/>
            </p:nvGrpSpPr>
            <p:grpSpPr>
              <a:xfrm>
                <a:off x="3581400" y="1143000"/>
                <a:ext cx="609600" cy="152400"/>
                <a:chOff x="5791200" y="1066800"/>
                <a:chExt cx="1373188" cy="215900"/>
              </a:xfrm>
            </p:grpSpPr>
            <p:sp>
              <p:nvSpPr>
                <p:cNvPr id="7183" name="Line 15"/>
                <p:cNvSpPr>
                  <a:spLocks noChangeShapeType="1"/>
                </p:cNvSpPr>
                <p:nvPr/>
              </p:nvSpPr>
              <p:spPr bwMode="auto">
                <a:xfrm>
                  <a:off x="5791200" y="1066800"/>
                  <a:ext cx="1371600" cy="0"/>
                </a:xfrm>
                <a:prstGeom prst="line">
                  <a:avLst/>
                </a:prstGeom>
                <a:noFill/>
                <a:ln w="76200">
                  <a:solidFill>
                    <a:schemeClr val="tx1"/>
                  </a:solidFill>
                  <a:round/>
                  <a:headEnd/>
                  <a:tailEnd type="triangle" w="med" len="med"/>
                </a:ln>
              </p:spPr>
              <p:txBody>
                <a:bodyPr/>
                <a:lstStyle/>
                <a:p>
                  <a:endParaRPr lang="en-US"/>
                </a:p>
              </p:txBody>
            </p:sp>
            <p:sp>
              <p:nvSpPr>
                <p:cNvPr id="7209" name="Line 41"/>
                <p:cNvSpPr>
                  <a:spLocks noChangeShapeType="1"/>
                </p:cNvSpPr>
                <p:nvPr/>
              </p:nvSpPr>
              <p:spPr bwMode="auto">
                <a:xfrm flipH="1" flipV="1">
                  <a:off x="5800725" y="1268413"/>
                  <a:ext cx="1363663" cy="14287"/>
                </a:xfrm>
                <a:prstGeom prst="line">
                  <a:avLst/>
                </a:prstGeom>
                <a:noFill/>
                <a:ln w="76200">
                  <a:solidFill>
                    <a:schemeClr val="tx1"/>
                  </a:solidFill>
                  <a:round/>
                  <a:headEnd/>
                  <a:tailEnd type="triangle" w="med" len="med"/>
                </a:ln>
              </p:spPr>
              <p:txBody>
                <a:bodyPr/>
                <a:lstStyle/>
                <a:p>
                  <a:endParaRPr lang="en-US"/>
                </a:p>
              </p:txBody>
            </p:sp>
          </p:grpSp>
          <p:grpSp>
            <p:nvGrpSpPr>
              <p:cNvPr id="33" name="Group 4"/>
              <p:cNvGrpSpPr>
                <a:grpSpLocks/>
              </p:cNvGrpSpPr>
              <p:nvPr/>
            </p:nvGrpSpPr>
            <p:grpSpPr bwMode="auto">
              <a:xfrm>
                <a:off x="2286000" y="838200"/>
                <a:ext cx="1117600" cy="742950"/>
                <a:chOff x="2255" y="628"/>
                <a:chExt cx="1060" cy="764"/>
              </a:xfrm>
            </p:grpSpPr>
            <p:sp>
              <p:nvSpPr>
                <p:cNvPr id="34" name="Oval 5"/>
                <p:cNvSpPr>
                  <a:spLocks noChangeArrowheads="1"/>
                </p:cNvSpPr>
                <p:nvPr/>
              </p:nvSpPr>
              <p:spPr bwMode="auto">
                <a:xfrm rot="1162842">
                  <a:off x="2976" y="641"/>
                  <a:ext cx="339" cy="386"/>
                </a:xfrm>
                <a:prstGeom prst="ellipse">
                  <a:avLst/>
                </a:prstGeom>
                <a:solidFill>
                  <a:schemeClr val="accent2"/>
                </a:solidFill>
                <a:ln w="9525">
                  <a:noFill/>
                  <a:round/>
                  <a:headEnd/>
                  <a:tailEnd/>
                </a:ln>
              </p:spPr>
              <p:txBody>
                <a:bodyPr wrap="none" anchor="ctr"/>
                <a:lstStyle/>
                <a:p>
                  <a:endParaRPr lang="ar-AE"/>
                </a:p>
              </p:txBody>
            </p:sp>
            <p:sp>
              <p:nvSpPr>
                <p:cNvPr id="35" name="Oval 6"/>
                <p:cNvSpPr>
                  <a:spLocks noChangeArrowheads="1"/>
                </p:cNvSpPr>
                <p:nvPr/>
              </p:nvSpPr>
              <p:spPr bwMode="auto">
                <a:xfrm rot="-3382751">
                  <a:off x="2290" y="593"/>
                  <a:ext cx="367" cy="438"/>
                </a:xfrm>
                <a:prstGeom prst="ellipse">
                  <a:avLst/>
                </a:prstGeom>
                <a:solidFill>
                  <a:schemeClr val="accent2"/>
                </a:solidFill>
                <a:ln w="9525">
                  <a:noFill/>
                  <a:round/>
                  <a:headEnd/>
                  <a:tailEnd/>
                </a:ln>
              </p:spPr>
              <p:txBody>
                <a:bodyPr wrap="none" anchor="ctr"/>
                <a:lstStyle/>
                <a:p>
                  <a:endParaRPr lang="ar-AE"/>
                </a:p>
              </p:txBody>
            </p:sp>
            <p:sp>
              <p:nvSpPr>
                <p:cNvPr id="36" name="Oval 7"/>
                <p:cNvSpPr>
                  <a:spLocks noChangeArrowheads="1"/>
                </p:cNvSpPr>
                <p:nvPr/>
              </p:nvSpPr>
              <p:spPr bwMode="auto">
                <a:xfrm>
                  <a:off x="2413" y="640"/>
                  <a:ext cx="768" cy="752"/>
                </a:xfrm>
                <a:prstGeom prst="ellipse">
                  <a:avLst/>
                </a:prstGeom>
                <a:solidFill>
                  <a:srgbClr val="FF00FF"/>
                </a:solidFill>
                <a:ln w="9525">
                  <a:noFill/>
                  <a:round/>
                  <a:headEnd/>
                  <a:tailEnd/>
                </a:ln>
              </p:spPr>
              <p:txBody>
                <a:bodyPr wrap="none" anchor="ctr"/>
                <a:lstStyle/>
                <a:p>
                  <a:r>
                    <a:rPr lang="en-US" dirty="0"/>
                    <a:t>H2O</a:t>
                  </a:r>
                  <a:endParaRPr lang="ar-AE" dirty="0"/>
                </a:p>
              </p:txBody>
            </p:sp>
          </p:grpSp>
          <p:grpSp>
            <p:nvGrpSpPr>
              <p:cNvPr id="43" name="Group 4"/>
              <p:cNvGrpSpPr>
                <a:grpSpLocks/>
              </p:cNvGrpSpPr>
              <p:nvPr/>
            </p:nvGrpSpPr>
            <p:grpSpPr bwMode="auto">
              <a:xfrm>
                <a:off x="4267200" y="838200"/>
                <a:ext cx="1117600" cy="742950"/>
                <a:chOff x="2255" y="628"/>
                <a:chExt cx="1060" cy="764"/>
              </a:xfrm>
            </p:grpSpPr>
            <p:sp>
              <p:nvSpPr>
                <p:cNvPr id="44" name="Oval 5"/>
                <p:cNvSpPr>
                  <a:spLocks noChangeArrowheads="1"/>
                </p:cNvSpPr>
                <p:nvPr/>
              </p:nvSpPr>
              <p:spPr bwMode="auto">
                <a:xfrm rot="1162842">
                  <a:off x="2976" y="641"/>
                  <a:ext cx="339" cy="386"/>
                </a:xfrm>
                <a:prstGeom prst="ellipse">
                  <a:avLst/>
                </a:prstGeom>
                <a:solidFill>
                  <a:schemeClr val="accent2"/>
                </a:solidFill>
                <a:ln w="9525">
                  <a:noFill/>
                  <a:round/>
                  <a:headEnd/>
                  <a:tailEnd/>
                </a:ln>
              </p:spPr>
              <p:txBody>
                <a:bodyPr wrap="none" anchor="ctr"/>
                <a:lstStyle/>
                <a:p>
                  <a:endParaRPr lang="ar-AE"/>
                </a:p>
              </p:txBody>
            </p:sp>
            <p:sp>
              <p:nvSpPr>
                <p:cNvPr id="45" name="Oval 6"/>
                <p:cNvSpPr>
                  <a:spLocks noChangeArrowheads="1"/>
                </p:cNvSpPr>
                <p:nvPr/>
              </p:nvSpPr>
              <p:spPr bwMode="auto">
                <a:xfrm rot="-3382751">
                  <a:off x="2290" y="593"/>
                  <a:ext cx="367" cy="438"/>
                </a:xfrm>
                <a:prstGeom prst="ellipse">
                  <a:avLst/>
                </a:prstGeom>
                <a:solidFill>
                  <a:schemeClr val="accent2"/>
                </a:solidFill>
                <a:ln w="9525">
                  <a:noFill/>
                  <a:round/>
                  <a:headEnd/>
                  <a:tailEnd/>
                </a:ln>
              </p:spPr>
              <p:txBody>
                <a:bodyPr wrap="none" anchor="ctr"/>
                <a:lstStyle/>
                <a:p>
                  <a:endParaRPr lang="ar-AE"/>
                </a:p>
              </p:txBody>
            </p:sp>
            <p:sp>
              <p:nvSpPr>
                <p:cNvPr id="46" name="Oval 7"/>
                <p:cNvSpPr>
                  <a:spLocks noChangeArrowheads="1"/>
                </p:cNvSpPr>
                <p:nvPr/>
              </p:nvSpPr>
              <p:spPr bwMode="auto">
                <a:xfrm>
                  <a:off x="2413" y="640"/>
                  <a:ext cx="768" cy="752"/>
                </a:xfrm>
                <a:prstGeom prst="ellipse">
                  <a:avLst/>
                </a:prstGeom>
                <a:solidFill>
                  <a:srgbClr val="FF00FF"/>
                </a:solidFill>
                <a:ln w="9525">
                  <a:noFill/>
                  <a:round/>
                  <a:headEnd/>
                  <a:tailEnd/>
                </a:ln>
              </p:spPr>
              <p:txBody>
                <a:bodyPr wrap="none" anchor="ctr"/>
                <a:lstStyle/>
                <a:p>
                  <a:r>
                    <a:rPr lang="en-US" dirty="0"/>
                    <a:t>H3O</a:t>
                  </a:r>
                  <a:endParaRPr lang="ar-AE" dirty="0"/>
                </a:p>
              </p:txBody>
            </p:sp>
          </p:grpSp>
          <p:sp>
            <p:nvSpPr>
              <p:cNvPr id="47" name="Rectangle 25"/>
              <p:cNvSpPr>
                <a:spLocks noChangeArrowheads="1"/>
              </p:cNvSpPr>
              <p:nvPr/>
            </p:nvSpPr>
            <p:spPr bwMode="auto">
              <a:xfrm>
                <a:off x="5105400" y="533400"/>
                <a:ext cx="381000" cy="304800"/>
              </a:xfrm>
              <a:prstGeom prst="rect">
                <a:avLst/>
              </a:prstGeom>
              <a:noFill/>
              <a:ln w="9525">
                <a:noFill/>
                <a:miter lim="800000"/>
                <a:headEnd/>
                <a:tailEnd/>
              </a:ln>
            </p:spPr>
            <p:txBody>
              <a:bodyPr anchor="ctr"/>
              <a:lstStyle/>
              <a:p>
                <a:pPr algn="ctr"/>
                <a:r>
                  <a:rPr lang="ar-SA" sz="4400" b="1" dirty="0">
                    <a:solidFill>
                      <a:srgbClr val="FF0066"/>
                    </a:solidFill>
                  </a:rPr>
                  <a:t>+</a:t>
                </a:r>
                <a:endParaRPr lang="en-US" sz="4400" b="1" baseline="-25000" dirty="0">
                  <a:solidFill>
                    <a:srgbClr val="FF0066"/>
                  </a:solidFill>
                </a:endParaRPr>
              </a:p>
            </p:txBody>
          </p:sp>
          <p:grpSp>
            <p:nvGrpSpPr>
              <p:cNvPr id="48" name="Group 4"/>
              <p:cNvGrpSpPr>
                <a:grpSpLocks/>
              </p:cNvGrpSpPr>
              <p:nvPr/>
            </p:nvGrpSpPr>
            <p:grpSpPr bwMode="auto">
              <a:xfrm>
                <a:off x="6248400" y="914400"/>
                <a:ext cx="976318" cy="742950"/>
                <a:chOff x="2255" y="628"/>
                <a:chExt cx="926" cy="764"/>
              </a:xfrm>
            </p:grpSpPr>
            <p:sp>
              <p:nvSpPr>
                <p:cNvPr id="50" name="Oval 6"/>
                <p:cNvSpPr>
                  <a:spLocks noChangeArrowheads="1"/>
                </p:cNvSpPr>
                <p:nvPr/>
              </p:nvSpPr>
              <p:spPr bwMode="auto">
                <a:xfrm rot="-3382751">
                  <a:off x="2290" y="593"/>
                  <a:ext cx="367" cy="438"/>
                </a:xfrm>
                <a:prstGeom prst="ellipse">
                  <a:avLst/>
                </a:prstGeom>
                <a:solidFill>
                  <a:schemeClr val="accent2"/>
                </a:solidFill>
                <a:ln w="9525">
                  <a:noFill/>
                  <a:round/>
                  <a:headEnd/>
                  <a:tailEnd/>
                </a:ln>
              </p:spPr>
              <p:txBody>
                <a:bodyPr wrap="none" anchor="ctr"/>
                <a:lstStyle/>
                <a:p>
                  <a:endParaRPr lang="ar-AE"/>
                </a:p>
              </p:txBody>
            </p:sp>
            <p:sp>
              <p:nvSpPr>
                <p:cNvPr id="51" name="Oval 7"/>
                <p:cNvSpPr>
                  <a:spLocks noChangeArrowheads="1"/>
                </p:cNvSpPr>
                <p:nvPr/>
              </p:nvSpPr>
              <p:spPr bwMode="auto">
                <a:xfrm>
                  <a:off x="2413" y="640"/>
                  <a:ext cx="768" cy="752"/>
                </a:xfrm>
                <a:prstGeom prst="ellipse">
                  <a:avLst/>
                </a:prstGeom>
                <a:solidFill>
                  <a:srgbClr val="FF00FF"/>
                </a:solidFill>
                <a:ln w="9525">
                  <a:noFill/>
                  <a:round/>
                  <a:headEnd/>
                  <a:tailEnd/>
                </a:ln>
              </p:spPr>
              <p:txBody>
                <a:bodyPr wrap="none" anchor="ctr"/>
                <a:lstStyle/>
                <a:p>
                  <a:r>
                    <a:rPr lang="en-US" dirty="0"/>
                    <a:t>OH</a:t>
                  </a:r>
                  <a:endParaRPr lang="ar-AE" dirty="0"/>
                </a:p>
              </p:txBody>
            </p:sp>
          </p:grpSp>
          <p:sp>
            <p:nvSpPr>
              <p:cNvPr id="52" name="Rectangle 9"/>
              <p:cNvSpPr>
                <a:spLocks noChangeArrowheads="1"/>
              </p:cNvSpPr>
              <p:nvPr/>
            </p:nvSpPr>
            <p:spPr bwMode="auto">
              <a:xfrm>
                <a:off x="5562600" y="1066800"/>
                <a:ext cx="609600" cy="457200"/>
              </a:xfrm>
              <a:prstGeom prst="rect">
                <a:avLst/>
              </a:prstGeom>
              <a:solidFill>
                <a:schemeClr val="accent1"/>
              </a:solidFill>
              <a:ln w="9525">
                <a:noFill/>
                <a:miter lim="800000"/>
                <a:headEnd/>
                <a:tailEnd/>
              </a:ln>
            </p:spPr>
            <p:txBody>
              <a:bodyPr anchor="ctr"/>
              <a:lstStyle/>
              <a:p>
                <a:pPr algn="ctr"/>
                <a:r>
                  <a:rPr lang="ar-SA" b="1" dirty="0">
                    <a:solidFill>
                      <a:srgbClr val="FF0066"/>
                    </a:solidFill>
                  </a:rPr>
                  <a:t>+</a:t>
                </a:r>
                <a:endParaRPr lang="en-US" b="1" baseline="-25000" dirty="0">
                  <a:solidFill>
                    <a:srgbClr val="FF0066"/>
                  </a:solidFill>
                </a:endParaRPr>
              </a:p>
            </p:txBody>
          </p:sp>
        </p:grpSp>
      </p:grpSp>
      <p:sp>
        <p:nvSpPr>
          <p:cNvPr id="28" name="Rectangle 55"/>
          <p:cNvSpPr/>
          <p:nvPr/>
        </p:nvSpPr>
        <p:spPr>
          <a:xfrm>
            <a:off x="533400" y="4419600"/>
            <a:ext cx="8153400" cy="10566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40"/>
          <p:cNvSpPr txBox="1"/>
          <p:nvPr/>
        </p:nvSpPr>
        <p:spPr>
          <a:xfrm>
            <a:off x="1905000" y="4476690"/>
            <a:ext cx="973944" cy="400110"/>
          </a:xfrm>
          <a:prstGeom prst="rect">
            <a:avLst/>
          </a:prstGeom>
          <a:noFill/>
        </p:spPr>
        <p:txBody>
          <a:bodyPr wrap="square" rtlCol="0">
            <a:spAutoFit/>
          </a:bodyPr>
          <a:lstStyle/>
          <a:p>
            <a:pPr algn="r" rtl="1"/>
            <a:r>
              <a:rPr lang="en-US" sz="2000" b="1" dirty="0"/>
              <a:t>H</a:t>
            </a:r>
            <a:r>
              <a:rPr lang="en-US" sz="2000" b="1" baseline="-25000" dirty="0"/>
              <a:t>2</a:t>
            </a:r>
            <a:r>
              <a:rPr lang="en-US" sz="2000" b="1" dirty="0"/>
              <a:t>O</a:t>
            </a:r>
          </a:p>
        </p:txBody>
      </p:sp>
      <p:sp>
        <p:nvSpPr>
          <p:cNvPr id="30" name="TextBox 41"/>
          <p:cNvSpPr txBox="1"/>
          <p:nvPr/>
        </p:nvSpPr>
        <p:spPr>
          <a:xfrm>
            <a:off x="1676400" y="4457820"/>
            <a:ext cx="364344" cy="400110"/>
          </a:xfrm>
          <a:prstGeom prst="rect">
            <a:avLst/>
          </a:prstGeom>
          <a:noFill/>
        </p:spPr>
        <p:txBody>
          <a:bodyPr wrap="square" rtlCol="0">
            <a:spAutoFit/>
          </a:bodyPr>
          <a:lstStyle/>
          <a:p>
            <a:pPr algn="r" rtl="1"/>
            <a:r>
              <a:rPr lang="ar-SA" sz="2000" b="1" dirty="0"/>
              <a:t>+</a:t>
            </a:r>
            <a:endParaRPr lang="en-US" sz="2000" b="1" dirty="0"/>
          </a:p>
        </p:txBody>
      </p:sp>
      <p:sp>
        <p:nvSpPr>
          <p:cNvPr id="31" name="TextBox 43"/>
          <p:cNvSpPr txBox="1"/>
          <p:nvPr/>
        </p:nvSpPr>
        <p:spPr>
          <a:xfrm>
            <a:off x="5334000" y="4438710"/>
            <a:ext cx="1190144" cy="400110"/>
          </a:xfrm>
          <a:prstGeom prst="rect">
            <a:avLst/>
          </a:prstGeom>
          <a:noFill/>
        </p:spPr>
        <p:txBody>
          <a:bodyPr wrap="square" rtlCol="0">
            <a:spAutoFit/>
          </a:bodyPr>
          <a:lstStyle/>
          <a:p>
            <a:pPr algn="r" rtl="1"/>
            <a:r>
              <a:rPr lang="en-US" sz="2000" b="1" dirty="0"/>
              <a:t>H</a:t>
            </a:r>
            <a:r>
              <a:rPr lang="en-US" sz="2000" b="1" baseline="-25000" dirty="0"/>
              <a:t>3</a:t>
            </a:r>
            <a:r>
              <a:rPr lang="en-US" sz="2000" b="1" dirty="0"/>
              <a:t>O</a:t>
            </a:r>
            <a:r>
              <a:rPr lang="en-US" sz="2000" b="1" baseline="30000" dirty="0"/>
              <a:t>+</a:t>
            </a:r>
          </a:p>
        </p:txBody>
      </p:sp>
      <p:sp>
        <p:nvSpPr>
          <p:cNvPr id="32" name="TextBox 44"/>
          <p:cNvSpPr txBox="1"/>
          <p:nvPr/>
        </p:nvSpPr>
        <p:spPr>
          <a:xfrm>
            <a:off x="6553200" y="4438710"/>
            <a:ext cx="364344" cy="400110"/>
          </a:xfrm>
          <a:prstGeom prst="rect">
            <a:avLst/>
          </a:prstGeom>
          <a:noFill/>
        </p:spPr>
        <p:txBody>
          <a:bodyPr wrap="square" rtlCol="0">
            <a:spAutoFit/>
          </a:bodyPr>
          <a:lstStyle/>
          <a:p>
            <a:pPr algn="r" rtl="1"/>
            <a:r>
              <a:rPr lang="ar-SA" sz="2000" b="1" dirty="0"/>
              <a:t>+</a:t>
            </a:r>
            <a:endParaRPr lang="en-US" sz="2000" b="1" dirty="0"/>
          </a:p>
        </p:txBody>
      </p:sp>
      <p:sp>
        <p:nvSpPr>
          <p:cNvPr id="38" name="TextBox 45"/>
          <p:cNvSpPr txBox="1"/>
          <p:nvPr/>
        </p:nvSpPr>
        <p:spPr>
          <a:xfrm>
            <a:off x="7086600" y="4438710"/>
            <a:ext cx="1155408" cy="400110"/>
          </a:xfrm>
          <a:prstGeom prst="rect">
            <a:avLst/>
          </a:prstGeom>
          <a:noFill/>
        </p:spPr>
        <p:txBody>
          <a:bodyPr wrap="square" rtlCol="0">
            <a:spAutoFit/>
          </a:bodyPr>
          <a:lstStyle/>
          <a:p>
            <a:pPr algn="l"/>
            <a:r>
              <a:rPr lang="en-US" sz="2000" b="1" dirty="0"/>
              <a:t>OH</a:t>
            </a:r>
            <a:r>
              <a:rPr lang="en-US" sz="2000" b="1" baseline="30000" dirty="0"/>
              <a:t>-</a:t>
            </a:r>
          </a:p>
        </p:txBody>
      </p:sp>
      <p:sp>
        <p:nvSpPr>
          <p:cNvPr id="39" name="TextBox 54"/>
          <p:cNvSpPr txBox="1"/>
          <p:nvPr/>
        </p:nvSpPr>
        <p:spPr>
          <a:xfrm>
            <a:off x="903346" y="4456346"/>
            <a:ext cx="773053" cy="401583"/>
          </a:xfrm>
          <a:prstGeom prst="rect">
            <a:avLst/>
          </a:prstGeom>
          <a:noFill/>
        </p:spPr>
        <p:txBody>
          <a:bodyPr wrap="square" rtlCol="0">
            <a:spAutoFit/>
          </a:bodyPr>
          <a:lstStyle/>
          <a:p>
            <a:pPr algn="r" rtl="1"/>
            <a:r>
              <a:rPr lang="en-US" sz="2000" b="1" dirty="0"/>
              <a:t>H</a:t>
            </a:r>
            <a:r>
              <a:rPr lang="en-US" sz="2000" b="1" baseline="-25000" dirty="0"/>
              <a:t>2</a:t>
            </a:r>
            <a:r>
              <a:rPr lang="en-US" sz="2000" b="1" dirty="0"/>
              <a:t>O</a:t>
            </a:r>
          </a:p>
        </p:txBody>
      </p:sp>
      <p:sp>
        <p:nvSpPr>
          <p:cNvPr id="40" name="TextBox 56"/>
          <p:cNvSpPr txBox="1"/>
          <p:nvPr/>
        </p:nvSpPr>
        <p:spPr>
          <a:xfrm>
            <a:off x="2040744" y="5014555"/>
            <a:ext cx="4495800" cy="461665"/>
          </a:xfrm>
          <a:prstGeom prst="rect">
            <a:avLst/>
          </a:prstGeom>
          <a:noFill/>
        </p:spPr>
        <p:txBody>
          <a:bodyPr wrap="square" rtlCol="0">
            <a:spAutoFit/>
          </a:bodyPr>
          <a:lstStyle/>
          <a:p>
            <a:pPr algn="r" rtl="1"/>
            <a:r>
              <a:rPr lang="ar-SA" sz="2400" b="1" dirty="0"/>
              <a:t>التأين الذاتي </a:t>
            </a:r>
            <a:r>
              <a:rPr lang="en-US" sz="2400" b="1" dirty="0" err="1" smtClean="0"/>
              <a:t>Autoprotolysis</a:t>
            </a:r>
            <a:r>
              <a:rPr lang="ar-SA" sz="2400" b="1" dirty="0"/>
              <a:t>)</a:t>
            </a:r>
            <a:endParaRPr lang="en-US" sz="2400" b="1" dirty="0"/>
          </a:p>
        </p:txBody>
      </p:sp>
      <p:sp>
        <p:nvSpPr>
          <p:cNvPr id="41" name="Rounded Rectangle 4"/>
          <p:cNvSpPr/>
          <p:nvPr/>
        </p:nvSpPr>
        <p:spPr>
          <a:xfrm>
            <a:off x="762000" y="4343400"/>
            <a:ext cx="7467600" cy="1219200"/>
          </a:xfrm>
          <a:prstGeom prst="round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13"/>
          <p:cNvCxnSpPr/>
          <p:nvPr/>
        </p:nvCxnSpPr>
        <p:spPr>
          <a:xfrm>
            <a:off x="3034857" y="4685958"/>
            <a:ext cx="2362200" cy="0"/>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11"/>
          <p:cNvCxnSpPr/>
          <p:nvPr/>
        </p:nvCxnSpPr>
        <p:spPr>
          <a:xfrm>
            <a:off x="3034857" y="4638765"/>
            <a:ext cx="2362200" cy="0"/>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12"/>
          <p:cNvCxnSpPr/>
          <p:nvPr/>
        </p:nvCxnSpPr>
        <p:spPr>
          <a:xfrm flipH="1" flipV="1">
            <a:off x="5110018" y="4495800"/>
            <a:ext cx="304800" cy="14296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14"/>
          <p:cNvCxnSpPr/>
          <p:nvPr/>
        </p:nvCxnSpPr>
        <p:spPr>
          <a:xfrm flipH="1" flipV="1">
            <a:off x="3048000" y="4706307"/>
            <a:ext cx="304800" cy="14296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normAutofit/>
          </a:bodyPr>
          <a:lstStyle/>
          <a:p>
            <a:pPr algn="ctr" rtl="1"/>
            <a:r>
              <a:rPr lang="ar-SA" sz="4400" b="1" u="sng" dirty="0">
                <a:solidFill>
                  <a:srgbClr val="C00000"/>
                </a:solidFill>
                <a:latin typeface="Times New Roman" pitchFamily="18" charset="0"/>
                <a:cs typeface="Times New Roman" pitchFamily="18" charset="0"/>
              </a:rPr>
              <a:t>تأين الماء</a:t>
            </a:r>
            <a:r>
              <a:rPr lang="ar-SA" b="1" u="sng" dirty="0">
                <a:solidFill>
                  <a:srgbClr val="C00000"/>
                </a:solidFill>
                <a:latin typeface="Times New Roman" pitchFamily="18" charset="0"/>
                <a:cs typeface="Times New Roman" pitchFamily="18" charset="0"/>
              </a:rPr>
              <a:t> </a:t>
            </a:r>
            <a:r>
              <a:rPr lang="ar-SA" sz="3600" b="1" u="sng" dirty="0">
                <a:solidFill>
                  <a:srgbClr val="C00000"/>
                </a:solidFill>
                <a:latin typeface="Times New Roman" pitchFamily="18" charset="0"/>
                <a:cs typeface="Times New Roman" pitchFamily="18" charset="0"/>
              </a:rPr>
              <a:t>(</a:t>
            </a:r>
            <a:r>
              <a:rPr lang="en-US" sz="3600" b="1" u="sng" dirty="0">
                <a:solidFill>
                  <a:srgbClr val="C00000"/>
                </a:solidFill>
                <a:latin typeface="Times New Roman" pitchFamily="18" charset="0"/>
                <a:cs typeface="Times New Roman" pitchFamily="18" charset="0"/>
              </a:rPr>
              <a:t>Ionization of Water</a:t>
            </a:r>
            <a:r>
              <a:rPr lang="ar-SA" sz="3600" b="1" u="sng" dirty="0">
                <a:solidFill>
                  <a:srgbClr val="C00000"/>
                </a:solidFill>
                <a:latin typeface="Times New Roman" pitchFamily="18" charset="0"/>
                <a:cs typeface="Times New Roman" pitchFamily="18" charset="0"/>
              </a:rPr>
              <a:t>)</a:t>
            </a:r>
            <a:endParaRPr lang="en-US" sz="3600" u="sng"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ln>
            <a:solidFill>
              <a:srgbClr val="C00000"/>
            </a:solidFill>
          </a:ln>
        </p:spPr>
        <p:txBody>
          <a:bodyPr>
            <a:normAutofit/>
          </a:bodyPr>
          <a:lstStyle/>
          <a:p>
            <a:pPr algn="just" rtl="1">
              <a:buClr>
                <a:srgbClr val="C00000"/>
              </a:buClr>
            </a:pPr>
            <a:r>
              <a:rPr lang="ar-SA" sz="2400" dirty="0">
                <a:latin typeface="Times New Roman" pitchFamily="18" charset="0"/>
                <a:cs typeface="Times New Roman" pitchFamily="18" charset="0"/>
              </a:rPr>
              <a:t>يتأين جزئ الماء إلى الأيونات ويعاد ارتباطها بشكل دائم حتى يصل إلى مرحلة اتزان يحكمها ثابت يسمى ثابت الاتزان </a:t>
            </a:r>
            <a:r>
              <a:rPr lang="en-US" sz="2000" dirty="0">
                <a:latin typeface="Times New Roman" pitchFamily="18" charset="0"/>
                <a:cs typeface="Times New Roman" pitchFamily="18" charset="0"/>
              </a:rPr>
              <a:t>(Equilibrium constant)</a:t>
            </a:r>
            <a:r>
              <a:rPr lang="ar-SA" sz="2000" dirty="0">
                <a:latin typeface="Times New Roman" pitchFamily="18" charset="0"/>
                <a:cs typeface="Times New Roman" pitchFamily="18" charset="0"/>
              </a:rPr>
              <a:t> </a:t>
            </a:r>
            <a:r>
              <a:rPr lang="ar-SA" sz="2400" dirty="0">
                <a:latin typeface="Times New Roman" pitchFamily="18" charset="0"/>
                <a:cs typeface="Times New Roman" pitchFamily="18" charset="0"/>
              </a:rPr>
              <a:t>الذي يمكن التعبير عنه بحاصل قسمة تركيز الأيونات المكونة للماء على تركيز الماء قبل التأين.</a:t>
            </a:r>
            <a:endParaRPr lang="en-US" sz="2400" dirty="0">
              <a:latin typeface="Times New Roman" pitchFamily="18" charset="0"/>
              <a:cs typeface="Times New Roman" pitchFamily="18" charset="0"/>
            </a:endParaRPr>
          </a:p>
          <a:p>
            <a:pPr algn="just" rtl="1">
              <a:buClr>
                <a:srgbClr val="C00000"/>
              </a:buClr>
            </a:pPr>
            <a:endParaRPr lang="ar-SA" sz="1200" dirty="0">
              <a:latin typeface="Times New Roman" pitchFamily="18" charset="0"/>
              <a:cs typeface="Times New Roman" pitchFamily="18" charset="0"/>
            </a:endParaRPr>
          </a:p>
          <a:p>
            <a:pPr algn="just" rtl="1">
              <a:buClr>
                <a:srgbClr val="C00000"/>
              </a:buClr>
            </a:pPr>
            <a:r>
              <a:rPr lang="ar-SA" sz="2400" dirty="0">
                <a:latin typeface="Times New Roman" pitchFamily="18" charset="0"/>
                <a:cs typeface="Times New Roman" pitchFamily="18" charset="0"/>
              </a:rPr>
              <a:t>ويمكن حساب </a:t>
            </a:r>
            <a:r>
              <a:rPr lang="ar-SA" sz="2400" dirty="0">
                <a:solidFill>
                  <a:srgbClr val="FF0000"/>
                </a:solidFill>
                <a:latin typeface="Times New Roman" pitchFamily="18" charset="0"/>
                <a:cs typeface="Times New Roman" pitchFamily="18" charset="0"/>
              </a:rPr>
              <a:t>ثابت </a:t>
            </a:r>
            <a:r>
              <a:rPr lang="ar-SA" sz="2400" dirty="0" err="1">
                <a:solidFill>
                  <a:srgbClr val="FF0000"/>
                </a:solidFill>
                <a:latin typeface="Times New Roman" pitchFamily="18" charset="0"/>
                <a:cs typeface="Times New Roman" pitchFamily="18" charset="0"/>
              </a:rPr>
              <a:t>الإتزان</a:t>
            </a:r>
            <a:r>
              <a:rPr lang="ar-SA"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a:t>
            </a:r>
            <a:r>
              <a:rPr lang="en-US" sz="2400" baseline="-25000" dirty="0" err="1">
                <a:solidFill>
                  <a:srgbClr val="FF0000"/>
                </a:solidFill>
                <a:latin typeface="Times New Roman" pitchFamily="18" charset="0"/>
                <a:cs typeface="Times New Roman" pitchFamily="18" charset="0"/>
              </a:rPr>
              <a:t>eq</a:t>
            </a:r>
            <a:r>
              <a:rPr lang="ar-SA" sz="2400" dirty="0">
                <a:solidFill>
                  <a:srgbClr val="FF0000"/>
                </a:solidFill>
                <a:latin typeface="Times New Roman" pitchFamily="18" charset="0"/>
                <a:cs typeface="Times New Roman" pitchFamily="18" charset="0"/>
              </a:rPr>
              <a:t>) </a:t>
            </a:r>
            <a:r>
              <a:rPr lang="ar-SA" sz="2400" dirty="0">
                <a:latin typeface="Times New Roman" pitchFamily="18" charset="0"/>
                <a:cs typeface="Times New Roman" pitchFamily="18" charset="0"/>
              </a:rPr>
              <a:t>أو ثابت التفكك (</a:t>
            </a:r>
            <a:r>
              <a:rPr lang="en-US" sz="2400" dirty="0" err="1">
                <a:latin typeface="Times New Roman" pitchFamily="18" charset="0"/>
                <a:cs typeface="Times New Roman" pitchFamily="18" charset="0"/>
              </a:rPr>
              <a:t>K</a:t>
            </a:r>
            <a:r>
              <a:rPr lang="en-US" sz="2400" baseline="-25000" dirty="0" err="1">
                <a:latin typeface="Times New Roman" pitchFamily="18" charset="0"/>
                <a:cs typeface="Times New Roman" pitchFamily="18" charset="0"/>
              </a:rPr>
              <a:t>a</a:t>
            </a:r>
            <a:r>
              <a:rPr lang="ar-SA" sz="2400" dirty="0">
                <a:latin typeface="Times New Roman" pitchFamily="18" charset="0"/>
                <a:cs typeface="Times New Roman" pitchFamily="18" charset="0"/>
              </a:rPr>
              <a:t>) للماء عن طريق المعادلة التالية:</a:t>
            </a:r>
          </a:p>
        </p:txBody>
      </p:sp>
      <p:sp>
        <p:nvSpPr>
          <p:cNvPr id="4" name="Slide Number Placeholder 3"/>
          <p:cNvSpPr>
            <a:spLocks noGrp="1"/>
          </p:cNvSpPr>
          <p:nvPr>
            <p:ph type="sldNum" sz="quarter" idx="12"/>
          </p:nvPr>
        </p:nvSpPr>
        <p:spPr/>
        <p:txBody>
          <a:bodyPr/>
          <a:lstStyle/>
          <a:p>
            <a:fld id="{FD00D973-3E6F-47A6-9822-2328E9EF0329}" type="slidenum">
              <a:rPr lang="en-US" smtClean="0"/>
              <a:pPr/>
              <a:t>5</a:t>
            </a:fld>
            <a:endParaRPr lang="en-US"/>
          </a:p>
        </p:txBody>
      </p:sp>
      <p:pic>
        <p:nvPicPr>
          <p:cNvPr id="8" name="Picture 4"/>
          <p:cNvPicPr>
            <a:picLocks noChangeAspect="1" noChangeArrowheads="1"/>
          </p:cNvPicPr>
          <p:nvPr/>
        </p:nvPicPr>
        <p:blipFill>
          <a:blip r:embed="rId2" cstate="print"/>
          <a:srcRect l="39163" t="49481" r="38431" b="36894"/>
          <a:stretch>
            <a:fillRect/>
          </a:stretch>
        </p:blipFill>
        <p:spPr bwMode="auto">
          <a:xfrm>
            <a:off x="2209800" y="4800600"/>
            <a:ext cx="4724400" cy="1600200"/>
          </a:xfrm>
          <a:prstGeom prst="rect">
            <a:avLst/>
          </a:prstGeom>
          <a:noFill/>
          <a:ln w="9525">
            <a:noFill/>
            <a:miter lim="800000"/>
            <a:headEnd/>
            <a:tailEnd/>
          </a:ln>
        </p:spPr>
      </p:pic>
    </p:spTree>
    <p:extLst>
      <p:ext uri="{BB962C8B-B14F-4D97-AF65-F5344CB8AC3E}">
        <p14:creationId xmlns:p14="http://schemas.microsoft.com/office/powerpoint/2010/main" val="350803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normAutofit/>
          </a:bodyPr>
          <a:lstStyle/>
          <a:p>
            <a:pPr algn="ctr" rtl="1"/>
            <a:r>
              <a:rPr lang="ar-SA" sz="4400" b="1" u="sng" dirty="0">
                <a:solidFill>
                  <a:srgbClr val="C00000"/>
                </a:solidFill>
                <a:latin typeface="Times New Roman" pitchFamily="18" charset="0"/>
                <a:cs typeface="Times New Roman" pitchFamily="18" charset="0"/>
              </a:rPr>
              <a:t>تأين الماء</a:t>
            </a:r>
            <a:r>
              <a:rPr lang="ar-SA" b="1" u="sng" dirty="0">
                <a:solidFill>
                  <a:srgbClr val="C00000"/>
                </a:solidFill>
                <a:latin typeface="Times New Roman" pitchFamily="18" charset="0"/>
                <a:cs typeface="Times New Roman" pitchFamily="18" charset="0"/>
              </a:rPr>
              <a:t> </a:t>
            </a:r>
            <a:r>
              <a:rPr lang="ar-SA" sz="3600" b="1" u="sng" dirty="0">
                <a:solidFill>
                  <a:srgbClr val="C00000"/>
                </a:solidFill>
                <a:latin typeface="Times New Roman" pitchFamily="18" charset="0"/>
                <a:cs typeface="Times New Roman" pitchFamily="18" charset="0"/>
              </a:rPr>
              <a:t>(</a:t>
            </a:r>
            <a:r>
              <a:rPr lang="en-US" sz="3600" b="1" u="sng" dirty="0">
                <a:solidFill>
                  <a:srgbClr val="C00000"/>
                </a:solidFill>
                <a:latin typeface="Times New Roman" pitchFamily="18" charset="0"/>
                <a:cs typeface="Times New Roman" pitchFamily="18" charset="0"/>
              </a:rPr>
              <a:t>Ionization of Water</a:t>
            </a:r>
            <a:r>
              <a:rPr lang="ar-SA" sz="3600" b="1" u="sng" dirty="0">
                <a:solidFill>
                  <a:srgbClr val="C00000"/>
                </a:solidFill>
                <a:latin typeface="Times New Roman" pitchFamily="18" charset="0"/>
                <a:cs typeface="Times New Roman" pitchFamily="18" charset="0"/>
              </a:rPr>
              <a:t>)</a:t>
            </a:r>
            <a:endParaRPr lang="en-US" sz="3600" u="sng"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ln>
            <a:solidFill>
              <a:srgbClr val="C00000"/>
            </a:solidFill>
          </a:ln>
        </p:spPr>
        <p:txBody>
          <a:bodyPr>
            <a:normAutofit/>
          </a:bodyPr>
          <a:lstStyle/>
          <a:p>
            <a:pPr marL="109728" indent="0" algn="just" rtl="1">
              <a:buClr>
                <a:srgbClr val="C00000"/>
              </a:buClr>
              <a:buNone/>
            </a:pPr>
            <a:r>
              <a:rPr lang="ar-SA" sz="2400" b="1" u="sng" dirty="0">
                <a:solidFill>
                  <a:srgbClr val="C00000"/>
                </a:solidFill>
                <a:latin typeface="Times New Roman" pitchFamily="18" charset="0"/>
                <a:cs typeface="Times New Roman" pitchFamily="18" charset="0"/>
              </a:rPr>
              <a:t>حساب تركيز الماء :</a:t>
            </a:r>
          </a:p>
          <a:p>
            <a:pPr marL="109728" indent="0" algn="just" rtl="1">
              <a:buClr>
                <a:srgbClr val="C00000"/>
              </a:buClr>
              <a:buNone/>
            </a:pPr>
            <a:endParaRPr lang="ar-SA" sz="800" b="1" u="sng" dirty="0">
              <a:solidFill>
                <a:srgbClr val="C00000"/>
              </a:solidFill>
              <a:latin typeface="Times New Roman" pitchFamily="18" charset="0"/>
              <a:cs typeface="Times New Roman" pitchFamily="18" charset="0"/>
            </a:endParaRPr>
          </a:p>
          <a:p>
            <a:pPr algn="just" rtl="1">
              <a:buClr>
                <a:srgbClr val="C00000"/>
              </a:buClr>
            </a:pPr>
            <a:r>
              <a:rPr lang="ar-SA" altLang="en-US" sz="2200" dirty="0">
                <a:latin typeface="Times New Roman" pitchFamily="18" charset="0"/>
                <a:cs typeface="Times New Roman" pitchFamily="18" charset="0"/>
              </a:rPr>
              <a:t>الكتلة الجزيئية للماء = 18 جرام </a:t>
            </a:r>
          </a:p>
          <a:p>
            <a:pPr algn="just" rtl="1">
              <a:buClr>
                <a:srgbClr val="C00000"/>
              </a:buClr>
            </a:pPr>
            <a:r>
              <a:rPr lang="ar-SA" altLang="en-US" sz="2200" dirty="0">
                <a:latin typeface="Times New Roman" pitchFamily="18" charset="0"/>
                <a:cs typeface="Times New Roman" pitchFamily="18" charset="0"/>
              </a:rPr>
              <a:t>(ذرتان هيدروجين = 2 جرام وذرة أكسجين = 16 جرام)</a:t>
            </a:r>
          </a:p>
          <a:p>
            <a:pPr algn="just" rtl="1">
              <a:buClr>
                <a:srgbClr val="C00000"/>
              </a:buClr>
            </a:pPr>
            <a:endParaRPr lang="ar-SA" altLang="en-US" sz="2200" dirty="0">
              <a:latin typeface="Times New Roman" pitchFamily="18" charset="0"/>
              <a:cs typeface="Times New Roman" pitchFamily="18" charset="0"/>
            </a:endParaRPr>
          </a:p>
          <a:p>
            <a:pPr algn="just" rtl="1">
              <a:buClr>
                <a:srgbClr val="C00000"/>
              </a:buClr>
            </a:pPr>
            <a:r>
              <a:rPr lang="ar-SA" altLang="en-US" sz="2200" dirty="0">
                <a:latin typeface="Times New Roman" pitchFamily="18" charset="0"/>
                <a:cs typeface="Times New Roman" pitchFamily="18" charset="0"/>
              </a:rPr>
              <a:t>1 لتر </a:t>
            </a:r>
            <a:r>
              <a:rPr lang="en-US" altLang="en-US" sz="2200" dirty="0">
                <a:latin typeface="Times New Roman" pitchFamily="18" charset="0"/>
                <a:cs typeface="Times New Roman" pitchFamily="18" charset="0"/>
              </a:rPr>
              <a:t>H</a:t>
            </a:r>
            <a:r>
              <a:rPr lang="en-US" sz="2000" baseline="-25000" dirty="0">
                <a:latin typeface="Times New Roman" pitchFamily="18" charset="0"/>
                <a:cs typeface="Times New Roman" pitchFamily="18" charset="0"/>
              </a:rPr>
              <a:t>2</a:t>
            </a:r>
            <a:r>
              <a:rPr lang="en-US" altLang="en-US" sz="2200" dirty="0">
                <a:latin typeface="Times New Roman" pitchFamily="18" charset="0"/>
                <a:cs typeface="Times New Roman" pitchFamily="18" charset="0"/>
              </a:rPr>
              <a:t>O </a:t>
            </a:r>
            <a:r>
              <a:rPr lang="ar-SA" altLang="en-US" sz="2200" dirty="0">
                <a:latin typeface="Times New Roman" pitchFamily="18" charset="0"/>
                <a:cs typeface="Times New Roman" pitchFamily="18" charset="0"/>
              </a:rPr>
              <a:t> = 1000 جرام</a:t>
            </a:r>
          </a:p>
          <a:p>
            <a:pPr algn="just" rtl="1">
              <a:buClr>
                <a:srgbClr val="C00000"/>
              </a:buClr>
            </a:pPr>
            <a:r>
              <a:rPr lang="ar-SA" altLang="en-US" sz="2200" dirty="0">
                <a:latin typeface="Times New Roman" pitchFamily="18" charset="0"/>
                <a:cs typeface="Times New Roman" pitchFamily="18" charset="0"/>
              </a:rPr>
              <a:t>إذاً 1 لتر </a:t>
            </a:r>
            <a:r>
              <a:rPr lang="en-US" altLang="en-US" sz="2200" dirty="0">
                <a:latin typeface="Times New Roman" pitchFamily="18" charset="0"/>
                <a:cs typeface="Times New Roman" pitchFamily="18" charset="0"/>
              </a:rPr>
              <a:t>H</a:t>
            </a:r>
            <a:r>
              <a:rPr lang="en-US" sz="2000" baseline="-25000" dirty="0">
                <a:latin typeface="Times New Roman" pitchFamily="18" charset="0"/>
                <a:cs typeface="Times New Roman" pitchFamily="18" charset="0"/>
              </a:rPr>
              <a:t>2</a:t>
            </a:r>
            <a:r>
              <a:rPr lang="en-US" altLang="en-US" sz="2200" dirty="0">
                <a:latin typeface="Times New Roman" pitchFamily="18" charset="0"/>
                <a:cs typeface="Times New Roman" pitchFamily="18" charset="0"/>
              </a:rPr>
              <a:t>O </a:t>
            </a:r>
            <a:r>
              <a:rPr lang="ar-SA" altLang="en-US" sz="2200" dirty="0">
                <a:latin typeface="Times New Roman" pitchFamily="18" charset="0"/>
                <a:cs typeface="Times New Roman" pitchFamily="18" charset="0"/>
              </a:rPr>
              <a:t> يحتوي على 1000/18= 55.56 </a:t>
            </a:r>
            <a:r>
              <a:rPr lang="en-US" altLang="en-US" sz="2200" dirty="0">
                <a:latin typeface="Times New Roman" pitchFamily="18" charset="0"/>
                <a:cs typeface="Times New Roman" pitchFamily="18" charset="0"/>
              </a:rPr>
              <a:t>M</a:t>
            </a:r>
            <a:endParaRPr lang="ar-SA" altLang="en-US" sz="2200" dirty="0">
              <a:latin typeface="Times New Roman" pitchFamily="18" charset="0"/>
              <a:cs typeface="Times New Roman" pitchFamily="18" charset="0"/>
            </a:endParaRPr>
          </a:p>
          <a:p>
            <a:pPr algn="just" rtl="1">
              <a:buClr>
                <a:srgbClr val="C00000"/>
              </a:buClr>
            </a:pPr>
            <a:endParaRPr lang="ar-SA" altLang="en-US" sz="2200" dirty="0">
              <a:latin typeface="Times New Roman" pitchFamily="18" charset="0"/>
              <a:cs typeface="Times New Roman" pitchFamily="18" charset="0"/>
            </a:endParaRPr>
          </a:p>
          <a:p>
            <a:pPr algn="just" rtl="1">
              <a:buClr>
                <a:srgbClr val="C00000"/>
              </a:buClr>
            </a:pPr>
            <a:r>
              <a:rPr lang="ar-SA" altLang="en-US" sz="2200" dirty="0">
                <a:latin typeface="Times New Roman" pitchFamily="18" charset="0"/>
                <a:cs typeface="Times New Roman" pitchFamily="18" charset="0"/>
              </a:rPr>
              <a:t>وبالرجوع للمعادلة السابقة وضرب طرفي المعادلة في 55.56 نحصل على ثابت جديد يسمى </a:t>
            </a:r>
            <a:r>
              <a:rPr lang="ar-SA" sz="2200" b="1" dirty="0">
                <a:solidFill>
                  <a:srgbClr val="FF0000"/>
                </a:solidFill>
                <a:latin typeface="Times New Roman" pitchFamily="18" charset="0"/>
                <a:cs typeface="Times New Roman" pitchFamily="18" charset="0"/>
              </a:rPr>
              <a:t>ثابت تأين الماء (</a:t>
            </a:r>
            <a:r>
              <a:rPr lang="en-US" sz="2200" b="1" dirty="0">
                <a:solidFill>
                  <a:srgbClr val="FF0000"/>
                </a:solidFill>
                <a:latin typeface="Times New Roman" pitchFamily="18" charset="0"/>
                <a:cs typeface="Times New Roman" pitchFamily="18" charset="0"/>
              </a:rPr>
              <a:t>(K</a:t>
            </a:r>
            <a:r>
              <a:rPr lang="en-US" sz="2200" b="1" baseline="-25000" dirty="0">
                <a:solidFill>
                  <a:srgbClr val="FF0000"/>
                </a:solidFill>
                <a:latin typeface="Times New Roman" pitchFamily="18" charset="0"/>
                <a:cs typeface="Times New Roman" pitchFamily="18" charset="0"/>
              </a:rPr>
              <a:t>w</a:t>
            </a:r>
            <a:r>
              <a:rPr lang="ar-SA" altLang="en-US" sz="2200" dirty="0">
                <a:latin typeface="Times New Roman" pitchFamily="18" charset="0"/>
                <a:cs typeface="Times New Roman" pitchFamily="18" charset="0"/>
              </a:rPr>
              <a:t>.</a:t>
            </a:r>
          </a:p>
          <a:p>
            <a:pPr algn="just" rtl="1">
              <a:buClr>
                <a:srgbClr val="C00000"/>
              </a:buClr>
            </a:pPr>
            <a:endParaRPr lang="en-US" altLang="en-US" sz="2200" dirty="0">
              <a:latin typeface="Times New Roman" pitchFamily="18" charset="0"/>
              <a:cs typeface="Times New Roman" pitchFamily="18" charset="0"/>
            </a:endParaRPr>
          </a:p>
          <a:p>
            <a:pPr algn="just" rtl="1">
              <a:buClr>
                <a:srgbClr val="C00000"/>
              </a:buClr>
            </a:pPr>
            <a:endParaRPr lang="ar-SA"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D00D973-3E6F-47A6-9822-2328E9EF0329}" type="slidenum">
              <a:rPr lang="en-US" smtClean="0"/>
              <a:pPr/>
              <a:t>6</a:t>
            </a:fld>
            <a:endParaRPr lang="en-US"/>
          </a:p>
        </p:txBody>
      </p:sp>
    </p:spTree>
    <p:extLst>
      <p:ext uri="{BB962C8B-B14F-4D97-AF65-F5344CB8AC3E}">
        <p14:creationId xmlns:p14="http://schemas.microsoft.com/office/powerpoint/2010/main" val="143122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ln>
            <a:solidFill>
              <a:srgbClr val="C00000"/>
            </a:solidFill>
          </a:ln>
        </p:spPr>
        <p:txBody>
          <a:bodyPr>
            <a:normAutofit/>
          </a:bodyPr>
          <a:lstStyle/>
          <a:p>
            <a:pPr algn="ctr" rtl="1"/>
            <a:r>
              <a:rPr lang="ar-SA" b="1" u="sng" dirty="0">
                <a:solidFill>
                  <a:srgbClr val="C00000"/>
                </a:solidFill>
                <a:latin typeface="Times New Roman" pitchFamily="18" charset="0"/>
                <a:cs typeface="Times New Roman" pitchFamily="18" charset="0"/>
              </a:rPr>
              <a:t>تأين الماء</a:t>
            </a:r>
            <a:endParaRPr lang="en-US" u="sng" dirty="0"/>
          </a:p>
        </p:txBody>
      </p:sp>
      <p:sp>
        <p:nvSpPr>
          <p:cNvPr id="3" name="Content Placeholder 2"/>
          <p:cNvSpPr>
            <a:spLocks noGrp="1"/>
          </p:cNvSpPr>
          <p:nvPr>
            <p:ph idx="1"/>
          </p:nvPr>
        </p:nvSpPr>
        <p:spPr>
          <a:ln>
            <a:solidFill>
              <a:srgbClr val="C00000"/>
            </a:solidFill>
          </a:ln>
        </p:spPr>
        <p:txBody>
          <a:bodyPr>
            <a:normAutofit/>
          </a:bodyPr>
          <a:lstStyle/>
          <a:p>
            <a:pPr algn="just" rtl="1">
              <a:buClr>
                <a:srgbClr val="C00000"/>
              </a:buClr>
            </a:pPr>
            <a:r>
              <a:rPr lang="ar-SA" sz="2400" dirty="0">
                <a:latin typeface="Times New Roman" pitchFamily="18" charset="0"/>
                <a:cs typeface="Times New Roman" pitchFamily="18" charset="0"/>
              </a:rPr>
              <a:t>ثابت الإتزان للماء عند درجة حرارة </a:t>
            </a:r>
            <a:r>
              <a:rPr lang="en-US" sz="2400" dirty="0">
                <a:latin typeface="Times New Roman" pitchFamily="18" charset="0"/>
                <a:cs typeface="Times New Roman" pitchFamily="18" charset="0"/>
              </a:rPr>
              <a:t>25°C</a:t>
            </a:r>
            <a:r>
              <a:rPr lang="ar-SA" sz="2400" dirty="0">
                <a:latin typeface="Times New Roman" pitchFamily="18" charset="0"/>
                <a:cs typeface="Times New Roman" pitchFamily="18" charset="0"/>
              </a:rPr>
              <a:t> يساوي </a:t>
            </a:r>
            <a:r>
              <a:rPr lang="en-US" sz="2400" dirty="0">
                <a:latin typeface="Times New Roman" pitchFamily="18" charset="0"/>
                <a:cs typeface="Times New Roman" pitchFamily="18" charset="0"/>
              </a:rPr>
              <a:t>1.8 x 10</a:t>
            </a:r>
            <a:r>
              <a:rPr lang="en-US" sz="2400" baseline="30000" dirty="0">
                <a:latin typeface="Times New Roman" pitchFamily="18" charset="0"/>
                <a:cs typeface="Times New Roman" pitchFamily="18" charset="0"/>
              </a:rPr>
              <a:t>-16</a:t>
            </a:r>
            <a:r>
              <a:rPr lang="ar-SA" sz="2400" dirty="0">
                <a:latin typeface="Times New Roman" pitchFamily="18" charset="0"/>
                <a:cs typeface="Times New Roman" pitchFamily="18" charset="0"/>
              </a:rPr>
              <a:t> وتركيز الماء أيضا ثابت ويساوي </a:t>
            </a:r>
            <a:r>
              <a:rPr lang="en-US" sz="2400" dirty="0">
                <a:latin typeface="Times New Roman" pitchFamily="18" charset="0"/>
                <a:cs typeface="Times New Roman" pitchFamily="18" charset="0"/>
              </a:rPr>
              <a:t>55.5 M </a:t>
            </a:r>
            <a:r>
              <a:rPr lang="ar-SA" sz="2400" dirty="0">
                <a:latin typeface="Times New Roman" pitchFamily="18" charset="0"/>
                <a:cs typeface="Times New Roman" pitchFamily="18" charset="0"/>
              </a:rPr>
              <a:t>، ويُعبر عن مضروب الثابتين بثابت تأين الماء (</a:t>
            </a:r>
            <a:r>
              <a:rPr lang="en-US" sz="2400" dirty="0">
                <a:latin typeface="Times New Roman" pitchFamily="18" charset="0"/>
                <a:cs typeface="Times New Roman" pitchFamily="18" charset="0"/>
              </a:rPr>
              <a:t>(K</a:t>
            </a:r>
            <a:r>
              <a:rPr lang="en-US" sz="2400" baseline="-25000" dirty="0">
                <a:latin typeface="Times New Roman" pitchFamily="18" charset="0"/>
                <a:cs typeface="Times New Roman" pitchFamily="18" charset="0"/>
              </a:rPr>
              <a:t>w</a:t>
            </a:r>
            <a:r>
              <a:rPr lang="ar-SA" sz="2400" dirty="0">
                <a:latin typeface="Times New Roman" pitchFamily="18" charset="0"/>
                <a:cs typeface="Times New Roman" pitchFamily="18" charset="0"/>
              </a:rPr>
              <a:t> كما هو موضح في المعادلة أدناه:</a:t>
            </a:r>
          </a:p>
          <a:p>
            <a:pPr algn="r" rtl="1">
              <a:buClr>
                <a:srgbClr val="C00000"/>
              </a:buClr>
            </a:pPr>
            <a:endParaRPr lang="ar-SA" dirty="0">
              <a:latin typeface="Times New Roman" pitchFamily="18" charset="0"/>
              <a:cs typeface="Times New Roman" pitchFamily="18" charset="0"/>
            </a:endParaRPr>
          </a:p>
          <a:p>
            <a:pPr algn="r" rtl="1">
              <a:buClr>
                <a:srgbClr val="C00000"/>
              </a:buClr>
            </a:pPr>
            <a:endParaRPr lang="ar-SA" dirty="0">
              <a:latin typeface="Times New Roman" pitchFamily="18" charset="0"/>
              <a:cs typeface="Times New Roman" pitchFamily="18" charset="0"/>
            </a:endParaRPr>
          </a:p>
          <a:p>
            <a:pPr algn="r" rtl="1">
              <a:buClr>
                <a:srgbClr val="C00000"/>
              </a:buClr>
            </a:pPr>
            <a:endParaRPr lang="ar-SA" dirty="0">
              <a:latin typeface="Times New Roman" pitchFamily="18" charset="0"/>
              <a:cs typeface="Times New Roman" pitchFamily="18" charset="0"/>
            </a:endParaRPr>
          </a:p>
          <a:p>
            <a:pPr algn="r" rtl="1">
              <a:buClr>
                <a:srgbClr val="C00000"/>
              </a:buClr>
            </a:pPr>
            <a:endParaRPr lang="ar-SA" sz="1500" dirty="0">
              <a:latin typeface="Times New Roman" pitchFamily="18" charset="0"/>
              <a:cs typeface="Times New Roman" pitchFamily="18" charset="0"/>
            </a:endParaRPr>
          </a:p>
          <a:p>
            <a:pPr algn="r" rtl="1">
              <a:buClr>
                <a:srgbClr val="C00000"/>
              </a:buClr>
            </a:pPr>
            <a:endParaRPr lang="ar-SA" sz="800" dirty="0">
              <a:latin typeface="Times New Roman" pitchFamily="18" charset="0"/>
              <a:cs typeface="Times New Roman" pitchFamily="18" charset="0"/>
            </a:endParaRPr>
          </a:p>
          <a:p>
            <a:pPr algn="just" rtl="1">
              <a:buClr>
                <a:srgbClr val="C00000"/>
              </a:buClr>
            </a:pPr>
            <a:r>
              <a:rPr lang="ar-SA" sz="2400" dirty="0">
                <a:latin typeface="Times New Roman" pitchFamily="18" charset="0"/>
                <a:cs typeface="Times New Roman" pitchFamily="18" charset="0"/>
              </a:rPr>
              <a:t>وهذا يعني أن نسبة وجود جزيء واحد متأين من الماء يساوي </a:t>
            </a:r>
            <a:r>
              <a:rPr lang="en-US" sz="2400" dirty="0">
                <a:latin typeface="Times New Roman" pitchFamily="18" charset="0"/>
                <a:cs typeface="Times New Roman" pitchFamily="18" charset="0"/>
              </a:rPr>
              <a:t> 10</a:t>
            </a:r>
            <a:r>
              <a:rPr lang="en-US" sz="2400" baseline="30000" dirty="0">
                <a:latin typeface="Times New Roman" pitchFamily="18" charset="0"/>
                <a:cs typeface="Times New Roman" pitchFamily="18" charset="0"/>
              </a:rPr>
              <a:t>-14</a:t>
            </a:r>
            <a:r>
              <a:rPr lang="ar-SA" sz="2400" dirty="0">
                <a:latin typeface="Times New Roman" pitchFamily="18" charset="0"/>
                <a:cs typeface="Times New Roman" pitchFamily="18" charset="0"/>
              </a:rPr>
              <a:t>من التركيز الكلي للماء، وهذا المقدار يتحكم بدرجة حموضة الماء. </a:t>
            </a:r>
            <a:endParaRPr lang="en-US" sz="2400"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FD00D973-3E6F-47A6-9822-2328E9EF0329}" type="slidenum">
              <a:rPr lang="en-US" smtClean="0"/>
              <a:pPr/>
              <a:t>7</a:t>
            </a:fld>
            <a:endParaRPr lang="en-US"/>
          </a:p>
        </p:txBody>
      </p:sp>
      <p:pic>
        <p:nvPicPr>
          <p:cNvPr id="2051" name="Picture 3"/>
          <p:cNvPicPr>
            <a:picLocks noChangeAspect="1" noChangeArrowheads="1"/>
          </p:cNvPicPr>
          <p:nvPr/>
        </p:nvPicPr>
        <p:blipFill>
          <a:blip r:embed="rId2" cstate="print"/>
          <a:srcRect l="39444" t="42667" r="38334" b="42222"/>
          <a:stretch>
            <a:fillRect/>
          </a:stretch>
        </p:blipFill>
        <p:spPr bwMode="auto">
          <a:xfrm>
            <a:off x="2209800" y="3581400"/>
            <a:ext cx="47244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rgbClr val="C00000"/>
            </a:solidFill>
          </a:ln>
        </p:spPr>
        <p:txBody>
          <a:bodyPr/>
          <a:lstStyle/>
          <a:p>
            <a:pPr algn="just" rtl="1">
              <a:buClr>
                <a:srgbClr val="C00000"/>
              </a:buClr>
              <a:buNone/>
            </a:pPr>
            <a:r>
              <a:rPr lang="ar-SA" sz="2600" dirty="0">
                <a:latin typeface="Times New Roman" pitchFamily="18" charset="0"/>
                <a:cs typeface="Times New Roman" pitchFamily="18" charset="0"/>
              </a:rPr>
              <a:t>	العلاقة بين تركيز أيونات الهيدروجين </a:t>
            </a:r>
            <a:r>
              <a:rPr lang="en-US" sz="2600" dirty="0">
                <a:latin typeface="Times New Roman" pitchFamily="18" charset="0"/>
                <a:cs typeface="Times New Roman" pitchFamily="18" charset="0"/>
              </a:rPr>
              <a:t>[H</a:t>
            </a:r>
            <a:r>
              <a:rPr lang="en-US" sz="2600" baseline="30000" dirty="0">
                <a:latin typeface="Times New Roman" pitchFamily="18" charset="0"/>
                <a:cs typeface="Times New Roman" pitchFamily="18" charset="0"/>
              </a:rPr>
              <a:t>+</a:t>
            </a:r>
            <a:r>
              <a:rPr lang="en-US" sz="2600" dirty="0">
                <a:latin typeface="Times New Roman" pitchFamily="18" charset="0"/>
                <a:cs typeface="Times New Roman" pitchFamily="18" charset="0"/>
              </a:rPr>
              <a:t>]</a:t>
            </a:r>
            <a:r>
              <a:rPr lang="ar-SA" sz="2600" dirty="0">
                <a:latin typeface="Times New Roman" pitchFamily="18" charset="0"/>
                <a:cs typeface="Times New Roman" pitchFamily="18" charset="0"/>
              </a:rPr>
              <a:t> وتركيز أيونات الهيدروكسيد </a:t>
            </a:r>
            <a:r>
              <a:rPr lang="en-US" sz="2600" dirty="0">
                <a:latin typeface="Times New Roman" pitchFamily="18" charset="0"/>
                <a:cs typeface="Times New Roman" pitchFamily="18" charset="0"/>
              </a:rPr>
              <a:t>[OH</a:t>
            </a:r>
            <a:r>
              <a:rPr lang="en-US" sz="2600" baseline="30000" dirty="0">
                <a:latin typeface="Times New Roman" pitchFamily="18" charset="0"/>
                <a:cs typeface="Times New Roman" pitchFamily="18" charset="0"/>
              </a:rPr>
              <a:t>-</a:t>
            </a:r>
            <a:r>
              <a:rPr lang="en-US" sz="2600" dirty="0">
                <a:latin typeface="Times New Roman" pitchFamily="18" charset="0"/>
                <a:cs typeface="Times New Roman" pitchFamily="18" charset="0"/>
              </a:rPr>
              <a:t>]</a:t>
            </a:r>
            <a:r>
              <a:rPr lang="ar-SA" sz="2600" dirty="0">
                <a:latin typeface="Times New Roman" pitchFamily="18" charset="0"/>
                <a:cs typeface="Times New Roman" pitchFamily="18" charset="0"/>
              </a:rPr>
              <a:t> علاقة عكسية، أي أنه إذا زاد أحدهما نقص الأخر: </a:t>
            </a:r>
          </a:p>
          <a:p>
            <a:pPr algn="just" rtl="1">
              <a:buClr>
                <a:srgbClr val="C00000"/>
              </a:buClr>
              <a:buNone/>
            </a:pPr>
            <a:endParaRPr lang="ar-SA" sz="900" dirty="0">
              <a:latin typeface="Times New Roman" pitchFamily="18" charset="0"/>
              <a:cs typeface="Times New Roman" pitchFamily="18" charset="0"/>
            </a:endParaRPr>
          </a:p>
          <a:p>
            <a:pPr algn="just" rtl="1">
              <a:buClr>
                <a:srgbClr val="C00000"/>
              </a:buClr>
              <a:tabLst>
                <a:tab pos="2962275" algn="r"/>
              </a:tabLst>
            </a:pPr>
            <a:r>
              <a:rPr lang="ar-SA" sz="2600" dirty="0">
                <a:latin typeface="Times New Roman" pitchFamily="18" charset="0"/>
                <a:cs typeface="Times New Roman" pitchFamily="18" charset="0"/>
              </a:rPr>
              <a:t>في المحلول </a:t>
            </a:r>
            <a:r>
              <a:rPr lang="ar-SA" sz="2600" dirty="0">
                <a:solidFill>
                  <a:srgbClr val="FF0000"/>
                </a:solidFill>
                <a:latin typeface="Times New Roman" pitchFamily="18" charset="0"/>
                <a:cs typeface="Times New Roman" pitchFamily="18" charset="0"/>
              </a:rPr>
              <a:t>المتعادل</a:t>
            </a:r>
            <a:r>
              <a:rPr lang="ar-SA"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H</a:t>
            </a:r>
            <a:r>
              <a:rPr lang="en-US" sz="2600" baseline="30000" dirty="0">
                <a:latin typeface="Times New Roman" pitchFamily="18" charset="0"/>
                <a:cs typeface="Times New Roman" pitchFamily="18" charset="0"/>
              </a:rPr>
              <a:t>+</a:t>
            </a:r>
            <a:r>
              <a:rPr lang="en-US" sz="2600" dirty="0">
                <a:latin typeface="Times New Roman" pitchFamily="18" charset="0"/>
                <a:cs typeface="Times New Roman" pitchFamily="18" charset="0"/>
              </a:rPr>
              <a:t>] = [OH</a:t>
            </a:r>
            <a:r>
              <a:rPr lang="en-US" sz="2600" baseline="30000" dirty="0">
                <a:latin typeface="Times New Roman" pitchFamily="18" charset="0"/>
                <a:cs typeface="Times New Roman" pitchFamily="18" charset="0"/>
              </a:rPr>
              <a:t>-</a:t>
            </a:r>
            <a:r>
              <a:rPr lang="en-US" sz="2600" dirty="0">
                <a:latin typeface="Times New Roman" pitchFamily="18" charset="0"/>
                <a:cs typeface="Times New Roman" pitchFamily="18" charset="0"/>
              </a:rPr>
              <a:t>] = 10</a:t>
            </a:r>
            <a:r>
              <a:rPr lang="en-US" sz="2600" baseline="30000" dirty="0">
                <a:latin typeface="Times New Roman" pitchFamily="18" charset="0"/>
                <a:cs typeface="Times New Roman" pitchFamily="18" charset="0"/>
              </a:rPr>
              <a:t>-7</a:t>
            </a:r>
            <a:r>
              <a:rPr lang="en-US" sz="2600" dirty="0">
                <a:latin typeface="Times New Roman" pitchFamily="18" charset="0"/>
                <a:cs typeface="Times New Roman" pitchFamily="18" charset="0"/>
              </a:rPr>
              <a:t> M </a:t>
            </a:r>
            <a:endParaRPr lang="ar-SA" sz="2600" dirty="0">
              <a:latin typeface="Times New Roman" pitchFamily="18" charset="0"/>
              <a:cs typeface="Times New Roman" pitchFamily="18" charset="0"/>
            </a:endParaRPr>
          </a:p>
          <a:p>
            <a:pPr algn="just" rtl="1">
              <a:buClr>
                <a:srgbClr val="C00000"/>
              </a:buClr>
              <a:buNone/>
              <a:tabLst>
                <a:tab pos="2962275" algn="r"/>
              </a:tabLst>
            </a:pPr>
            <a:endParaRPr lang="ar-SA" sz="800" dirty="0">
              <a:latin typeface="Times New Roman" pitchFamily="18" charset="0"/>
              <a:cs typeface="Times New Roman" pitchFamily="18" charset="0"/>
            </a:endParaRPr>
          </a:p>
          <a:p>
            <a:pPr algn="just" rtl="1">
              <a:buClr>
                <a:srgbClr val="C00000"/>
              </a:buClr>
              <a:tabLst>
                <a:tab pos="2962275" algn="r"/>
              </a:tabLst>
            </a:pPr>
            <a:r>
              <a:rPr lang="ar-SA" sz="2600" dirty="0">
                <a:latin typeface="Times New Roman" pitchFamily="18" charset="0"/>
                <a:cs typeface="Times New Roman" pitchFamily="18" charset="0"/>
              </a:rPr>
              <a:t>في المحلول </a:t>
            </a:r>
            <a:r>
              <a:rPr lang="ar-SA" sz="2600" dirty="0">
                <a:solidFill>
                  <a:srgbClr val="FF0000"/>
                </a:solidFill>
                <a:latin typeface="Times New Roman" pitchFamily="18" charset="0"/>
                <a:cs typeface="Times New Roman" pitchFamily="18" charset="0"/>
              </a:rPr>
              <a:t>الحامضي</a:t>
            </a:r>
            <a:r>
              <a:rPr lang="ar-SA"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H</a:t>
            </a:r>
            <a:r>
              <a:rPr lang="en-US" sz="2600" baseline="30000" dirty="0">
                <a:latin typeface="Times New Roman" pitchFamily="18" charset="0"/>
                <a:cs typeface="Times New Roman" pitchFamily="18" charset="0"/>
              </a:rPr>
              <a:t>+</a:t>
            </a:r>
            <a:r>
              <a:rPr lang="en-US" sz="2600" dirty="0">
                <a:latin typeface="Times New Roman" pitchFamily="18" charset="0"/>
                <a:cs typeface="Times New Roman" pitchFamily="18" charset="0"/>
              </a:rPr>
              <a:t>]</a:t>
            </a:r>
            <a:r>
              <a:rPr lang="ar-SA" sz="2600" dirty="0">
                <a:latin typeface="Times New Roman" pitchFamily="18" charset="0"/>
                <a:cs typeface="Times New Roman" pitchFamily="18" charset="0"/>
              </a:rPr>
              <a:t> أكبر من </a:t>
            </a:r>
            <a:r>
              <a:rPr lang="en-US" sz="2600" dirty="0">
                <a:latin typeface="Times New Roman" pitchFamily="18" charset="0"/>
                <a:cs typeface="Times New Roman" pitchFamily="18" charset="0"/>
              </a:rPr>
              <a:t>10</a:t>
            </a:r>
            <a:r>
              <a:rPr lang="en-US" sz="2600" baseline="30000" dirty="0">
                <a:latin typeface="Times New Roman" pitchFamily="18" charset="0"/>
                <a:cs typeface="Times New Roman" pitchFamily="18" charset="0"/>
              </a:rPr>
              <a:t>-7</a:t>
            </a:r>
            <a:endParaRPr lang="ar-SA" sz="2600" dirty="0">
              <a:latin typeface="Times New Roman" pitchFamily="18" charset="0"/>
              <a:cs typeface="Times New Roman" pitchFamily="18" charset="0"/>
            </a:endParaRPr>
          </a:p>
          <a:p>
            <a:pPr algn="just" rtl="1">
              <a:buClr>
                <a:srgbClr val="C00000"/>
              </a:buClr>
              <a:buNone/>
              <a:tabLst>
                <a:tab pos="2962275" algn="r"/>
              </a:tabLst>
            </a:pPr>
            <a:endParaRPr lang="ar-SA" sz="800" dirty="0">
              <a:latin typeface="Times New Roman" pitchFamily="18" charset="0"/>
              <a:cs typeface="Times New Roman" pitchFamily="18" charset="0"/>
            </a:endParaRPr>
          </a:p>
          <a:p>
            <a:pPr algn="just" rtl="1">
              <a:buClr>
                <a:srgbClr val="C00000"/>
              </a:buClr>
              <a:tabLst>
                <a:tab pos="2962275" algn="r"/>
              </a:tabLst>
            </a:pPr>
            <a:r>
              <a:rPr lang="ar-SA" sz="2600" dirty="0">
                <a:latin typeface="Times New Roman" pitchFamily="18" charset="0"/>
                <a:cs typeface="Times New Roman" pitchFamily="18" charset="0"/>
              </a:rPr>
              <a:t>في المحلول </a:t>
            </a:r>
            <a:r>
              <a:rPr lang="ar-SA" sz="2600" dirty="0">
                <a:solidFill>
                  <a:srgbClr val="FF0000"/>
                </a:solidFill>
                <a:latin typeface="Times New Roman" pitchFamily="18" charset="0"/>
                <a:cs typeface="Times New Roman" pitchFamily="18" charset="0"/>
              </a:rPr>
              <a:t>القاعدي</a:t>
            </a:r>
            <a:r>
              <a:rPr lang="ar-SA"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a:t>
            </a:r>
            <a:r>
              <a:rPr lang="en-US" sz="2600" dirty="0" smtClean="0">
                <a:solidFill>
                  <a:srgbClr val="FF0000"/>
                </a:solidFill>
                <a:latin typeface="Times New Roman" pitchFamily="18" charset="0"/>
                <a:cs typeface="Times New Roman" pitchFamily="18" charset="0"/>
              </a:rPr>
              <a:t> </a:t>
            </a:r>
            <a:r>
              <a:rPr lang="en-US" sz="2600" dirty="0">
                <a:latin typeface="Times New Roman" pitchFamily="18" charset="0"/>
                <a:cs typeface="Times New Roman" pitchFamily="18" charset="0"/>
              </a:rPr>
              <a:t>[H</a:t>
            </a:r>
            <a:r>
              <a:rPr lang="en-US" sz="2600" baseline="30000" dirty="0">
                <a:latin typeface="Times New Roman" pitchFamily="18" charset="0"/>
                <a:cs typeface="Times New Roman" pitchFamily="18" charset="0"/>
              </a:rPr>
              <a:t>+</a:t>
            </a:r>
            <a:r>
              <a:rPr lang="en-US" sz="2600" dirty="0">
                <a:latin typeface="Times New Roman" pitchFamily="18" charset="0"/>
                <a:cs typeface="Times New Roman" pitchFamily="18" charset="0"/>
              </a:rPr>
              <a:t>]</a:t>
            </a:r>
            <a:r>
              <a:rPr lang="ar-SA" sz="2600" dirty="0">
                <a:latin typeface="Times New Roman" pitchFamily="18" charset="0"/>
                <a:cs typeface="Times New Roman" pitchFamily="18" charset="0"/>
              </a:rPr>
              <a:t>أقل من </a:t>
            </a:r>
            <a:r>
              <a:rPr lang="en-US" sz="2600" dirty="0">
                <a:latin typeface="Times New Roman" pitchFamily="18" charset="0"/>
                <a:cs typeface="Times New Roman" pitchFamily="18" charset="0"/>
              </a:rPr>
              <a:t>10</a:t>
            </a:r>
            <a:r>
              <a:rPr lang="en-US" sz="2600" baseline="30000" dirty="0">
                <a:latin typeface="Times New Roman" pitchFamily="18" charset="0"/>
                <a:cs typeface="Times New Roman" pitchFamily="18" charset="0"/>
              </a:rPr>
              <a:t>-7</a:t>
            </a:r>
            <a:endParaRPr lang="en-US" sz="2600"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FD00D973-3E6F-47A6-9822-2328E9EF0329}" type="slidenum">
              <a:rPr lang="en-US" smtClean="0"/>
              <a:pPr/>
              <a:t>8</a:t>
            </a:fld>
            <a:endParaRPr lang="en-US"/>
          </a:p>
        </p:txBody>
      </p:sp>
      <p:sp>
        <p:nvSpPr>
          <p:cNvPr id="7" name="Title 6"/>
          <p:cNvSpPr>
            <a:spLocks noGrp="1"/>
          </p:cNvSpPr>
          <p:nvPr>
            <p:ph type="title"/>
          </p:nvPr>
        </p:nvSpPr>
        <p:spPr>
          <a:xfrm>
            <a:off x="457200" y="1143000"/>
            <a:ext cx="8229600" cy="1066800"/>
          </a:xfrm>
          <a:ln>
            <a:solidFill>
              <a:srgbClr val="C00000"/>
            </a:solidFill>
          </a:ln>
        </p:spPr>
        <p:txBody>
          <a:bodyPr>
            <a:normAutofit/>
          </a:bodyPr>
          <a:lstStyle/>
          <a:p>
            <a:pPr algn="ctr" rtl="1"/>
            <a:r>
              <a:rPr lang="ar-SA" b="1" u="sng" dirty="0">
                <a:solidFill>
                  <a:srgbClr val="C00000"/>
                </a:solidFill>
                <a:latin typeface="Times New Roman" pitchFamily="18" charset="0"/>
                <a:cs typeface="Times New Roman" pitchFamily="18" charset="0"/>
              </a:rPr>
              <a:t>تأين الماء</a:t>
            </a:r>
            <a:endParaRPr lang="en-US"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rgbClr val="C00000"/>
            </a:solidFill>
          </a:ln>
        </p:spPr>
        <p:txBody>
          <a:bodyPr/>
          <a:lstStyle/>
          <a:p>
            <a:pPr algn="just" rtl="1">
              <a:buClr>
                <a:srgbClr val="C00000"/>
              </a:buClr>
              <a:buNone/>
            </a:pPr>
            <a:r>
              <a:rPr lang="ar-SA" sz="2600" dirty="0">
                <a:latin typeface="Times New Roman" pitchFamily="18" charset="0"/>
                <a:cs typeface="Times New Roman" pitchFamily="18" charset="0"/>
              </a:rPr>
              <a:t>	</a:t>
            </a:r>
            <a:r>
              <a:rPr lang="ar-AE" sz="2400" b="1" dirty="0">
                <a:solidFill>
                  <a:schemeClr val="bg1"/>
                </a:solidFill>
              </a:rPr>
              <a:t> </a:t>
            </a:r>
            <a:r>
              <a:rPr lang="ar-AE" sz="2400" dirty="0"/>
              <a:t>تركيز كل من أيون الهيدرونيوم وأيون الهيدروكسيد يساوي</a:t>
            </a:r>
            <a:r>
              <a:rPr lang="ar-SA" sz="2400" dirty="0"/>
              <a:t>   </a:t>
            </a:r>
            <a:r>
              <a:rPr lang="en-US" sz="2400" i="1" u="sng" dirty="0"/>
              <a:t>10</a:t>
            </a:r>
            <a:r>
              <a:rPr lang="en-US" sz="2400" i="1" u="sng" baseline="50000" dirty="0"/>
              <a:t>-7</a:t>
            </a:r>
            <a:r>
              <a:rPr lang="en-US" sz="2400" i="1" u="sng" dirty="0"/>
              <a:t> </a:t>
            </a:r>
            <a:r>
              <a:rPr lang="ar-AE" sz="2400" i="1" u="sng" dirty="0"/>
              <a:t>×</a:t>
            </a:r>
            <a:r>
              <a:rPr lang="en-US" sz="2400" i="1" u="sng" dirty="0"/>
              <a:t>1.0</a:t>
            </a:r>
            <a:r>
              <a:rPr lang="ar-AE" sz="2400" dirty="0"/>
              <a:t> عند الدرجة </a:t>
            </a:r>
            <a:r>
              <a:rPr lang="en-US" sz="2400" dirty="0"/>
              <a:t>25 c </a:t>
            </a:r>
            <a:endParaRPr lang="en-US" sz="2600"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FD00D973-3E6F-47A6-9822-2328E9EF0329}" type="slidenum">
              <a:rPr lang="en-US" smtClean="0"/>
              <a:pPr/>
              <a:t>9</a:t>
            </a:fld>
            <a:endParaRPr lang="en-US"/>
          </a:p>
        </p:txBody>
      </p:sp>
      <p:sp>
        <p:nvSpPr>
          <p:cNvPr id="7" name="Title 6"/>
          <p:cNvSpPr>
            <a:spLocks noGrp="1"/>
          </p:cNvSpPr>
          <p:nvPr>
            <p:ph type="title"/>
          </p:nvPr>
        </p:nvSpPr>
        <p:spPr>
          <a:xfrm>
            <a:off x="457200" y="1143000"/>
            <a:ext cx="8229600" cy="1066800"/>
          </a:xfrm>
          <a:ln>
            <a:solidFill>
              <a:srgbClr val="C00000"/>
            </a:solidFill>
          </a:ln>
        </p:spPr>
        <p:txBody>
          <a:bodyPr>
            <a:normAutofit/>
          </a:bodyPr>
          <a:lstStyle/>
          <a:p>
            <a:pPr algn="ctr" rtl="1"/>
            <a:r>
              <a:rPr lang="ar-SA" b="1" u="sng" dirty="0">
                <a:solidFill>
                  <a:srgbClr val="C00000"/>
                </a:solidFill>
                <a:latin typeface="Times New Roman" pitchFamily="18" charset="0"/>
                <a:cs typeface="Times New Roman" pitchFamily="18" charset="0"/>
              </a:rPr>
              <a:t>تأين الماء</a:t>
            </a:r>
            <a:endParaRPr lang="en-US" u="sng" dirty="0"/>
          </a:p>
        </p:txBody>
      </p:sp>
      <p:grpSp>
        <p:nvGrpSpPr>
          <p:cNvPr id="8" name="Group 7"/>
          <p:cNvGrpSpPr/>
          <p:nvPr/>
        </p:nvGrpSpPr>
        <p:grpSpPr>
          <a:xfrm>
            <a:off x="685800" y="2819400"/>
            <a:ext cx="4572000" cy="914400"/>
            <a:chOff x="604837" y="4648200"/>
            <a:chExt cx="5184321" cy="914400"/>
          </a:xfrm>
        </p:grpSpPr>
        <p:sp>
          <p:nvSpPr>
            <p:cNvPr id="9" name="Rectangle 6"/>
            <p:cNvSpPr>
              <a:spLocks noChangeArrowheads="1"/>
            </p:cNvSpPr>
            <p:nvPr/>
          </p:nvSpPr>
          <p:spPr bwMode="auto">
            <a:xfrm>
              <a:off x="604837" y="4648200"/>
              <a:ext cx="1382485" cy="9144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pPr algn="ctr"/>
              <a:r>
                <a:rPr lang="en-US" b="1" dirty="0">
                  <a:solidFill>
                    <a:schemeClr val="accent2"/>
                  </a:solidFill>
                </a:rPr>
                <a:t>[</a:t>
              </a:r>
              <a:r>
                <a:rPr lang="ar-AE" b="1" dirty="0">
                  <a:solidFill>
                    <a:schemeClr val="accent2"/>
                  </a:solidFill>
                </a:rPr>
                <a:t> </a:t>
              </a:r>
              <a:r>
                <a:rPr lang="en-US" b="1" dirty="0">
                  <a:solidFill>
                    <a:schemeClr val="tx2"/>
                  </a:solidFill>
                </a:rPr>
                <a:t>H</a:t>
              </a:r>
              <a:r>
                <a:rPr lang="en-US" b="1" baseline="-25000" dirty="0">
                  <a:solidFill>
                    <a:schemeClr val="tx2"/>
                  </a:solidFill>
                </a:rPr>
                <a:t>3</a:t>
              </a:r>
              <a:r>
                <a:rPr lang="en-US" b="1" dirty="0">
                  <a:solidFill>
                    <a:schemeClr val="tx2"/>
                  </a:solidFill>
                </a:rPr>
                <a:t>O</a:t>
              </a:r>
              <a:r>
                <a:rPr lang="en-US" b="1" baseline="50000" dirty="0">
                  <a:solidFill>
                    <a:schemeClr val="tx2"/>
                  </a:solidFill>
                </a:rPr>
                <a:t>+</a:t>
              </a:r>
              <a:r>
                <a:rPr lang="ar-AE" b="1" baseline="50000" dirty="0">
                  <a:solidFill>
                    <a:schemeClr val="tx2"/>
                  </a:solidFill>
                </a:rPr>
                <a:t> </a:t>
              </a:r>
              <a:r>
                <a:rPr lang="en-US" b="1" dirty="0">
                  <a:solidFill>
                    <a:schemeClr val="accent2"/>
                  </a:solidFill>
                </a:rPr>
                <a:t>]</a:t>
              </a:r>
            </a:p>
          </p:txBody>
        </p:sp>
        <p:sp>
          <p:nvSpPr>
            <p:cNvPr id="10" name="Rectangle 7"/>
            <p:cNvSpPr>
              <a:spLocks noChangeArrowheads="1"/>
            </p:cNvSpPr>
            <p:nvPr/>
          </p:nvSpPr>
          <p:spPr bwMode="auto">
            <a:xfrm>
              <a:off x="2419349" y="4648200"/>
              <a:ext cx="1130072" cy="9144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pPr algn="ctr"/>
              <a:r>
                <a:rPr lang="en-US" b="1" dirty="0">
                  <a:solidFill>
                    <a:schemeClr val="accent2"/>
                  </a:solidFill>
                </a:rPr>
                <a:t>[</a:t>
              </a:r>
              <a:r>
                <a:rPr lang="ar-AE" b="1" dirty="0">
                  <a:solidFill>
                    <a:schemeClr val="accent2"/>
                  </a:solidFill>
                </a:rPr>
                <a:t> </a:t>
              </a:r>
              <a:r>
                <a:rPr lang="en-US" b="1" dirty="0">
                  <a:solidFill>
                    <a:schemeClr val="tx2"/>
                  </a:solidFill>
                </a:rPr>
                <a:t>OH</a:t>
              </a:r>
              <a:r>
                <a:rPr lang="en-US" b="1" baseline="50000" dirty="0">
                  <a:solidFill>
                    <a:schemeClr val="tx2"/>
                  </a:solidFill>
                </a:rPr>
                <a:t>-</a:t>
              </a:r>
              <a:r>
                <a:rPr lang="ar-AE" b="1" baseline="50000" dirty="0">
                  <a:solidFill>
                    <a:schemeClr val="tx2"/>
                  </a:solidFill>
                </a:rPr>
                <a:t> </a:t>
              </a:r>
              <a:r>
                <a:rPr lang="en-US" b="1" dirty="0">
                  <a:solidFill>
                    <a:schemeClr val="accent2"/>
                  </a:solidFill>
                </a:rPr>
                <a:t>]</a:t>
              </a:r>
            </a:p>
          </p:txBody>
        </p:sp>
        <p:sp>
          <p:nvSpPr>
            <p:cNvPr id="11" name="Rectangle 8"/>
            <p:cNvSpPr>
              <a:spLocks noChangeArrowheads="1"/>
            </p:cNvSpPr>
            <p:nvPr/>
          </p:nvSpPr>
          <p:spPr bwMode="auto">
            <a:xfrm>
              <a:off x="1828800" y="4648200"/>
              <a:ext cx="720725" cy="9144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pPr algn="ctr"/>
              <a:r>
                <a:rPr lang="ar-AE" b="1">
                  <a:solidFill>
                    <a:schemeClr val="accent2"/>
                  </a:solidFill>
                </a:rPr>
                <a:t>=</a:t>
              </a:r>
              <a:endParaRPr lang="en-US" b="1">
                <a:solidFill>
                  <a:schemeClr val="accent2"/>
                </a:solidFill>
              </a:endParaRPr>
            </a:p>
          </p:txBody>
        </p:sp>
        <p:sp>
          <p:nvSpPr>
            <p:cNvPr id="12" name="Rectangle 10"/>
            <p:cNvSpPr>
              <a:spLocks noChangeArrowheads="1"/>
            </p:cNvSpPr>
            <p:nvPr/>
          </p:nvSpPr>
          <p:spPr bwMode="auto">
            <a:xfrm>
              <a:off x="3369808" y="4648200"/>
              <a:ext cx="863600" cy="9144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pPr algn="ctr"/>
              <a:r>
                <a:rPr lang="ar-AE" b="1" dirty="0">
                  <a:solidFill>
                    <a:schemeClr val="accent2"/>
                  </a:solidFill>
                </a:rPr>
                <a:t>=</a:t>
              </a:r>
              <a:endParaRPr lang="en-US" b="1" dirty="0">
                <a:solidFill>
                  <a:schemeClr val="accent2"/>
                </a:solidFill>
              </a:endParaRPr>
            </a:p>
          </p:txBody>
        </p:sp>
        <p:sp>
          <p:nvSpPr>
            <p:cNvPr id="13" name="Rectangle 11"/>
            <p:cNvSpPr>
              <a:spLocks noChangeArrowheads="1"/>
            </p:cNvSpPr>
            <p:nvPr/>
          </p:nvSpPr>
          <p:spPr bwMode="auto">
            <a:xfrm>
              <a:off x="3974646" y="4648200"/>
              <a:ext cx="1814512" cy="9144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r>
                <a:rPr lang="en-US" b="1" dirty="0">
                  <a:solidFill>
                    <a:schemeClr val="accent2"/>
                  </a:solidFill>
                </a:rPr>
                <a:t>1</a:t>
              </a:r>
              <a:r>
                <a:rPr lang="ar-AE" b="1" dirty="0">
                  <a:solidFill>
                    <a:schemeClr val="accent2"/>
                  </a:solidFill>
                </a:rPr>
                <a:t>×</a:t>
              </a:r>
              <a:r>
                <a:rPr lang="en-US" b="1" dirty="0">
                  <a:solidFill>
                    <a:schemeClr val="accent2"/>
                  </a:solidFill>
                </a:rPr>
                <a:t>10</a:t>
              </a:r>
              <a:r>
                <a:rPr lang="en-US" b="1" baseline="30000" dirty="0">
                  <a:solidFill>
                    <a:schemeClr val="accent2"/>
                  </a:solidFill>
                </a:rPr>
                <a:t>-7</a:t>
              </a:r>
            </a:p>
          </p:txBody>
        </p:sp>
      </p:grpSp>
      <p:grpSp>
        <p:nvGrpSpPr>
          <p:cNvPr id="14" name="Group 13"/>
          <p:cNvGrpSpPr/>
          <p:nvPr/>
        </p:nvGrpSpPr>
        <p:grpSpPr>
          <a:xfrm>
            <a:off x="838200" y="3581400"/>
            <a:ext cx="4794448" cy="2266472"/>
            <a:chOff x="468313" y="413682"/>
            <a:chExt cx="6983189" cy="4033032"/>
          </a:xfrm>
        </p:grpSpPr>
        <p:sp>
          <p:nvSpPr>
            <p:cNvPr id="15" name="Rectangle 3"/>
            <p:cNvSpPr>
              <a:spLocks noChangeArrowheads="1"/>
            </p:cNvSpPr>
            <p:nvPr/>
          </p:nvSpPr>
          <p:spPr bwMode="auto">
            <a:xfrm>
              <a:off x="468313" y="549275"/>
              <a:ext cx="754608" cy="657201"/>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en-US" b="1" i="1" dirty="0" err="1">
                  <a:solidFill>
                    <a:schemeClr val="tx1"/>
                  </a:solidFill>
                </a:rPr>
                <a:t>K</a:t>
              </a:r>
              <a:r>
                <a:rPr lang="en-US" b="1" i="1" baseline="-25000" dirty="0" err="1">
                  <a:solidFill>
                    <a:schemeClr val="tx1"/>
                  </a:solidFill>
                </a:rPr>
                <a:t>w</a:t>
              </a:r>
              <a:endParaRPr lang="en-US" b="1" i="1" baseline="-25000" dirty="0">
                <a:solidFill>
                  <a:schemeClr val="tx1"/>
                </a:solidFill>
              </a:endParaRPr>
            </a:p>
          </p:txBody>
        </p:sp>
        <p:sp>
          <p:nvSpPr>
            <p:cNvPr id="16" name="Rectangle 4"/>
            <p:cNvSpPr>
              <a:spLocks noChangeArrowheads="1"/>
            </p:cNvSpPr>
            <p:nvPr/>
          </p:nvSpPr>
          <p:spPr bwMode="auto">
            <a:xfrm>
              <a:off x="1356205" y="549275"/>
              <a:ext cx="662809" cy="719894"/>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pPr algn="ctr"/>
              <a:r>
                <a:rPr lang="ar-AE" b="1" dirty="0">
                  <a:solidFill>
                    <a:schemeClr val="accent2"/>
                  </a:solidFill>
                </a:rPr>
                <a:t>=</a:t>
              </a:r>
              <a:endParaRPr lang="en-US" b="1" dirty="0">
                <a:solidFill>
                  <a:schemeClr val="accent2"/>
                </a:solidFill>
              </a:endParaRPr>
            </a:p>
          </p:txBody>
        </p:sp>
        <p:sp>
          <p:nvSpPr>
            <p:cNvPr id="17" name="Rectangle 5"/>
            <p:cNvSpPr>
              <a:spLocks noChangeArrowheads="1"/>
            </p:cNvSpPr>
            <p:nvPr/>
          </p:nvSpPr>
          <p:spPr bwMode="auto">
            <a:xfrm>
              <a:off x="2244097" y="413682"/>
              <a:ext cx="2280461" cy="9144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pPr algn="ctr"/>
              <a:r>
                <a:rPr lang="en-US" b="1">
                  <a:solidFill>
                    <a:schemeClr val="accent2"/>
                  </a:solidFill>
                </a:rPr>
                <a:t>[</a:t>
              </a:r>
              <a:r>
                <a:rPr lang="ar-AE" b="1">
                  <a:solidFill>
                    <a:schemeClr val="accent2"/>
                  </a:solidFill>
                </a:rPr>
                <a:t> </a:t>
              </a:r>
              <a:r>
                <a:rPr lang="en-US" b="1">
                  <a:solidFill>
                    <a:schemeClr val="tx2"/>
                  </a:solidFill>
                </a:rPr>
                <a:t>H</a:t>
              </a:r>
              <a:r>
                <a:rPr lang="en-US" b="1" baseline="-25000">
                  <a:solidFill>
                    <a:schemeClr val="tx2"/>
                  </a:solidFill>
                </a:rPr>
                <a:t>3</a:t>
              </a:r>
              <a:r>
                <a:rPr lang="en-US" b="1">
                  <a:solidFill>
                    <a:schemeClr val="tx2"/>
                  </a:solidFill>
                </a:rPr>
                <a:t>O</a:t>
              </a:r>
              <a:r>
                <a:rPr lang="en-US" b="1" baseline="50000">
                  <a:solidFill>
                    <a:schemeClr val="tx2"/>
                  </a:solidFill>
                </a:rPr>
                <a:t>+</a:t>
              </a:r>
              <a:r>
                <a:rPr lang="ar-AE" b="1" baseline="50000">
                  <a:solidFill>
                    <a:schemeClr val="tx2"/>
                  </a:solidFill>
                </a:rPr>
                <a:t> </a:t>
              </a:r>
              <a:r>
                <a:rPr lang="en-US" b="1">
                  <a:solidFill>
                    <a:schemeClr val="accent2"/>
                  </a:solidFill>
                </a:rPr>
                <a:t>]</a:t>
              </a:r>
            </a:p>
          </p:txBody>
        </p:sp>
        <p:sp>
          <p:nvSpPr>
            <p:cNvPr id="18" name="Rectangle 6"/>
            <p:cNvSpPr>
              <a:spLocks noChangeArrowheads="1"/>
            </p:cNvSpPr>
            <p:nvPr/>
          </p:nvSpPr>
          <p:spPr bwMode="auto">
            <a:xfrm>
              <a:off x="4685802" y="549275"/>
              <a:ext cx="1997757" cy="677964"/>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pPr algn="ctr"/>
              <a:r>
                <a:rPr lang="en-US" b="1">
                  <a:solidFill>
                    <a:schemeClr val="accent2"/>
                  </a:solidFill>
                </a:rPr>
                <a:t>[</a:t>
              </a:r>
              <a:r>
                <a:rPr lang="ar-AE" b="1">
                  <a:solidFill>
                    <a:schemeClr val="accent2"/>
                  </a:solidFill>
                </a:rPr>
                <a:t> </a:t>
              </a:r>
              <a:r>
                <a:rPr lang="en-US" b="1">
                  <a:solidFill>
                    <a:schemeClr val="tx2"/>
                  </a:solidFill>
                </a:rPr>
                <a:t>OH</a:t>
              </a:r>
              <a:r>
                <a:rPr lang="en-US" b="1" baseline="50000">
                  <a:solidFill>
                    <a:schemeClr val="tx2"/>
                  </a:solidFill>
                </a:rPr>
                <a:t>-</a:t>
              </a:r>
              <a:r>
                <a:rPr lang="ar-AE" b="1" baseline="50000">
                  <a:solidFill>
                    <a:schemeClr val="tx2"/>
                  </a:solidFill>
                </a:rPr>
                <a:t> </a:t>
              </a:r>
              <a:r>
                <a:rPr lang="en-US" b="1">
                  <a:solidFill>
                    <a:schemeClr val="accent2"/>
                  </a:solidFill>
                </a:rPr>
                <a:t>]</a:t>
              </a:r>
            </a:p>
          </p:txBody>
        </p:sp>
        <p:sp>
          <p:nvSpPr>
            <p:cNvPr id="19" name="Rectangle 7"/>
            <p:cNvSpPr>
              <a:spLocks noChangeArrowheads="1"/>
            </p:cNvSpPr>
            <p:nvPr/>
          </p:nvSpPr>
          <p:spPr bwMode="auto">
            <a:xfrm>
              <a:off x="4241855" y="413682"/>
              <a:ext cx="720725" cy="9144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pPr algn="ctr"/>
              <a:r>
                <a:rPr lang="ar-SA" b="1" dirty="0">
                  <a:solidFill>
                    <a:schemeClr val="accent2"/>
                  </a:solidFill>
                </a:rPr>
                <a:t>×</a:t>
              </a:r>
              <a:endParaRPr lang="en-US" b="1" dirty="0">
                <a:solidFill>
                  <a:schemeClr val="accent2"/>
                </a:solidFill>
              </a:endParaRPr>
            </a:p>
          </p:txBody>
        </p:sp>
        <p:sp>
          <p:nvSpPr>
            <p:cNvPr id="20" name="Rectangle 9"/>
            <p:cNvSpPr>
              <a:spLocks noChangeArrowheads="1"/>
            </p:cNvSpPr>
            <p:nvPr/>
          </p:nvSpPr>
          <p:spPr bwMode="auto">
            <a:xfrm>
              <a:off x="468313" y="2060575"/>
              <a:ext cx="754608" cy="657201"/>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en-US" b="1" i="1" dirty="0" err="1"/>
                <a:t>K</a:t>
              </a:r>
              <a:r>
                <a:rPr lang="en-US" b="1" i="1" baseline="-25000" dirty="0" err="1"/>
                <a:t>w</a:t>
              </a:r>
              <a:endParaRPr lang="en-US" b="1" i="1" baseline="-25000" dirty="0"/>
            </a:p>
          </p:txBody>
        </p:sp>
        <p:sp>
          <p:nvSpPr>
            <p:cNvPr id="21" name="Rectangle 10"/>
            <p:cNvSpPr>
              <a:spLocks noChangeArrowheads="1"/>
            </p:cNvSpPr>
            <p:nvPr/>
          </p:nvSpPr>
          <p:spPr bwMode="auto">
            <a:xfrm>
              <a:off x="1356205" y="2040795"/>
              <a:ext cx="554933" cy="813556"/>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pPr algn="ctr"/>
              <a:r>
                <a:rPr lang="ar-AE" b="1">
                  <a:solidFill>
                    <a:schemeClr val="accent2"/>
                  </a:solidFill>
                </a:rPr>
                <a:t>=</a:t>
              </a:r>
              <a:endParaRPr lang="en-US" b="1">
                <a:solidFill>
                  <a:schemeClr val="accent2"/>
                </a:solidFill>
              </a:endParaRPr>
            </a:p>
          </p:txBody>
        </p:sp>
        <p:sp>
          <p:nvSpPr>
            <p:cNvPr id="22" name="Rectangle 11"/>
            <p:cNvSpPr>
              <a:spLocks noChangeArrowheads="1"/>
            </p:cNvSpPr>
            <p:nvPr/>
          </p:nvSpPr>
          <p:spPr bwMode="auto">
            <a:xfrm>
              <a:off x="2411413" y="2060575"/>
              <a:ext cx="2987675" cy="9144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r>
                <a:rPr lang="en-US" b="1" dirty="0">
                  <a:solidFill>
                    <a:schemeClr val="accent2"/>
                  </a:solidFill>
                </a:rPr>
                <a:t>1.0</a:t>
              </a:r>
              <a:r>
                <a:rPr lang="ar-AE" b="1" dirty="0">
                  <a:solidFill>
                    <a:schemeClr val="accent2"/>
                  </a:solidFill>
                </a:rPr>
                <a:t>×</a:t>
              </a:r>
              <a:r>
                <a:rPr lang="en-US" b="1" dirty="0">
                  <a:solidFill>
                    <a:schemeClr val="accent2"/>
                  </a:solidFill>
                </a:rPr>
                <a:t>10</a:t>
              </a:r>
              <a:r>
                <a:rPr lang="en-US" b="1" baseline="50000" dirty="0">
                  <a:solidFill>
                    <a:schemeClr val="accent2"/>
                  </a:solidFill>
                </a:rPr>
                <a:t>-7</a:t>
              </a:r>
            </a:p>
          </p:txBody>
        </p:sp>
        <p:sp>
          <p:nvSpPr>
            <p:cNvPr id="23" name="Rectangle 12"/>
            <p:cNvSpPr>
              <a:spLocks noChangeArrowheads="1"/>
            </p:cNvSpPr>
            <p:nvPr/>
          </p:nvSpPr>
          <p:spPr bwMode="auto">
            <a:xfrm>
              <a:off x="3908895" y="2040795"/>
              <a:ext cx="720725" cy="9144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pPr algn="ctr"/>
              <a:r>
                <a:rPr lang="ar-SA" b="1" dirty="0">
                  <a:solidFill>
                    <a:schemeClr val="accent2"/>
                  </a:solidFill>
                </a:rPr>
                <a:t>×</a:t>
              </a:r>
              <a:endParaRPr lang="en-US" b="1" dirty="0">
                <a:solidFill>
                  <a:schemeClr val="accent2"/>
                </a:solidFill>
              </a:endParaRPr>
            </a:p>
          </p:txBody>
        </p:sp>
        <p:sp>
          <p:nvSpPr>
            <p:cNvPr id="24" name="Rectangle 13"/>
            <p:cNvSpPr>
              <a:spLocks noChangeArrowheads="1"/>
            </p:cNvSpPr>
            <p:nvPr/>
          </p:nvSpPr>
          <p:spPr bwMode="auto">
            <a:xfrm>
              <a:off x="4463827" y="2040795"/>
              <a:ext cx="2987675" cy="9144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r>
                <a:rPr lang="en-US" b="1" dirty="0">
                  <a:solidFill>
                    <a:schemeClr val="accent2"/>
                  </a:solidFill>
                </a:rPr>
                <a:t>1.0</a:t>
              </a:r>
              <a:r>
                <a:rPr lang="ar-AE" b="1" dirty="0">
                  <a:solidFill>
                    <a:schemeClr val="accent2"/>
                  </a:solidFill>
                </a:rPr>
                <a:t>×</a:t>
              </a:r>
              <a:r>
                <a:rPr lang="en-US" b="1" dirty="0">
                  <a:solidFill>
                    <a:schemeClr val="accent2"/>
                  </a:solidFill>
                </a:rPr>
                <a:t>10</a:t>
              </a:r>
              <a:r>
                <a:rPr lang="en-US" b="1" baseline="50000" dirty="0">
                  <a:solidFill>
                    <a:schemeClr val="accent2"/>
                  </a:solidFill>
                </a:rPr>
                <a:t>-7</a:t>
              </a:r>
            </a:p>
          </p:txBody>
        </p:sp>
        <p:sp>
          <p:nvSpPr>
            <p:cNvPr id="25" name="Rectangle 14"/>
            <p:cNvSpPr>
              <a:spLocks noChangeArrowheads="1"/>
            </p:cNvSpPr>
            <p:nvPr/>
          </p:nvSpPr>
          <p:spPr bwMode="auto">
            <a:xfrm>
              <a:off x="539749" y="3716338"/>
              <a:ext cx="754608" cy="657201"/>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en-US" b="1" i="1" dirty="0" err="1"/>
                <a:t>K</a:t>
              </a:r>
              <a:r>
                <a:rPr lang="en-US" b="1" i="1" baseline="-25000" dirty="0" err="1"/>
                <a:t>w</a:t>
              </a:r>
              <a:endParaRPr lang="en-US" b="1" i="1" baseline="-25000" dirty="0"/>
            </a:p>
          </p:txBody>
        </p:sp>
        <p:sp>
          <p:nvSpPr>
            <p:cNvPr id="26" name="Rectangle 15"/>
            <p:cNvSpPr>
              <a:spLocks noChangeArrowheads="1"/>
            </p:cNvSpPr>
            <p:nvPr/>
          </p:nvSpPr>
          <p:spPr bwMode="auto">
            <a:xfrm>
              <a:off x="1356205" y="3667907"/>
              <a:ext cx="665919" cy="67796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pPr algn="ctr"/>
              <a:r>
                <a:rPr lang="ar-AE" b="1" dirty="0">
                  <a:solidFill>
                    <a:schemeClr val="accent2"/>
                  </a:solidFill>
                </a:rPr>
                <a:t>=</a:t>
              </a:r>
              <a:endParaRPr lang="en-US" b="1" dirty="0">
                <a:solidFill>
                  <a:schemeClr val="accent2"/>
                </a:solidFill>
              </a:endParaRPr>
            </a:p>
          </p:txBody>
        </p:sp>
        <p:sp>
          <p:nvSpPr>
            <p:cNvPr id="27" name="Rectangle 16"/>
            <p:cNvSpPr>
              <a:spLocks noChangeArrowheads="1"/>
            </p:cNvSpPr>
            <p:nvPr/>
          </p:nvSpPr>
          <p:spPr bwMode="auto">
            <a:xfrm>
              <a:off x="2022124" y="3532314"/>
              <a:ext cx="3529012" cy="9144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r>
                <a:rPr lang="en-US" b="1" dirty="0">
                  <a:solidFill>
                    <a:schemeClr val="accent2"/>
                  </a:solidFill>
                </a:rPr>
                <a:t>1.0</a:t>
              </a:r>
              <a:r>
                <a:rPr lang="ar-AE" b="1" dirty="0">
                  <a:solidFill>
                    <a:schemeClr val="accent2"/>
                  </a:solidFill>
                </a:rPr>
                <a:t>×</a:t>
              </a:r>
              <a:r>
                <a:rPr lang="en-US" b="1" dirty="0">
                  <a:solidFill>
                    <a:schemeClr val="accent2"/>
                  </a:solidFill>
                </a:rPr>
                <a:t>10</a:t>
              </a:r>
              <a:r>
                <a:rPr lang="en-US" b="1" baseline="50000" dirty="0">
                  <a:solidFill>
                    <a:schemeClr val="accent2"/>
                  </a:solidFill>
                </a:rPr>
                <a:t>-14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1406</TotalTime>
  <Words>1538</Words>
  <Application>Microsoft Office PowerPoint</Application>
  <PresentationFormat>عرض على الشاشة (3:4)‏</PresentationFormat>
  <Paragraphs>256</Paragraphs>
  <Slides>36</Slides>
  <Notes>1</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Urban</vt:lpstr>
      <vt:lpstr>عرض تقديمي في PowerPoint</vt:lpstr>
      <vt:lpstr>المحاليل البيولوجية المنظمة  (Biological Buffers)</vt:lpstr>
      <vt:lpstr>تأين الماء (Ionization of Water)</vt:lpstr>
      <vt:lpstr>عرض تقديمي في PowerPoint</vt:lpstr>
      <vt:lpstr>تأين الماء (Ionization of Water)</vt:lpstr>
      <vt:lpstr>تأين الماء (Ionization of Water)</vt:lpstr>
      <vt:lpstr>تأين الماء</vt:lpstr>
      <vt:lpstr>تأين الماء</vt:lpstr>
      <vt:lpstr>تأين الماء</vt:lpstr>
      <vt:lpstr>الأس الهيدروجيني pH</vt:lpstr>
      <vt:lpstr>عرض تقديمي في PowerPoint</vt:lpstr>
      <vt:lpstr>الأس الهيدروجيني pH</vt:lpstr>
      <vt:lpstr>الأس الهيدروجيني pH</vt:lpstr>
      <vt:lpstr>عرض تقديمي في PowerPoint</vt:lpstr>
      <vt:lpstr>الأحماض والقواعد</vt:lpstr>
      <vt:lpstr>عرض تقديمي في PowerPoint</vt:lpstr>
      <vt:lpstr>عرض تقديمي في PowerPoint</vt:lpstr>
      <vt:lpstr> الأحماض والقواعد 1- النظرية الأيونية ( نظرية أرهينيوس) </vt:lpstr>
      <vt:lpstr> الأحماض والقواعد 1- النظرية الأيونية ( نظرية أرهينيوس) </vt:lpstr>
      <vt:lpstr>عرض تقديمي في PowerPoint</vt:lpstr>
      <vt:lpstr>الأحماض والقواعد الضعيفة</vt:lpstr>
      <vt:lpstr>نظرية لوري و برونشتد</vt:lpstr>
      <vt:lpstr>الأحماض والقواعد الضعيفة</vt:lpstr>
      <vt:lpstr>تأين الأحماض الضعيفة</vt:lpstr>
      <vt:lpstr>معادلة هندرسون – هازلباك لحساب قيمة الـ pH للحمض الضعيف </vt:lpstr>
      <vt:lpstr>المحاليل الحيوية المنظمة Biological Buffer </vt:lpstr>
      <vt:lpstr>المحاليل المنظمة</vt:lpstr>
      <vt:lpstr>آلية عمل المحاليل المنظمة</vt:lpstr>
      <vt:lpstr>المحاليل المنظمة</vt:lpstr>
      <vt:lpstr>عرض تقديمي في PowerPoint</vt:lpstr>
      <vt:lpstr>المعايرة Titration</vt:lpstr>
      <vt:lpstr>منحنى معايرة حمض الخليك بتراكيز مختلفة من هيدروكسيد الصوديوم</vt:lpstr>
      <vt:lpstr>منحنى معايرة حمض الخليك بتراكيز مختلفة من هيدروكسيد الصوديوم</vt:lpstr>
      <vt:lpstr>منحنى معايرة حمض الخليك بتراكيز مختلفة من هيدروكسيد الصوديوم</vt:lpstr>
      <vt:lpstr>منحنى معايرة حمض الخليك بتراكيز مختلفة من هيدروكسيد الصوديوم</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المحاليل البيولوجية المنظمة  (Biological Buffers)</dc:title>
  <dc:creator>Administrator;Atika Alshammari</dc:creator>
  <cp:lastModifiedBy>user</cp:lastModifiedBy>
  <cp:revision>102</cp:revision>
  <cp:lastPrinted>2016-02-01T08:09:31Z</cp:lastPrinted>
  <dcterms:created xsi:type="dcterms:W3CDTF">2013-09-02T08:29:53Z</dcterms:created>
  <dcterms:modified xsi:type="dcterms:W3CDTF">2022-08-28T09:35:47Z</dcterms:modified>
</cp:coreProperties>
</file>