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65" r:id="rId3"/>
    <p:sldId id="272" r:id="rId4"/>
    <p:sldId id="273" r:id="rId5"/>
    <p:sldId id="274" r:id="rId6"/>
    <p:sldId id="263" r:id="rId7"/>
    <p:sldId id="260" r:id="rId8"/>
    <p:sldId id="277" r:id="rId9"/>
    <p:sldId id="266" r:id="rId10"/>
    <p:sldId id="278" r:id="rId11"/>
    <p:sldId id="279" r:id="rId12"/>
    <p:sldId id="280" r:id="rId13"/>
    <p:sldId id="270" r:id="rId14"/>
    <p:sldId id="290" r:id="rId15"/>
    <p:sldId id="291" r:id="rId16"/>
    <p:sldId id="292" r:id="rId17"/>
    <p:sldId id="293" r:id="rId18"/>
    <p:sldId id="275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80" autoAdjust="0"/>
  </p:normalViewPr>
  <p:slideViewPr>
    <p:cSldViewPr snapToGrid="0">
      <p:cViewPr varScale="1">
        <p:scale>
          <a:sx n="105" d="100"/>
          <a:sy n="105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EEE7-C9B5-48C2-8C5B-2E27DCEEAA76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F4FB-D203-49EA-8171-7656D92D9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4974-CF67-46FB-B940-52EEAA9F9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D0CD7-0C8C-405F-9F58-0C0FC23FB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4EB1C-D204-4DE2-8B7B-DCC89677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CF4B-A0A4-43F3-91AF-9D0F87B3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BE82F-8DD9-46DB-8604-49F90CA5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6DDB-C307-4800-9312-8F882CB1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0E0EC-5D9C-469A-8B01-45D45A76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BC40-54A1-4879-90C7-0A7816DB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536A-8418-4047-9C05-A95D5DFA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695E-A317-4BF9-A5A7-121F9F49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F9C7E-BB25-4EFB-A1ED-60047EB2C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AA6C9-0E88-4E09-A6A6-23E381363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8438C-09D1-4704-92FC-8A9C2792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7A1C-2C57-420D-AB71-93CC0263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E433-9FAE-489F-ABE6-C3556488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06D-7F3D-4DC8-8734-C871B141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192A-66BA-4C4C-B03D-B7BD8AFE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C745-0D67-49E4-854F-80597C63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81D5C-3B49-4506-B581-F7875D5F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A593-5585-468C-9850-68FACF88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51B4-4011-410E-B69C-0A5B48C0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24843-6FB7-409F-B230-D5065FA9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35C5-37DD-45BB-9AD5-99B01831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82DB9-39B1-4097-8411-C0BD3793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157B-E0E8-46F4-AE67-B40ABF86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F56C-9699-48CE-9F6F-95B94543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481D-A7F8-41FF-B348-5D0EDC943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373DF-E0EE-4070-BEDA-AC70FC934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6B73C-31E4-4E14-AF2C-1755FCA2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22F9-7B36-47BE-81DB-6A8B0051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3E671-EB3B-4A90-9820-1D5459BA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EC4C-955A-4659-8354-CFB5AC5A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52200-909D-4B4C-B31C-0CA1E666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66FB-23A8-401F-9ED4-B2FFD21FA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D42F6-1856-4CBE-B9B3-B2294B5D7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FC554-F430-47E5-976F-8BA857AB2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0E5B5-75B9-4E6B-BAE0-53EF4B0B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06892-24EA-4A11-BEF8-6B796BF5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C5D55-29E6-412C-B499-C7A34452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44D8-363D-462A-A576-8F7FFC60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AB8DB-C1E4-470E-9816-673DC0CB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00ACA-7D34-4C3F-A0B9-C93DDD16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3161-A4F6-4A28-88A9-C642AB14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F3186-730A-47FF-BF33-FC1B5ADC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1C067-9BD4-4676-8C71-29EBB546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927AF-90B5-42D0-A10C-D54BB11C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B03A-D9AE-4983-99B2-75EA8585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A6B8-B568-4E1E-8299-812955D0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E767A-771A-497E-9BA2-AF99C6297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5638C-0E36-447A-8AC4-FCCB4769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291DC-84BE-4F4B-A637-187F04CC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36F-D535-4217-9932-21B14913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7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AE70-1CDA-4EAC-B446-BDA0508A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27D14-0C2A-4242-8E00-F730B61CA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623BD-C013-4734-82C5-048371E8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F7301-2863-4A8C-9976-4F89C474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94D2B-E813-43BB-A1F4-D6AE71A5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81FD0-ACBB-495F-B117-546C336D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33DF9-6FEF-4171-842D-830ABCD9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CAA2A-6C00-42E4-AD40-45A81586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B3F4-FC27-4E4C-839A-14E54E3B8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24DA-7541-4AFA-9433-9FB8911FD59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2C18-635E-4E2E-ADF6-2AC064A0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1330-47E5-43E0-8BC3-7F667CF53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6270-C95A-4D72-9028-6F2B59C2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694E-019C-4A52-B8D6-4626F7200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67" y="1802920"/>
            <a:ext cx="11577285" cy="2958861"/>
          </a:xfrm>
        </p:spPr>
        <p:txBody>
          <a:bodyPr>
            <a:noAutofit/>
          </a:bodyPr>
          <a:lstStyle/>
          <a:p>
            <a: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Advanced Topics in </a:t>
            </a:r>
            <a:b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Biochemical Research</a:t>
            </a:r>
            <a:b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en-US" sz="70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(BCH 604)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540BB-6A2A-489A-B497-31F7E3B65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6399"/>
            <a:ext cx="9144000" cy="63404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ndara" panose="020E0502030303020204" pitchFamily="34" charset="0"/>
              </a:rPr>
              <a:t>Professor Nasser M. Al-</a:t>
            </a:r>
            <a:r>
              <a:rPr lang="en-US" sz="3000" dirty="0" err="1">
                <a:latin typeface="Candara" panose="020E0502030303020204" pitchFamily="34" charset="0"/>
              </a:rPr>
              <a:t>Daghri</a:t>
            </a:r>
            <a:endParaRPr lang="en-US" sz="3000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DBFB9-3276-4A17-AD9F-1490D92A3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DA3B0-D13B-421E-BB0F-08AD15AF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3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6496D7A-DF60-4F2C-9C13-C0A4F182C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00328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99FF"/>
                </a:solidFill>
                <a:latin typeface="Candara" panose="020E0502030303020204" pitchFamily="34" charset="0"/>
              </a:rPr>
              <a:t>Step 2</a:t>
            </a:r>
            <a:r>
              <a:rPr lang="en-US" sz="3600" dirty="0">
                <a:latin typeface="Candara" panose="020E0502030303020204" pitchFamily="34" charset="0"/>
              </a:rPr>
              <a:t>: Take amino group to liver for nitrogen excretion</a:t>
            </a:r>
            <a:endParaRPr lang="cs-CZ" sz="3600" dirty="0">
              <a:latin typeface="Candara" panose="020E0502030303020204" pitchFamily="34" charset="0"/>
            </a:endParaRPr>
          </a:p>
        </p:txBody>
      </p:sp>
      <p:pic>
        <p:nvPicPr>
          <p:cNvPr id="12291" name="Picture 4" descr="CA031">
            <a:extLst>
              <a:ext uri="{FF2B5EF4-FFF2-40B4-BE49-F238E27FC236}">
                <a16:creationId xmlns:a16="http://schemas.microsoft.com/office/drawing/2014/main" id="{9F7458E7-4BF1-472A-99AA-F8D8820D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989138"/>
            <a:ext cx="3081337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>
            <a:extLst>
              <a:ext uri="{FF2B5EF4-FFF2-40B4-BE49-F238E27FC236}">
                <a16:creationId xmlns:a16="http://schemas.microsoft.com/office/drawing/2014/main" id="{FDF42CC1-8101-42F6-98B6-EA237F89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68" y="3654703"/>
            <a:ext cx="2893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0099FF"/>
                </a:solidFill>
                <a:latin typeface="Candara" panose="020E0502030303020204" pitchFamily="34" charset="0"/>
              </a:rPr>
              <a:t>Glutamate</a:t>
            </a:r>
            <a:r>
              <a:rPr lang="en-US" altLang="en-US" sz="1800" dirty="0">
                <a:solidFill>
                  <a:srgbClr val="0099FF"/>
                </a:solidFill>
                <a:latin typeface="Candara" panose="020E0502030303020204" pitchFamily="34" charset="0"/>
              </a:rPr>
              <a:t> </a:t>
            </a:r>
            <a:r>
              <a:rPr lang="cs-CZ" altLang="en-US" sz="1800" dirty="0">
                <a:solidFill>
                  <a:srgbClr val="0099FF"/>
                </a:solidFill>
                <a:latin typeface="Candara" panose="020E0502030303020204" pitchFamily="34" charset="0"/>
              </a:rPr>
              <a:t>dehydrogenase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F675EB83-5EEA-4010-B8B9-6B4616A5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805489"/>
            <a:ext cx="4629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ndara" panose="020E0502030303020204" pitchFamily="34" charset="0"/>
              </a:rPr>
              <a:t>The glutamate dehydrogenase of mammalian liver has the unusual capacity to use either NAD</a:t>
            </a:r>
            <a:r>
              <a:rPr lang="en-US" altLang="en-US" sz="1800" baseline="30000" dirty="0">
                <a:latin typeface="Candara" panose="020E0502030303020204" pitchFamily="34" charset="0"/>
              </a:rPr>
              <a:t>+</a:t>
            </a:r>
            <a:r>
              <a:rPr lang="en-US" altLang="en-US" sz="1800" dirty="0">
                <a:latin typeface="Candara" panose="020E0502030303020204" pitchFamily="34" charset="0"/>
              </a:rPr>
              <a:t> or NADP</a:t>
            </a:r>
            <a:r>
              <a:rPr lang="en-US" altLang="en-US" sz="1800" baseline="30000" dirty="0">
                <a:latin typeface="Candara" panose="020E0502030303020204" pitchFamily="34" charset="0"/>
              </a:rPr>
              <a:t>+</a:t>
            </a:r>
            <a:r>
              <a:rPr lang="en-US" altLang="en-US" sz="1800" dirty="0">
                <a:latin typeface="Candara" panose="020E0502030303020204" pitchFamily="34" charset="0"/>
              </a:rPr>
              <a:t> as cofactor</a:t>
            </a: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3575D8E4-5862-4AE5-A1E6-3244B623C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1916113"/>
            <a:ext cx="572922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noProof="1">
                <a:latin typeface="Candara" panose="020E0502030303020204" pitchFamily="34" charset="0"/>
              </a:rPr>
              <a:t>Glutamate releases its amino group as ammonia in the liver.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Candara" panose="020E0502030303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noProof="1">
                <a:latin typeface="Candara" panose="020E0502030303020204" pitchFamily="34" charset="0"/>
              </a:rPr>
              <a:t>The amino groups from many of the a-amino acids are collected in the liver in the form of the amino group of </a:t>
            </a:r>
            <a:r>
              <a:rPr lang="en-US" altLang="en-US" sz="1600" noProof="1">
                <a:latin typeface="Candara" panose="020E0502030303020204" pitchFamily="34" charset="0"/>
              </a:rPr>
              <a:t>L</a:t>
            </a:r>
            <a:r>
              <a:rPr lang="en-US" altLang="en-US" sz="2400" noProof="1">
                <a:latin typeface="Candara" panose="020E0502030303020204" pitchFamily="34" charset="0"/>
              </a:rPr>
              <a:t>-glutamate molecules.</a:t>
            </a:r>
            <a:endParaRPr lang="en-US" altLang="en-US" sz="2400" noProof="1">
              <a:solidFill>
                <a:srgbClr val="008080"/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noProof="1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C36DE43-2C29-4F88-9C3A-EDF76BE89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600201"/>
            <a:ext cx="8424863" cy="452596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</a:rPr>
              <a:t>1.</a:t>
            </a:r>
            <a:r>
              <a:rPr lang="en-US" altLang="en-US" sz="2400" dirty="0">
                <a:solidFill>
                  <a:srgbClr val="FF3300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2400" dirty="0">
                <a:solidFill>
                  <a:srgbClr val="0099FF"/>
                </a:solidFill>
                <a:latin typeface="Candara" panose="020E0502030303020204" pitchFamily="34" charset="0"/>
              </a:rPr>
              <a:t>Glutamate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</a:rPr>
              <a:t>	</a:t>
            </a:r>
            <a:r>
              <a:rPr lang="en-US" altLang="en-US" sz="2400" dirty="0" err="1">
                <a:latin typeface="Candara" panose="020E0502030303020204" pitchFamily="34" charset="0"/>
              </a:rPr>
              <a:t>transfe</a:t>
            </a:r>
            <a:r>
              <a:rPr lang="cs-CZ" altLang="en-US" sz="2400" dirty="0">
                <a:latin typeface="Candara" panose="020E0502030303020204" pitchFamily="34" charset="0"/>
              </a:rPr>
              <a:t>r</a:t>
            </a:r>
            <a:r>
              <a:rPr lang="en-US" altLang="en-US" sz="2400" dirty="0">
                <a:latin typeface="Candara" panose="020E0502030303020204" pitchFamily="34" charset="0"/>
              </a:rPr>
              <a:t>s one amino group WITHIN cells: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</a:rPr>
              <a:t>	Aminotransferase </a:t>
            </a: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→ makes glutamate from a-</a:t>
            </a:r>
            <a:r>
              <a:rPr lang="en-US" altLang="en-US" sz="2400" dirty="0" err="1">
                <a:latin typeface="Candara" panose="020E0502030303020204" pitchFamily="34" charset="0"/>
                <a:cs typeface="Arial" panose="020B0604020202020204" pitchFamily="34" charset="0"/>
              </a:rPr>
              <a:t>ketogluta</a:t>
            </a:r>
            <a:r>
              <a:rPr lang="cs-CZ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rate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	Glutamate </a:t>
            </a:r>
            <a:r>
              <a:rPr lang="cs-CZ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dirty="0" err="1">
                <a:latin typeface="Candara" panose="020E0502030303020204" pitchFamily="34" charset="0"/>
                <a:cs typeface="Arial" panose="020B0604020202020204" pitchFamily="34" charset="0"/>
              </a:rPr>
              <a:t>ehydrogenase</a:t>
            </a: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 → opposite 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400" dirty="0">
                <a:solidFill>
                  <a:srgbClr val="0099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Glutamine</a:t>
            </a: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	transfers two amino group BETWEEN cells → releases its amino group in the liver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400" dirty="0">
                <a:solidFill>
                  <a:srgbClr val="0099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Alanine</a:t>
            </a: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	transfers amino group from tissue (muscle) into the   liver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A4057CFA-A57A-458D-B553-8EE20D5E0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34491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rgbClr val="0070C0"/>
                </a:solidFill>
                <a:latin typeface="Candara" panose="020E0502030303020204" pitchFamily="34" charset="0"/>
              </a:rPr>
              <a:t>Nitrogen carriers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A030">
            <a:extLst>
              <a:ext uri="{FF2B5EF4-FFF2-40B4-BE49-F238E27FC236}">
                <a16:creationId xmlns:a16="http://schemas.microsoft.com/office/drawing/2014/main" id="{E7476BBF-0A7F-4A5C-9EA7-4ECDD4A8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4" y="333375"/>
            <a:ext cx="40036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83E18147-850A-4F16-9212-6B22045C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3" y="928688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0099FF"/>
                </a:solidFill>
                <a:latin typeface="Candara" panose="020E0502030303020204" pitchFamily="34" charset="0"/>
              </a:rPr>
              <a:t>Move within cells</a:t>
            </a:r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9EB51DE8-B5CC-4E6A-A6E5-2ED50A950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1341438"/>
            <a:ext cx="1512887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AA96EB65-ED02-422A-BAEC-0EEB0EACD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360488"/>
            <a:ext cx="1897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0099FF"/>
                </a:solidFill>
                <a:latin typeface="Candara" panose="020E0502030303020204" pitchFamily="34" charset="0"/>
              </a:rPr>
              <a:t>Synth</a:t>
            </a:r>
            <a:r>
              <a:rPr lang="cs-CZ" altLang="en-US" sz="1800">
                <a:solidFill>
                  <a:srgbClr val="FF3300"/>
                </a:solidFill>
                <a:latin typeface="Candara" panose="020E0502030303020204" pitchFamily="34" charset="0"/>
              </a:rPr>
              <a:t>A</a:t>
            </a:r>
            <a:r>
              <a:rPr lang="cs-CZ" altLang="en-US" sz="1800">
                <a:solidFill>
                  <a:srgbClr val="0099FF"/>
                </a:solidFill>
                <a:latin typeface="Candara" panose="020E0502030303020204" pitchFamily="34" charset="0"/>
              </a:rPr>
              <a:t>tase = ATP</a:t>
            </a:r>
          </a:p>
        </p:txBody>
      </p:sp>
      <p:sp>
        <p:nvSpPr>
          <p:cNvPr id="14342" name="Line 8">
            <a:extLst>
              <a:ext uri="{FF2B5EF4-FFF2-40B4-BE49-F238E27FC236}">
                <a16:creationId xmlns:a16="http://schemas.microsoft.com/office/drawing/2014/main" id="{5E983354-9BE6-440C-8E02-522EC77DC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5188" y="4724400"/>
            <a:ext cx="777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9">
            <a:extLst>
              <a:ext uri="{FF2B5EF4-FFF2-40B4-BE49-F238E27FC236}">
                <a16:creationId xmlns:a16="http://schemas.microsoft.com/office/drawing/2014/main" id="{6583C1FE-98C3-4C01-A118-0172EDC0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718051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0099FF"/>
                </a:solidFill>
                <a:latin typeface="Candara" panose="020E0502030303020204" pitchFamily="34" charset="0"/>
              </a:rPr>
              <a:t>In liver</a:t>
            </a:r>
          </a:p>
        </p:txBody>
      </p:sp>
      <p:sp>
        <p:nvSpPr>
          <p:cNvPr id="14344" name="Text Box 10">
            <a:extLst>
              <a:ext uri="{FF2B5EF4-FFF2-40B4-BE49-F238E27FC236}">
                <a16:creationId xmlns:a16="http://schemas.microsoft.com/office/drawing/2014/main" id="{6E97BAB9-E85A-4BA6-BD99-8B5259053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4292601"/>
            <a:ext cx="219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0099FF"/>
                </a:solidFill>
                <a:latin typeface="Candara" panose="020E0502030303020204" pitchFamily="34" charset="0"/>
              </a:rPr>
              <a:t>Move between cells</a:t>
            </a:r>
          </a:p>
        </p:txBody>
      </p:sp>
      <p:sp>
        <p:nvSpPr>
          <p:cNvPr id="14345" name="Oval 11">
            <a:extLst>
              <a:ext uri="{FF2B5EF4-FFF2-40B4-BE49-F238E27FC236}">
                <a16:creationId xmlns:a16="http://schemas.microsoft.com/office/drawing/2014/main" id="{200FAD68-6DF1-41F0-B00E-39E1359E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4868864"/>
            <a:ext cx="1079500" cy="2873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6" name="Oval 12">
            <a:extLst>
              <a:ext uri="{FF2B5EF4-FFF2-40B4-BE49-F238E27FC236}">
                <a16:creationId xmlns:a16="http://schemas.microsoft.com/office/drawing/2014/main" id="{23BC771D-B725-4B47-B22F-48E72AEF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5157789"/>
            <a:ext cx="504825" cy="35877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anin-glukosa-cyklus">
            <a:extLst>
              <a:ext uri="{FF2B5EF4-FFF2-40B4-BE49-F238E27FC236}">
                <a16:creationId xmlns:a16="http://schemas.microsoft.com/office/drawing/2014/main" id="{702D18AA-4B00-4A46-9A02-5A03A2F5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370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6DA61D96-A18D-4328-BCDE-8C7BFD331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20675"/>
            <a:ext cx="3855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latin typeface="Candara" panose="020E0502030303020204" pitchFamily="34" charset="0"/>
              </a:rPr>
              <a:t>Glucose-alanine cycle</a:t>
            </a:r>
            <a:endParaRPr lang="en-GB" altLang="en-US" dirty="0">
              <a:latin typeface="Candara" panose="020E050203030302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5CCDA9A-E43F-4B30-9B40-389A36C3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908300"/>
            <a:ext cx="4953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99FF"/>
                </a:solidFill>
                <a:latin typeface="Candara" panose="020E0502030303020204" pitchFamily="34" charset="0"/>
              </a:rPr>
              <a:t>Ala</a:t>
            </a:r>
            <a:r>
              <a:rPr lang="en-GB" altLang="en-US" sz="1800" dirty="0">
                <a:latin typeface="Candara" panose="020E0502030303020204" pitchFamily="34" charset="0"/>
              </a:rPr>
              <a:t> is the carrier of ammonia and of the carbon skeleton of pyruvate from muscle to liver.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andara" panose="020E0502030303020204" pitchFamily="34" charset="0"/>
              </a:rPr>
              <a:t>The ammonia is excreted and the pyruvate is used to produce glucose, which is returned to the muscle.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868EF43C-0F32-4A3A-BA59-B4C521EA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36726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99FF"/>
                </a:solidFill>
                <a:latin typeface="Candara" panose="020E0502030303020204" pitchFamily="34" charset="0"/>
              </a:rPr>
              <a:t>Alanine</a:t>
            </a:r>
            <a:r>
              <a:rPr lang="en-GB" altLang="en-US" sz="2000" dirty="0">
                <a:latin typeface="Candara" panose="020E0502030303020204" pitchFamily="34" charset="0"/>
              </a:rPr>
              <a:t> plays a special role in transporting amino</a:t>
            </a:r>
            <a:r>
              <a:rPr lang="cs-CZ" altLang="en-US" sz="2000" dirty="0">
                <a:latin typeface="Candara" panose="020E0502030303020204" pitchFamily="34" charset="0"/>
              </a:rPr>
              <a:t> </a:t>
            </a:r>
            <a:r>
              <a:rPr lang="en-GB" altLang="en-US" sz="2000" dirty="0">
                <a:latin typeface="Candara" panose="020E0502030303020204" pitchFamily="34" charset="0"/>
              </a:rPr>
              <a:t>groups to liver</a:t>
            </a:r>
            <a:r>
              <a:rPr lang="cs-CZ" altLang="en-US" sz="2000" dirty="0">
                <a:latin typeface="Candara" panose="020E0502030303020204" pitchFamily="34" charset="0"/>
              </a:rPr>
              <a:t>.</a:t>
            </a:r>
            <a:r>
              <a:rPr lang="en-GB" altLang="en-US" sz="20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3552C69F-39C1-4CA3-BA2B-7CDAB033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6477000"/>
            <a:ext cx="683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>
                <a:latin typeface="Times New Roman" panose="02020603050405020304" pitchFamily="18" charset="0"/>
              </a:rPr>
              <a:t>According to </a:t>
            </a:r>
            <a:r>
              <a:rPr lang="cs-CZ" altLang="en-US" sz="1200" dirty="0">
                <a:solidFill>
                  <a:schemeClr val="accent2"/>
                </a:solidFill>
                <a:latin typeface="Times New Roman" panose="02020603050405020304" pitchFamily="18" charset="0"/>
              </a:rPr>
              <a:t>D. L. Nelson, M. M. Cox :LEHNINGER. PRINCIPLES OF BIOCHEMISTRY Fifth edition </a:t>
            </a:r>
            <a:endParaRPr lang="en-GB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A3114573-3B56-446B-9378-BFDED293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492375"/>
            <a:ext cx="720725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2CC9FC0-89E1-4E93-8E79-07FAB9A4C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rgbClr val="0070C0"/>
                </a:solidFill>
                <a:latin typeface="Candara" panose="020E0502030303020204" pitchFamily="34" charset="0"/>
              </a:rPr>
              <a:t>Sources of ammonia for the urea cycle: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F1A43BC-B0BB-4D56-B8FB-11F16029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z="1800" dirty="0">
                <a:latin typeface="Candara" panose="020E0502030303020204" pitchFamily="34" charset="0"/>
              </a:rPr>
              <a:t>Oxidative deamination of </a:t>
            </a:r>
            <a:r>
              <a:rPr lang="en-GB" altLang="en-US" sz="1800" dirty="0">
                <a:latin typeface="Candara" panose="020E0502030303020204" pitchFamily="34" charset="0"/>
              </a:rPr>
              <a:t>Glu</a:t>
            </a:r>
            <a:r>
              <a:rPr lang="cs-CZ" altLang="en-US" sz="1800" dirty="0">
                <a:latin typeface="Candara" panose="020E0502030303020204" pitchFamily="34" charset="0"/>
              </a:rPr>
              <a:t>,</a:t>
            </a:r>
            <a:r>
              <a:rPr lang="en-GB" altLang="en-US" sz="1800" dirty="0">
                <a:latin typeface="Candara" panose="020E0502030303020204" pitchFamily="34" charset="0"/>
              </a:rPr>
              <a:t> accumulated in the liver by the action of transaminases and glutaminase</a:t>
            </a:r>
            <a:endParaRPr lang="cs-CZ" altLang="en-US" sz="1800" dirty="0">
              <a:latin typeface="Candara" panose="020E0502030303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100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latin typeface="Candara" panose="020E0502030303020204" pitchFamily="34" charset="0"/>
              </a:rPr>
              <a:t>Glutaminase reaction releases NH</a:t>
            </a:r>
            <a:r>
              <a:rPr lang="en-GB" altLang="en-US" sz="1800" baseline="-25000" dirty="0">
                <a:latin typeface="Candara" panose="020E0502030303020204" pitchFamily="34" charset="0"/>
              </a:rPr>
              <a:t>3</a:t>
            </a:r>
            <a:r>
              <a:rPr lang="en-GB" altLang="en-US" sz="1800" dirty="0">
                <a:latin typeface="Candara" panose="020E0502030303020204" pitchFamily="34" charset="0"/>
              </a:rPr>
              <a:t> that enters the urea cycle in the liver </a:t>
            </a:r>
            <a:r>
              <a:rPr lang="cs-CZ" altLang="en-US" sz="1800" dirty="0">
                <a:latin typeface="Candara" panose="020E0502030303020204" pitchFamily="34" charset="0"/>
              </a:rPr>
              <a:t>(</a:t>
            </a:r>
            <a:r>
              <a:rPr lang="en-GB" altLang="en-US" sz="1800" dirty="0">
                <a:latin typeface="Candara" panose="020E0502030303020204" pitchFamily="34" charset="0"/>
              </a:rPr>
              <a:t>in the kidney</a:t>
            </a:r>
            <a:r>
              <a:rPr lang="cs-CZ" altLang="en-US" sz="1800" dirty="0">
                <a:latin typeface="Candara" panose="020E0502030303020204" pitchFamily="34" charset="0"/>
              </a:rPr>
              <a:t>, it is excreted into the urine)</a:t>
            </a:r>
            <a:endParaRPr lang="en-GB" altLang="en-US" sz="180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100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800" dirty="0">
                <a:latin typeface="Candara" panose="020E0502030303020204" pitchFamily="34" charset="0"/>
              </a:rPr>
              <a:t>Catabolism of Ser, </a:t>
            </a:r>
            <a:r>
              <a:rPr lang="en-GB" altLang="en-US" sz="1800" dirty="0" err="1">
                <a:latin typeface="Candara" panose="020E0502030303020204" pitchFamily="34" charset="0"/>
              </a:rPr>
              <a:t>Thr</a:t>
            </a:r>
            <a:r>
              <a:rPr lang="en-GB" altLang="en-US" sz="1800" dirty="0">
                <a:latin typeface="Candara" panose="020E0502030303020204" pitchFamily="34" charset="0"/>
              </a:rPr>
              <a:t>, and His </a:t>
            </a:r>
            <a:r>
              <a:rPr lang="cs-CZ" altLang="en-US" sz="1800" dirty="0">
                <a:latin typeface="Candara" panose="020E0502030303020204" pitchFamily="34" charset="0"/>
              </a:rPr>
              <a:t>(nonoxidative deamination) </a:t>
            </a:r>
            <a:r>
              <a:rPr lang="en-GB" altLang="en-US" sz="1800" dirty="0">
                <a:latin typeface="Candara" panose="020E0502030303020204" pitchFamily="34" charset="0"/>
              </a:rPr>
              <a:t>also releases ammonia:</a:t>
            </a:r>
            <a:endParaRPr lang="cs-CZ" altLang="en-US" sz="1800" dirty="0">
              <a:latin typeface="Candara" panose="020E0502030303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en-US" sz="1800" dirty="0">
              <a:latin typeface="Candara" panose="020E0502030303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en-US" sz="1800" dirty="0">
                <a:latin typeface="Candara" panose="020E0502030303020204" pitchFamily="34" charset="0"/>
              </a:rPr>
              <a:t>Serine - threonine dehydratase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en-US" sz="1800" dirty="0">
              <a:latin typeface="Candara" panose="020E0502030303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en-US" sz="1800" dirty="0">
                <a:latin typeface="Candara" panose="020E0502030303020204" pitchFamily="34" charset="0"/>
              </a:rPr>
              <a:t>Serine </a:t>
            </a:r>
            <a:r>
              <a:rPr lang="cs-CZ" altLang="en-US" sz="1800" dirty="0">
                <a:latin typeface="Candara" panose="020E0502030303020204" pitchFamily="34" charset="0"/>
                <a:cs typeface="Arial" panose="020B0604020202020204" pitchFamily="34" charset="0"/>
              </a:rPr>
              <a:t>→→ pyruvate + NH</a:t>
            </a:r>
            <a:r>
              <a:rPr lang="cs-CZ" altLang="en-US" sz="1800" baseline="-25000" dirty="0">
                <a:latin typeface="Candara" panose="020E0502030303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1800" baseline="30000" dirty="0">
                <a:latin typeface="Candara" panose="020E0502030303020204" pitchFamily="34" charset="0"/>
                <a:cs typeface="Arial" panose="020B0604020202020204" pitchFamily="34" charset="0"/>
              </a:rPr>
              <a:t>+</a:t>
            </a:r>
            <a:endParaRPr lang="cs-CZ" altLang="en-US" sz="18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en-US" sz="1800" dirty="0">
                <a:latin typeface="Candara" panose="020E0502030303020204" pitchFamily="34" charset="0"/>
                <a:cs typeface="Arial" panose="020B0604020202020204" pitchFamily="34" charset="0"/>
              </a:rPr>
              <a:t>Threonine →→ a-ketobutyrate + NH</a:t>
            </a:r>
            <a:r>
              <a:rPr lang="cs-CZ" altLang="en-US" sz="1800" baseline="-25000" dirty="0">
                <a:latin typeface="Candara" panose="020E0502030303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1800" baseline="30000" dirty="0">
                <a:latin typeface="Candara" panose="020E0502030303020204" pitchFamily="34" charset="0"/>
                <a:cs typeface="Arial" panose="020B0604020202020204" pitchFamily="34" charset="0"/>
              </a:rPr>
              <a:t>+</a:t>
            </a:r>
          </a:p>
          <a:p>
            <a:pPr eaLnBrk="1" hangingPunct="1">
              <a:lnSpc>
                <a:spcPct val="90000"/>
              </a:lnSpc>
            </a:pPr>
            <a:endParaRPr lang="cs-CZ" altLang="en-US" sz="18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>
                <a:latin typeface="Candara" panose="020E0502030303020204" pitchFamily="34" charset="0"/>
              </a:rPr>
              <a:t>Bacteria in the gut also produce ammonia.</a:t>
            </a:r>
            <a:endParaRPr lang="en-GB" altLang="en-US" sz="2000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1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en-US" sz="14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1A50044-55E4-4D26-AAA7-83D3E8130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860800"/>
            <a:ext cx="3600450" cy="431800"/>
          </a:xfrm>
          <a:prstGeom prst="rect">
            <a:avLst/>
          </a:prstGeom>
          <a:noFill/>
          <a:ln w="28575" algn="ctr">
            <a:solidFill>
              <a:srgbClr val="0084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3CCAC57-2661-4662-BE78-796196EE3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/>
          <a:lstStyle/>
          <a:p>
            <a:pPr algn="l" eaLnBrk="1" hangingPunct="1"/>
            <a:r>
              <a:rPr lang="cs-CZ" altLang="en-US" sz="3600" dirty="0">
                <a:solidFill>
                  <a:srgbClr val="0070C0"/>
                </a:solidFill>
                <a:latin typeface="Candara" panose="020E0502030303020204" pitchFamily="34" charset="0"/>
              </a:rPr>
              <a:t>Review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32B18A-C45E-4E8E-8058-DA0C59519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77380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Candara" panose="020E0502030303020204" pitchFamily="34" charset="0"/>
              </a:rPr>
              <a:t>Nitrogen carriers </a:t>
            </a:r>
            <a:r>
              <a:rPr lang="en-US" altLang="en-US" dirty="0">
                <a:latin typeface="Candara" panose="020E0502030303020204" pitchFamily="34" charset="0"/>
                <a:sym typeface="Wingdings 3" panose="05040102010807070707" pitchFamily="18" charset="2"/>
              </a:rPr>
              <a:t> glutamate, glutamine</a:t>
            </a:r>
            <a:r>
              <a:rPr lang="cs-CZ" altLang="en-US" dirty="0">
                <a:latin typeface="Candara" panose="020E0502030303020204" pitchFamily="34" charset="0"/>
                <a:sym typeface="Wingdings 3" panose="05040102010807070707" pitchFamily="18" charset="2"/>
              </a:rPr>
              <a:t>, </a:t>
            </a:r>
            <a:r>
              <a:rPr lang="en-US" altLang="en-US" dirty="0">
                <a:latin typeface="Candara" panose="020E0502030303020204" pitchFamily="34" charset="0"/>
                <a:sym typeface="Wingdings 3" panose="05040102010807070707" pitchFamily="18" charset="2"/>
              </a:rPr>
              <a:t>alanine</a:t>
            </a:r>
          </a:p>
          <a:p>
            <a:pPr eaLnBrk="1" hangingPunct="1"/>
            <a:r>
              <a:rPr lang="en-US" altLang="en-US" dirty="0">
                <a:latin typeface="Candara" panose="020E0502030303020204" pitchFamily="34" charset="0"/>
                <a:sym typeface="Wingdings 3" panose="05040102010807070707" pitchFamily="18" charset="2"/>
              </a:rPr>
              <a:t>2 enzymes o</a:t>
            </a:r>
            <a:r>
              <a:rPr lang="cs-CZ" altLang="en-US" dirty="0">
                <a:latin typeface="Candara" panose="020E0502030303020204" pitchFamily="34" charset="0"/>
                <a:sym typeface="Wingdings 3" panose="05040102010807070707" pitchFamily="18" charset="2"/>
              </a:rPr>
              <a:t>u</a:t>
            </a:r>
            <a:r>
              <a:rPr lang="en-US" altLang="en-US" dirty="0" err="1">
                <a:latin typeface="Candara" panose="020E0502030303020204" pitchFamily="34" charset="0"/>
                <a:sym typeface="Wingdings 3" panose="05040102010807070707" pitchFamily="18" charset="2"/>
              </a:rPr>
              <a:t>tside</a:t>
            </a:r>
            <a:r>
              <a:rPr lang="en-US" altLang="en-US" dirty="0">
                <a:latin typeface="Candara" panose="020E0502030303020204" pitchFamily="34" charset="0"/>
                <a:sym typeface="Wingdings 3" panose="05040102010807070707" pitchFamily="18" charset="2"/>
              </a:rPr>
              <a:t> liver, 2 enzymes inside liver:</a:t>
            </a:r>
          </a:p>
          <a:p>
            <a:pPr lvl="1" eaLnBrk="1" hangingPunct="1"/>
            <a:r>
              <a:rPr lang="en-US" altLang="en-US" dirty="0">
                <a:solidFill>
                  <a:srgbClr val="0099FF"/>
                </a:solidFill>
                <a:latin typeface="Candara" panose="020E0502030303020204" pitchFamily="34" charset="0"/>
                <a:sym typeface="Wingdings 3" panose="05040102010807070707" pitchFamily="18" charset="2"/>
              </a:rPr>
              <a:t>Aminotransferase</a:t>
            </a:r>
            <a:r>
              <a:rPr lang="en-US" altLang="en-US" dirty="0">
                <a:latin typeface="Candara" panose="020E0502030303020204" pitchFamily="34" charset="0"/>
                <a:sym typeface="Wingdings 3" panose="05040102010807070707" pitchFamily="18" charset="2"/>
              </a:rPr>
              <a:t> (PLP) </a:t>
            </a:r>
            <a:r>
              <a:rPr lang="en-US" altLang="en-US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→ a-ketoglutarate → glutamate</a:t>
            </a:r>
          </a:p>
          <a:p>
            <a:pPr lvl="1" eaLnBrk="1" hangingPunct="1"/>
            <a:r>
              <a:rPr lang="en-US" altLang="en-US" dirty="0">
                <a:solidFill>
                  <a:srgbClr val="0099FF"/>
                </a:solidFill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Glutamate dehydrogenase</a:t>
            </a:r>
            <a:r>
              <a:rPr lang="en-US" altLang="en-US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(no PLP) → glutamate → a-ketoglutarate (</a:t>
            </a:r>
            <a:r>
              <a:rPr lang="en-US" altLang="en-US" b="1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in liver</a:t>
            </a:r>
            <a:r>
              <a:rPr lang="en-US" altLang="en-US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)</a:t>
            </a:r>
          </a:p>
          <a:p>
            <a:pPr lvl="1" eaLnBrk="1" hangingPunct="1"/>
            <a:r>
              <a:rPr lang="en-US" altLang="en-US" dirty="0">
                <a:solidFill>
                  <a:srgbClr val="0099FF"/>
                </a:solidFill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Glutamine synthase</a:t>
            </a:r>
            <a:r>
              <a:rPr lang="en-US" altLang="en-US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→ glutamate → glutamine</a:t>
            </a:r>
          </a:p>
          <a:p>
            <a:pPr lvl="1" eaLnBrk="1" hangingPunct="1"/>
            <a:r>
              <a:rPr lang="en-US" altLang="en-US" dirty="0">
                <a:solidFill>
                  <a:srgbClr val="0099FF"/>
                </a:solidFill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Glutaminase</a:t>
            </a:r>
            <a:r>
              <a:rPr lang="en-US" altLang="en-US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→ glutamine → glutamate (</a:t>
            </a:r>
            <a:r>
              <a:rPr lang="en-US" altLang="en-US" b="1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in liver</a:t>
            </a:r>
            <a:r>
              <a:rPr lang="en-US" altLang="en-US" dirty="0">
                <a:latin typeface="Candara" panose="020E0502030303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B0FBAC2-8CB8-4019-9A5F-159B25849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75" y="115888"/>
            <a:ext cx="8351838" cy="1143000"/>
          </a:xfrm>
        </p:spPr>
        <p:txBody>
          <a:bodyPr/>
          <a:lstStyle/>
          <a:p>
            <a:pPr algn="l" eaLnBrk="1" hangingPunct="1"/>
            <a:r>
              <a:rPr lang="cs-CZ" altLang="en-US" sz="3600" dirty="0">
                <a:solidFill>
                  <a:srgbClr val="0099FF"/>
                </a:solidFill>
                <a:latin typeface="Candara" panose="020E0502030303020204" pitchFamily="34" charset="0"/>
              </a:rPr>
              <a:t>Step 3</a:t>
            </a:r>
            <a:r>
              <a:rPr lang="cs-CZ" altLang="en-US" sz="3600" dirty="0">
                <a:latin typeface="Candara" panose="020E0502030303020204" pitchFamily="34" charset="0"/>
              </a:rPr>
              <a:t>: </a:t>
            </a:r>
            <a:r>
              <a:rPr lang="en-US" altLang="en-US" sz="3600" dirty="0">
                <a:latin typeface="Candara" panose="020E0502030303020204" pitchFamily="34" charset="0"/>
              </a:rPr>
              <a:t>E</a:t>
            </a:r>
            <a:r>
              <a:rPr lang="cs-CZ" altLang="en-US" sz="3600" dirty="0">
                <a:latin typeface="Candara" panose="020E0502030303020204" pitchFamily="34" charset="0"/>
              </a:rPr>
              <a:t>ntry of nitrogen to mitochondria</a:t>
            </a:r>
          </a:p>
        </p:txBody>
      </p:sp>
      <p:pic>
        <p:nvPicPr>
          <p:cNvPr id="18435" name="Picture 6" descr="CA035a">
            <a:extLst>
              <a:ext uri="{FF2B5EF4-FFF2-40B4-BE49-F238E27FC236}">
                <a16:creationId xmlns:a16="http://schemas.microsoft.com/office/drawing/2014/main" id="{8BAB796C-0300-43DB-ADC1-CF17B549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244601"/>
            <a:ext cx="73374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Oval 7">
            <a:extLst>
              <a:ext uri="{FF2B5EF4-FFF2-40B4-BE49-F238E27FC236}">
                <a16:creationId xmlns:a16="http://schemas.microsoft.com/office/drawing/2014/main" id="{FDD60CE6-491D-42C6-B772-08FF3D3D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205038"/>
            <a:ext cx="1009650" cy="2159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Oval 9">
            <a:extLst>
              <a:ext uri="{FF2B5EF4-FFF2-40B4-BE49-F238E27FC236}">
                <a16:creationId xmlns:a16="http://schemas.microsoft.com/office/drawing/2014/main" id="{4DEA21B9-15E0-45B9-BB99-FDA628FA0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2565400"/>
            <a:ext cx="1009650" cy="2159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Oval 10">
            <a:extLst>
              <a:ext uri="{FF2B5EF4-FFF2-40B4-BE49-F238E27FC236}">
                <a16:creationId xmlns:a16="http://schemas.microsoft.com/office/drawing/2014/main" id="{0DC102A6-CA0A-4258-AEB8-68188F44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1700213"/>
            <a:ext cx="1009650" cy="2159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439" name="Picture 2">
            <a:extLst>
              <a:ext uri="{FF2B5EF4-FFF2-40B4-BE49-F238E27FC236}">
                <a16:creationId xmlns:a16="http://schemas.microsoft.com/office/drawing/2014/main" id="{2C9552C6-7895-4AC4-A578-44FEADBCF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6450014"/>
            <a:ext cx="68341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A035a">
            <a:extLst>
              <a:ext uri="{FF2B5EF4-FFF2-40B4-BE49-F238E27FC236}">
                <a16:creationId xmlns:a16="http://schemas.microsoft.com/office/drawing/2014/main" id="{930E360D-0835-496D-B74C-376FE062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9" y="1244600"/>
            <a:ext cx="733742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id="{D1792B0D-6E43-4DCF-9F97-EFD263BA0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en-US" sz="3200" dirty="0">
                <a:solidFill>
                  <a:srgbClr val="0099FF"/>
                </a:solidFill>
                <a:latin typeface="Candara" panose="020E0502030303020204" pitchFamily="34" charset="0"/>
              </a:rPr>
              <a:t>Step 4</a:t>
            </a:r>
            <a:r>
              <a:rPr lang="cs-CZ" altLang="en-US" sz="3200" dirty="0">
                <a:latin typeface="Candara" panose="020E0502030303020204" pitchFamily="34" charset="0"/>
              </a:rPr>
              <a:t>: prepare nitrogen to enter urea cycle</a:t>
            </a:r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8172ACD4-9F8D-499B-91C8-84E93320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005264"/>
            <a:ext cx="576262" cy="43338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Oval 7">
            <a:extLst>
              <a:ext uri="{FF2B5EF4-FFF2-40B4-BE49-F238E27FC236}">
                <a16:creationId xmlns:a16="http://schemas.microsoft.com/office/drawing/2014/main" id="{0260D8C2-DFCA-415C-A8E2-0FC4C322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4005264"/>
            <a:ext cx="576263" cy="43338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A51B3B56-D95D-484C-84AA-088641AF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508501"/>
            <a:ext cx="130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EE2D00"/>
                </a:solidFill>
                <a:latin typeface="Times New Roman" panose="02020603050405020304" pitchFamily="18" charset="0"/>
              </a:rPr>
              <a:t>Regulation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408BB7-52CC-4BF0-985D-12081C2E4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" t="2267" r="2239" b="6267"/>
          <a:stretch/>
        </p:blipFill>
        <p:spPr>
          <a:xfrm>
            <a:off x="237744" y="356616"/>
            <a:ext cx="6272784" cy="6272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67A613-70E4-4730-A658-49B0E9C1CEE3}"/>
              </a:ext>
            </a:extLst>
          </p:cNvPr>
          <p:cNvSpPr/>
          <p:nvPr/>
        </p:nvSpPr>
        <p:spPr>
          <a:xfrm>
            <a:off x="6784848" y="538353"/>
            <a:ext cx="5407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Ammonia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 is formed by the breakdown of amino acids/gut bacteria.</a:t>
            </a:r>
          </a:p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The mitochondrial stage: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Carbamoyl phosphate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 is formed from ammonia and bicarbonate, by carbamoyl phosphate synthetase (CPS).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Ornithine </a:t>
            </a:r>
            <a:r>
              <a:rPr lang="en-US" dirty="0" err="1">
                <a:solidFill>
                  <a:srgbClr val="333333"/>
                </a:solidFill>
                <a:latin typeface="Candara" panose="020E0502030303020204" pitchFamily="34" charset="0"/>
              </a:rPr>
              <a:t>transcarbamoylase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 (OTC) condenses carbamoyl phosphate and ornithine to form </a:t>
            </a:r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citrulline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Citrulline is then transported to the cytosol by SLC25A15.</a:t>
            </a:r>
          </a:p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The cytosolic stage: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33"/>
                </a:solidFill>
                <a:latin typeface="Candara" panose="020E0502030303020204" pitchFamily="34" charset="0"/>
              </a:rPr>
              <a:t>Argininosuccinate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 synthetase (AS) condenses citrulline and aspartate to form </a:t>
            </a:r>
            <a:r>
              <a:rPr lang="en-US" b="1" dirty="0" err="1">
                <a:solidFill>
                  <a:srgbClr val="333333"/>
                </a:solidFill>
                <a:latin typeface="Candara" panose="020E0502030303020204" pitchFamily="34" charset="0"/>
              </a:rPr>
              <a:t>argininosuccinate</a:t>
            </a:r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33"/>
                </a:solidFill>
                <a:latin typeface="Candara" panose="020E0502030303020204" pitchFamily="34" charset="0"/>
              </a:rPr>
              <a:t>Argininosuccinate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 is broken down into </a:t>
            </a:r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arginine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 and fumarate by </a:t>
            </a:r>
            <a:r>
              <a:rPr lang="en-US" dirty="0" err="1">
                <a:solidFill>
                  <a:srgbClr val="333333"/>
                </a:solidFill>
                <a:latin typeface="Candara" panose="020E0502030303020204" pitchFamily="34" charset="0"/>
              </a:rPr>
              <a:t>argininosuccinate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 lyase (AL).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Arginine is broken down into </a:t>
            </a:r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urea 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and ornithine</a:t>
            </a:r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 by arginase.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Candara" panose="020E0502030303020204" pitchFamily="34" charset="0"/>
              </a:rPr>
              <a:t>Ornithine translocase </a:t>
            </a:r>
            <a:r>
              <a:rPr lang="en-US" dirty="0">
                <a:solidFill>
                  <a:srgbClr val="333333"/>
                </a:solidFill>
                <a:latin typeface="Candara" panose="020E0502030303020204" pitchFamily="34" charset="0"/>
              </a:rPr>
              <a:t>transports ornithine into the mitochondria.</a:t>
            </a:r>
            <a:endParaRPr lang="en-US" b="0" i="0" dirty="0">
              <a:solidFill>
                <a:srgbClr val="333333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A469A-3D51-46D9-B0A9-BB504370A88F}"/>
              </a:ext>
            </a:extLst>
          </p:cNvPr>
          <p:cNvSpPr/>
          <p:nvPr/>
        </p:nvSpPr>
        <p:spPr>
          <a:xfrm>
            <a:off x="361732" y="171950"/>
            <a:ext cx="100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b="1" dirty="0">
                <a:solidFill>
                  <a:srgbClr val="0099FF"/>
                </a:solidFill>
                <a:latin typeface="Candara" panose="020E0502030303020204" pitchFamily="34" charset="0"/>
              </a:rPr>
              <a:t>Step </a:t>
            </a:r>
            <a:r>
              <a:rPr lang="en-US" altLang="en-US" sz="2400" b="1" dirty="0">
                <a:solidFill>
                  <a:srgbClr val="0099FF"/>
                </a:solidFill>
                <a:latin typeface="Candara" panose="020E0502030303020204" pitchFamily="34" charset="0"/>
              </a:rPr>
              <a:t>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683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84CF8-4750-4C06-A5B5-5E7EDC74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9727" y="1035065"/>
            <a:ext cx="11187953" cy="33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B0FF-C5D0-43F2-84AF-D89C001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Nitrogen Metabolism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6E5C1-D326-4267-A292-9ADF7D144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4" y="1357122"/>
            <a:ext cx="6819900" cy="5295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5CD22D-5E84-419F-AE77-B1A4F17C2834}"/>
              </a:ext>
            </a:extLst>
          </p:cNvPr>
          <p:cNvSpPr/>
          <p:nvPr/>
        </p:nvSpPr>
        <p:spPr>
          <a:xfrm>
            <a:off x="7260336" y="1207008"/>
            <a:ext cx="45369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As one of the fundamental requirements for cell growth and proliferation, nitrogen acquisition and utilization must be tightly regulated.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Nitrogen can be generated from amino acids (AAs) and utilized for biosynthetic processes through transamination and deamination reactions.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Importantly, limitations of nitrogen availability in cells can disrupt the synthesis of proteins, nucleic acids, and other important nitrogen-containing compounds.</a:t>
            </a:r>
            <a:r>
              <a:rPr lang="en-US" dirty="0">
                <a:solidFill>
                  <a:srgbClr val="505050"/>
                </a:solidFill>
                <a:latin typeface="Helvetica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04B1E-B932-43CA-9654-A58714BF5DC2}"/>
              </a:ext>
            </a:extLst>
          </p:cNvPr>
          <p:cNvSpPr txBox="1"/>
          <p:nvPr/>
        </p:nvSpPr>
        <p:spPr>
          <a:xfrm>
            <a:off x="7453884" y="579729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ndara" panose="020E0502030303020204" pitchFamily="34" charset="0"/>
              </a:rPr>
              <a:t>Kurmi</a:t>
            </a:r>
            <a:r>
              <a:rPr lang="en-US" sz="1600" dirty="0">
                <a:latin typeface="Candara" panose="020E0502030303020204" pitchFamily="34" charset="0"/>
              </a:rPr>
              <a:t> and </a:t>
            </a:r>
            <a:r>
              <a:rPr lang="en-US" sz="1600" dirty="0" err="1">
                <a:latin typeface="Candara" panose="020E0502030303020204" pitchFamily="34" charset="0"/>
              </a:rPr>
              <a:t>Haigis</a:t>
            </a:r>
            <a:r>
              <a:rPr lang="en-US" sz="1600" dirty="0">
                <a:latin typeface="Candara" panose="020E0502030303020204" pitchFamily="34" charset="0"/>
              </a:rPr>
              <a:t> 2020; Trends in Cell Biology</a:t>
            </a:r>
          </a:p>
        </p:txBody>
      </p:sp>
    </p:spTree>
    <p:extLst>
      <p:ext uri="{BB962C8B-B14F-4D97-AF65-F5344CB8AC3E}">
        <p14:creationId xmlns:p14="http://schemas.microsoft.com/office/powerpoint/2010/main" val="29119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6A7A7DC-3055-4E96-B5D4-004395EEC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34896"/>
            <a:ext cx="111099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ndara" panose="020E0502030303020204" pitchFamily="34" charset="0"/>
              </a:rPr>
              <a:t>• Endogenous proteins degrade continuously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	- Damaged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	- Mis-folded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	- Un-needed</a:t>
            </a:r>
          </a:p>
          <a:p>
            <a:r>
              <a:rPr lang="en-US" altLang="en-US" dirty="0">
                <a:latin typeface="Candara" panose="020E0502030303020204" pitchFamily="34" charset="0"/>
              </a:rPr>
              <a:t>• Dietary protein intake - mostly degraded</a:t>
            </a:r>
          </a:p>
          <a:p>
            <a:endParaRPr lang="en-US" altLang="en-US" dirty="0">
              <a:latin typeface="Candara" panose="020E0502030303020204" pitchFamily="34" charset="0"/>
            </a:endParaRPr>
          </a:p>
          <a:p>
            <a:r>
              <a:rPr lang="en-US" altLang="en-US" dirty="0">
                <a:latin typeface="Candara" panose="020E0502030303020204" pitchFamily="34" charset="0"/>
              </a:rPr>
              <a:t>Nitrogen Balance - expresses the patient’s current status - are they </a:t>
            </a:r>
            <a:r>
              <a:rPr lang="en-US" altLang="en-US" i="1" dirty="0">
                <a:latin typeface="Candara" panose="020E0502030303020204" pitchFamily="34" charset="0"/>
              </a:rPr>
              <a:t>gaining</a:t>
            </a:r>
            <a:r>
              <a:rPr lang="en-US" altLang="en-US" dirty="0">
                <a:latin typeface="Candara" panose="020E0502030303020204" pitchFamily="34" charset="0"/>
              </a:rPr>
              <a:t> or </a:t>
            </a:r>
            <a:r>
              <a:rPr lang="en-US" altLang="en-US" i="1" dirty="0">
                <a:latin typeface="Candara" panose="020E0502030303020204" pitchFamily="34" charset="0"/>
              </a:rPr>
              <a:t>losing</a:t>
            </a:r>
            <a:r>
              <a:rPr lang="en-US" altLang="en-US" dirty="0">
                <a:latin typeface="Candara" panose="020E0502030303020204" pitchFamily="34" charset="0"/>
              </a:rPr>
              <a:t> net Nitrogen?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307AF-C619-469C-9110-75B7EA72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Protein Degradation</a:t>
            </a:r>
          </a:p>
        </p:txBody>
      </p:sp>
    </p:spTree>
    <p:extLst>
      <p:ext uri="{BB962C8B-B14F-4D97-AF65-F5344CB8AC3E}">
        <p14:creationId xmlns:p14="http://schemas.microsoft.com/office/powerpoint/2010/main" val="350789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1050781-2DE9-47FC-BE53-029E63BFE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83879"/>
            <a:ext cx="7753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740000"/>
                </a:solidFill>
                <a:latin typeface="Candara" panose="020E0502030303020204" pitchFamily="34" charset="0"/>
              </a:rPr>
              <a:t>Some amino acid + </a:t>
            </a:r>
            <a:r>
              <a:rPr lang="en-US" altLang="en-US" sz="2000" dirty="0">
                <a:solidFill>
                  <a:srgbClr val="740000"/>
                </a:solidFill>
                <a:latin typeface="Candara" panose="020E0502030303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 dirty="0">
                <a:solidFill>
                  <a:srgbClr val="740000"/>
                </a:solidFill>
                <a:latin typeface="Candara" panose="020E0502030303020204" pitchFamily="34" charset="0"/>
              </a:rPr>
              <a:t>-ketoglutarate </a:t>
            </a:r>
            <a:r>
              <a:rPr lang="en-US" altLang="en-US" sz="2000" dirty="0">
                <a:solidFill>
                  <a:srgbClr val="740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740000"/>
                </a:solidFill>
                <a:latin typeface="Candara" panose="020E0502030303020204" pitchFamily="34" charset="0"/>
              </a:rPr>
              <a:t>  some alpha keto acid + Glutamate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72BCEC9-4B4A-4318-9A7C-FE54D41A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97" y="713051"/>
            <a:ext cx="10490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ndara" panose="020E0502030303020204" pitchFamily="34" charset="0"/>
              </a:rPr>
              <a:t>In peripheral tissues, transaminases </a:t>
            </a:r>
            <a:r>
              <a:rPr lang="en-US" altLang="en-US" i="1" dirty="0">
                <a:latin typeface="Candara" panose="020E0502030303020204" pitchFamily="34" charset="0"/>
              </a:rPr>
              <a:t>tend</a:t>
            </a:r>
            <a:r>
              <a:rPr lang="en-US" altLang="en-US" dirty="0">
                <a:latin typeface="Candara" panose="020E0502030303020204" pitchFamily="34" charset="0"/>
              </a:rPr>
              <a:t> to form Glutamate when they catabolize amino acids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ndara" panose="020E0502030303020204" pitchFamily="34" charset="0"/>
              </a:rPr>
              <a:t>In other words, alpha-ketoglutarate is the preferred acceptor, and Glutamate is the resulting amino acid: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32E3E-E49E-4116-AF7A-16499141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02" y="3257931"/>
            <a:ext cx="58197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0D5A4844-CB4B-43BA-91CA-66AB87360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12" y="618744"/>
            <a:ext cx="96824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ndara" panose="020E0502030303020204" pitchFamily="34" charset="0"/>
              </a:rPr>
              <a:t>Glutamate can donate its amines to form other amino acids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ndara" panose="020E0502030303020204" pitchFamily="34" charset="0"/>
              </a:rPr>
              <a:t>A specific example - production of Aspartate in liver</a:t>
            </a:r>
          </a:p>
          <a:p>
            <a:endParaRPr lang="en-US" altLang="en-US" dirty="0">
              <a:latin typeface="Candara" panose="020E0502030303020204" pitchFamily="34" charset="0"/>
            </a:endParaRPr>
          </a:p>
          <a:p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9179243-590E-4DF9-822E-9110B9ED6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" y="1548384"/>
            <a:ext cx="6664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740000"/>
                </a:solidFill>
                <a:latin typeface="Candara" panose="020E0502030303020204" pitchFamily="34" charset="0"/>
              </a:rPr>
              <a:t>Glutamate  +  oxaloacetate  </a:t>
            </a:r>
            <a:r>
              <a:rPr lang="en-US" altLang="en-US" sz="2000">
                <a:solidFill>
                  <a:srgbClr val="740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rgbClr val="740000"/>
                </a:solidFill>
                <a:latin typeface="Candara" panose="020E0502030303020204" pitchFamily="34" charset="0"/>
              </a:rPr>
              <a:t>  </a:t>
            </a:r>
            <a:r>
              <a:rPr lang="en-US" altLang="en-US" sz="2000">
                <a:solidFill>
                  <a:srgbClr val="740000"/>
                </a:solidFill>
                <a:latin typeface="Candara" panose="020E0502030303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>
                <a:solidFill>
                  <a:srgbClr val="740000"/>
                </a:solidFill>
                <a:latin typeface="Candara" panose="020E0502030303020204" pitchFamily="34" charset="0"/>
              </a:rPr>
              <a:t>-ketoglutarate  +  aspartate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5A95A-4F2B-4974-953E-D32027F9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2427069"/>
            <a:ext cx="4915662" cy="31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4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B3C5CE8-4BBE-4EA2-BA85-1E7BFC499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rgbClr val="0070C0"/>
                </a:solidFill>
                <a:latin typeface="Candara" panose="020E0502030303020204" pitchFamily="34" charset="0"/>
              </a:rPr>
              <a:t>Nitrogen removal from amino acids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7EDF03-8FA8-4EF9-9875-01B0740AB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66407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Candara" panose="020E0502030303020204" pitchFamily="34" charset="0"/>
              </a:rPr>
              <a:t>Step 1: Remove amino group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Candara" panose="020E0502030303020204" pitchFamily="34" charset="0"/>
              </a:rPr>
              <a:t>Step 2: Take amino group to liver for nitrogen excretion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Candara" panose="020E0502030303020204" pitchFamily="34" charset="0"/>
              </a:rPr>
              <a:t>Step 3: Entry into mitochondria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Candara" panose="020E0502030303020204" pitchFamily="34" charset="0"/>
              </a:rPr>
              <a:t>Step 4: Prepare nitrogen to enter urea cycle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latin typeface="Candara" panose="020E0502030303020204" pitchFamily="34" charset="0"/>
              </a:rPr>
              <a:t>Step 5: Urea cycle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E7AF84F4-D064-4427-A48C-FADE65F4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060576"/>
            <a:ext cx="281146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>
            <a:extLst>
              <a:ext uri="{FF2B5EF4-FFF2-40B4-BE49-F238E27FC236}">
                <a16:creationId xmlns:a16="http://schemas.microsoft.com/office/drawing/2014/main" id="{D6480DF4-D633-47C5-8A46-56BC52F4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060575"/>
            <a:ext cx="27352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>
            <a:extLst>
              <a:ext uri="{FF2B5EF4-FFF2-40B4-BE49-F238E27FC236}">
                <a16:creationId xmlns:a16="http://schemas.microsoft.com/office/drawing/2014/main" id="{2909B5AD-CC5B-44DE-ABE0-82D3EBF6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1781176"/>
            <a:ext cx="27352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>
            <a:extLst>
              <a:ext uri="{FF2B5EF4-FFF2-40B4-BE49-F238E27FC236}">
                <a16:creationId xmlns:a16="http://schemas.microsoft.com/office/drawing/2014/main" id="{9A93B593-A133-4D54-9216-06931ABE0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rgbClr val="0070C0"/>
                </a:solidFill>
                <a:latin typeface="Candara" panose="020E0502030303020204" pitchFamily="34" charset="0"/>
              </a:rPr>
              <a:t>Excretory</a:t>
            </a:r>
            <a:r>
              <a:rPr lang="cs-CZ" dirty="0">
                <a:solidFill>
                  <a:srgbClr val="0070C0"/>
                </a:solidFill>
                <a:latin typeface="Candara" panose="020E0502030303020204" pitchFamily="34" charset="0"/>
              </a:rPr>
              <a:t> forms of nitrogen</a:t>
            </a:r>
          </a:p>
        </p:txBody>
      </p:sp>
      <p:sp>
        <p:nvSpPr>
          <p:cNvPr id="9222" name="Rectangle 10">
            <a:extLst>
              <a:ext uri="{FF2B5EF4-FFF2-40B4-BE49-F238E27FC236}">
                <a16:creationId xmlns:a16="http://schemas.microsoft.com/office/drawing/2014/main" id="{B2E57A98-9084-4A08-9DBB-82BF3E028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0088" y="4581526"/>
            <a:ext cx="8229600" cy="2087563"/>
          </a:xfrm>
        </p:spPr>
        <p:txBody>
          <a:bodyPr/>
          <a:lstStyle/>
          <a:p>
            <a:pPr marL="609600" indent="-609600">
              <a:buFontTx/>
              <a:buAutoNum type="alphaLcParenR"/>
            </a:pPr>
            <a:r>
              <a:rPr lang="cs-CZ" altLang="en-US" sz="2400" dirty="0">
                <a:latin typeface="Candara" panose="020E0502030303020204" pitchFamily="34" charset="0"/>
              </a:rPr>
              <a:t>Excess NH</a:t>
            </a:r>
            <a:r>
              <a:rPr lang="cs-CZ" altLang="en-US" sz="2400" baseline="-25000" dirty="0">
                <a:latin typeface="Candara" panose="020E0502030303020204" pitchFamily="34" charset="0"/>
              </a:rPr>
              <a:t>4</a:t>
            </a:r>
            <a:r>
              <a:rPr lang="cs-CZ" altLang="en-US" sz="2400" baseline="30000" dirty="0">
                <a:latin typeface="Candara" panose="020E0502030303020204" pitchFamily="34" charset="0"/>
              </a:rPr>
              <a:t>+</a:t>
            </a:r>
            <a:r>
              <a:rPr lang="cs-CZ" altLang="en-US" sz="2400" dirty="0">
                <a:latin typeface="Candara" panose="020E0502030303020204" pitchFamily="34" charset="0"/>
              </a:rPr>
              <a:t> is excreted as ammonia (microbes, aquatic vertebrates or larvae of amphibia),</a:t>
            </a:r>
          </a:p>
          <a:p>
            <a:pPr marL="609600" indent="-609600">
              <a:buFontTx/>
              <a:buAutoNum type="alphaLcParenR"/>
            </a:pPr>
            <a:r>
              <a:rPr lang="cs-CZ" altLang="en-US" sz="2400" dirty="0">
                <a:latin typeface="Candara" panose="020E0502030303020204" pitchFamily="34" charset="0"/>
              </a:rPr>
              <a:t>Urea (many terrestrial vertebrates)</a:t>
            </a:r>
          </a:p>
          <a:p>
            <a:pPr marL="609600" indent="-609600">
              <a:buFontTx/>
              <a:buAutoNum type="alphaLcParenR"/>
            </a:pPr>
            <a:r>
              <a:rPr lang="cs-CZ" altLang="en-US" sz="2400" dirty="0">
                <a:latin typeface="Candara" panose="020E0502030303020204" pitchFamily="34" charset="0"/>
              </a:rPr>
              <a:t>or uric acid (birds and terrestrial reptiles)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034B6DF-C12C-42D0-850D-D59FE422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rgbClr val="0099FF"/>
                </a:solidFill>
                <a:latin typeface="Candara" panose="020E0502030303020204" pitchFamily="34" charset="0"/>
              </a:rPr>
              <a:t>Step 1</a:t>
            </a:r>
            <a:r>
              <a:rPr lang="cs-CZ" sz="4000" dirty="0">
                <a:latin typeface="Candara" panose="020E0502030303020204" pitchFamily="34" charset="0"/>
              </a:rPr>
              <a:t>. Remove amino group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E4627EE-647B-4337-8C56-6D2305F3D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>
                <a:latin typeface="Candara" panose="020E0502030303020204" pitchFamily="34" charset="0"/>
              </a:rPr>
              <a:t>Transfer of the amino group of an amino acid to an </a:t>
            </a:r>
            <a:r>
              <a:rPr lang="en-GB" altLang="en-US" sz="2400" dirty="0">
                <a:latin typeface="Candara" panose="020E0502030303020204" pitchFamily="34" charset="0"/>
                <a:sym typeface="Symbol" panose="05050102010706020507" pitchFamily="18" charset="2"/>
              </a:rPr>
              <a:t>-keto acid  </a:t>
            </a:r>
            <a:r>
              <a:rPr lang="cs-CZ" altLang="en-US" sz="2400" dirty="0">
                <a:latin typeface="Candara" panose="020E0502030303020204" pitchFamily="34" charset="0"/>
                <a:sym typeface="Symbol" panose="05050102010706020507" pitchFamily="18" charset="2"/>
              </a:rPr>
              <a:t>the </a:t>
            </a:r>
            <a:r>
              <a:rPr lang="en-GB" altLang="en-US" sz="2400" dirty="0">
                <a:latin typeface="Candara" panose="020E0502030303020204" pitchFamily="34" charset="0"/>
                <a:sym typeface="Symbol" panose="05050102010706020507" pitchFamily="18" charset="2"/>
              </a:rPr>
              <a:t>original AA is converted to the corresponding -keto acid and vice versa: </a:t>
            </a:r>
          </a:p>
          <a:p>
            <a:pPr eaLnBrk="1" hangingPunct="1"/>
            <a:endParaRPr lang="cs-CZ" altLang="en-US" sz="2400" dirty="0"/>
          </a:p>
        </p:txBody>
      </p:sp>
      <p:pic>
        <p:nvPicPr>
          <p:cNvPr id="10244" name="Picture 4" descr="transaminace">
            <a:extLst>
              <a:ext uri="{FF2B5EF4-FFF2-40B4-BE49-F238E27FC236}">
                <a16:creationId xmlns:a16="http://schemas.microsoft.com/office/drawing/2014/main" id="{C34FAAF0-5D7F-4E2C-904C-4FB78FC0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300414"/>
            <a:ext cx="3744912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E533576F-EB6D-4DCE-B629-A983623A1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776" y="1196977"/>
            <a:ext cx="10698480" cy="768984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>
                <a:latin typeface="Candara" panose="020E0502030303020204" pitchFamily="34" charset="0"/>
              </a:rPr>
              <a:t>Transamination is catalyzed by transaminases (aminotransferases) that require participation of </a:t>
            </a:r>
            <a:r>
              <a:rPr lang="en-US" altLang="en-US" sz="2400" dirty="0" err="1">
                <a:latin typeface="Candara" panose="020E0502030303020204" pitchFamily="34" charset="0"/>
              </a:rPr>
              <a:t>pyridoxalphosphate</a:t>
            </a:r>
            <a:r>
              <a:rPr lang="en-US" altLang="en-US" sz="2400" dirty="0">
                <a:latin typeface="Candara" panose="020E0502030303020204" pitchFamily="34" charset="0"/>
              </a:rPr>
              <a:t>:</a:t>
            </a:r>
          </a:p>
        </p:txBody>
      </p:sp>
      <p:grpSp>
        <p:nvGrpSpPr>
          <p:cNvPr id="11267" name="Group 5">
            <a:extLst>
              <a:ext uri="{FF2B5EF4-FFF2-40B4-BE49-F238E27FC236}">
                <a16:creationId xmlns:a16="http://schemas.microsoft.com/office/drawing/2014/main" id="{87F6A942-A8EF-4CEB-8B66-40FB43D50D9F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924175"/>
            <a:ext cx="5545138" cy="3216504"/>
            <a:chOff x="1519" y="1752"/>
            <a:chExt cx="3311" cy="1890"/>
          </a:xfrm>
        </p:grpSpPr>
        <p:pic>
          <p:nvPicPr>
            <p:cNvPr id="11268" name="Picture 6" descr="PDP">
              <a:extLst>
                <a:ext uri="{FF2B5EF4-FFF2-40B4-BE49-F238E27FC236}">
                  <a16:creationId xmlns:a16="http://schemas.microsoft.com/office/drawing/2014/main" id="{5C354960-C798-474B-A13C-C7635368B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52"/>
              <a:ext cx="3311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Text Box 7">
              <a:extLst>
                <a:ext uri="{FF2B5EF4-FFF2-40B4-BE49-F238E27FC236}">
                  <a16:creationId xmlns:a16="http://schemas.microsoft.com/office/drawing/2014/main" id="{7A11930D-381D-49EB-A290-B05152F60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1933"/>
              <a:ext cx="8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2000" dirty="0">
                  <a:solidFill>
                    <a:srgbClr val="0099FF"/>
                  </a:solidFill>
                  <a:latin typeface="Candara" panose="020E0502030303020204" pitchFamily="34" charset="0"/>
                </a:rPr>
                <a:t>amino acid</a:t>
              </a:r>
            </a:p>
          </p:txBody>
        </p:sp>
        <p:sp>
          <p:nvSpPr>
            <p:cNvPr id="11270" name="Text Box 8">
              <a:extLst>
                <a:ext uri="{FF2B5EF4-FFF2-40B4-BE49-F238E27FC236}">
                  <a16:creationId xmlns:a16="http://schemas.microsoft.com/office/drawing/2014/main" id="{D5598948-F707-482C-9A40-5EDFEE1D1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3407"/>
              <a:ext cx="14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2000">
                  <a:solidFill>
                    <a:srgbClr val="0099FF"/>
                  </a:solidFill>
                  <a:latin typeface="Candara" panose="020E0502030303020204" pitchFamily="34" charset="0"/>
                </a:rPr>
                <a:t>pyridoxalphosphate</a:t>
              </a:r>
            </a:p>
          </p:txBody>
        </p:sp>
        <p:sp>
          <p:nvSpPr>
            <p:cNvPr id="11271" name="Text Box 9">
              <a:extLst>
                <a:ext uri="{FF2B5EF4-FFF2-40B4-BE49-F238E27FC236}">
                  <a16:creationId xmlns:a16="http://schemas.microsoft.com/office/drawing/2014/main" id="{D10B48DB-5A14-4FE5-A959-62B1586F8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407"/>
              <a:ext cx="81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2000">
                  <a:solidFill>
                    <a:srgbClr val="0099FF"/>
                  </a:solidFill>
                  <a:latin typeface="Candara" panose="020E0502030303020204" pitchFamily="34" charset="0"/>
                </a:rPr>
                <a:t>Schiff base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846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Candara</vt:lpstr>
      <vt:lpstr>Helvetica</vt:lpstr>
      <vt:lpstr>Palatino Linotype</vt:lpstr>
      <vt:lpstr>Symbol</vt:lpstr>
      <vt:lpstr>Times New Roman</vt:lpstr>
      <vt:lpstr>Wingdings</vt:lpstr>
      <vt:lpstr>Wingdings 3</vt:lpstr>
      <vt:lpstr>Office Theme</vt:lpstr>
      <vt:lpstr>Advanced Topics in  Biochemical Research (BCH 604)</vt:lpstr>
      <vt:lpstr>Nitrogen Metabolism</vt:lpstr>
      <vt:lpstr>Protein Degradation</vt:lpstr>
      <vt:lpstr>PowerPoint Presentation</vt:lpstr>
      <vt:lpstr>PowerPoint Presentation</vt:lpstr>
      <vt:lpstr>Nitrogen removal from amino acids</vt:lpstr>
      <vt:lpstr>Excretory forms of nitrogen</vt:lpstr>
      <vt:lpstr>Step 1. Remove amino group</vt:lpstr>
      <vt:lpstr>PowerPoint Presentation</vt:lpstr>
      <vt:lpstr>Step 2: Take amino group to liver for nitrogen excretion</vt:lpstr>
      <vt:lpstr>Nitrogen carriers</vt:lpstr>
      <vt:lpstr>PowerPoint Presentation</vt:lpstr>
      <vt:lpstr>PowerPoint Presentation</vt:lpstr>
      <vt:lpstr>Sources of ammonia for the urea cycle:</vt:lpstr>
      <vt:lpstr>Review</vt:lpstr>
      <vt:lpstr>Step 3: Entry of nitrogen to mitochondria</vt:lpstr>
      <vt:lpstr>Step 4: prepare nitrogen to enter urea cycle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Topics in Biomedical Research</dc:title>
  <dc:creator>Author</dc:creator>
  <cp:lastModifiedBy>Shaun Sabico</cp:lastModifiedBy>
  <cp:revision>67</cp:revision>
  <dcterms:created xsi:type="dcterms:W3CDTF">2022-01-12T07:15:44Z</dcterms:created>
  <dcterms:modified xsi:type="dcterms:W3CDTF">2022-04-17T08:57:24Z</dcterms:modified>
</cp:coreProperties>
</file>