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59" r:id="rId3"/>
    <p:sldId id="296" r:id="rId4"/>
    <p:sldId id="299" r:id="rId5"/>
    <p:sldId id="300" r:id="rId6"/>
    <p:sldId id="301" r:id="rId7"/>
    <p:sldId id="258" r:id="rId8"/>
    <p:sldId id="302" r:id="rId9"/>
    <p:sldId id="304" r:id="rId10"/>
    <p:sldId id="294" r:id="rId11"/>
    <p:sldId id="275" r:id="rId12"/>
    <p:sldId id="272" r:id="rId13"/>
    <p:sldId id="305" r:id="rId14"/>
    <p:sldId id="306" r:id="rId15"/>
    <p:sldId id="307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80" autoAdjust="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7EA56-2DC5-4797-AFC2-778261213E46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C5F78B-A397-4C3A-8A4A-E33517A120E3}">
      <dgm:prSet phldrT="[Text]" custT="1"/>
      <dgm:spPr/>
      <dgm:t>
        <a:bodyPr/>
        <a:lstStyle/>
        <a:p>
          <a:r>
            <a:rPr lang="en-US" sz="1800" dirty="0"/>
            <a:t>Factors Affecting Enzymatic Activity </a:t>
          </a:r>
        </a:p>
      </dgm:t>
    </dgm:pt>
    <dgm:pt modelId="{C06FEFCF-D218-4B77-8B67-89FFCEF561EC}" type="parTrans" cxnId="{C2BDC8DD-6B04-4658-8E2D-C787D1A7265E}">
      <dgm:prSet/>
      <dgm:spPr/>
      <dgm:t>
        <a:bodyPr/>
        <a:lstStyle/>
        <a:p>
          <a:endParaRPr lang="en-US" sz="2800"/>
        </a:p>
      </dgm:t>
    </dgm:pt>
    <dgm:pt modelId="{7CEACA19-094C-46F4-9016-7D6B792540D2}" type="sibTrans" cxnId="{C2BDC8DD-6B04-4658-8E2D-C787D1A7265E}">
      <dgm:prSet/>
      <dgm:spPr/>
      <dgm:t>
        <a:bodyPr/>
        <a:lstStyle/>
        <a:p>
          <a:endParaRPr lang="en-US" sz="2800"/>
        </a:p>
      </dgm:t>
    </dgm:pt>
    <dgm:pt modelId="{DD8616E3-CDB2-4AA0-943A-DA1AE2B29EE4}">
      <dgm:prSet phldrT="[Text]" custT="1"/>
      <dgm:spPr/>
      <dgm:t>
        <a:bodyPr/>
        <a:lstStyle/>
        <a:p>
          <a:r>
            <a:rPr lang="en-US" sz="1800" dirty="0"/>
            <a:t>Temperature &amp; pH</a:t>
          </a:r>
        </a:p>
      </dgm:t>
    </dgm:pt>
    <dgm:pt modelId="{5B14F6E9-B1D8-435E-ACD0-1A2678481D3C}" type="parTrans" cxnId="{EAF90199-94C6-43E5-8684-9143D766393A}">
      <dgm:prSet/>
      <dgm:spPr/>
      <dgm:t>
        <a:bodyPr/>
        <a:lstStyle/>
        <a:p>
          <a:endParaRPr lang="en-US" sz="2800"/>
        </a:p>
      </dgm:t>
    </dgm:pt>
    <dgm:pt modelId="{45DB81B0-F2E2-4DC9-BCF2-585A02BFDB0B}" type="sibTrans" cxnId="{EAF90199-94C6-43E5-8684-9143D766393A}">
      <dgm:prSet/>
      <dgm:spPr/>
      <dgm:t>
        <a:bodyPr/>
        <a:lstStyle/>
        <a:p>
          <a:endParaRPr lang="en-US" sz="2800"/>
        </a:p>
      </dgm:t>
    </dgm:pt>
    <dgm:pt modelId="{FF3E135C-3DEE-4D6F-9F65-BA13D6781504}">
      <dgm:prSet phldrT="[Text]" custT="1"/>
      <dgm:spPr/>
      <dgm:t>
        <a:bodyPr/>
        <a:lstStyle/>
        <a:p>
          <a:r>
            <a:rPr lang="en-US" sz="1800" dirty="0"/>
            <a:t>Radiation &amp; Light</a:t>
          </a:r>
        </a:p>
      </dgm:t>
    </dgm:pt>
    <dgm:pt modelId="{4046C5F0-7AFC-4F70-A399-B3859A346309}" type="parTrans" cxnId="{A2B0B931-30EC-4C3C-8D10-993096EF9689}">
      <dgm:prSet/>
      <dgm:spPr/>
      <dgm:t>
        <a:bodyPr/>
        <a:lstStyle/>
        <a:p>
          <a:endParaRPr lang="en-US" sz="2800"/>
        </a:p>
      </dgm:t>
    </dgm:pt>
    <dgm:pt modelId="{8DF1D707-7C00-4BDC-B44F-8671D632DEBC}" type="sibTrans" cxnId="{A2B0B931-30EC-4C3C-8D10-993096EF9689}">
      <dgm:prSet/>
      <dgm:spPr/>
      <dgm:t>
        <a:bodyPr/>
        <a:lstStyle/>
        <a:p>
          <a:endParaRPr lang="en-US" sz="2800"/>
        </a:p>
      </dgm:t>
    </dgm:pt>
    <dgm:pt modelId="{69D96653-E97E-45B1-832F-68B4D879C8B0}">
      <dgm:prSet phldrT="[Text]" custT="1"/>
      <dgm:spPr/>
      <dgm:t>
        <a:bodyPr/>
        <a:lstStyle/>
        <a:p>
          <a:r>
            <a:rPr lang="en-US" sz="1800" dirty="0"/>
            <a:t>Activators</a:t>
          </a:r>
        </a:p>
      </dgm:t>
    </dgm:pt>
    <dgm:pt modelId="{D4BC4ECD-5875-4FCD-A8A8-460DD25D769A}" type="parTrans" cxnId="{83407D89-BFB7-4C67-86A8-7D48E1F45911}">
      <dgm:prSet/>
      <dgm:spPr/>
      <dgm:t>
        <a:bodyPr/>
        <a:lstStyle/>
        <a:p>
          <a:endParaRPr lang="en-US" sz="2800"/>
        </a:p>
      </dgm:t>
    </dgm:pt>
    <dgm:pt modelId="{BBE36752-EF2F-40C6-B045-660F6208A9A2}" type="sibTrans" cxnId="{83407D89-BFB7-4C67-86A8-7D48E1F45911}">
      <dgm:prSet/>
      <dgm:spPr/>
      <dgm:t>
        <a:bodyPr/>
        <a:lstStyle/>
        <a:p>
          <a:endParaRPr lang="en-US" sz="2800"/>
        </a:p>
      </dgm:t>
    </dgm:pt>
    <dgm:pt modelId="{6AB780CB-8D08-49F1-9EEB-623EFA1FA0AA}">
      <dgm:prSet phldrT="[Text]" custT="1"/>
      <dgm:spPr/>
      <dgm:t>
        <a:bodyPr/>
        <a:lstStyle/>
        <a:p>
          <a:r>
            <a:rPr lang="en-US" sz="1800" dirty="0"/>
            <a:t>End products concentration</a:t>
          </a:r>
        </a:p>
      </dgm:t>
    </dgm:pt>
    <dgm:pt modelId="{63655FF8-6EA8-4F0B-A7C1-CC34C6CEB110}" type="parTrans" cxnId="{7474B5E0-8AE6-4637-BE7D-4497CD4DBC45}">
      <dgm:prSet/>
      <dgm:spPr/>
      <dgm:t>
        <a:bodyPr/>
        <a:lstStyle/>
        <a:p>
          <a:endParaRPr lang="en-US" sz="2800"/>
        </a:p>
      </dgm:t>
    </dgm:pt>
    <dgm:pt modelId="{49466460-8B19-49A1-B8AC-5D376D9826FE}" type="sibTrans" cxnId="{7474B5E0-8AE6-4637-BE7D-4497CD4DBC45}">
      <dgm:prSet/>
      <dgm:spPr/>
      <dgm:t>
        <a:bodyPr/>
        <a:lstStyle/>
        <a:p>
          <a:endParaRPr lang="en-US" sz="2800"/>
        </a:p>
      </dgm:t>
    </dgm:pt>
    <dgm:pt modelId="{42AB89B6-4A72-4A41-AFB3-F6698A7A9A16}">
      <dgm:prSet phldrT="[Text]" custT="1"/>
      <dgm:spPr/>
      <dgm:t>
        <a:bodyPr/>
        <a:lstStyle/>
        <a:p>
          <a:r>
            <a:rPr lang="en-US" sz="1800" dirty="0"/>
            <a:t>Inhibitors</a:t>
          </a:r>
        </a:p>
      </dgm:t>
    </dgm:pt>
    <dgm:pt modelId="{ABBFE826-BBEA-4215-A669-C4FBE2A55CA8}" type="parTrans" cxnId="{32567674-E7D8-4243-824C-5E17B7D1EA94}">
      <dgm:prSet/>
      <dgm:spPr/>
      <dgm:t>
        <a:bodyPr/>
        <a:lstStyle/>
        <a:p>
          <a:endParaRPr lang="en-US" sz="2800"/>
        </a:p>
      </dgm:t>
    </dgm:pt>
    <dgm:pt modelId="{59D0DB36-6969-4E20-BEC3-B192613BACF9}" type="sibTrans" cxnId="{32567674-E7D8-4243-824C-5E17B7D1EA94}">
      <dgm:prSet/>
      <dgm:spPr/>
      <dgm:t>
        <a:bodyPr/>
        <a:lstStyle/>
        <a:p>
          <a:endParaRPr lang="en-US" sz="2800"/>
        </a:p>
      </dgm:t>
    </dgm:pt>
    <dgm:pt modelId="{C56CC020-B352-4FD2-B97D-EDBA91B0E2DF}">
      <dgm:prSet phldrT="[Text]" custT="1"/>
      <dgm:spPr/>
      <dgm:t>
        <a:bodyPr/>
        <a:lstStyle/>
        <a:p>
          <a:r>
            <a:rPr lang="en-US" sz="1800" dirty="0"/>
            <a:t>Enzyme &amp; Substate concentration</a:t>
          </a:r>
        </a:p>
      </dgm:t>
    </dgm:pt>
    <dgm:pt modelId="{E643B13C-049F-47A2-ABE7-3A55A25BBD0F}" type="parTrans" cxnId="{506FD9AB-E2D3-4AA4-9F21-2934F70009B6}">
      <dgm:prSet/>
      <dgm:spPr/>
      <dgm:t>
        <a:bodyPr/>
        <a:lstStyle/>
        <a:p>
          <a:endParaRPr lang="en-US" sz="2800"/>
        </a:p>
      </dgm:t>
    </dgm:pt>
    <dgm:pt modelId="{2FD6CF25-45C2-4A7B-A20C-B50A46B77F00}" type="sibTrans" cxnId="{506FD9AB-E2D3-4AA4-9F21-2934F70009B6}">
      <dgm:prSet/>
      <dgm:spPr/>
      <dgm:t>
        <a:bodyPr/>
        <a:lstStyle/>
        <a:p>
          <a:endParaRPr lang="en-US" sz="2800"/>
        </a:p>
      </dgm:t>
    </dgm:pt>
    <dgm:pt modelId="{5631A24F-9ADB-46B5-8FEF-C224B93A760C}">
      <dgm:prSet phldrT="[Text]"/>
      <dgm:spPr/>
      <dgm:t>
        <a:bodyPr/>
        <a:lstStyle/>
        <a:p>
          <a:endParaRPr lang="en-US" sz="2800" dirty="0"/>
        </a:p>
      </dgm:t>
    </dgm:pt>
    <dgm:pt modelId="{7BADF0BB-0AD4-48D7-8D54-D67A66A2C80C}" type="parTrans" cxnId="{81DFD4F6-EDA4-44AA-A01C-2CB0D2C76969}">
      <dgm:prSet/>
      <dgm:spPr/>
      <dgm:t>
        <a:bodyPr/>
        <a:lstStyle/>
        <a:p>
          <a:endParaRPr lang="en-US" sz="2800"/>
        </a:p>
      </dgm:t>
    </dgm:pt>
    <dgm:pt modelId="{83C5B569-C267-4F45-88B7-A5250ADF0761}" type="sibTrans" cxnId="{81DFD4F6-EDA4-44AA-A01C-2CB0D2C76969}">
      <dgm:prSet/>
      <dgm:spPr/>
      <dgm:t>
        <a:bodyPr/>
        <a:lstStyle/>
        <a:p>
          <a:endParaRPr lang="en-US" sz="2800"/>
        </a:p>
      </dgm:t>
    </dgm:pt>
    <dgm:pt modelId="{775BD92F-3841-48FB-B812-09424E68E3B4}">
      <dgm:prSet phldrT="[Text]"/>
      <dgm:spPr/>
      <dgm:t>
        <a:bodyPr/>
        <a:lstStyle/>
        <a:p>
          <a:endParaRPr lang="en-US" sz="2800" dirty="0"/>
        </a:p>
      </dgm:t>
    </dgm:pt>
    <dgm:pt modelId="{9F27C20D-19EF-4785-AA32-3D958E59FC97}" type="parTrans" cxnId="{B2733891-ED94-45D9-9CE3-20F8AC499811}">
      <dgm:prSet/>
      <dgm:spPr/>
      <dgm:t>
        <a:bodyPr/>
        <a:lstStyle/>
        <a:p>
          <a:endParaRPr lang="en-US" sz="2800"/>
        </a:p>
      </dgm:t>
    </dgm:pt>
    <dgm:pt modelId="{450476B1-EA1F-4ED1-82FA-218C9494AEE9}" type="sibTrans" cxnId="{B2733891-ED94-45D9-9CE3-20F8AC499811}">
      <dgm:prSet/>
      <dgm:spPr/>
      <dgm:t>
        <a:bodyPr/>
        <a:lstStyle/>
        <a:p>
          <a:endParaRPr lang="en-US" sz="2800"/>
        </a:p>
      </dgm:t>
    </dgm:pt>
    <dgm:pt modelId="{7BD19DD6-09C3-4A0D-958C-3EF9B4A5F01E}" type="pres">
      <dgm:prSet presAssocID="{92D7EA56-2DC5-4797-AFC2-778261213E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0AEBE51-2682-4153-82B8-410D1C8A9EB4}" type="pres">
      <dgm:prSet presAssocID="{55C5F78B-A397-4C3A-8A4A-E33517A120E3}" presName="Parent" presStyleLbl="node0" presStyleIdx="0" presStyleCnt="1">
        <dgm:presLayoutVars>
          <dgm:chMax val="6"/>
          <dgm:chPref val="6"/>
        </dgm:presLayoutVars>
      </dgm:prSet>
      <dgm:spPr/>
    </dgm:pt>
    <dgm:pt modelId="{CF3DEAC6-016D-45C9-BA83-73136B17852F}" type="pres">
      <dgm:prSet presAssocID="{DD8616E3-CDB2-4AA0-943A-DA1AE2B29EE4}" presName="Accent1" presStyleCnt="0"/>
      <dgm:spPr/>
    </dgm:pt>
    <dgm:pt modelId="{668FA2CC-9CE0-45C7-B6C5-8FAD2EC51F08}" type="pres">
      <dgm:prSet presAssocID="{DD8616E3-CDB2-4AA0-943A-DA1AE2B29EE4}" presName="Accent" presStyleLbl="bgShp" presStyleIdx="0" presStyleCnt="6"/>
      <dgm:spPr/>
    </dgm:pt>
    <dgm:pt modelId="{4BD951E9-7950-415B-B93A-4B2530418925}" type="pres">
      <dgm:prSet presAssocID="{DD8616E3-CDB2-4AA0-943A-DA1AE2B29EE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02ACBB5-A5AB-4414-A1EE-B5C37A02FD75}" type="pres">
      <dgm:prSet presAssocID="{FF3E135C-3DEE-4D6F-9F65-BA13D6781504}" presName="Accent2" presStyleCnt="0"/>
      <dgm:spPr/>
    </dgm:pt>
    <dgm:pt modelId="{C691B50C-DA9F-48AC-B77A-D717C2C1667C}" type="pres">
      <dgm:prSet presAssocID="{FF3E135C-3DEE-4D6F-9F65-BA13D6781504}" presName="Accent" presStyleLbl="bgShp" presStyleIdx="1" presStyleCnt="6"/>
      <dgm:spPr/>
    </dgm:pt>
    <dgm:pt modelId="{95814508-8F4B-4C35-B608-885101E63D3D}" type="pres">
      <dgm:prSet presAssocID="{FF3E135C-3DEE-4D6F-9F65-BA13D678150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5F7A6A1-B3ED-4ED6-AE99-C99F1D444981}" type="pres">
      <dgm:prSet presAssocID="{69D96653-E97E-45B1-832F-68B4D879C8B0}" presName="Accent3" presStyleCnt="0"/>
      <dgm:spPr/>
    </dgm:pt>
    <dgm:pt modelId="{A691E0D0-DA6C-4F1F-9F39-81C5B0DDE2A5}" type="pres">
      <dgm:prSet presAssocID="{69D96653-E97E-45B1-832F-68B4D879C8B0}" presName="Accent" presStyleLbl="bgShp" presStyleIdx="2" presStyleCnt="6"/>
      <dgm:spPr/>
    </dgm:pt>
    <dgm:pt modelId="{675F51BE-5BA9-412F-8E85-40CB8CDC1946}" type="pres">
      <dgm:prSet presAssocID="{69D96653-E97E-45B1-832F-68B4D879C8B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9FF52E0-2C8D-4E9C-87BB-D0E8662AB72F}" type="pres">
      <dgm:prSet presAssocID="{6AB780CB-8D08-49F1-9EEB-623EFA1FA0AA}" presName="Accent4" presStyleCnt="0"/>
      <dgm:spPr/>
    </dgm:pt>
    <dgm:pt modelId="{4738D9A3-E325-42CA-AC92-15B8F41CB8D5}" type="pres">
      <dgm:prSet presAssocID="{6AB780CB-8D08-49F1-9EEB-623EFA1FA0AA}" presName="Accent" presStyleLbl="bgShp" presStyleIdx="3" presStyleCnt="6"/>
      <dgm:spPr/>
    </dgm:pt>
    <dgm:pt modelId="{64CD016B-EC5E-4EA8-B4EA-5FDEA9F2A4E7}" type="pres">
      <dgm:prSet presAssocID="{6AB780CB-8D08-49F1-9EEB-623EFA1FA0AA}" presName="Child4" presStyleLbl="node1" presStyleIdx="3" presStyleCnt="6" custScaleX="110457">
        <dgm:presLayoutVars>
          <dgm:chMax val="0"/>
          <dgm:chPref val="0"/>
          <dgm:bulletEnabled val="1"/>
        </dgm:presLayoutVars>
      </dgm:prSet>
      <dgm:spPr/>
    </dgm:pt>
    <dgm:pt modelId="{9C655B95-C9E6-43F5-AF57-32A2F18063A4}" type="pres">
      <dgm:prSet presAssocID="{42AB89B6-4A72-4A41-AFB3-F6698A7A9A16}" presName="Accent5" presStyleCnt="0"/>
      <dgm:spPr/>
    </dgm:pt>
    <dgm:pt modelId="{01B00948-7312-4F2F-8ACA-7C9CECFE1C53}" type="pres">
      <dgm:prSet presAssocID="{42AB89B6-4A72-4A41-AFB3-F6698A7A9A16}" presName="Accent" presStyleLbl="bgShp" presStyleIdx="4" presStyleCnt="6"/>
      <dgm:spPr/>
    </dgm:pt>
    <dgm:pt modelId="{B832A714-15B3-42B8-B653-537F026AC339}" type="pres">
      <dgm:prSet presAssocID="{42AB89B6-4A72-4A41-AFB3-F6698A7A9A1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1ABF4D9-7F40-421C-B14E-D23E7BE1A701}" type="pres">
      <dgm:prSet presAssocID="{C56CC020-B352-4FD2-B97D-EDBA91B0E2DF}" presName="Accent6" presStyleCnt="0"/>
      <dgm:spPr/>
    </dgm:pt>
    <dgm:pt modelId="{BF8D484C-2824-42CD-8999-FAE5AB07F427}" type="pres">
      <dgm:prSet presAssocID="{C56CC020-B352-4FD2-B97D-EDBA91B0E2DF}" presName="Accent" presStyleLbl="bgShp" presStyleIdx="5" presStyleCnt="6"/>
      <dgm:spPr/>
    </dgm:pt>
    <dgm:pt modelId="{013BE2D0-630E-495B-A860-5623C0041B03}" type="pres">
      <dgm:prSet presAssocID="{C56CC020-B352-4FD2-B97D-EDBA91B0E2DF}" presName="Child6" presStyleLbl="node1" presStyleIdx="5" presStyleCnt="6" custScaleX="112845">
        <dgm:presLayoutVars>
          <dgm:chMax val="0"/>
          <dgm:chPref val="0"/>
          <dgm:bulletEnabled val="1"/>
        </dgm:presLayoutVars>
      </dgm:prSet>
      <dgm:spPr/>
    </dgm:pt>
  </dgm:ptLst>
  <dgm:cxnLst>
    <dgm:cxn modelId="{A2B0B931-30EC-4C3C-8D10-993096EF9689}" srcId="{55C5F78B-A397-4C3A-8A4A-E33517A120E3}" destId="{FF3E135C-3DEE-4D6F-9F65-BA13D6781504}" srcOrd="1" destOrd="0" parTransId="{4046C5F0-7AFC-4F70-A399-B3859A346309}" sibTransId="{8DF1D707-7C00-4BDC-B44F-8671D632DEBC}"/>
    <dgm:cxn modelId="{433D0E48-83A4-4D32-A030-7751900435C5}" type="presOf" srcId="{92D7EA56-2DC5-4797-AFC2-778261213E46}" destId="{7BD19DD6-09C3-4A0D-958C-3EF9B4A5F01E}" srcOrd="0" destOrd="0" presId="urn:microsoft.com/office/officeart/2011/layout/HexagonRadial"/>
    <dgm:cxn modelId="{463F9070-1DF2-46FE-813F-5DCF58D31E77}" type="presOf" srcId="{55C5F78B-A397-4C3A-8A4A-E33517A120E3}" destId="{60AEBE51-2682-4153-82B8-410D1C8A9EB4}" srcOrd="0" destOrd="0" presId="urn:microsoft.com/office/officeart/2011/layout/HexagonRadial"/>
    <dgm:cxn modelId="{32567674-E7D8-4243-824C-5E17B7D1EA94}" srcId="{55C5F78B-A397-4C3A-8A4A-E33517A120E3}" destId="{42AB89B6-4A72-4A41-AFB3-F6698A7A9A16}" srcOrd="4" destOrd="0" parTransId="{ABBFE826-BBEA-4215-A669-C4FBE2A55CA8}" sibTransId="{59D0DB36-6969-4E20-BEC3-B192613BACF9}"/>
    <dgm:cxn modelId="{83407D89-BFB7-4C67-86A8-7D48E1F45911}" srcId="{55C5F78B-A397-4C3A-8A4A-E33517A120E3}" destId="{69D96653-E97E-45B1-832F-68B4D879C8B0}" srcOrd="2" destOrd="0" parTransId="{D4BC4ECD-5875-4FCD-A8A8-460DD25D769A}" sibTransId="{BBE36752-EF2F-40C6-B045-660F6208A9A2}"/>
    <dgm:cxn modelId="{B2733891-ED94-45D9-9CE3-20F8AC499811}" srcId="{55C5F78B-A397-4C3A-8A4A-E33517A120E3}" destId="{775BD92F-3841-48FB-B812-09424E68E3B4}" srcOrd="6" destOrd="0" parTransId="{9F27C20D-19EF-4785-AA32-3D958E59FC97}" sibTransId="{450476B1-EA1F-4ED1-82FA-218C9494AEE9}"/>
    <dgm:cxn modelId="{EAF90199-94C6-43E5-8684-9143D766393A}" srcId="{55C5F78B-A397-4C3A-8A4A-E33517A120E3}" destId="{DD8616E3-CDB2-4AA0-943A-DA1AE2B29EE4}" srcOrd="0" destOrd="0" parTransId="{5B14F6E9-B1D8-435E-ACD0-1A2678481D3C}" sibTransId="{45DB81B0-F2E2-4DC9-BCF2-585A02BFDB0B}"/>
    <dgm:cxn modelId="{506FD9AB-E2D3-4AA4-9F21-2934F70009B6}" srcId="{55C5F78B-A397-4C3A-8A4A-E33517A120E3}" destId="{C56CC020-B352-4FD2-B97D-EDBA91B0E2DF}" srcOrd="5" destOrd="0" parTransId="{E643B13C-049F-47A2-ABE7-3A55A25BBD0F}" sibTransId="{2FD6CF25-45C2-4A7B-A20C-B50A46B77F00}"/>
    <dgm:cxn modelId="{36DA7EC6-E002-4B35-A539-E71558A77AB6}" type="presOf" srcId="{DD8616E3-CDB2-4AA0-943A-DA1AE2B29EE4}" destId="{4BD951E9-7950-415B-B93A-4B2530418925}" srcOrd="0" destOrd="0" presId="urn:microsoft.com/office/officeart/2011/layout/HexagonRadial"/>
    <dgm:cxn modelId="{C2BDC8DD-6B04-4658-8E2D-C787D1A7265E}" srcId="{92D7EA56-2DC5-4797-AFC2-778261213E46}" destId="{55C5F78B-A397-4C3A-8A4A-E33517A120E3}" srcOrd="0" destOrd="0" parTransId="{C06FEFCF-D218-4B77-8B67-89FFCEF561EC}" sibTransId="{7CEACA19-094C-46F4-9016-7D6B792540D2}"/>
    <dgm:cxn modelId="{E90C15E0-5782-4782-98AB-9BAE9A5E12C6}" type="presOf" srcId="{FF3E135C-3DEE-4D6F-9F65-BA13D6781504}" destId="{95814508-8F4B-4C35-B608-885101E63D3D}" srcOrd="0" destOrd="0" presId="urn:microsoft.com/office/officeart/2011/layout/HexagonRadial"/>
    <dgm:cxn modelId="{7474B5E0-8AE6-4637-BE7D-4497CD4DBC45}" srcId="{55C5F78B-A397-4C3A-8A4A-E33517A120E3}" destId="{6AB780CB-8D08-49F1-9EEB-623EFA1FA0AA}" srcOrd="3" destOrd="0" parTransId="{63655FF8-6EA8-4F0B-A7C1-CC34C6CEB110}" sibTransId="{49466460-8B19-49A1-B8AC-5D376D9826FE}"/>
    <dgm:cxn modelId="{D5BB77EF-BE0C-4A81-AB67-03EA9798D578}" type="presOf" srcId="{42AB89B6-4A72-4A41-AFB3-F6698A7A9A16}" destId="{B832A714-15B3-42B8-B653-537F026AC339}" srcOrd="0" destOrd="0" presId="urn:microsoft.com/office/officeart/2011/layout/HexagonRadial"/>
    <dgm:cxn modelId="{0DF60BF5-9A5F-40A5-AD09-714C2715BC86}" type="presOf" srcId="{6AB780CB-8D08-49F1-9EEB-623EFA1FA0AA}" destId="{64CD016B-EC5E-4EA8-B4EA-5FDEA9F2A4E7}" srcOrd="0" destOrd="0" presId="urn:microsoft.com/office/officeart/2011/layout/HexagonRadial"/>
    <dgm:cxn modelId="{81DFD4F6-EDA4-44AA-A01C-2CB0D2C76969}" srcId="{92D7EA56-2DC5-4797-AFC2-778261213E46}" destId="{5631A24F-9ADB-46B5-8FEF-C224B93A760C}" srcOrd="1" destOrd="0" parTransId="{7BADF0BB-0AD4-48D7-8D54-D67A66A2C80C}" sibTransId="{83C5B569-C267-4F45-88B7-A5250ADF0761}"/>
    <dgm:cxn modelId="{8D8D5CFC-CB65-4CD8-94B7-B7B9D484E4DC}" type="presOf" srcId="{C56CC020-B352-4FD2-B97D-EDBA91B0E2DF}" destId="{013BE2D0-630E-495B-A860-5623C0041B03}" srcOrd="0" destOrd="0" presId="urn:microsoft.com/office/officeart/2011/layout/HexagonRadial"/>
    <dgm:cxn modelId="{F3322AFF-A2A9-4C57-88BA-AC5475F2E55B}" type="presOf" srcId="{69D96653-E97E-45B1-832F-68B4D879C8B0}" destId="{675F51BE-5BA9-412F-8E85-40CB8CDC1946}" srcOrd="0" destOrd="0" presId="urn:microsoft.com/office/officeart/2011/layout/HexagonRadial"/>
    <dgm:cxn modelId="{4FF66F80-317C-42ED-8B90-91348CF827D7}" type="presParOf" srcId="{7BD19DD6-09C3-4A0D-958C-3EF9B4A5F01E}" destId="{60AEBE51-2682-4153-82B8-410D1C8A9EB4}" srcOrd="0" destOrd="0" presId="urn:microsoft.com/office/officeart/2011/layout/HexagonRadial"/>
    <dgm:cxn modelId="{419000C8-747D-48F3-BAF9-E606EB9048CA}" type="presParOf" srcId="{7BD19DD6-09C3-4A0D-958C-3EF9B4A5F01E}" destId="{CF3DEAC6-016D-45C9-BA83-73136B17852F}" srcOrd="1" destOrd="0" presId="urn:microsoft.com/office/officeart/2011/layout/HexagonRadial"/>
    <dgm:cxn modelId="{83BF9BB1-D92C-4276-A408-E29B0557627F}" type="presParOf" srcId="{CF3DEAC6-016D-45C9-BA83-73136B17852F}" destId="{668FA2CC-9CE0-45C7-B6C5-8FAD2EC51F08}" srcOrd="0" destOrd="0" presId="urn:microsoft.com/office/officeart/2011/layout/HexagonRadial"/>
    <dgm:cxn modelId="{0D8B3E71-1264-4FCB-9455-6E3298EF166D}" type="presParOf" srcId="{7BD19DD6-09C3-4A0D-958C-3EF9B4A5F01E}" destId="{4BD951E9-7950-415B-B93A-4B2530418925}" srcOrd="2" destOrd="0" presId="urn:microsoft.com/office/officeart/2011/layout/HexagonRadial"/>
    <dgm:cxn modelId="{520AFC83-A498-46E1-B68A-FEEA53AABCAA}" type="presParOf" srcId="{7BD19DD6-09C3-4A0D-958C-3EF9B4A5F01E}" destId="{102ACBB5-A5AB-4414-A1EE-B5C37A02FD75}" srcOrd="3" destOrd="0" presId="urn:microsoft.com/office/officeart/2011/layout/HexagonRadial"/>
    <dgm:cxn modelId="{B79F6958-3B9C-4929-BD95-EC3205040F86}" type="presParOf" srcId="{102ACBB5-A5AB-4414-A1EE-B5C37A02FD75}" destId="{C691B50C-DA9F-48AC-B77A-D717C2C1667C}" srcOrd="0" destOrd="0" presId="urn:microsoft.com/office/officeart/2011/layout/HexagonRadial"/>
    <dgm:cxn modelId="{01FC05F9-8E23-4649-978B-41E67B1DEFB5}" type="presParOf" srcId="{7BD19DD6-09C3-4A0D-958C-3EF9B4A5F01E}" destId="{95814508-8F4B-4C35-B608-885101E63D3D}" srcOrd="4" destOrd="0" presId="urn:microsoft.com/office/officeart/2011/layout/HexagonRadial"/>
    <dgm:cxn modelId="{AC19F2C0-AFA9-4AAA-BB86-FC43D8BEE503}" type="presParOf" srcId="{7BD19DD6-09C3-4A0D-958C-3EF9B4A5F01E}" destId="{25F7A6A1-B3ED-4ED6-AE99-C99F1D444981}" srcOrd="5" destOrd="0" presId="urn:microsoft.com/office/officeart/2011/layout/HexagonRadial"/>
    <dgm:cxn modelId="{7C524067-E466-4E1B-9865-728606037329}" type="presParOf" srcId="{25F7A6A1-B3ED-4ED6-AE99-C99F1D444981}" destId="{A691E0D0-DA6C-4F1F-9F39-81C5B0DDE2A5}" srcOrd="0" destOrd="0" presId="urn:microsoft.com/office/officeart/2011/layout/HexagonRadial"/>
    <dgm:cxn modelId="{7BD44BF8-6117-4400-9291-EE5AE9F92A33}" type="presParOf" srcId="{7BD19DD6-09C3-4A0D-958C-3EF9B4A5F01E}" destId="{675F51BE-5BA9-412F-8E85-40CB8CDC1946}" srcOrd="6" destOrd="0" presId="urn:microsoft.com/office/officeart/2011/layout/HexagonRadial"/>
    <dgm:cxn modelId="{D4971011-4BCD-4892-A761-9B0017674D1E}" type="presParOf" srcId="{7BD19DD6-09C3-4A0D-958C-3EF9B4A5F01E}" destId="{29FF52E0-2C8D-4E9C-87BB-D0E8662AB72F}" srcOrd="7" destOrd="0" presId="urn:microsoft.com/office/officeart/2011/layout/HexagonRadial"/>
    <dgm:cxn modelId="{80779A2B-22C6-4230-96B2-89B834E1193F}" type="presParOf" srcId="{29FF52E0-2C8D-4E9C-87BB-D0E8662AB72F}" destId="{4738D9A3-E325-42CA-AC92-15B8F41CB8D5}" srcOrd="0" destOrd="0" presId="urn:microsoft.com/office/officeart/2011/layout/HexagonRadial"/>
    <dgm:cxn modelId="{BE5488FE-07F6-4711-86FD-8E1DB250B7DB}" type="presParOf" srcId="{7BD19DD6-09C3-4A0D-958C-3EF9B4A5F01E}" destId="{64CD016B-EC5E-4EA8-B4EA-5FDEA9F2A4E7}" srcOrd="8" destOrd="0" presId="urn:microsoft.com/office/officeart/2011/layout/HexagonRadial"/>
    <dgm:cxn modelId="{1D976073-4B7C-47E7-B2E6-28CA4C9CB65F}" type="presParOf" srcId="{7BD19DD6-09C3-4A0D-958C-3EF9B4A5F01E}" destId="{9C655B95-C9E6-43F5-AF57-32A2F18063A4}" srcOrd="9" destOrd="0" presId="urn:microsoft.com/office/officeart/2011/layout/HexagonRadial"/>
    <dgm:cxn modelId="{F8D1CBE1-3294-4B5F-A964-55FDE532E239}" type="presParOf" srcId="{9C655B95-C9E6-43F5-AF57-32A2F18063A4}" destId="{01B00948-7312-4F2F-8ACA-7C9CECFE1C53}" srcOrd="0" destOrd="0" presId="urn:microsoft.com/office/officeart/2011/layout/HexagonRadial"/>
    <dgm:cxn modelId="{F9FBD842-632F-4F2A-ABAC-EF13F1249FFA}" type="presParOf" srcId="{7BD19DD6-09C3-4A0D-958C-3EF9B4A5F01E}" destId="{B832A714-15B3-42B8-B653-537F026AC339}" srcOrd="10" destOrd="0" presId="urn:microsoft.com/office/officeart/2011/layout/HexagonRadial"/>
    <dgm:cxn modelId="{0BB658A8-5C08-4760-B3B4-CC48761F4996}" type="presParOf" srcId="{7BD19DD6-09C3-4A0D-958C-3EF9B4A5F01E}" destId="{11ABF4D9-7F40-421C-B14E-D23E7BE1A701}" srcOrd="11" destOrd="0" presId="urn:microsoft.com/office/officeart/2011/layout/HexagonRadial"/>
    <dgm:cxn modelId="{43300988-573F-4EA1-8EA2-B9AE63EF960E}" type="presParOf" srcId="{11ABF4D9-7F40-421C-B14E-D23E7BE1A701}" destId="{BF8D484C-2824-42CD-8999-FAE5AB07F427}" srcOrd="0" destOrd="0" presId="urn:microsoft.com/office/officeart/2011/layout/HexagonRadial"/>
    <dgm:cxn modelId="{65ACCB11-4D67-48F1-BB4C-8B6016E77107}" type="presParOf" srcId="{7BD19DD6-09C3-4A0D-958C-3EF9B4A5F01E}" destId="{013BE2D0-630E-495B-A860-5623C0041B0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EBE51-2682-4153-82B8-410D1C8A9EB4}">
      <dsp:nvSpPr>
        <dsp:cNvPr id="0" name=""/>
        <dsp:cNvSpPr/>
      </dsp:nvSpPr>
      <dsp:spPr>
        <a:xfrm>
          <a:off x="2977893" y="1792958"/>
          <a:ext cx="2278928" cy="197136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Factors Affecting Enzymatic Activity </a:t>
          </a:r>
        </a:p>
      </dsp:txBody>
      <dsp:txXfrm>
        <a:off x="3355543" y="2119641"/>
        <a:ext cx="1523628" cy="1317999"/>
      </dsp:txXfrm>
    </dsp:sp>
    <dsp:sp modelId="{C691B50C-DA9F-48AC-B77A-D717C2C1667C}">
      <dsp:nvSpPr>
        <dsp:cNvPr id="0" name=""/>
        <dsp:cNvSpPr/>
      </dsp:nvSpPr>
      <dsp:spPr>
        <a:xfrm>
          <a:off x="4404939" y="849793"/>
          <a:ext cx="859832" cy="74085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951E9-7950-415B-B93A-4B2530418925}">
      <dsp:nvSpPr>
        <dsp:cNvPr id="0" name=""/>
        <dsp:cNvSpPr/>
      </dsp:nvSpPr>
      <dsp:spPr>
        <a:xfrm>
          <a:off x="3187815" y="0"/>
          <a:ext cx="1867565" cy="161566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Temperature &amp; pH</a:t>
          </a:r>
        </a:p>
      </dsp:txBody>
      <dsp:txXfrm>
        <a:off x="3497310" y="267750"/>
        <a:ext cx="1248575" cy="1080163"/>
      </dsp:txXfrm>
    </dsp:sp>
    <dsp:sp modelId="{A691E0D0-DA6C-4F1F-9F39-81C5B0DDE2A5}">
      <dsp:nvSpPr>
        <dsp:cNvPr id="0" name=""/>
        <dsp:cNvSpPr/>
      </dsp:nvSpPr>
      <dsp:spPr>
        <a:xfrm>
          <a:off x="5408431" y="2234806"/>
          <a:ext cx="859832" cy="74085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14508-8F4B-4C35-B608-885101E63D3D}">
      <dsp:nvSpPr>
        <dsp:cNvPr id="0" name=""/>
        <dsp:cNvSpPr/>
      </dsp:nvSpPr>
      <dsp:spPr>
        <a:xfrm>
          <a:off x="4900589" y="993741"/>
          <a:ext cx="1867565" cy="161566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Radiation &amp; Light</a:t>
          </a:r>
        </a:p>
      </dsp:txBody>
      <dsp:txXfrm>
        <a:off x="5210084" y="1261491"/>
        <a:ext cx="1248575" cy="1080163"/>
      </dsp:txXfrm>
    </dsp:sp>
    <dsp:sp modelId="{4738D9A3-E325-42CA-AC92-15B8F41CB8D5}">
      <dsp:nvSpPr>
        <dsp:cNvPr id="0" name=""/>
        <dsp:cNvSpPr/>
      </dsp:nvSpPr>
      <dsp:spPr>
        <a:xfrm>
          <a:off x="4711341" y="3798226"/>
          <a:ext cx="859832" cy="74085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F51BE-5BA9-412F-8E85-40CB8CDC1946}">
      <dsp:nvSpPr>
        <dsp:cNvPr id="0" name=""/>
        <dsp:cNvSpPr/>
      </dsp:nvSpPr>
      <dsp:spPr>
        <a:xfrm>
          <a:off x="4900589" y="2947321"/>
          <a:ext cx="1867565" cy="161566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Activators</a:t>
          </a:r>
        </a:p>
      </dsp:txBody>
      <dsp:txXfrm>
        <a:off x="5210084" y="3215071"/>
        <a:ext cx="1248575" cy="1080163"/>
      </dsp:txXfrm>
    </dsp:sp>
    <dsp:sp modelId="{01B00948-7312-4F2F-8ACA-7C9CECFE1C53}">
      <dsp:nvSpPr>
        <dsp:cNvPr id="0" name=""/>
        <dsp:cNvSpPr/>
      </dsp:nvSpPr>
      <dsp:spPr>
        <a:xfrm>
          <a:off x="2982133" y="3960515"/>
          <a:ext cx="859832" cy="74085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D016B-EC5E-4EA8-B4EA-5FDEA9F2A4E7}">
      <dsp:nvSpPr>
        <dsp:cNvPr id="0" name=""/>
        <dsp:cNvSpPr/>
      </dsp:nvSpPr>
      <dsp:spPr>
        <a:xfrm>
          <a:off x="3090169" y="3942174"/>
          <a:ext cx="2062856" cy="161566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End products concentration</a:t>
          </a:r>
        </a:p>
      </dsp:txBody>
      <dsp:txXfrm>
        <a:off x="3415939" y="4197322"/>
        <a:ext cx="1411316" cy="1105367"/>
      </dsp:txXfrm>
    </dsp:sp>
    <dsp:sp modelId="{BF8D484C-2824-42CD-8999-FAE5AB07F427}">
      <dsp:nvSpPr>
        <dsp:cNvPr id="0" name=""/>
        <dsp:cNvSpPr/>
      </dsp:nvSpPr>
      <dsp:spPr>
        <a:xfrm>
          <a:off x="1962208" y="2576057"/>
          <a:ext cx="859832" cy="74085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2A714-15B3-42B8-B653-537F026AC339}">
      <dsp:nvSpPr>
        <dsp:cNvPr id="0" name=""/>
        <dsp:cNvSpPr/>
      </dsp:nvSpPr>
      <dsp:spPr>
        <a:xfrm>
          <a:off x="1467089" y="2948433"/>
          <a:ext cx="1867565" cy="161566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Inhibitors</a:t>
          </a:r>
        </a:p>
      </dsp:txBody>
      <dsp:txXfrm>
        <a:off x="1776584" y="3216183"/>
        <a:ext cx="1248575" cy="1080163"/>
      </dsp:txXfrm>
    </dsp:sp>
    <dsp:sp modelId="{013BE2D0-630E-495B-A860-5623C0041B03}">
      <dsp:nvSpPr>
        <dsp:cNvPr id="0" name=""/>
        <dsp:cNvSpPr/>
      </dsp:nvSpPr>
      <dsp:spPr>
        <a:xfrm>
          <a:off x="1347144" y="991518"/>
          <a:ext cx="2107454" cy="161566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Enzyme &amp; Substate concentration</a:t>
          </a:r>
        </a:p>
      </dsp:txBody>
      <dsp:txXfrm>
        <a:off x="1676630" y="1244116"/>
        <a:ext cx="1448482" cy="111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EEE7-C9B5-48C2-8C5B-2E27DCEEAA76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F4FB-D203-49EA-8171-7656D92D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7F4FB-D203-49EA-8171-7656D92D94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4974-CF67-46FB-B940-52EEAA9F9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D0CD7-0C8C-405F-9F58-0C0FC23FB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4EB1C-D204-4DE2-8B7B-DCC89677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CF4B-A0A4-43F3-91AF-9D0F87B3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BE82F-8DD9-46DB-8604-49F90CA5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6DDB-C307-4800-9312-8F882CB1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0E0EC-5D9C-469A-8B01-45D45A76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BC40-54A1-4879-90C7-0A7816DB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536A-8418-4047-9C05-A95D5DFA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695E-A317-4BF9-A5A7-121F9F49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F9C7E-BB25-4EFB-A1ED-60047EB2C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AA6C9-0E88-4E09-A6A6-23E381363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8438C-09D1-4704-92FC-8A9C2792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7A1C-2C57-420D-AB71-93CC0263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E433-9FAE-489F-ABE6-C3556488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06D-7F3D-4DC8-8734-C871B141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192A-66BA-4C4C-B03D-B7BD8AFE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C745-0D67-49E4-854F-80597C63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81D5C-3B49-4506-B581-F7875D5F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A593-5585-468C-9850-68FACF88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51B4-4011-410E-B69C-0A5B48C0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24843-6FB7-409F-B230-D5065FA9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35C5-37DD-45BB-9AD5-99B01831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82DB9-39B1-4097-8411-C0BD3793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157B-E0E8-46F4-AE67-B40ABF86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F56C-9699-48CE-9F6F-95B94543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481D-A7F8-41FF-B348-5D0EDC943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373DF-E0EE-4070-BEDA-AC70FC934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6B73C-31E4-4E14-AF2C-1755FCA2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22F9-7B36-47BE-81DB-6A8B0051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3E671-EB3B-4A90-9820-1D5459BA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EC4C-955A-4659-8354-CFB5AC5A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52200-909D-4B4C-B31C-0CA1E666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66FB-23A8-401F-9ED4-B2FFD21FA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D42F6-1856-4CBE-B9B3-B2294B5D7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FC554-F430-47E5-976F-8BA857AB2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0E5B5-75B9-4E6B-BAE0-53EF4B0B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06892-24EA-4A11-BEF8-6B796BF5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C5D55-29E6-412C-B499-C7A34452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44D8-363D-462A-A576-8F7FFC60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AB8DB-C1E4-470E-9816-673DC0CB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00ACA-7D34-4C3F-A0B9-C93DDD16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3161-A4F6-4A28-88A9-C642AB14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F3186-730A-47FF-BF33-FC1B5ADC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1C067-9BD4-4676-8C71-29EBB546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927AF-90B5-42D0-A10C-D54BB11C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B03A-D9AE-4983-99B2-75EA8585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A6B8-B568-4E1E-8299-812955D0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E767A-771A-497E-9BA2-AF99C6297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5638C-0E36-447A-8AC4-FCCB4769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291DC-84BE-4F4B-A637-187F04CC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36F-D535-4217-9932-21B14913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7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AE70-1CDA-4EAC-B446-BDA0508A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27D14-0C2A-4242-8E00-F730B61CA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623BD-C013-4734-82C5-048371E8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F7301-2863-4A8C-9976-4F89C474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94D2B-E813-43BB-A1F4-D6AE71A5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81FD0-ACBB-495F-B117-546C336D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33DF9-6FEF-4171-842D-830ABCD9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CAA2A-6C00-42E4-AD40-45A81586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B3F4-FC27-4E4C-839A-14E54E3B8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24DA-7541-4AFA-9433-9FB8911FD59E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2C18-635E-4E2E-ADF6-2AC064A0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1330-47E5-43E0-8BC3-7F667CF53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694E-019C-4A52-B8D6-4626F7200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67" y="1802920"/>
            <a:ext cx="11577285" cy="2958861"/>
          </a:xfrm>
        </p:spPr>
        <p:txBody>
          <a:bodyPr>
            <a:noAutofit/>
          </a:bodyPr>
          <a:lstStyle/>
          <a:p>
            <a: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Advanced Topics in </a:t>
            </a:r>
            <a:b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Biochemical Research</a:t>
            </a:r>
            <a:b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(BCH 604)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540BB-6A2A-489A-B497-31F7E3B65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6399"/>
            <a:ext cx="9144000" cy="63404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ndara" panose="020E0502030303020204" pitchFamily="34" charset="0"/>
              </a:rPr>
              <a:t>Professor Nasser M. Al-</a:t>
            </a:r>
            <a:r>
              <a:rPr lang="en-US" sz="3000" dirty="0" err="1">
                <a:latin typeface="Candara" panose="020E0502030303020204" pitchFamily="34" charset="0"/>
              </a:rPr>
              <a:t>Daghri</a:t>
            </a:r>
            <a:endParaRPr lang="en-US" sz="3000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DBFB9-3276-4A17-AD9F-1490D92A3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DA3B0-D13B-421E-BB0F-08AD15AF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3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559407B-09E7-4931-B5EA-74B06D26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273931"/>
            <a:ext cx="10607040" cy="63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6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375FA45-4CE2-4B50-B63B-3AE61C9DA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 bwMode="auto">
          <a:xfrm>
            <a:off x="4526280" y="181119"/>
            <a:ext cx="6911087" cy="64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E2C90-FC79-4C79-832F-5457E2605DCF}"/>
              </a:ext>
            </a:extLst>
          </p:cNvPr>
          <p:cNvSpPr txBox="1"/>
          <p:nvPr/>
        </p:nvSpPr>
        <p:spPr>
          <a:xfrm>
            <a:off x="339090" y="2782668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ndara" panose="020E0502030303020204" pitchFamily="34" charset="0"/>
              </a:rPr>
              <a:t>Enzyme co-factors</a:t>
            </a:r>
          </a:p>
        </p:txBody>
      </p:sp>
    </p:spTree>
    <p:extLst>
      <p:ext uri="{BB962C8B-B14F-4D97-AF65-F5344CB8AC3E}">
        <p14:creationId xmlns:p14="http://schemas.microsoft.com/office/powerpoint/2010/main" val="327303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F27AC8-5553-494A-9E03-E2A14ADE9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3" r="24794"/>
          <a:stretch/>
        </p:blipFill>
        <p:spPr>
          <a:xfrm>
            <a:off x="9390890" y="365126"/>
            <a:ext cx="2240278" cy="1460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469A3-A369-4421-8DE0-DC84544C12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94088" y="365126"/>
            <a:ext cx="7709647" cy="2079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2E93A1-10D3-471D-9E9F-92A186CAEAD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94088" y="3582296"/>
            <a:ext cx="4159624" cy="20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99E2F-C2ED-4DB1-B77F-A3F9F2A5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1" y="1151382"/>
            <a:ext cx="6343650" cy="4152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9D04CB-4375-4A43-BE67-FB180E3C74CE}"/>
              </a:ext>
            </a:extLst>
          </p:cNvPr>
          <p:cNvSpPr/>
          <p:nvPr/>
        </p:nvSpPr>
        <p:spPr>
          <a:xfrm>
            <a:off x="6707505" y="730758"/>
            <a:ext cx="50596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Non-enzymatic reactions in cellular metabolism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. </a:t>
            </a:r>
          </a:p>
          <a:p>
            <a:pPr algn="just"/>
            <a:endParaRPr lang="en-US" dirty="0">
              <a:solidFill>
                <a:srgbClr val="2E2E2E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(a)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</a:t>
            </a:r>
            <a:r>
              <a:rPr lang="en-US" i="1" dirty="0">
                <a:solidFill>
                  <a:srgbClr val="2E2E2E"/>
                </a:solidFill>
                <a:latin typeface="Candara" panose="020E0502030303020204" pitchFamily="34" charset="0"/>
              </a:rPr>
              <a:t>Evolution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. Non-enzymatic reactions (R1, R3, R4, left panel) provide a template for the evolutionary selection of enzymes (E1, E3, E4). Enzymes can achieve higher substrate specificity and reaction rate, can be regulated and decrease the dependency on rare catalysts. </a:t>
            </a:r>
          </a:p>
          <a:p>
            <a:pPr algn="just"/>
            <a:endParaRPr lang="en-US" dirty="0">
              <a:solidFill>
                <a:srgbClr val="2E2E2E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(b)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</a:t>
            </a:r>
            <a:r>
              <a:rPr lang="en-US" i="1" dirty="0">
                <a:solidFill>
                  <a:srgbClr val="2E2E2E"/>
                </a:solidFill>
                <a:latin typeface="Candara" panose="020E0502030303020204" pitchFamily="34" charset="0"/>
              </a:rPr>
              <a:t>Three classes of non-enzymatic reactions dominate in modern metabolism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. The presence of enzymes does not prevent or replace non-enzymatic metabolic reactions, which divide into three classes: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</a:rPr>
              <a:t>Class I reactions 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are non-specific and act on a broad range of substrates,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</a:rPr>
              <a:t>Class II reactions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 are specific and occur exclusively non-enzymatic as part of the metabolic network, while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</a:rPr>
              <a:t>Class III reactions 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occur simultaneously in an enzymatic and non-enzymatic manner.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9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63A24-7CF3-49B4-91D1-CF46CE4D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1" y="1212151"/>
            <a:ext cx="6761086" cy="4329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A41D7F-ECD7-4C8F-A805-1158ACE5540C}"/>
              </a:ext>
            </a:extLst>
          </p:cNvPr>
          <p:cNvSpPr/>
          <p:nvPr/>
        </p:nvSpPr>
        <p:spPr>
          <a:xfrm>
            <a:off x="7020166" y="1566623"/>
            <a:ext cx="5041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Class III non-enzymatic reactions occur in parallel to the six main classes of enzymes. </a:t>
            </a:r>
          </a:p>
          <a:p>
            <a:endParaRPr lang="en-US" dirty="0">
              <a:solidFill>
                <a:srgbClr val="2E2E2E"/>
              </a:solidFill>
              <a:latin typeface="Candara" panose="020E0502030303020204" pitchFamily="34" charset="0"/>
            </a:endParaRPr>
          </a:p>
          <a:p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Non-enzymatic counterparts of six enzymes representatives to the six general chemical reaction types/main classes of enzymatic reactions (top hierarchical level of enzyme commission number). 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4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CE2C9-B6A3-4975-8A2D-C72C69EAD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974" y="0"/>
            <a:ext cx="376310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DC9066-144A-4438-A033-25B594CCEBD7}"/>
              </a:ext>
            </a:extLst>
          </p:cNvPr>
          <p:cNvSpPr/>
          <p:nvPr/>
        </p:nvSpPr>
        <p:spPr>
          <a:xfrm>
            <a:off x="295656" y="219653"/>
            <a:ext cx="67452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Examples for biologically important non-enzymatic chemical reactions. </a:t>
            </a:r>
          </a:p>
          <a:p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(a)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The intermolecular redox reaction of two hydrogen peroxide molecules into water and oxygen is catalyzed non-enzymatically or by catalase (EC 1.11.1.6). </a:t>
            </a:r>
          </a:p>
          <a:p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(b)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The thiol group of GSH is an acceptor of electrophiles allowing the formation of glutathione-S-conjugates, either non-enzymatically or through GSTs (EC 2.5.1.18). </a:t>
            </a:r>
          </a:p>
          <a:p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(c)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6-phosphogluconolactone is hydrolyzed to 6-phosphogluconate in the PPP spontaneously, or through 6-phosphogluconolactonase (EC 3.1.1.31), whose main function is to prevent unwanted side-reactions. </a:t>
            </a:r>
          </a:p>
          <a:p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(d)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The final step in ergothioneine biosynthesis is the decomposition of </a:t>
            </a:r>
            <a:r>
              <a:rPr lang="en-US" dirty="0" err="1">
                <a:solidFill>
                  <a:srgbClr val="2E2E2E"/>
                </a:solidFill>
                <a:latin typeface="Candara" panose="020E0502030303020204" pitchFamily="34" charset="0"/>
              </a:rPr>
              <a:t>hercynylcysteine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 sulfoxide either by a pyridoxal phosphate-dependent lyase, or non-enzymatically by pyridoxal phosphate alone. </a:t>
            </a:r>
          </a:p>
          <a:p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(e)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The two final steps in cholecalciferol (vitamin D</a:t>
            </a:r>
            <a:r>
              <a:rPr lang="en-US" baseline="-25000" dirty="0">
                <a:solidFill>
                  <a:srgbClr val="2E2E2E"/>
                </a:solidFill>
                <a:latin typeface="Candara" panose="020E0502030303020204" pitchFamily="34" charset="0"/>
              </a:rPr>
              <a:t>3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) biosynthesis are non-enzymatic </a:t>
            </a:r>
            <a:r>
              <a:rPr lang="en-US" dirty="0" err="1">
                <a:solidFill>
                  <a:srgbClr val="2E2E2E"/>
                </a:solidFill>
                <a:latin typeface="Candara" panose="020E0502030303020204" pitchFamily="34" charset="0"/>
              </a:rPr>
              <a:t>isomerizations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, one UV-light dependent and one spontaneous. For both reactions no enzymatic counterpart is known (Class II reactions). </a:t>
            </a:r>
          </a:p>
          <a:p>
            <a:r>
              <a:rPr lang="en-US" b="1" dirty="0">
                <a:solidFill>
                  <a:srgbClr val="2E2E2E"/>
                </a:solidFill>
                <a:latin typeface="Candara" panose="020E0502030303020204" pitchFamily="34" charset="0"/>
              </a:rPr>
              <a:t>(f)</a:t>
            </a:r>
            <a:r>
              <a:rPr lang="en-US" dirty="0">
                <a:solidFill>
                  <a:srgbClr val="2E2E2E"/>
                </a:solidFill>
                <a:latin typeface="Candara" panose="020E0502030303020204" pitchFamily="34" charset="0"/>
              </a:rPr>
              <a:t> Tryptophan-tRNA ligase or a non-enzymatic reaction conjugate tryptophan to its tRNA.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4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4520-9094-4B4A-A8F8-86288CB6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Carbohydrate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E396-DA83-45F4-A975-9153C73E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45F69-3E43-447C-9EE4-23D90D9E2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3"/>
          <a:stretch/>
        </p:blipFill>
        <p:spPr>
          <a:xfrm>
            <a:off x="7323827" y="365125"/>
            <a:ext cx="4295954" cy="6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BBF2-D38B-4F83-A404-0EDF77F2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Protein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59828-28A2-4937-A70D-C166C390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05AF3-C6CE-4D75-BD5B-7FD95AC28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89" t="3522" r="4917" b="2893"/>
          <a:stretch/>
        </p:blipFill>
        <p:spPr>
          <a:xfrm>
            <a:off x="6513267" y="1496683"/>
            <a:ext cx="5099326" cy="45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45AF-713B-4E23-B633-6037DB02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Lipid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F325-D18A-4271-89EF-E1379B9C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DF605-85A0-4826-8526-F1FEAE1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85" y="1825625"/>
            <a:ext cx="58678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F8FB-EBCD-459A-A79B-07B5863A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Oxidative Phosphorylation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D9FA-EF02-47DA-80BB-5D33ECC5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773C8-D9D8-4BD2-881C-B35AA489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10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9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21A9-F5B8-41F4-8A6C-6B617047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Enzyme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E636-2A70-42BC-B8D3-AECB911A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1304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latin typeface="Candara" panose="020E0502030303020204" pitchFamily="34" charset="0"/>
              </a:rPr>
              <a:t>Enzymes are catalysts for chemical reactions in living things</a:t>
            </a:r>
            <a:endParaRPr lang="en-US" sz="2400" dirty="0"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Candara" panose="020E0502030303020204" pitchFamily="34" charset="0"/>
              </a:rPr>
              <a:t>They help speed up chemical reactions in the human body.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andara" panose="020E0502030303020204" pitchFamily="34" charset="0"/>
              </a:rPr>
              <a:t>They bind to molecules and alter them in specific ways.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andara" panose="020E0502030303020204" pitchFamily="34" charset="0"/>
              </a:rPr>
              <a:t>They are essential for respiration, digesting food, muscle and nerve function, among thousands of other roles.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96BE6-CE93-4F79-8C52-B1169A97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832" y="1825625"/>
            <a:ext cx="6096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DBBE-572E-4A17-9C80-0D08C851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Photosynthesis and Carbon Fixation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5A8D-5F2C-450A-9DBE-B42B8F937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1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B0FF-C5D0-43F2-84AF-D89C0016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Nitrogen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508C-8917-4B33-8A20-0D3DF7378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020A-406D-4362-8AA3-5B6ABB40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Integration of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40CF-EDF5-49E7-B76E-C61F85D2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31DE-1FB3-491D-916B-F4C1DC33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Nucleic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9611-9256-4FD4-8B29-172E00B71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455D-3B03-4BCD-AE7E-B367D188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DE4B-B743-4782-AABE-7F54AFA42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9E99-A5D5-473E-B35A-BF4D2F18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1DD6-333A-4257-A3B6-2183596E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B757-D0BC-4081-8758-1A93D8DD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Cancer Biochemistry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1AAB-64C2-4235-AF47-2681F29C6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F5C6E5-E438-4ED7-9C6F-8175EC845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7" t="6524" r="5000" b="7436"/>
          <a:stretch/>
        </p:blipFill>
        <p:spPr>
          <a:xfrm>
            <a:off x="2428875" y="895350"/>
            <a:ext cx="7800975" cy="539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E2F2B-9738-42E3-A9C5-3BDC52E008A4}"/>
              </a:ext>
            </a:extLst>
          </p:cNvPr>
          <p:cNvSpPr txBox="1"/>
          <p:nvPr/>
        </p:nvSpPr>
        <p:spPr>
          <a:xfrm>
            <a:off x="2886075" y="309890"/>
            <a:ext cx="715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Enzyme working model : Lock and Key </a:t>
            </a:r>
          </a:p>
        </p:txBody>
      </p:sp>
    </p:spTree>
    <p:extLst>
      <p:ext uri="{BB962C8B-B14F-4D97-AF65-F5344CB8AC3E}">
        <p14:creationId xmlns:p14="http://schemas.microsoft.com/office/powerpoint/2010/main" val="25603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CBEA0-BBF3-455D-8C43-5534A17B7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62" t="18328" r="18525" b="8230"/>
          <a:stretch/>
        </p:blipFill>
        <p:spPr>
          <a:xfrm>
            <a:off x="3159666" y="1241728"/>
            <a:ext cx="6310332" cy="5411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6B707-ADA1-4553-AB37-03D6A60F681F}"/>
              </a:ext>
            </a:extLst>
          </p:cNvPr>
          <p:cNvSpPr txBox="1"/>
          <p:nvPr/>
        </p:nvSpPr>
        <p:spPr>
          <a:xfrm>
            <a:off x="466344" y="287622"/>
            <a:ext cx="1004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  <a:cs typeface="Times New Roman" panose="02020603050405020304" pitchFamily="18" charset="0"/>
              </a:rPr>
              <a:t>Enzyme : Reduced activation Energy (Lactose Example) </a:t>
            </a:r>
          </a:p>
        </p:txBody>
      </p:sp>
    </p:spTree>
    <p:extLst>
      <p:ext uri="{BB962C8B-B14F-4D97-AF65-F5344CB8AC3E}">
        <p14:creationId xmlns:p14="http://schemas.microsoft.com/office/powerpoint/2010/main" val="28289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30" y="242672"/>
            <a:ext cx="8911988" cy="26776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Candara" panose="020E0502030303020204" pitchFamily="34" charset="0"/>
                <a:cs typeface="Times New Roman" panose="02020603050405020304" pitchFamily="18" charset="0"/>
              </a:rPr>
              <a:t>Holoenzyme: </a:t>
            </a:r>
          </a:p>
          <a:p>
            <a:r>
              <a:rPr lang="en-US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Catalytically active enzyme–cofactor complex is </a:t>
            </a:r>
            <a:r>
              <a:rPr lang="en-IN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called a </a:t>
            </a:r>
            <a:r>
              <a:rPr lang="en-IN" sz="2400" b="1" dirty="0">
                <a:latin typeface="Candara" panose="020E0502030303020204" pitchFamily="34" charset="0"/>
                <a:cs typeface="Times New Roman" panose="02020603050405020304" pitchFamily="18" charset="0"/>
              </a:rPr>
              <a:t>holoenzyme.</a:t>
            </a:r>
          </a:p>
          <a:p>
            <a:endParaRPr lang="en-IN" sz="24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en-IN" sz="2400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Apoenzyme</a:t>
            </a:r>
            <a:r>
              <a:rPr lang="en-IN" sz="2400" b="1" dirty="0">
                <a:latin typeface="Candara" panose="020E0502030303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IN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The enzymatically </a:t>
            </a:r>
            <a:r>
              <a:rPr lang="en-US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inactive protein resulting from the removal of a holoenzyme’s cofactor is referred to as an </a:t>
            </a:r>
            <a:r>
              <a:rPr lang="en-US" sz="2400" b="1" dirty="0">
                <a:latin typeface="Candara" panose="020E0502030303020204" pitchFamily="34" charset="0"/>
                <a:cs typeface="Times New Roman" panose="02020603050405020304" pitchFamily="18" charset="0"/>
              </a:rPr>
              <a:t>apoenzyme.</a:t>
            </a:r>
            <a:endParaRPr lang="en-IN" sz="24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40006" y="3036912"/>
            <a:ext cx="8911988" cy="620688"/>
            <a:chOff x="116006" y="3050560"/>
            <a:chExt cx="8686801" cy="6206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06" y="3050560"/>
              <a:ext cx="5609230" cy="6206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1706" y="3060417"/>
              <a:ext cx="3291101" cy="57367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96104" y="3890189"/>
            <a:ext cx="6045958" cy="2725139"/>
            <a:chOff x="696036" y="3757548"/>
            <a:chExt cx="6045958" cy="2725139"/>
          </a:xfrm>
        </p:grpSpPr>
        <p:grpSp>
          <p:nvGrpSpPr>
            <p:cNvPr id="13" name="Group 12"/>
            <p:cNvGrpSpPr/>
            <p:nvPr/>
          </p:nvGrpSpPr>
          <p:grpSpPr>
            <a:xfrm>
              <a:off x="790966" y="3874069"/>
              <a:ext cx="5951028" cy="2516075"/>
              <a:chOff x="790966" y="3874069"/>
              <a:chExt cx="5951028" cy="251607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90966" y="3874069"/>
                <a:ext cx="5951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andara" panose="020E0502030303020204" pitchFamily="34" charset="0"/>
                  </a:rPr>
                  <a:t>Flavin (Co-enzyme) + Inactivated Succinate dehydrogenase  </a:t>
                </a:r>
              </a:p>
              <a:p>
                <a:r>
                  <a:rPr lang="en-IN" dirty="0">
                    <a:latin typeface="Candara" panose="020E0502030303020204" pitchFamily="34" charset="0"/>
                  </a:rPr>
                  <a:t>                                                    (</a:t>
                </a:r>
                <a:r>
                  <a:rPr lang="en-IN" dirty="0" err="1">
                    <a:latin typeface="Candara" panose="020E0502030303020204" pitchFamily="34" charset="0"/>
                  </a:rPr>
                  <a:t>Apoenzyme</a:t>
                </a:r>
                <a:r>
                  <a:rPr lang="en-IN" dirty="0">
                    <a:latin typeface="Candara" panose="020E0502030303020204" pitchFamily="34" charset="0"/>
                  </a:rPr>
                  <a:t>)                                                 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3999" y="5743813"/>
                <a:ext cx="37192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dirty="0">
                    <a:latin typeface="Candara" panose="020E0502030303020204" pitchFamily="34" charset="0"/>
                  </a:rPr>
                  <a:t> Activated Succinate dehydrogenase</a:t>
                </a:r>
              </a:p>
              <a:p>
                <a:r>
                  <a:rPr lang="en-IN" dirty="0">
                    <a:latin typeface="Candara" panose="020E0502030303020204" pitchFamily="34" charset="0"/>
                  </a:rPr>
                  <a:t>               (Holoenzyme)</a:t>
                </a:r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3323229" y="4736869"/>
                <a:ext cx="259308" cy="790473"/>
              </a:xfrm>
              <a:prstGeom prst="downArrow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96036" y="3757548"/>
              <a:ext cx="5895833" cy="27251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ndara" panose="020E0502030303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172918" y="4236072"/>
            <a:ext cx="287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ndara" panose="020E0502030303020204" pitchFamily="34" charset="0"/>
                <a:cs typeface="Times New Roman" panose="02020603050405020304" pitchFamily="18" charset="0"/>
              </a:rPr>
              <a:t>Other examples are DNA Polymerase and RNA polymerase.</a:t>
            </a:r>
          </a:p>
        </p:txBody>
      </p:sp>
    </p:spTree>
    <p:extLst>
      <p:ext uri="{BB962C8B-B14F-4D97-AF65-F5344CB8AC3E}">
        <p14:creationId xmlns:p14="http://schemas.microsoft.com/office/powerpoint/2010/main" val="333870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C2921C-D30F-44BC-A95F-EE44C15D17DA}"/>
              </a:ext>
            </a:extLst>
          </p:cNvPr>
          <p:cNvSpPr/>
          <p:nvPr/>
        </p:nvSpPr>
        <p:spPr>
          <a:xfrm>
            <a:off x="530352" y="430197"/>
            <a:ext cx="9710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latin typeface="Candara" panose="020E0502030303020204" pitchFamily="34" charset="0"/>
                <a:cs typeface="Times New Roman" panose="02020603050405020304" pitchFamily="18" charset="0"/>
              </a:rPr>
              <a:t>Inhibitor: </a:t>
            </a:r>
          </a:p>
          <a:p>
            <a:pPr algn="just"/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Many substances alter the activity of an enzyme by combining with it in a way that influences the binding of substrate </a:t>
            </a:r>
            <a:r>
              <a:rPr lang="en-IN" dirty="0">
                <a:latin typeface="Candara" panose="020E0502030303020204" pitchFamily="34" charset="0"/>
                <a:cs typeface="Times New Roman" panose="02020603050405020304" pitchFamily="18" charset="0"/>
              </a:rPr>
              <a:t>and/or its turnover number. Substances that reduce </a:t>
            </a: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an enzyme’s activity in this way are known as </a:t>
            </a:r>
            <a:r>
              <a:rPr lang="en-US" b="1" dirty="0">
                <a:latin typeface="Candara" panose="020E0502030303020204" pitchFamily="34" charset="0"/>
                <a:cs typeface="Times New Roman" panose="02020603050405020304" pitchFamily="18" charset="0"/>
              </a:rPr>
              <a:t>inhibitors.</a:t>
            </a:r>
            <a:r>
              <a:rPr lang="en-IN" b="1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DC46E-9C4E-4550-84B9-6A4FA39D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564" y="1630526"/>
            <a:ext cx="6152117" cy="43405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5D04D-FDA8-42D2-8E81-7A2119648733}"/>
              </a:ext>
            </a:extLst>
          </p:cNvPr>
          <p:cNvSpPr/>
          <p:nvPr/>
        </p:nvSpPr>
        <p:spPr>
          <a:xfrm>
            <a:off x="530352" y="2015309"/>
            <a:ext cx="4507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i="1" dirty="0">
                <a:latin typeface="Candara" panose="020E0502030303020204" pitchFamily="34" charset="0"/>
                <a:cs typeface="Times New Roman" panose="02020603050405020304" pitchFamily="18" charset="0"/>
              </a:rPr>
              <a:t>Example:</a:t>
            </a:r>
          </a:p>
          <a:p>
            <a:pPr algn="just"/>
            <a:r>
              <a:rPr lang="en-IN" b="1" dirty="0">
                <a:latin typeface="Candara" panose="020E0502030303020204" pitchFamily="34" charset="0"/>
                <a:cs typeface="Times New Roman" panose="02020603050405020304" pitchFamily="18" charset="0"/>
              </a:rPr>
              <a:t>Methotrexate </a:t>
            </a:r>
            <a:r>
              <a:rPr lang="en-IN" dirty="0">
                <a:latin typeface="Candara" panose="020E0502030303020204" pitchFamily="34" charset="0"/>
                <a:cs typeface="Times New Roman" panose="02020603050405020304" pitchFamily="18" charset="0"/>
              </a:rPr>
              <a:t>(also </a:t>
            </a: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called </a:t>
            </a:r>
            <a:r>
              <a:rPr lang="en-US" b="1" dirty="0" err="1">
                <a:latin typeface="Candara" panose="020E0502030303020204" pitchFamily="34" charset="0"/>
                <a:cs typeface="Times New Roman" panose="02020603050405020304" pitchFamily="18" charset="0"/>
              </a:rPr>
              <a:t>amethopterin</a:t>
            </a: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) chemically resembles </a:t>
            </a:r>
            <a:r>
              <a:rPr lang="en-US" b="1" dirty="0">
                <a:latin typeface="Candara" panose="020E0502030303020204" pitchFamily="34" charset="0"/>
                <a:cs typeface="Times New Roman" panose="02020603050405020304" pitchFamily="18" charset="0"/>
              </a:rPr>
              <a:t>dihydrofolate. </a:t>
            </a: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Methotrexate binds tightly to the enzyme </a:t>
            </a:r>
            <a:r>
              <a:rPr lang="en-US" b="1" dirty="0">
                <a:latin typeface="Candara" panose="020E0502030303020204" pitchFamily="34" charset="0"/>
                <a:cs typeface="Times New Roman" panose="02020603050405020304" pitchFamily="18" charset="0"/>
              </a:rPr>
              <a:t>dihydrofolate reductase, </a:t>
            </a: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thereby preventing it  from carrying out its normal function, the reduction of dihydrofolate to </a:t>
            </a:r>
            <a:r>
              <a:rPr lang="en-US" b="1" dirty="0">
                <a:latin typeface="Candara" panose="020E0502030303020204" pitchFamily="34" charset="0"/>
                <a:cs typeface="Times New Roman" panose="02020603050405020304" pitchFamily="18" charset="0"/>
              </a:rPr>
              <a:t>tetrahydrofolate, </a:t>
            </a: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an essential cofactor in the biosynthesis of the DNA </a:t>
            </a:r>
            <a:r>
              <a:rPr lang="en-IN" dirty="0">
                <a:latin typeface="Candara" panose="020E0502030303020204" pitchFamily="34" charset="0"/>
                <a:cs typeface="Times New Roman" panose="02020603050405020304" pitchFamily="18" charset="0"/>
              </a:rPr>
              <a:t>precursor dTMP.</a:t>
            </a:r>
            <a:endParaRPr lang="en-IN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7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766" y="210026"/>
            <a:ext cx="402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Candara" panose="020E0502030303020204" pitchFamily="34" charset="0"/>
                <a:cs typeface="Times New Roman" panose="02020603050405020304" pitchFamily="18" charset="0"/>
              </a:rPr>
              <a:t>Specificity of Enzyme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" y="1012954"/>
            <a:ext cx="11064240" cy="44935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  <a:cs typeface="Times New Roman" panose="02020603050405020304" pitchFamily="18" charset="0"/>
              </a:rPr>
              <a:t>The noncovalent forces through which substrates and other molecules bind to enzymes are similar in character to the forces that dictate the conformations of the proteins themselves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600" dirty="0">
                <a:latin typeface="Candara" panose="020E0502030303020204" pitchFamily="34" charset="0"/>
                <a:cs typeface="Times New Roman" panose="02020603050405020304" pitchFamily="18" charset="0"/>
              </a:rPr>
              <a:t>Both involve </a:t>
            </a:r>
            <a:r>
              <a:rPr lang="en-IN" sz="26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van der Waals, electrostatic, hydrogen </a:t>
            </a:r>
            <a:r>
              <a:rPr lang="en-US" sz="26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bonding, and  hydrophobic interactions</a:t>
            </a:r>
            <a:r>
              <a:rPr lang="en-US" sz="2600" dirty="0">
                <a:latin typeface="Candara" panose="020E0502030303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  <a:cs typeface="Times New Roman" panose="02020603050405020304" pitchFamily="18" charset="0"/>
              </a:rPr>
              <a:t>In general, a substrate- binding site consists of an indentation or cleft on the surface of an enzyme molecule that is complementary in shape to the substrate </a:t>
            </a:r>
            <a:r>
              <a:rPr lang="en-US" sz="2600" b="1" dirty="0">
                <a:latin typeface="Candara" panose="020E0502030303020204" pitchFamily="34" charset="0"/>
                <a:cs typeface="Times New Roman" panose="02020603050405020304" pitchFamily="18" charset="0"/>
              </a:rPr>
              <a:t>(geometric complementarity).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ndara" panose="020E0502030303020204" pitchFamily="34" charset="0"/>
                <a:cs typeface="Times New Roman" panose="02020603050405020304" pitchFamily="18" charset="0"/>
              </a:rPr>
              <a:t>Moreover, the amino acid residues that form the binding site are arranged to interact specifically with the substrate in an attractive manner </a:t>
            </a:r>
            <a:r>
              <a:rPr lang="en-US" sz="2600" b="1" dirty="0">
                <a:latin typeface="Candara" panose="020E0502030303020204" pitchFamily="34" charset="0"/>
                <a:cs typeface="Times New Roman" panose="02020603050405020304" pitchFamily="18" charset="0"/>
              </a:rPr>
              <a:t>(electronic complementarity).</a:t>
            </a:r>
            <a:endParaRPr lang="en-IN" sz="26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6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652" y="136546"/>
            <a:ext cx="4277260" cy="5278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8134" y="5627081"/>
            <a:ext cx="8686801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An enzyme–substrate complex illustrating both the geometric and the physical complementarity between enzymes and substrates. </a:t>
            </a:r>
            <a:r>
              <a:rPr lang="en-US" dirty="0">
                <a:latin typeface="Candara" panose="020E0502030303020204" pitchFamily="34" charset="0"/>
              </a:rPr>
              <a:t>Hydrophobic groups are  represented by an h in a brown circle, and dashed lines represent hydrogen bonds</a:t>
            </a:r>
            <a:endParaRPr lang="en-IN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0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AFA7EB4-0B22-4DB1-BE31-06E71CF75D31}"/>
              </a:ext>
            </a:extLst>
          </p:cNvPr>
          <p:cNvGraphicFramePr/>
          <p:nvPr>
            <p:extLst/>
          </p:nvPr>
        </p:nvGraphicFramePr>
        <p:xfrm>
          <a:off x="2209800" y="1062037"/>
          <a:ext cx="8115300" cy="555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778F3D-E051-43CB-9C9F-24246C633302}"/>
              </a:ext>
            </a:extLst>
          </p:cNvPr>
          <p:cNvSpPr txBox="1"/>
          <p:nvPr/>
        </p:nvSpPr>
        <p:spPr>
          <a:xfrm>
            <a:off x="3233350" y="238125"/>
            <a:ext cx="582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Factors Affecting Enzymatic Activity </a:t>
            </a:r>
          </a:p>
        </p:txBody>
      </p:sp>
    </p:spTree>
    <p:extLst>
      <p:ext uri="{BB962C8B-B14F-4D97-AF65-F5344CB8AC3E}">
        <p14:creationId xmlns:p14="http://schemas.microsoft.com/office/powerpoint/2010/main" val="140569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798</Words>
  <Application>Microsoft Office PowerPoint</Application>
  <PresentationFormat>Widescreen</PresentationFormat>
  <Paragraphs>65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Palatino Linotype</vt:lpstr>
      <vt:lpstr>Times New Roman</vt:lpstr>
      <vt:lpstr>Office Theme</vt:lpstr>
      <vt:lpstr>Advanced Topics in  Biochemical Research (BCH 604)</vt:lpstr>
      <vt:lpstr>Enzyme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Carbohydrate Metabolism</vt:lpstr>
      <vt:lpstr>Protein Metabolism</vt:lpstr>
      <vt:lpstr>Lipid Metabolism</vt:lpstr>
      <vt:lpstr>Oxidative Phosphorylation</vt:lpstr>
      <vt:lpstr>Photosynthesis and Carbon Fixation</vt:lpstr>
      <vt:lpstr>Nitrogen Metabolism</vt:lpstr>
      <vt:lpstr>Integration of Metabolism</vt:lpstr>
      <vt:lpstr>Nucleic Acids</vt:lpstr>
      <vt:lpstr>Replication</vt:lpstr>
      <vt:lpstr>Transcription</vt:lpstr>
      <vt:lpstr>Cancer Biochemistry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Topics in Biomedical Research</dc:title>
  <dc:creator>Author</dc:creator>
  <cp:lastModifiedBy>Shaun Sabico</cp:lastModifiedBy>
  <cp:revision>54</cp:revision>
  <dcterms:created xsi:type="dcterms:W3CDTF">2022-01-12T07:15:44Z</dcterms:created>
  <dcterms:modified xsi:type="dcterms:W3CDTF">2022-03-31T07:39:37Z</dcterms:modified>
</cp:coreProperties>
</file>