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73" r:id="rId4"/>
    <p:sldId id="280" r:id="rId5"/>
    <p:sldId id="281" r:id="rId6"/>
    <p:sldId id="258" r:id="rId7"/>
    <p:sldId id="292" r:id="rId8"/>
    <p:sldId id="283" r:id="rId9"/>
    <p:sldId id="284" r:id="rId10"/>
    <p:sldId id="285" r:id="rId11"/>
    <p:sldId id="286" r:id="rId12"/>
    <p:sldId id="287" r:id="rId13"/>
    <p:sldId id="288" r:id="rId14"/>
    <p:sldId id="291" r:id="rId15"/>
    <p:sldId id="310" r:id="rId16"/>
    <p:sldId id="275" r:id="rId17"/>
    <p:sldId id="277"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8" r:id="rId31"/>
    <p:sldId id="289" r:id="rId32"/>
    <p:sldId id="294" r:id="rId33"/>
    <p:sldId id="296" r:id="rId34"/>
    <p:sldId id="298" r:id="rId35"/>
    <p:sldId id="303" r:id="rId36"/>
    <p:sldId id="299" r:id="rId37"/>
    <p:sldId id="308" r:id="rId38"/>
    <p:sldId id="305" r:id="rId39"/>
    <p:sldId id="300" r:id="rId40"/>
    <p:sldId id="307"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C2043-3741-4688-8D6F-3AAA4BA10CF5}" type="datetimeFigureOut">
              <a:rPr lang="en-US" smtClean="0"/>
              <a:t>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4DC36-2B24-4579-AC67-B38E177EC3EA}" type="slidenum">
              <a:rPr lang="en-US" smtClean="0"/>
              <a:t>‹#›</a:t>
            </a:fld>
            <a:endParaRPr lang="en-US"/>
          </a:p>
        </p:txBody>
      </p:sp>
    </p:spTree>
    <p:extLst>
      <p:ext uri="{BB962C8B-B14F-4D97-AF65-F5344CB8AC3E}">
        <p14:creationId xmlns:p14="http://schemas.microsoft.com/office/powerpoint/2010/main" val="196576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5485650-833F-BB44-A354-4B00AA33C319}" type="slidenum">
              <a:rPr lang="en-US" sz="1200"/>
              <a:pPr/>
              <a:t>7</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4FE55043-7705-DE42-8F0C-A13D215CEBDE}" type="slidenum">
              <a:rPr lang="en-US" sz="1200"/>
              <a:pPr/>
              <a:t>36</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ea typeface="MS PGothic" charset="0"/>
              </a:rPr>
              <a:t>Figure 6.5 Lock-and-key model of enzyme–substrate binding.</a:t>
            </a:r>
            <a:r>
              <a:rPr lang="en-US">
                <a:ea typeface="MS PGothic" charset="0"/>
              </a:rPr>
              <a:t> In this model, the active site of the unbound enzyme is complementary in shape to the substrate.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E8853D9-ED70-2348-9896-13CD20E628AF}" type="slidenum">
              <a:rPr lang="en-US" sz="1200"/>
              <a:pPr/>
              <a:t>39</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ea typeface="MS PGothic" charset="0"/>
              </a:rPr>
              <a:t>Figure 6.6 Induced-fit model of enzyme–substrate binding.</a:t>
            </a:r>
            <a:r>
              <a:rPr lang="en-US">
                <a:ea typeface="MS PGothic" charset="0"/>
              </a:rPr>
              <a:t> In this model, the enzyme changes shape on substrate binding. The active site forms a shape complementary to the substrate only after the substrate has been bound.</a:t>
            </a:r>
          </a:p>
          <a:p>
            <a:pPr eaLnBrk="1" hangingPunct="1"/>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A204B-0C0C-4217-BE2A-638EF403E36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204B-0C0C-4217-BE2A-638EF403E36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204B-0C0C-4217-BE2A-638EF403E36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204B-0C0C-4217-BE2A-638EF403E36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A204B-0C0C-4217-BE2A-638EF403E36C}"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A204B-0C0C-4217-BE2A-638EF403E36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A204B-0C0C-4217-BE2A-638EF403E36C}" type="datetimeFigureOut">
              <a:rPr lang="en-US" smtClean="0"/>
              <a:pPr/>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A204B-0C0C-4217-BE2A-638EF403E36C}" type="datetimeFigureOut">
              <a:rPr lang="en-US" smtClean="0"/>
              <a:pPr/>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A204B-0C0C-4217-BE2A-638EF403E36C}" type="datetimeFigureOut">
              <a:rPr lang="en-US" smtClean="0"/>
              <a:pPr/>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204B-0C0C-4217-BE2A-638EF403E36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204B-0C0C-4217-BE2A-638EF403E36C}"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110A0-2E36-44C2-8C8C-F518E3A5AC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A204B-0C0C-4217-BE2A-638EF403E36C}" type="datetimeFigureOut">
              <a:rPr lang="en-US" smtClean="0"/>
              <a:pPr/>
              <a:t>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110A0-2E36-44C2-8C8C-F518E3A5AC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00CC"/>
                </a:solidFill>
                <a:latin typeface="Times New Roman" pitchFamily="18" charset="0"/>
                <a:cs typeface="Times New Roman" pitchFamily="18" charset="0"/>
              </a:rPr>
              <a:t>An Introduction to Enzymes</a:t>
            </a:r>
            <a:endParaRPr lang="en-US" dirty="0">
              <a:solidFill>
                <a:srgbClr val="0000CC"/>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5016758"/>
          </a:xfrm>
          <a:prstGeom prst="rect">
            <a:avLst/>
          </a:prstGeom>
        </p:spPr>
        <p:txBody>
          <a:bodyPr wrap="square">
            <a:spAutoFit/>
          </a:bodyPr>
          <a:lstStyle/>
          <a:p>
            <a:r>
              <a:rPr lang="en-US" sz="3200" b="1" dirty="0" smtClean="0">
                <a:solidFill>
                  <a:srgbClr val="0000CC"/>
                </a:solidFill>
                <a:latin typeface="Times New Roman" pitchFamily="18" charset="0"/>
                <a:cs typeface="Times New Roman" pitchFamily="18" charset="0"/>
              </a:rPr>
              <a:t>Activation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is any process that initiates or increases the action of an enzyme. It can be the simple addition of a cofactor to an </a:t>
            </a:r>
            <a:r>
              <a:rPr lang="en-US" sz="3200" dirty="0" err="1" smtClean="0">
                <a:latin typeface="Times New Roman" pitchFamily="18" charset="0"/>
                <a:cs typeface="Times New Roman" pitchFamily="18" charset="0"/>
              </a:rPr>
              <a:t>apoenzyme</a:t>
            </a:r>
            <a:r>
              <a:rPr lang="en-US" sz="3200" dirty="0" smtClean="0">
                <a:latin typeface="Times New Roman" pitchFamily="18" charset="0"/>
                <a:cs typeface="Times New Roman" pitchFamily="18" charset="0"/>
              </a:rPr>
              <a:t> or the cleavage of a polypeptide chain of a </a:t>
            </a:r>
            <a:r>
              <a:rPr lang="en-US" sz="3200" b="1" dirty="0" err="1" smtClean="0">
                <a:solidFill>
                  <a:srgbClr val="0000CC"/>
                </a:solidFill>
                <a:latin typeface="Times New Roman" pitchFamily="18" charset="0"/>
                <a:cs typeface="Times New Roman" pitchFamily="18" charset="0"/>
              </a:rPr>
              <a:t>proenzyme</a:t>
            </a:r>
            <a:r>
              <a:rPr lang="en-US" sz="3200" dirty="0" smtClean="0">
                <a:latin typeface="Times New Roman" pitchFamily="18" charset="0"/>
                <a:cs typeface="Times New Roman" pitchFamily="18" charset="0"/>
              </a:rPr>
              <a:t> .</a:t>
            </a:r>
          </a:p>
          <a:p>
            <a:r>
              <a:rPr lang="en-US" sz="3200" b="1" dirty="0" smtClean="0">
                <a:latin typeface="Times New Roman" pitchFamily="18" charset="0"/>
                <a:cs typeface="Times New Roman" pitchFamily="18" charset="0"/>
              </a:rPr>
              <a:t>Inhibition </a:t>
            </a:r>
            <a:r>
              <a:rPr lang="en-US" sz="3200" dirty="0" smtClean="0">
                <a:latin typeface="Times New Roman" pitchFamily="18" charset="0"/>
                <a:cs typeface="Times New Roman" pitchFamily="18" charset="0"/>
              </a:rPr>
              <a:t>is the opposite-any process that makes an active enzyme less active or </a:t>
            </a:r>
            <a:r>
              <a:rPr lang="en-US" sz="3200" dirty="0" err="1" smtClean="0">
                <a:latin typeface="Times New Roman" pitchFamily="18" charset="0"/>
                <a:cs typeface="Times New Roman" pitchFamily="18" charset="0"/>
              </a:rPr>
              <a:t>inactive.Inhibitors</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are compounds that accomplish this task, and there are many types of enzyme inhibition.</a:t>
            </a:r>
          </a:p>
          <a:p>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10926068"/>
          </a:xfrm>
          <a:prstGeom prst="rect">
            <a:avLst/>
          </a:prstGeom>
        </p:spPr>
        <p:txBody>
          <a:bodyPr wrap="square">
            <a:spAutoFit/>
          </a:bodyPr>
          <a:lstStyle/>
          <a:p>
            <a:r>
              <a:rPr lang="en-US" sz="3200" b="1" dirty="0" smtClean="0">
                <a:solidFill>
                  <a:srgbClr val="0000CC"/>
                </a:solidFill>
                <a:latin typeface="Times New Roman" pitchFamily="18" charset="0"/>
                <a:cs typeface="Times New Roman" pitchFamily="18" charset="0"/>
              </a:rPr>
              <a:t>Proenzyme (zymogen) </a:t>
            </a:r>
            <a:r>
              <a:rPr lang="en-US" sz="3200" dirty="0" smtClean="0">
                <a:latin typeface="Times New Roman" pitchFamily="18" charset="0"/>
                <a:cs typeface="Times New Roman" pitchFamily="18" charset="0"/>
              </a:rPr>
              <a:t>A protein that becomes an active enzyme after undergoing a chemical change</a:t>
            </a:r>
            <a:r>
              <a:rPr lang="en-US" sz="3200" dirty="0">
                <a:latin typeface="Times New Roman" pitchFamily="18" charset="0"/>
                <a:cs typeface="Times New Roman" pitchFamily="18" charset="0"/>
              </a:rPr>
              <a:t>. Some enzymes are manufactured by the body in an inactive form. To make them active, a small part of their polypeptide chain must be removed. These inactive forms of enzymes are called </a:t>
            </a:r>
            <a:r>
              <a:rPr lang="en-US" sz="3200" b="1" dirty="0">
                <a:solidFill>
                  <a:srgbClr val="0000CC"/>
                </a:solidFill>
                <a:latin typeface="Times New Roman" pitchFamily="18" charset="0"/>
                <a:cs typeface="Times New Roman" pitchFamily="18" charset="0"/>
              </a:rPr>
              <a:t>proenzymes or zymogens</a:t>
            </a:r>
            <a:r>
              <a:rPr lang="en-US" sz="3200" dirty="0">
                <a:latin typeface="Times New Roman" pitchFamily="18" charset="0"/>
                <a:cs typeface="Times New Roman" pitchFamily="18" charset="0"/>
              </a:rPr>
              <a:t>. After the excess polypeptide chain is removed, the enzyme becomes active.</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7478970"/>
          </a:xfrm>
          <a:prstGeom prst="rect">
            <a:avLst/>
          </a:prstGeom>
        </p:spPr>
        <p:txBody>
          <a:bodyPr wrap="square">
            <a:spAutoFit/>
          </a:bodyPr>
          <a:lstStyle/>
          <a:p>
            <a:r>
              <a:rPr lang="en-US" sz="3200" dirty="0" smtClean="0">
                <a:latin typeface="Times New Roman" pitchFamily="18" charset="0"/>
                <a:cs typeface="Times New Roman" pitchFamily="18" charset="0"/>
              </a:rPr>
              <a:t>For example, </a:t>
            </a:r>
            <a:r>
              <a:rPr lang="en-US" sz="3200" b="1" dirty="0" err="1" smtClean="0">
                <a:solidFill>
                  <a:srgbClr val="0000CC"/>
                </a:solidFill>
                <a:latin typeface="Times New Roman" pitchFamily="18" charset="0"/>
                <a:cs typeface="Times New Roman" pitchFamily="18" charset="0"/>
              </a:rPr>
              <a:t>trypsin</a:t>
            </a:r>
            <a:r>
              <a:rPr lang="en-US" sz="3200" b="1" dirty="0" smtClean="0">
                <a:solidFill>
                  <a:srgbClr val="0000CC"/>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is manufactured in the pancreas as the inactive molecule </a:t>
            </a:r>
            <a:r>
              <a:rPr lang="en-US" sz="3200" b="1" dirty="0" err="1" smtClean="0">
                <a:solidFill>
                  <a:srgbClr val="0000CC"/>
                </a:solidFill>
                <a:latin typeface="Times New Roman" pitchFamily="18" charset="0"/>
                <a:cs typeface="Times New Roman" pitchFamily="18" charset="0"/>
              </a:rPr>
              <a:t>trypsinogen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a </a:t>
            </a:r>
            <a:r>
              <a:rPr lang="en-US" sz="3200" b="1" dirty="0" err="1" smtClean="0">
                <a:solidFill>
                  <a:srgbClr val="0000CC"/>
                </a:solidFill>
                <a:latin typeface="Times New Roman" pitchFamily="18" charset="0"/>
                <a:cs typeface="Times New Roman" pitchFamily="18" charset="0"/>
              </a:rPr>
              <a:t>zymogen</a:t>
            </a:r>
            <a:r>
              <a:rPr lang="en-US" sz="3200" dirty="0" smtClean="0">
                <a:latin typeface="Times New Roman" pitchFamily="18" charset="0"/>
                <a:cs typeface="Times New Roman" pitchFamily="18" charset="0"/>
              </a:rPr>
              <a:t>). When a fragment containing six amino acid residues is removed from the N-terminal end, the molecule becomes a fully active </a:t>
            </a:r>
            <a:r>
              <a:rPr lang="en-US" sz="3200" dirty="0" err="1" smtClean="0">
                <a:latin typeface="Times New Roman" pitchFamily="18" charset="0"/>
                <a:cs typeface="Times New Roman" pitchFamily="18" charset="0"/>
              </a:rPr>
              <a:t>trypsin</a:t>
            </a:r>
            <a:r>
              <a:rPr lang="en-US" sz="3200" dirty="0" smtClean="0">
                <a:latin typeface="Times New Roman" pitchFamily="18" charset="0"/>
                <a:cs typeface="Times New Roman" pitchFamily="18" charset="0"/>
              </a:rPr>
              <a:t> molecule. Removal of the fragment not only shortens the chain, but also changes the three-dimensional structure </a:t>
            </a:r>
          </a:p>
          <a:p>
            <a:r>
              <a:rPr lang="en-US" sz="3200" dirty="0" smtClean="0">
                <a:latin typeface="Times New Roman" pitchFamily="18" charset="0"/>
                <a:cs typeface="Times New Roman" pitchFamily="18" charset="0"/>
              </a:rPr>
              <a:t>(the </a:t>
            </a:r>
            <a:r>
              <a:rPr lang="en-US" sz="3200" b="1" dirty="0" smtClean="0">
                <a:latin typeface="Times New Roman" pitchFamily="18" charset="0"/>
                <a:cs typeface="Times New Roman" pitchFamily="18" charset="0"/>
              </a:rPr>
              <a:t>tertiary structure</a:t>
            </a:r>
            <a:r>
              <a:rPr lang="en-US" sz="3200" dirty="0" smtClean="0">
                <a:latin typeface="Times New Roman" pitchFamily="18" charset="0"/>
                <a:cs typeface="Times New Roman" pitchFamily="18" charset="0"/>
              </a:rPr>
              <a:t>), thereby allowing the molecule to achieve its active form.</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7971413"/>
          </a:xfrm>
          <a:prstGeom prst="rect">
            <a:avLst/>
          </a:prstGeom>
        </p:spPr>
        <p:txBody>
          <a:bodyPr wrap="square">
            <a:spAutoFit/>
          </a:bodyPr>
          <a:lstStyle/>
          <a:p>
            <a:r>
              <a:rPr lang="en-US" sz="3200" dirty="0" smtClean="0">
                <a:latin typeface="Times New Roman" pitchFamily="18" charset="0"/>
                <a:cs typeface="Times New Roman" pitchFamily="18" charset="0"/>
              </a:rPr>
              <a:t>Why does the body go through so much trouble? Why not just make the fully active </a:t>
            </a:r>
            <a:r>
              <a:rPr lang="en-US" sz="3200" dirty="0" err="1" smtClean="0">
                <a:latin typeface="Times New Roman" pitchFamily="18" charset="0"/>
                <a:cs typeface="Times New Roman" pitchFamily="18" charset="0"/>
              </a:rPr>
              <a:t>trypsin</a:t>
            </a:r>
            <a:r>
              <a:rPr lang="en-US" sz="3200" dirty="0" smtClean="0">
                <a:latin typeface="Times New Roman" pitchFamily="18" charset="0"/>
                <a:cs typeface="Times New Roman" pitchFamily="18" charset="0"/>
              </a:rPr>
              <a:t> to begin with? </a:t>
            </a:r>
            <a:r>
              <a:rPr lang="en-US" sz="3200" b="1" dirty="0" smtClean="0">
                <a:solidFill>
                  <a:srgbClr val="0000CC"/>
                </a:solidFill>
                <a:latin typeface="Times New Roman" pitchFamily="18" charset="0"/>
                <a:cs typeface="Times New Roman" pitchFamily="18" charset="0"/>
              </a:rPr>
              <a:t>The reason </a:t>
            </a:r>
            <a:r>
              <a:rPr lang="en-US" sz="3200" dirty="0" smtClean="0">
                <a:latin typeface="Times New Roman" pitchFamily="18" charset="0"/>
                <a:cs typeface="Times New Roman" pitchFamily="18" charset="0"/>
              </a:rPr>
              <a:t>is very simple. </a:t>
            </a:r>
            <a:r>
              <a:rPr lang="en-US" sz="3200" dirty="0" err="1" smtClean="0">
                <a:latin typeface="Times New Roman" pitchFamily="18" charset="0"/>
                <a:cs typeface="Times New Roman" pitchFamily="18" charset="0"/>
              </a:rPr>
              <a:t>Trypsin</a:t>
            </a:r>
            <a:r>
              <a:rPr lang="en-US" sz="3200" dirty="0" smtClean="0">
                <a:latin typeface="Times New Roman" pitchFamily="18" charset="0"/>
                <a:cs typeface="Times New Roman" pitchFamily="18" charset="0"/>
              </a:rPr>
              <a:t> is a protease-it catalyzes the hydrolysis of peptide bonds -and is, therefore, an important catalyst for the digestion of the proteins we eat. But it would not be good if it cleaved the proteins of which our own bodies are made! Therefore, the pancreas makes </a:t>
            </a:r>
            <a:r>
              <a:rPr lang="en-US" sz="3200" dirty="0" err="1" smtClean="0">
                <a:latin typeface="Times New Roman" pitchFamily="18" charset="0"/>
                <a:cs typeface="Times New Roman" pitchFamily="18" charset="0"/>
              </a:rPr>
              <a:t>trypsin</a:t>
            </a:r>
            <a:r>
              <a:rPr lang="en-US" sz="3200" dirty="0" smtClean="0">
                <a:latin typeface="Times New Roman" pitchFamily="18" charset="0"/>
                <a:cs typeface="Times New Roman" pitchFamily="18" charset="0"/>
              </a:rPr>
              <a:t> in an inactive form; only after </a:t>
            </a:r>
            <a:r>
              <a:rPr lang="en-US" sz="3200" dirty="0" err="1" smtClean="0">
                <a:latin typeface="Times New Roman" pitchFamily="18" charset="0"/>
                <a:cs typeface="Times New Roman" pitchFamily="18" charset="0"/>
              </a:rPr>
              <a:t>trypsin</a:t>
            </a:r>
            <a:r>
              <a:rPr lang="en-US" sz="3200" dirty="0" smtClean="0">
                <a:latin typeface="Times New Roman" pitchFamily="18" charset="0"/>
                <a:cs typeface="Times New Roman" pitchFamily="18" charset="0"/>
              </a:rPr>
              <a:t> enters the digestive tract does it become active.</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00CC"/>
                </a:solidFill>
                <a:latin typeface="Times New Roman" pitchFamily="18" charset="0"/>
                <a:cs typeface="Times New Roman" pitchFamily="18" charset="0"/>
              </a:rPr>
              <a:t>The Enzyme Commission's system of classification</a:t>
            </a:r>
            <a:endParaRPr lang="en-US"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153400" cy="4401205"/>
          </a:xfrm>
          <a:prstGeom prst="rect">
            <a:avLst/>
          </a:prstGeom>
        </p:spPr>
        <p:txBody>
          <a:bodyPr wrap="square">
            <a:spAutoFit/>
          </a:bodyPr>
          <a:lstStyle/>
          <a:p>
            <a:r>
              <a:rPr lang="en-US" sz="2800" b="1" dirty="0">
                <a:latin typeface="Times New Roman" pitchFamily="18" charset="0"/>
                <a:cs typeface="Times New Roman" pitchFamily="18" charset="0"/>
              </a:rPr>
              <a:t>The Enzyme Commission's system of classification</a:t>
            </a:r>
          </a:p>
          <a:p>
            <a:r>
              <a:rPr lang="en-US" sz="2800" dirty="0">
                <a:latin typeface="Times New Roman" pitchFamily="18" charset="0"/>
                <a:cs typeface="Times New Roman" pitchFamily="18" charset="0"/>
              </a:rPr>
              <a:t>The Enzyme Commission divided enzymes into </a:t>
            </a:r>
            <a:r>
              <a:rPr lang="en-US" sz="2800" b="1" dirty="0">
                <a:solidFill>
                  <a:srgbClr val="FF0000"/>
                </a:solidFill>
                <a:latin typeface="Times New Roman" pitchFamily="18" charset="0"/>
                <a:cs typeface="Times New Roman" pitchFamily="18" charset="0"/>
              </a:rPr>
              <a:t>six</a:t>
            </a:r>
            <a:r>
              <a:rPr lang="en-US" sz="2800" dirty="0">
                <a:latin typeface="Times New Roman" pitchFamily="18" charset="0"/>
                <a:cs typeface="Times New Roman" pitchFamily="18" charset="0"/>
              </a:rPr>
              <a:t> main classes, on the basis of </a:t>
            </a:r>
            <a:r>
              <a:rPr lang="en-US" sz="2800" dirty="0" smtClean="0">
                <a:latin typeface="Times New Roman" pitchFamily="18" charset="0"/>
                <a:cs typeface="Times New Roman" pitchFamily="18" charset="0"/>
              </a:rPr>
              <a:t>the total reaction catalyzed. </a:t>
            </a:r>
            <a:r>
              <a:rPr lang="en-US" sz="2800" b="1" dirty="0" smtClean="0">
                <a:solidFill>
                  <a:srgbClr val="0000CC"/>
                </a:solidFill>
                <a:latin typeface="Times New Roman" pitchFamily="18" charset="0"/>
                <a:cs typeface="Times New Roman" pitchFamily="18" charset="0"/>
              </a:rPr>
              <a:t>Each enzyme was assigned a code number, consisting of four elements, separated by dots</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The first digit shows to which of the main classes the enzyme belongs</a:t>
            </a:r>
            <a:r>
              <a:rPr lang="en-US" sz="2800" dirty="0" smtClean="0">
                <a:latin typeface="Times New Roman" pitchFamily="18" charset="0"/>
                <a:cs typeface="Times New Roman" pitchFamily="18" charset="0"/>
              </a:rPr>
              <a:t>, as follows:</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458200" cy="6494085"/>
          </a:xfrm>
          <a:prstGeom prst="rect">
            <a:avLst/>
          </a:prstGeom>
        </p:spPr>
        <p:txBody>
          <a:bodyPr wrap="square">
            <a:spAutoFit/>
          </a:bodyPr>
          <a:lstStyle/>
          <a:p>
            <a:r>
              <a:rPr lang="en-US" sz="3200" dirty="0" smtClean="0">
                <a:latin typeface="Times New Roman" pitchFamily="18" charset="0"/>
                <a:cs typeface="Times New Roman" pitchFamily="18" charset="0"/>
              </a:rPr>
              <a:t>Enzymes can be classified into </a:t>
            </a:r>
            <a:r>
              <a:rPr lang="en-US" sz="3200" b="1" dirty="0" smtClean="0">
                <a:solidFill>
                  <a:srgbClr val="0000CC"/>
                </a:solidFill>
                <a:latin typeface="Times New Roman" pitchFamily="18" charset="0"/>
                <a:cs typeface="Times New Roman" pitchFamily="18" charset="0"/>
              </a:rPr>
              <a:t>six major groups </a:t>
            </a:r>
            <a:r>
              <a:rPr lang="en-US" sz="3200" dirty="0" smtClean="0">
                <a:latin typeface="Times New Roman" pitchFamily="18" charset="0"/>
                <a:cs typeface="Times New Roman" pitchFamily="18" charset="0"/>
              </a:rPr>
              <a:t>according to the type of reaction they catalyze :</a:t>
            </a:r>
          </a:p>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Oxidoreductases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oxidations and reductions.</a:t>
            </a:r>
          </a:p>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Transferases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the transfer of a group of atoms, such as from one molecule to another.</a:t>
            </a:r>
          </a:p>
          <a:p>
            <a:r>
              <a:rPr lang="en-US" sz="3200" b="1" dirty="0" smtClean="0">
                <a:latin typeface="Times New Roman" pitchFamily="18" charset="0"/>
                <a:cs typeface="Times New Roman" pitchFamily="18" charset="0"/>
              </a:rPr>
              <a:t>3. </a:t>
            </a:r>
            <a:r>
              <a:rPr lang="en-US" sz="3200" b="1" dirty="0" err="1" smtClean="0">
                <a:latin typeface="Times New Roman" pitchFamily="18" charset="0"/>
                <a:cs typeface="Times New Roman" pitchFamily="18" charset="0"/>
              </a:rPr>
              <a:t>Hydrolases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hydrolysis reactions.</a:t>
            </a:r>
          </a:p>
          <a:p>
            <a:r>
              <a:rPr lang="en-US" sz="3200" b="1" dirty="0" smtClean="0">
                <a:latin typeface="Times New Roman" pitchFamily="18" charset="0"/>
                <a:cs typeface="Times New Roman" pitchFamily="18" charset="0"/>
              </a:rPr>
              <a:t>4. </a:t>
            </a:r>
            <a:r>
              <a:rPr lang="en-US" sz="3200" b="1" dirty="0" err="1" smtClean="0">
                <a:latin typeface="Times New Roman" pitchFamily="18" charset="0"/>
                <a:cs typeface="Times New Roman" pitchFamily="18" charset="0"/>
              </a:rPr>
              <a:t>Lyases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the addition of two groups to a double bond or the removal of two groups from adjacent atoms to create a double bond.</a:t>
            </a:r>
          </a:p>
          <a:p>
            <a:r>
              <a:rPr lang="en-US" sz="3200" b="1" dirty="0" smtClean="0">
                <a:latin typeface="Times New Roman" pitchFamily="18" charset="0"/>
                <a:cs typeface="Times New Roman" pitchFamily="18" charset="0"/>
              </a:rPr>
              <a:t>5. </a:t>
            </a:r>
            <a:r>
              <a:rPr lang="en-US" sz="3200" b="1" dirty="0" err="1" smtClean="0">
                <a:latin typeface="Times New Roman" pitchFamily="18" charset="0"/>
                <a:cs typeface="Times New Roman" pitchFamily="18" charset="0"/>
              </a:rPr>
              <a:t>Isomerases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a:t>
            </a:r>
            <a:r>
              <a:rPr lang="en-US" sz="3200" dirty="0" err="1" smtClean="0">
                <a:latin typeface="Times New Roman" pitchFamily="18" charset="0"/>
                <a:cs typeface="Times New Roman" pitchFamily="18" charset="0"/>
              </a:rPr>
              <a:t>isomerization</a:t>
            </a:r>
            <a:r>
              <a:rPr lang="en-US" sz="3200" dirty="0" smtClean="0">
                <a:latin typeface="Times New Roman" pitchFamily="18" charset="0"/>
                <a:cs typeface="Times New Roman" pitchFamily="18" charset="0"/>
              </a:rPr>
              <a:t> reactions.</a:t>
            </a:r>
          </a:p>
          <a:p>
            <a:r>
              <a:rPr lang="en-US" sz="3200" b="1" dirty="0" smtClean="0">
                <a:latin typeface="Times New Roman" pitchFamily="18" charset="0"/>
                <a:cs typeface="Times New Roman" pitchFamily="18" charset="0"/>
              </a:rPr>
              <a:t>6. </a:t>
            </a:r>
            <a:r>
              <a:rPr lang="en-US" sz="3200" b="1" dirty="0" err="1" smtClean="0">
                <a:latin typeface="Times New Roman" pitchFamily="18" charset="0"/>
                <a:cs typeface="Times New Roman" pitchFamily="18" charset="0"/>
              </a:rPr>
              <a:t>Ligases</a:t>
            </a:r>
            <a:r>
              <a:rPr lang="en-US" sz="3200" b="1" dirty="0" smtClean="0">
                <a:latin typeface="Times New Roman" pitchFamily="18" charset="0"/>
                <a:cs typeface="Times New Roman" pitchFamily="18" charset="0"/>
              </a:rPr>
              <a:t>, or </a:t>
            </a:r>
            <a:r>
              <a:rPr lang="en-US" sz="3200" b="1" dirty="0" err="1" smtClean="0">
                <a:latin typeface="Times New Roman" pitchFamily="18" charset="0"/>
                <a:cs typeface="Times New Roman" pitchFamily="18" charset="0"/>
              </a:rPr>
              <a:t>synthetases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catalyze the joining of two molecules.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304801" y="457200"/>
            <a:ext cx="8458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buFontTx/>
              <a:buAutoNum type="arabicPeriod"/>
            </a:pPr>
            <a:r>
              <a:rPr lang="en-US" sz="2800" b="1" dirty="0">
                <a:latin typeface="Times New Roman" pitchFamily="18" charset="0"/>
                <a:cs typeface="Times New Roman" pitchFamily="18" charset="0"/>
              </a:rPr>
              <a:t>Oxidoreductase catalyze oxidation-reduction reactions.</a:t>
            </a:r>
          </a:p>
          <a:p>
            <a:pPr>
              <a:buFontTx/>
              <a:buAutoNum type="arabicPeriod"/>
            </a:pPr>
            <a:r>
              <a:rPr lang="en-US" sz="2800" b="1" dirty="0" err="1">
                <a:latin typeface="Times New Roman" pitchFamily="18" charset="0"/>
                <a:cs typeface="Times New Roman" pitchFamily="18" charset="0"/>
              </a:rPr>
              <a:t>Transferases</a:t>
            </a:r>
            <a:r>
              <a:rPr lang="en-US" sz="2800" b="1" dirty="0">
                <a:latin typeface="Times New Roman" pitchFamily="18" charset="0"/>
                <a:cs typeface="Times New Roman" pitchFamily="18" charset="0"/>
              </a:rPr>
              <a:t> move functional groups between molecules.</a:t>
            </a:r>
          </a:p>
          <a:p>
            <a:pPr>
              <a:buFontTx/>
              <a:buAutoNum type="arabicPeriod"/>
            </a:pPr>
            <a:r>
              <a:rPr lang="en-US" sz="2800" b="1" dirty="0" err="1">
                <a:latin typeface="Times New Roman" pitchFamily="18" charset="0"/>
                <a:cs typeface="Times New Roman" pitchFamily="18" charset="0"/>
              </a:rPr>
              <a:t>Hydrolyases</a:t>
            </a:r>
            <a:r>
              <a:rPr lang="en-US" sz="2800" b="1" dirty="0">
                <a:latin typeface="Times New Roman" pitchFamily="18" charset="0"/>
                <a:cs typeface="Times New Roman" pitchFamily="18" charset="0"/>
              </a:rPr>
              <a:t> cleave bonds with the addition of water.</a:t>
            </a:r>
          </a:p>
          <a:p>
            <a:pPr>
              <a:buFontTx/>
              <a:buAutoNum type="arabicPeriod"/>
            </a:pPr>
            <a:r>
              <a:rPr lang="en-US" sz="2800" b="1" dirty="0" err="1">
                <a:latin typeface="Times New Roman" pitchFamily="18" charset="0"/>
                <a:cs typeface="Times New Roman" pitchFamily="18" charset="0"/>
              </a:rPr>
              <a:t>Lyases</a:t>
            </a:r>
            <a:r>
              <a:rPr lang="en-US" sz="2800" b="1" dirty="0">
                <a:latin typeface="Times New Roman" pitchFamily="18" charset="0"/>
                <a:cs typeface="Times New Roman" pitchFamily="18" charset="0"/>
              </a:rPr>
              <a:t> remove atoms to form double bonds or </a:t>
            </a:r>
            <a:r>
              <a:rPr lang="en-US" sz="2800" b="1" dirty="0" smtClean="0">
                <a:latin typeface="Times New Roman" pitchFamily="18" charset="0"/>
                <a:cs typeface="Times New Roman" pitchFamily="18" charset="0"/>
              </a:rPr>
              <a:t>add </a:t>
            </a:r>
            <a:r>
              <a:rPr lang="en-US" sz="2800" b="1" dirty="0">
                <a:latin typeface="Times New Roman" pitchFamily="18" charset="0"/>
                <a:cs typeface="Times New Roman" pitchFamily="18" charset="0"/>
              </a:rPr>
              <a:t>atoms to double bonds.</a:t>
            </a:r>
          </a:p>
          <a:p>
            <a:pPr>
              <a:buFontTx/>
              <a:buAutoNum type="arabicPeriod"/>
            </a:pPr>
            <a:r>
              <a:rPr lang="en-US" sz="2800" b="1" dirty="0" err="1">
                <a:latin typeface="Times New Roman" pitchFamily="18" charset="0"/>
                <a:cs typeface="Times New Roman" pitchFamily="18" charset="0"/>
              </a:rPr>
              <a:t>Isomerases</a:t>
            </a:r>
            <a:r>
              <a:rPr lang="en-US" sz="2800" b="1" dirty="0">
                <a:latin typeface="Times New Roman" pitchFamily="18" charset="0"/>
                <a:cs typeface="Times New Roman" pitchFamily="18" charset="0"/>
              </a:rPr>
              <a:t> move functional groups within a molecule.</a:t>
            </a:r>
          </a:p>
          <a:p>
            <a:pPr>
              <a:buFontTx/>
              <a:buAutoNum type="arabicPeriod"/>
            </a:pPr>
            <a:r>
              <a:rPr lang="en-US" sz="2800" b="1" dirty="0">
                <a:latin typeface="Times New Roman" pitchFamily="18" charset="0"/>
                <a:cs typeface="Times New Roman" pitchFamily="18" charset="0"/>
              </a:rPr>
              <a:t>Ligases join two molecules at the expense of ATP.</a:t>
            </a:r>
          </a:p>
        </p:txBody>
      </p:sp>
    </p:spTree>
    <p:extLst>
      <p:ext uri="{BB962C8B-B14F-4D97-AF65-F5344CB8AC3E}">
        <p14:creationId xmlns:p14="http://schemas.microsoft.com/office/powerpoint/2010/main" val="2861718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1066800"/>
            <a:ext cx="7319964" cy="480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85801"/>
            <a:ext cx="8153400" cy="3970318"/>
          </a:xfrm>
          <a:prstGeom prst="rect">
            <a:avLst/>
          </a:prstGeom>
        </p:spPr>
        <p:txBody>
          <a:bodyPr wrap="square">
            <a:spAutoFit/>
          </a:bodyPr>
          <a:lstStyle/>
          <a:p>
            <a:r>
              <a:rPr lang="en-US" sz="2800" b="1" dirty="0">
                <a:latin typeface="Times New Roman" pitchFamily="18" charset="0"/>
                <a:cs typeface="Times New Roman" pitchFamily="18" charset="0"/>
              </a:rPr>
              <a:t>The six main classes of enzymes</a:t>
            </a:r>
          </a:p>
          <a:p>
            <a:r>
              <a:rPr lang="en-US" sz="2800" i="1" dirty="0">
                <a:latin typeface="Times New Roman" pitchFamily="18" charset="0"/>
                <a:cs typeface="Times New Roman" pitchFamily="18" charset="0"/>
              </a:rPr>
              <a:t>Main Class 1: </a:t>
            </a:r>
            <a:r>
              <a:rPr lang="en-US" sz="2800" i="1" dirty="0" err="1">
                <a:latin typeface="Times New Roman" pitchFamily="18" charset="0"/>
                <a:cs typeface="Times New Roman" pitchFamily="18" charset="0"/>
              </a:rPr>
              <a:t>Oxidoreductases</a:t>
            </a:r>
            <a:endParaRPr lang="en-US" sz="2800" i="1" dirty="0">
              <a:latin typeface="Times New Roman" pitchFamily="18" charset="0"/>
              <a:cs typeface="Times New Roman" pitchFamily="18" charset="0"/>
            </a:endParaRPr>
          </a:p>
          <a:p>
            <a:r>
              <a:rPr lang="en-US" sz="2800" dirty="0">
                <a:latin typeface="Times New Roman" pitchFamily="18" charset="0"/>
                <a:cs typeface="Times New Roman" pitchFamily="18" charset="0"/>
              </a:rPr>
              <a:t>These enzymes </a:t>
            </a:r>
            <a:r>
              <a:rPr lang="en-US" sz="2800" dirty="0" smtClean="0">
                <a:latin typeface="Times New Roman" pitchFamily="18" charset="0"/>
                <a:cs typeface="Times New Roman" pitchFamily="18" charset="0"/>
              </a:rPr>
              <a:t>catalyze </a:t>
            </a:r>
            <a:r>
              <a:rPr lang="en-US" sz="2800" dirty="0">
                <a:latin typeface="Times New Roman" pitchFamily="18" charset="0"/>
                <a:cs typeface="Times New Roman" pitchFamily="18" charset="0"/>
              </a:rPr>
              <a:t>the transfer of H atoms, 0 atoms or electrons from </a:t>
            </a:r>
            <a:r>
              <a:rPr lang="en-US" sz="2800" dirty="0" smtClean="0">
                <a:latin typeface="Times New Roman" pitchFamily="18" charset="0"/>
                <a:cs typeface="Times New Roman" pitchFamily="18" charset="0"/>
              </a:rPr>
              <a:t>one substrate to another. The second digit in the code number of </a:t>
            </a:r>
            <a:r>
              <a:rPr lang="en-US" sz="2800" dirty="0" err="1" smtClean="0">
                <a:latin typeface="Times New Roman" pitchFamily="18" charset="0"/>
                <a:cs typeface="Times New Roman" pitchFamily="18" charset="0"/>
              </a:rPr>
              <a:t>oxidoreductases</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indicates </a:t>
            </a:r>
            <a:r>
              <a:rPr lang="en-US" sz="2800" dirty="0">
                <a:latin typeface="Times New Roman" pitchFamily="18" charset="0"/>
                <a:cs typeface="Times New Roman" pitchFamily="18" charset="0"/>
              </a:rPr>
              <a:t>the donor of the reducing equivalents (hydrogen or electrons) involved </a:t>
            </a:r>
            <a:r>
              <a:rPr lang="en-US" sz="2800" dirty="0" smtClean="0">
                <a:latin typeface="Times New Roman" pitchFamily="18" charset="0"/>
                <a:cs typeface="Times New Roman" pitchFamily="18" charset="0"/>
              </a:rPr>
              <a:t>in the reaction. For example:</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8001000" cy="5663089"/>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WHAT ARE ENZYMES</a:t>
            </a:r>
            <a:r>
              <a:rPr lang="en-US" sz="3200" b="1" dirty="0">
                <a:latin typeface="Times New Roman" pitchFamily="18" charset="0"/>
                <a:cs typeface="Times New Roman" pitchFamily="18" charset="0"/>
              </a:rPr>
              <a:t>?</a:t>
            </a:r>
          </a:p>
          <a:p>
            <a:r>
              <a:rPr lang="en-US" sz="3200" dirty="0">
                <a:latin typeface="Times New Roman" pitchFamily="18" charset="0"/>
                <a:cs typeface="Times New Roman" pitchFamily="18" charset="0"/>
              </a:rPr>
              <a:t>Enzymes are biological catalysts. They increase the rate of chemical reactions </a:t>
            </a:r>
            <a:r>
              <a:rPr lang="en-US" sz="3200" dirty="0" smtClean="0">
                <a:latin typeface="Times New Roman" pitchFamily="18" charset="0"/>
                <a:cs typeface="Times New Roman" pitchFamily="18" charset="0"/>
              </a:rPr>
              <a:t>taking place within living cells without themselves suffering any overall change. The reactants of enzyme-catalyzed reactions are termed </a:t>
            </a:r>
            <a:r>
              <a:rPr lang="en-US" sz="3200" b="1" dirty="0" smtClean="0">
                <a:solidFill>
                  <a:srgbClr val="0000CC"/>
                </a:solidFill>
                <a:latin typeface="Times New Roman" pitchFamily="18" charset="0"/>
                <a:cs typeface="Times New Roman" pitchFamily="18" charset="0"/>
              </a:rPr>
              <a:t>substrates</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Each enzyme is </a:t>
            </a:r>
            <a:r>
              <a:rPr lang="en-US" sz="3200" dirty="0" smtClean="0">
                <a:latin typeface="Times New Roman" pitchFamily="18" charset="0"/>
                <a:cs typeface="Times New Roman" pitchFamily="18" charset="0"/>
              </a:rPr>
              <a:t>quite specific in character, acting on a particular substrate or substrates to produce a particular product or products.</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9691" y="990601"/>
            <a:ext cx="8675709"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229600" cy="6124754"/>
          </a:xfrm>
          <a:prstGeom prst="rect">
            <a:avLst/>
          </a:prstGeom>
        </p:spPr>
        <p:txBody>
          <a:bodyPr wrap="square">
            <a:spAutoFit/>
          </a:bodyPr>
          <a:lstStyle/>
          <a:p>
            <a:r>
              <a:rPr lang="en-US" sz="2800" i="1" dirty="0">
                <a:latin typeface="Times New Roman" pitchFamily="18" charset="0"/>
                <a:cs typeface="Times New Roman" pitchFamily="18" charset="0"/>
              </a:rPr>
              <a:t>Main Class 2: </a:t>
            </a:r>
            <a:r>
              <a:rPr lang="en-US" sz="2800" i="1" dirty="0" err="1" smtClean="0">
                <a:latin typeface="Times New Roman" pitchFamily="18" charset="0"/>
                <a:cs typeface="Times New Roman" pitchFamily="18" charset="0"/>
              </a:rPr>
              <a:t>Transferases</a:t>
            </a:r>
            <a:endParaRPr lang="en-US" sz="2800" i="1" dirty="0">
              <a:latin typeface="Times New Roman" pitchFamily="18" charset="0"/>
              <a:cs typeface="Times New Roman" pitchFamily="18" charset="0"/>
            </a:endParaRPr>
          </a:p>
          <a:p>
            <a:r>
              <a:rPr lang="en-US" sz="2800" dirty="0">
                <a:latin typeface="Times New Roman" pitchFamily="18" charset="0"/>
                <a:cs typeface="Times New Roman" pitchFamily="18" charset="0"/>
              </a:rPr>
              <a:t>These </a:t>
            </a:r>
            <a:r>
              <a:rPr lang="en-US" sz="2800" dirty="0" smtClean="0">
                <a:latin typeface="Times New Roman" pitchFamily="18" charset="0"/>
                <a:cs typeface="Times New Roman" pitchFamily="18" charset="0"/>
              </a:rPr>
              <a:t>catalyze </a:t>
            </a:r>
            <a:r>
              <a:rPr lang="en-US" sz="2800" dirty="0">
                <a:latin typeface="Times New Roman" pitchFamily="18" charset="0"/>
                <a:cs typeface="Times New Roman" pitchFamily="18" charset="0"/>
              </a:rPr>
              <a:t>reactions of the type:</a:t>
            </a:r>
          </a:p>
          <a:p>
            <a:pPr algn="ctr"/>
            <a:r>
              <a:rPr lang="en-US" sz="2800" dirty="0">
                <a:latin typeface="Times New Roman" pitchFamily="18" charset="0"/>
                <a:cs typeface="Times New Roman" pitchFamily="18" charset="0"/>
              </a:rPr>
              <a:t>AX+ </a:t>
            </a:r>
            <a:r>
              <a:rPr lang="en-US" sz="2800" dirty="0" smtClean="0">
                <a:latin typeface="Times New Roman" pitchFamily="18" charset="0"/>
                <a:cs typeface="Times New Roman" pitchFamily="18" charset="0"/>
              </a:rPr>
              <a:t>B ↔ </a:t>
            </a:r>
            <a:r>
              <a:rPr lang="en-US" sz="2800" dirty="0">
                <a:latin typeface="Times New Roman" pitchFamily="18" charset="0"/>
                <a:cs typeface="Times New Roman" pitchFamily="18" charset="0"/>
              </a:rPr>
              <a:t>BX + A</a:t>
            </a:r>
          </a:p>
          <a:p>
            <a:r>
              <a:rPr lang="en-US" sz="2800" dirty="0">
                <a:latin typeface="Times New Roman" pitchFamily="18" charset="0"/>
                <a:cs typeface="Times New Roman" pitchFamily="18" charset="0"/>
              </a:rPr>
              <a:t>but specifically exclude </a:t>
            </a:r>
            <a:r>
              <a:rPr lang="en-US" sz="2800" dirty="0" err="1">
                <a:latin typeface="Times New Roman" pitchFamily="18" charset="0"/>
                <a:cs typeface="Times New Roman" pitchFamily="18" charset="0"/>
              </a:rPr>
              <a:t>oxidoreductase</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hydrolase</a:t>
            </a:r>
            <a:r>
              <a:rPr lang="en-US" sz="2800" dirty="0">
                <a:latin typeface="Times New Roman" pitchFamily="18" charset="0"/>
                <a:cs typeface="Times New Roman" pitchFamily="18" charset="0"/>
              </a:rPr>
              <a:t> reactions. In general, </a:t>
            </a:r>
            <a:r>
              <a:rPr lang="en-US" sz="2800" dirty="0" smtClean="0">
                <a:latin typeface="Times New Roman" pitchFamily="18" charset="0"/>
                <a:cs typeface="Times New Roman" pitchFamily="18" charset="0"/>
              </a:rPr>
              <a:t>the Enzyme Commission recommends that the names of </a:t>
            </a:r>
            <a:r>
              <a:rPr lang="en-US" sz="2800" dirty="0" err="1" smtClean="0">
                <a:latin typeface="Times New Roman" pitchFamily="18" charset="0"/>
                <a:cs typeface="Times New Roman" pitchFamily="18" charset="0"/>
              </a:rPr>
              <a:t>transferases</a:t>
            </a:r>
            <a:r>
              <a:rPr lang="en-US" sz="2800" dirty="0" smtClean="0">
                <a:latin typeface="Times New Roman" pitchFamily="18" charset="0"/>
                <a:cs typeface="Times New Roman" pitchFamily="18" charset="0"/>
              </a:rPr>
              <a:t> should end '</a:t>
            </a:r>
            <a:r>
              <a:rPr lang="en-US" sz="2800" dirty="0" err="1" smtClean="0">
                <a:latin typeface="Times New Roman" pitchFamily="18" charset="0"/>
                <a:cs typeface="Times New Roman" pitchFamily="18" charset="0"/>
              </a:rPr>
              <a:t>Xtransferase</a:t>
            </a:r>
            <a:r>
              <a:rPr lang="en-US" sz="2800" dirty="0" smtClean="0">
                <a:latin typeface="Times New Roman" pitchFamily="18" charset="0"/>
                <a:cs typeface="Times New Roman" pitchFamily="18" charset="0"/>
              </a:rPr>
              <a:t>', where X is the group transferred, although a name ending 'trans-X-</a:t>
            </a:r>
            <a:r>
              <a:rPr lang="en-US" sz="2800" dirty="0" err="1" smtClean="0">
                <a:latin typeface="Times New Roman" pitchFamily="18" charset="0"/>
                <a:cs typeface="Times New Roman" pitchFamily="18" charset="0"/>
              </a:rPr>
              <a:t>ase</a:t>
            </a:r>
            <a:r>
              <a:rPr lang="en-US" sz="2800" dirty="0" smtClean="0">
                <a:latin typeface="Times New Roman" pitchFamily="18" charset="0"/>
                <a:cs typeface="Times New Roman" pitchFamily="18" charset="0"/>
              </a:rPr>
              <a:t>‘ is an acceptable alternative. The second digit in the classification describes the type of group transferred. For example:</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63848" y="990600"/>
            <a:ext cx="86582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6001643"/>
          </a:xfrm>
          <a:prstGeom prst="rect">
            <a:avLst/>
          </a:prstGeom>
        </p:spPr>
        <p:txBody>
          <a:bodyPr wrap="square">
            <a:spAutoFit/>
          </a:bodyPr>
          <a:lstStyle/>
          <a:p>
            <a:r>
              <a:rPr lang="en-US" sz="2400" dirty="0">
                <a:latin typeface="Times New Roman" pitchFamily="18" charset="0"/>
                <a:cs typeface="Times New Roman" pitchFamily="18" charset="0"/>
              </a:rPr>
              <a:t>Similarly,</a:t>
            </a:r>
          </a:p>
          <a:p>
            <a:r>
              <a:rPr lang="en-US" sz="2400" dirty="0">
                <a:latin typeface="Times New Roman" pitchFamily="18" charset="0"/>
                <a:cs typeface="Times New Roman" pitchFamily="18" charset="0"/>
              </a:rPr>
              <a:t>E.C. 2.4.1 enzymes are </a:t>
            </a:r>
            <a:r>
              <a:rPr lang="en-US" sz="2400" dirty="0" err="1">
                <a:latin typeface="Times New Roman" pitchFamily="18" charset="0"/>
                <a:cs typeface="Times New Roman" pitchFamily="18" charset="0"/>
              </a:rPr>
              <a:t>hexosyltransferases</a:t>
            </a:r>
            <a:r>
              <a:rPr lang="en-US" sz="2400" dirty="0">
                <a:latin typeface="Times New Roman" pitchFamily="18" charset="0"/>
                <a:cs typeface="Times New Roman" pitchFamily="18" charset="0"/>
              </a:rPr>
              <a:t> (transfer </a:t>
            </a:r>
            <a:r>
              <a:rPr lang="en-US" sz="2400" dirty="0" err="1">
                <a:latin typeface="Times New Roman" pitchFamily="18" charset="0"/>
                <a:cs typeface="Times New Roman" pitchFamily="18" charset="0"/>
              </a:rPr>
              <a:t>hexose</a:t>
            </a:r>
            <a:r>
              <a:rPr lang="en-US" sz="2400" dirty="0">
                <a:latin typeface="Times New Roman" pitchFamily="18" charset="0"/>
                <a:cs typeface="Times New Roman" pitchFamily="18" charset="0"/>
              </a:rPr>
              <a:t> units), and</a:t>
            </a:r>
          </a:p>
          <a:p>
            <a:r>
              <a:rPr lang="en-US" sz="2400" dirty="0">
                <a:latin typeface="Times New Roman" pitchFamily="18" charset="0"/>
                <a:cs typeface="Times New Roman" pitchFamily="18" charset="0"/>
              </a:rPr>
              <a:t>E.C. 2.4.2 enzymes are </a:t>
            </a:r>
            <a:r>
              <a:rPr lang="en-US" sz="2400" dirty="0" err="1">
                <a:latin typeface="Times New Roman" pitchFamily="18" charset="0"/>
                <a:cs typeface="Times New Roman" pitchFamily="18" charset="0"/>
              </a:rPr>
              <a:t>pentosyltransferases</a:t>
            </a:r>
            <a:r>
              <a:rPr lang="en-US" sz="2400" dirty="0">
                <a:latin typeface="Times New Roman" pitchFamily="18" charset="0"/>
                <a:cs typeface="Times New Roman" pitchFamily="18" charset="0"/>
              </a:rPr>
              <a:t> (transfer pentose units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The exception to this general rule for </a:t>
            </a:r>
            <a:r>
              <a:rPr lang="en-US" sz="2400" dirty="0" err="1">
                <a:latin typeface="Times New Roman" pitchFamily="18" charset="0"/>
                <a:cs typeface="Times New Roman" pitchFamily="18" charset="0"/>
              </a:rPr>
              <a:t>transferases</a:t>
            </a:r>
            <a:r>
              <a:rPr lang="en-US" sz="2400" dirty="0">
                <a:latin typeface="Times New Roman" pitchFamily="18" charset="0"/>
                <a:cs typeface="Times New Roman" pitchFamily="18" charset="0"/>
              </a:rPr>
              <a:t> is where there is transfer </a:t>
            </a:r>
            <a:r>
              <a:rPr lang="en-US" sz="2400" dirty="0" smtClean="0">
                <a:latin typeface="Times New Roman" pitchFamily="18" charset="0"/>
                <a:cs typeface="Times New Roman" pitchFamily="18" charset="0"/>
              </a:rPr>
              <a:t>of phosphate groups: these cannot be described further, so there is opportunity to indicate the acceptor.</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E.C</a:t>
            </a:r>
            <a:r>
              <a:rPr lang="en-US" sz="2400" dirty="0">
                <a:latin typeface="Times New Roman" pitchFamily="18" charset="0"/>
                <a:cs typeface="Times New Roman" pitchFamily="18" charset="0"/>
              </a:rPr>
              <a:t>. 2.7.l enzymes are </a:t>
            </a:r>
            <a:r>
              <a:rPr lang="en-US" sz="2400" dirty="0" err="1">
                <a:latin typeface="Times New Roman" pitchFamily="18" charset="0"/>
                <a:cs typeface="Times New Roman" pitchFamily="18" charset="0"/>
              </a:rPr>
              <a:t>phosphotransferases</a:t>
            </a:r>
            <a:r>
              <a:rPr lang="en-US" sz="2400" dirty="0">
                <a:latin typeface="Times New Roman" pitchFamily="18" charset="0"/>
                <a:cs typeface="Times New Roman" pitchFamily="18" charset="0"/>
              </a:rPr>
              <a:t> with an alcohol group as acceptor,</a:t>
            </a:r>
          </a:p>
          <a:p>
            <a:r>
              <a:rPr lang="en-US" sz="2400" dirty="0">
                <a:latin typeface="Times New Roman" pitchFamily="18" charset="0"/>
                <a:cs typeface="Times New Roman" pitchFamily="18" charset="0"/>
              </a:rPr>
              <a:t>E.C. 2.7.2 enzymes are </a:t>
            </a:r>
            <a:r>
              <a:rPr lang="en-US" sz="2400" dirty="0" err="1">
                <a:latin typeface="Times New Roman" pitchFamily="18" charset="0"/>
                <a:cs typeface="Times New Roman" pitchFamily="18" charset="0"/>
              </a:rPr>
              <a:t>phosphotransferases</a:t>
            </a:r>
            <a:r>
              <a:rPr lang="en-US" sz="2400" dirty="0">
                <a:latin typeface="Times New Roman" pitchFamily="18" charset="0"/>
                <a:cs typeface="Times New Roman" pitchFamily="18" charset="0"/>
              </a:rPr>
              <a:t> with a carboxyl group as acceptor,</a:t>
            </a:r>
          </a:p>
          <a:p>
            <a:r>
              <a:rPr lang="en-US" sz="2400" dirty="0">
                <a:latin typeface="Times New Roman" pitchFamily="18" charset="0"/>
                <a:cs typeface="Times New Roman" pitchFamily="18" charset="0"/>
              </a:rPr>
              <a:t>E.C. 2.7.3 enzymes are </a:t>
            </a:r>
            <a:r>
              <a:rPr lang="en-US" sz="2400" dirty="0" err="1">
                <a:latin typeface="Times New Roman" pitchFamily="18" charset="0"/>
                <a:cs typeface="Times New Roman" pitchFamily="18" charset="0"/>
              </a:rPr>
              <a:t>phosphotransferases</a:t>
            </a:r>
            <a:r>
              <a:rPr lang="en-US" sz="2400" dirty="0">
                <a:latin typeface="Times New Roman" pitchFamily="18" charset="0"/>
                <a:cs typeface="Times New Roman" pitchFamily="18" charset="0"/>
              </a:rPr>
              <a:t> with a nitrogenous group as acceptor.</a:t>
            </a:r>
          </a:p>
          <a:p>
            <a:r>
              <a:rPr lang="en-US" sz="2400" dirty="0" err="1">
                <a:latin typeface="Times New Roman" pitchFamily="18" charset="0"/>
                <a:cs typeface="Times New Roman" pitchFamily="18" charset="0"/>
              </a:rPr>
              <a:t>Phosphotransferases</a:t>
            </a:r>
            <a:r>
              <a:rPr lang="en-US" sz="2400" dirty="0">
                <a:latin typeface="Times New Roman" pitchFamily="18" charset="0"/>
                <a:cs typeface="Times New Roman" pitchFamily="18" charset="0"/>
              </a:rPr>
              <a:t> usually have a trivial name ending in '-</a:t>
            </a:r>
            <a:r>
              <a:rPr lang="en-US" sz="2400" dirty="0" err="1">
                <a:latin typeface="Times New Roman" pitchFamily="18" charset="0"/>
                <a:cs typeface="Times New Roman" pitchFamily="18" charset="0"/>
              </a:rPr>
              <a:t>kinase</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153400" cy="4370427"/>
          </a:xfrm>
          <a:prstGeom prst="rect">
            <a:avLst/>
          </a:prstGeom>
        </p:spPr>
        <p:txBody>
          <a:bodyPr wrap="square">
            <a:spAutoFit/>
          </a:bodyPr>
          <a:lstStyle/>
          <a:p>
            <a:r>
              <a:rPr lang="en-US" sz="2600" i="1" dirty="0">
                <a:latin typeface="Times New Roman" pitchFamily="18" charset="0"/>
                <a:cs typeface="Times New Roman" pitchFamily="18" charset="0"/>
              </a:rPr>
              <a:t>Main Class 3: </a:t>
            </a:r>
            <a:r>
              <a:rPr lang="en-US" sz="2600" i="1" dirty="0" err="1">
                <a:latin typeface="Times New Roman" pitchFamily="18" charset="0"/>
                <a:cs typeface="Times New Roman" pitchFamily="18" charset="0"/>
              </a:rPr>
              <a:t>Hydrolases</a:t>
            </a:r>
            <a:endParaRPr lang="en-US" sz="2600" i="1" dirty="0">
              <a:latin typeface="Times New Roman" pitchFamily="18" charset="0"/>
              <a:cs typeface="Times New Roman" pitchFamily="18" charset="0"/>
            </a:endParaRPr>
          </a:p>
          <a:p>
            <a:r>
              <a:rPr lang="en-US" sz="2600" dirty="0">
                <a:latin typeface="Times New Roman" pitchFamily="18" charset="0"/>
                <a:cs typeface="Times New Roman" pitchFamily="18" charset="0"/>
              </a:rPr>
              <a:t>These enzymes </a:t>
            </a:r>
            <a:r>
              <a:rPr lang="en-US" sz="2600" dirty="0" err="1">
                <a:latin typeface="Times New Roman" pitchFamily="18" charset="0"/>
                <a:cs typeface="Times New Roman" pitchFamily="18" charset="0"/>
              </a:rPr>
              <a:t>catalyse</a:t>
            </a:r>
            <a:r>
              <a:rPr lang="en-US" sz="2600" dirty="0">
                <a:latin typeface="Times New Roman" pitchFamily="18" charset="0"/>
                <a:cs typeface="Times New Roman" pitchFamily="18" charset="0"/>
              </a:rPr>
              <a:t> hydrolytic reactions of the form:</a:t>
            </a:r>
          </a:p>
          <a:p>
            <a:r>
              <a:rPr lang="en-US" sz="2600" dirty="0">
                <a:latin typeface="Times New Roman" pitchFamily="18" charset="0"/>
                <a:cs typeface="Times New Roman" pitchFamily="18" charset="0"/>
              </a:rPr>
              <a:t>A-X + H</a:t>
            </a:r>
            <a:r>
              <a:rPr lang="en-US" sz="2600" baseline="-25000" dirty="0">
                <a:latin typeface="Times New Roman" pitchFamily="18" charset="0"/>
                <a:cs typeface="Times New Roman" pitchFamily="18" charset="0"/>
              </a:rPr>
              <a:t>2</a:t>
            </a:r>
            <a:r>
              <a:rPr lang="en-US" sz="2600" dirty="0">
                <a:latin typeface="Times New Roman" pitchFamily="18" charset="0"/>
                <a:cs typeface="Times New Roman" pitchFamily="18" charset="0"/>
              </a:rPr>
              <a:t>0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X-OH + HA</a:t>
            </a:r>
          </a:p>
          <a:p>
            <a:r>
              <a:rPr lang="en-US" sz="2600" dirty="0">
                <a:latin typeface="Times New Roman" pitchFamily="18" charset="0"/>
                <a:cs typeface="Times New Roman" pitchFamily="18" charset="0"/>
              </a:rPr>
              <a:t>They are classified according to the type of bond </a:t>
            </a:r>
            <a:r>
              <a:rPr lang="en-US" sz="2600" dirty="0" smtClean="0">
                <a:latin typeface="Times New Roman" pitchFamily="18" charset="0"/>
                <a:cs typeface="Times New Roman" pitchFamily="18" charset="0"/>
              </a:rPr>
              <a:t>hydrolyzed</a:t>
            </a:r>
            <a:r>
              <a:rPr lang="en-US" sz="2600" dirty="0">
                <a:latin typeface="Times New Roman" pitchFamily="18" charset="0"/>
                <a:cs typeface="Times New Roman" pitchFamily="18" charset="0"/>
              </a:rPr>
              <a:t>. For example:</a:t>
            </a:r>
          </a:p>
          <a:p>
            <a:r>
              <a:rPr lang="en-US" sz="2600" i="1" dirty="0">
                <a:latin typeface="Times New Roman" pitchFamily="18" charset="0"/>
                <a:cs typeface="Times New Roman" pitchFamily="18" charset="0"/>
              </a:rPr>
              <a:t>Second </a:t>
            </a:r>
            <a:r>
              <a:rPr lang="en-US" sz="2600" i="1" dirty="0" smtClean="0">
                <a:latin typeface="Times New Roman" pitchFamily="18" charset="0"/>
                <a:cs typeface="Times New Roman" pitchFamily="18" charset="0"/>
              </a:rPr>
              <a:t>digit             Bond </a:t>
            </a:r>
            <a:r>
              <a:rPr lang="en-US" sz="2600" i="1" dirty="0" err="1" smtClean="0">
                <a:latin typeface="Times New Roman" pitchFamily="18" charset="0"/>
                <a:cs typeface="Times New Roman" pitchFamily="18" charset="0"/>
              </a:rPr>
              <a:t>hydrolysed</a:t>
            </a:r>
            <a:endParaRPr lang="en-US" sz="2600" i="1" dirty="0">
              <a:latin typeface="Times New Roman" pitchFamily="18" charset="0"/>
              <a:cs typeface="Times New Roman" pitchFamily="18" charset="0"/>
            </a:endParaRPr>
          </a:p>
          <a:p>
            <a:pPr marL="342900" indent="-342900">
              <a:buAutoNum type="arabicPlain"/>
            </a:pPr>
            <a:r>
              <a:rPr lang="en-US" sz="2600" dirty="0" smtClean="0">
                <a:latin typeface="Times New Roman" pitchFamily="18" charset="0"/>
                <a:cs typeface="Times New Roman" pitchFamily="18" charset="0"/>
              </a:rPr>
              <a:t>                           ester</a:t>
            </a:r>
          </a:p>
          <a:p>
            <a:pPr marL="342900" indent="-342900">
              <a:buAutoNum type="arabicPlain"/>
            </a:pP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glycosidic</a:t>
            </a:r>
            <a:r>
              <a:rPr lang="en-US" sz="2600" dirty="0" smtClean="0">
                <a:latin typeface="Times New Roman" pitchFamily="18" charset="0"/>
                <a:cs typeface="Times New Roman" pitchFamily="18" charset="0"/>
              </a:rPr>
              <a:t> (linking carbohydrate units)</a:t>
            </a:r>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4                              peptide (-CONH-) </a:t>
            </a:r>
            <a:endParaRPr lang="en-US" sz="2600" dirty="0">
              <a:latin typeface="Times New Roman" pitchFamily="18" charset="0"/>
              <a:cs typeface="Times New Roman" pitchFamily="18" charset="0"/>
            </a:endParaRPr>
          </a:p>
          <a:p>
            <a:r>
              <a:rPr lang="en-US" sz="2600" smtClean="0">
                <a:latin typeface="Times New Roman" pitchFamily="18" charset="0"/>
                <a:cs typeface="Times New Roman" pitchFamily="18" charset="0"/>
              </a:rPr>
              <a:t>5                               C-N </a:t>
            </a:r>
            <a:r>
              <a:rPr lang="en-US" sz="2600" dirty="0" smtClean="0">
                <a:latin typeface="Times New Roman" pitchFamily="18" charset="0"/>
                <a:cs typeface="Times New Roman" pitchFamily="18" charset="0"/>
              </a:rPr>
              <a:t>bonds other than peptides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3970318"/>
          </a:xfrm>
          <a:prstGeom prst="rect">
            <a:avLst/>
          </a:prstGeom>
        </p:spPr>
        <p:txBody>
          <a:bodyPr wrap="square">
            <a:spAutoFit/>
          </a:bodyPr>
          <a:lstStyle/>
          <a:p>
            <a:r>
              <a:rPr lang="en-US" sz="2800" dirty="0" smtClean="0">
                <a:latin typeface="Times New Roman" pitchFamily="18" charset="0"/>
                <a:cs typeface="Times New Roman" pitchFamily="18" charset="0"/>
              </a:rPr>
              <a:t>The third digit further describes the type of bond </a:t>
            </a:r>
            <a:r>
              <a:rPr lang="en-US" sz="2800" dirty="0" err="1" smtClean="0">
                <a:latin typeface="Times New Roman" pitchFamily="18" charset="0"/>
                <a:cs typeface="Times New Roman" pitchFamily="18" charset="0"/>
              </a:rPr>
              <a:t>hydrolysed</a:t>
            </a:r>
            <a:r>
              <a:rPr lang="en-US" sz="2800" dirty="0" smtClean="0">
                <a:latin typeface="Times New Roman" pitchFamily="18" charset="0"/>
                <a:cs typeface="Times New Roman" pitchFamily="18" charset="0"/>
              </a:rPr>
              <a:t>. Thus:</a:t>
            </a:r>
          </a:p>
          <a:p>
            <a:r>
              <a:rPr lang="en-US" sz="2800" dirty="0" smtClean="0">
                <a:latin typeface="Times New Roman" pitchFamily="18" charset="0"/>
                <a:cs typeface="Times New Roman" pitchFamily="18" charset="0"/>
              </a:rPr>
              <a:t>E.C. 3.1.1 enzymes are carboxylic ester (-COO-) </a:t>
            </a:r>
            <a:r>
              <a:rPr lang="en-US" sz="2800" dirty="0" err="1" smtClean="0">
                <a:latin typeface="Times New Roman" pitchFamily="18" charset="0"/>
                <a:cs typeface="Times New Roman" pitchFamily="18" charset="0"/>
              </a:rPr>
              <a:t>hydrolases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E.C. 3.1.2 enzymes are </a:t>
            </a:r>
            <a:r>
              <a:rPr lang="en-US" sz="2800" dirty="0" err="1" smtClean="0">
                <a:latin typeface="Times New Roman" pitchFamily="18" charset="0"/>
                <a:cs typeface="Times New Roman" pitchFamily="18" charset="0"/>
              </a:rPr>
              <a:t>thiol</a:t>
            </a:r>
            <a:r>
              <a:rPr lang="en-US" sz="2800" dirty="0" smtClean="0">
                <a:latin typeface="Times New Roman" pitchFamily="18" charset="0"/>
                <a:cs typeface="Times New Roman" pitchFamily="18" charset="0"/>
              </a:rPr>
              <a:t> ester (-COS-) </a:t>
            </a:r>
            <a:r>
              <a:rPr lang="en-US" sz="2800" dirty="0" err="1" smtClean="0">
                <a:latin typeface="Times New Roman" pitchFamily="18" charset="0"/>
                <a:cs typeface="Times New Roman" pitchFamily="18" charset="0"/>
              </a:rPr>
              <a:t>hydrolases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E.C. 3.1.3 enzymes are phosphoric monoester ( -O – PO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hydrolases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E.C. 3.1.4 enzymes are phosphoric </a:t>
            </a:r>
            <a:r>
              <a:rPr lang="en-US" sz="2800" dirty="0" err="1" smtClean="0">
                <a:latin typeface="Times New Roman" pitchFamily="18" charset="0"/>
                <a:cs typeface="Times New Roman" pitchFamily="18" charset="0"/>
              </a:rPr>
              <a:t>diester</a:t>
            </a:r>
            <a:r>
              <a:rPr lang="en-US" sz="2800" dirty="0" smtClean="0">
                <a:latin typeface="Times New Roman" pitchFamily="18" charset="0"/>
                <a:cs typeface="Times New Roman" pitchFamily="18" charset="0"/>
              </a:rPr>
              <a:t> ( -O-PO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 </a:t>
            </a:r>
            <a:r>
              <a:rPr lang="en-US" sz="2800" dirty="0" err="1" smtClean="0">
                <a:latin typeface="Times New Roman" pitchFamily="18" charset="0"/>
                <a:cs typeface="Times New Roman" pitchFamily="18" charset="0"/>
              </a:rPr>
              <a:t>hydrolases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62000"/>
            <a:ext cx="7391400" cy="4770537"/>
          </a:xfrm>
          <a:prstGeom prst="rect">
            <a:avLst/>
          </a:prstGeom>
        </p:spPr>
        <p:txBody>
          <a:bodyPr wrap="square">
            <a:spAutoFit/>
          </a:bodyPr>
          <a:lstStyle/>
          <a:p>
            <a:r>
              <a:rPr lang="en-US" sz="2600" i="1" dirty="0" smtClean="0">
                <a:latin typeface="Times New Roman" pitchFamily="18" charset="0"/>
                <a:cs typeface="Times New Roman" pitchFamily="18" charset="0"/>
              </a:rPr>
              <a:t>Main Class 4: </a:t>
            </a:r>
            <a:r>
              <a:rPr lang="en-US" sz="2600" i="1" dirty="0" err="1" smtClean="0">
                <a:latin typeface="Times New Roman" pitchFamily="18" charset="0"/>
                <a:cs typeface="Times New Roman" pitchFamily="18" charset="0"/>
              </a:rPr>
              <a:t>Lyases</a:t>
            </a:r>
            <a:endParaRPr lang="en-US" sz="2600" i="1"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These enzymes catalyze the non-hydrolytic removal of groups from substrates, </a:t>
            </a:r>
            <a:r>
              <a:rPr lang="en-US" sz="2600" dirty="0" smtClean="0">
                <a:latin typeface="Times New Roman" pitchFamily="18" charset="0"/>
                <a:cs typeface="Times New Roman" pitchFamily="18" charset="0"/>
              </a:rPr>
              <a:t>often leaving </a:t>
            </a:r>
            <a:r>
              <a:rPr lang="en-US" sz="2600" dirty="0">
                <a:latin typeface="Times New Roman" pitchFamily="18" charset="0"/>
                <a:cs typeface="Times New Roman" pitchFamily="18" charset="0"/>
              </a:rPr>
              <a:t>double bonds</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smtClean="0">
                <a:latin typeface="Times New Roman" pitchFamily="18" charset="0"/>
                <a:cs typeface="Times New Roman" pitchFamily="18" charset="0"/>
              </a:rPr>
              <a:t>second digit in the classification indicates the bond broken, for example:</a:t>
            </a:r>
          </a:p>
          <a:p>
            <a:r>
              <a:rPr lang="en-US" sz="2600" i="1" dirty="0" smtClean="0">
                <a:latin typeface="Times New Roman" pitchFamily="18" charset="0"/>
                <a:cs typeface="Times New Roman" pitchFamily="18" charset="0"/>
              </a:rPr>
              <a:t>Second digit                 Bond broken</a:t>
            </a:r>
          </a:p>
          <a:p>
            <a:endParaRPr lang="en-US" sz="2600" i="1"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1                                      C-C</a:t>
            </a:r>
          </a:p>
          <a:p>
            <a:r>
              <a:rPr lang="en-US" sz="2600" dirty="0" smtClean="0">
                <a:latin typeface="Times New Roman" pitchFamily="18" charset="0"/>
                <a:cs typeface="Times New Roman" pitchFamily="18" charset="0"/>
              </a:rPr>
              <a:t>2                                      C-O</a:t>
            </a:r>
          </a:p>
          <a:p>
            <a:r>
              <a:rPr lang="en-US" sz="2600" dirty="0" smtClean="0">
                <a:latin typeface="Times New Roman" pitchFamily="18" charset="0"/>
                <a:cs typeface="Times New Roman" pitchFamily="18" charset="0"/>
              </a:rPr>
              <a:t>3                                      C-N</a:t>
            </a:r>
          </a:p>
          <a:p>
            <a:r>
              <a:rPr lang="en-US" sz="2600" dirty="0" smtClean="0">
                <a:latin typeface="Times New Roman" pitchFamily="18" charset="0"/>
                <a:cs typeface="Times New Roman" pitchFamily="18" charset="0"/>
              </a:rPr>
              <a:t>4                                      C-S</a:t>
            </a:r>
          </a:p>
          <a:p>
            <a:endParaRPr lang="en-US" dirty="0" smtClean="0">
              <a:latin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153400" cy="4247317"/>
          </a:xfrm>
          <a:prstGeom prst="rect">
            <a:avLst/>
          </a:prstGeom>
        </p:spPr>
        <p:txBody>
          <a:bodyPr wrap="square">
            <a:spAutoFit/>
          </a:bodyPr>
          <a:lstStyle/>
          <a:p>
            <a:r>
              <a:rPr lang="en-US" sz="2800" dirty="0" smtClean="0">
                <a:latin typeface="Times New Roman" pitchFamily="18" charset="0"/>
                <a:cs typeface="Times New Roman" pitchFamily="18" charset="0"/>
              </a:rPr>
              <a:t>The third digit refers to the type of group removed. Thus, for the C-C </a:t>
            </a:r>
            <a:r>
              <a:rPr lang="en-US" sz="2800" dirty="0" err="1" smtClean="0">
                <a:latin typeface="Times New Roman" pitchFamily="18" charset="0"/>
                <a:cs typeface="Times New Roman" pitchFamily="18" charset="0"/>
              </a:rPr>
              <a:t>lyases</a:t>
            </a:r>
            <a:r>
              <a:rPr lang="en-US" sz="2800" dirty="0" smtClean="0">
                <a:latin typeface="Times New Roman" pitchFamily="18" charset="0"/>
                <a:cs typeface="Times New Roman" pitchFamily="18" charset="0"/>
              </a:rPr>
              <a:t>:</a:t>
            </a:r>
          </a:p>
          <a:p>
            <a:r>
              <a:rPr lang="en-US" sz="2800" i="1" dirty="0" smtClean="0">
                <a:latin typeface="Times New Roman" pitchFamily="18" charset="0"/>
                <a:cs typeface="Times New Roman" pitchFamily="18" charset="0"/>
              </a:rPr>
              <a:t>Third digit                                               Group removed</a:t>
            </a:r>
          </a:p>
          <a:p>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carboxyl group                                        (i.e. CO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aldehyde</a:t>
            </a:r>
            <a:r>
              <a:rPr lang="en-US" sz="2800" dirty="0" smtClean="0">
                <a:latin typeface="Times New Roman" pitchFamily="18" charset="0"/>
                <a:cs typeface="Times New Roman" pitchFamily="18" charset="0"/>
              </a:rPr>
              <a:t> group                                         (-CH=O)</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ketoacid</a:t>
            </a:r>
            <a:r>
              <a:rPr lang="en-US" sz="2800" dirty="0" smtClean="0">
                <a:latin typeface="Times New Roman" pitchFamily="18" charset="0"/>
                <a:cs typeface="Times New Roman" pitchFamily="18" charset="0"/>
              </a:rPr>
              <a:t> group                                          ( -CO.CO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924800" cy="5109091"/>
          </a:xfrm>
          <a:prstGeom prst="rect">
            <a:avLst/>
          </a:prstGeom>
        </p:spPr>
        <p:txBody>
          <a:bodyPr wrap="square">
            <a:spAutoFit/>
          </a:bodyPr>
          <a:lstStyle/>
          <a:p>
            <a:r>
              <a:rPr lang="en-US" sz="2800" i="1" dirty="0" smtClean="0">
                <a:latin typeface="Times New Roman" pitchFamily="18" charset="0"/>
                <a:cs typeface="Times New Roman" pitchFamily="18" charset="0"/>
              </a:rPr>
              <a:t>Main Class 5: </a:t>
            </a:r>
            <a:r>
              <a:rPr lang="en-US" sz="2800" i="1" dirty="0" err="1" smtClean="0">
                <a:latin typeface="Times New Roman" pitchFamily="18" charset="0"/>
                <a:cs typeface="Times New Roman" pitchFamily="18" charset="0"/>
              </a:rPr>
              <a:t>Isomerases</a:t>
            </a:r>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Enzymes catalyzing </a:t>
            </a:r>
            <a:r>
              <a:rPr lang="en-US" sz="2800" dirty="0" err="1" smtClean="0">
                <a:latin typeface="Times New Roman" pitchFamily="18" charset="0"/>
                <a:cs typeface="Times New Roman" pitchFamily="18" charset="0"/>
              </a:rPr>
              <a:t>isomerization</a:t>
            </a:r>
            <a:r>
              <a:rPr lang="en-US" sz="2800" dirty="0" smtClean="0">
                <a:latin typeface="Times New Roman" pitchFamily="18" charset="0"/>
                <a:cs typeface="Times New Roman" pitchFamily="18" charset="0"/>
              </a:rPr>
              <a:t> processes are classified according to the type of</a:t>
            </a:r>
          </a:p>
          <a:p>
            <a:r>
              <a:rPr lang="en-US" sz="2800" dirty="0" smtClean="0">
                <a:latin typeface="Times New Roman" pitchFamily="18" charset="0"/>
                <a:cs typeface="Times New Roman" pitchFamily="18" charset="0"/>
              </a:rPr>
              <a:t>reaction involved. For example:</a:t>
            </a:r>
          </a:p>
          <a:p>
            <a:r>
              <a:rPr lang="en-US" sz="2800" i="1" dirty="0" smtClean="0">
                <a:latin typeface="Times New Roman" pitchFamily="18" charset="0"/>
                <a:cs typeface="Times New Roman" pitchFamily="18" charset="0"/>
              </a:rPr>
              <a:t>Second digit             Type of reaction</a:t>
            </a:r>
          </a:p>
          <a:p>
            <a:endParaRPr lang="en-US" sz="2800" i="1" dirty="0" smtClean="0">
              <a:latin typeface="Times New Roman" pitchFamily="18" charset="0"/>
              <a:cs typeface="Times New Roman" pitchFamily="18" charset="0"/>
            </a:endParaRPr>
          </a:p>
          <a:p>
            <a:pPr marL="514350" indent="-514350">
              <a:buAutoNum type="arabicPlain"/>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Racemization</a:t>
            </a:r>
            <a:r>
              <a:rPr lang="en-US" sz="2800" dirty="0" smtClean="0">
                <a:latin typeface="Times New Roman" pitchFamily="18" charset="0"/>
                <a:cs typeface="Times New Roman" pitchFamily="18" charset="0"/>
              </a:rPr>
              <a:t> or epimerization (inversion</a:t>
            </a:r>
          </a:p>
          <a:p>
            <a:pPr marL="514350" indent="-514350"/>
            <a:r>
              <a:rPr lang="en-US" sz="2800" dirty="0" smtClean="0">
                <a:latin typeface="Times New Roman" pitchFamily="18" charset="0"/>
                <a:cs typeface="Times New Roman" pitchFamily="18" charset="0"/>
              </a:rPr>
              <a:t>                 at an asymmetric carbon atom)</a:t>
            </a:r>
          </a:p>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cis</a:t>
            </a:r>
            <a:r>
              <a:rPr lang="en-US" sz="2800" dirty="0" smtClean="0">
                <a:latin typeface="Times New Roman" pitchFamily="18" charset="0"/>
                <a:cs typeface="Times New Roman" pitchFamily="18" charset="0"/>
              </a:rPr>
              <a:t>-trans </a:t>
            </a:r>
            <a:r>
              <a:rPr lang="en-US" sz="2800" dirty="0" err="1" smtClean="0">
                <a:latin typeface="Times New Roman" pitchFamily="18" charset="0"/>
                <a:cs typeface="Times New Roman" pitchFamily="18" charset="0"/>
              </a:rPr>
              <a:t>isomerization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intramolecular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oxidoreductases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intramolecular</a:t>
            </a:r>
            <a:r>
              <a:rPr lang="en-US" sz="2800" dirty="0" smtClean="0">
                <a:latin typeface="Times New Roman" pitchFamily="18" charset="0"/>
                <a:cs typeface="Times New Roman" pitchFamily="18" charset="0"/>
              </a:rPr>
              <a:t> transfer reaction</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467600" cy="4832092"/>
          </a:xfrm>
          <a:prstGeom prst="rect">
            <a:avLst/>
          </a:prstGeom>
        </p:spPr>
        <p:txBody>
          <a:bodyPr wrap="square">
            <a:spAutoFit/>
          </a:bodyPr>
          <a:lstStyle/>
          <a:p>
            <a:r>
              <a:rPr lang="en-US" sz="2800" dirty="0" smtClean="0">
                <a:latin typeface="Times New Roman" pitchFamily="18" charset="0"/>
                <a:cs typeface="Times New Roman" pitchFamily="18" charset="0"/>
              </a:rPr>
              <a:t>The third digit describes the type of molecule undergoing </a:t>
            </a:r>
            <a:r>
              <a:rPr lang="en-US" sz="2800" dirty="0" err="1" smtClean="0">
                <a:latin typeface="Times New Roman" pitchFamily="18" charset="0"/>
                <a:cs typeface="Times New Roman" pitchFamily="18" charset="0"/>
              </a:rPr>
              <a:t>isomerization</a:t>
            </a:r>
            <a:r>
              <a:rPr lang="en-US" sz="2800" dirty="0" smtClean="0">
                <a:latin typeface="Times New Roman" pitchFamily="18" charset="0"/>
                <a:cs typeface="Times New Roman" pitchFamily="18" charset="0"/>
              </a:rPr>
              <a:t>. Thus,</a:t>
            </a:r>
          </a:p>
          <a:p>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racemases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epimerases</a:t>
            </a:r>
            <a:r>
              <a:rPr lang="en-US" sz="2800" dirty="0" smtClean="0">
                <a:latin typeface="Times New Roman" pitchFamily="18" charset="0"/>
                <a:cs typeface="Times New Roman" pitchFamily="18" charset="0"/>
              </a:rPr>
              <a:t>:</a:t>
            </a:r>
          </a:p>
          <a:p>
            <a:r>
              <a:rPr lang="en-US" sz="2800" i="1" dirty="0" smtClean="0">
                <a:latin typeface="Times New Roman" pitchFamily="18" charset="0"/>
                <a:cs typeface="Times New Roman" pitchFamily="18" charset="0"/>
              </a:rPr>
              <a:t>Third digit                                 Substrate</a:t>
            </a:r>
          </a:p>
          <a:p>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amino acids</a:t>
            </a:r>
          </a:p>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hydroxy</a:t>
            </a:r>
            <a:r>
              <a:rPr lang="en-US" sz="2800" dirty="0" smtClean="0">
                <a:latin typeface="Times New Roman" pitchFamily="18" charset="0"/>
                <a:cs typeface="Times New Roman" pitchFamily="18" charset="0"/>
              </a:rPr>
              <a:t> acids</a:t>
            </a:r>
          </a:p>
          <a:p>
            <a:r>
              <a:rPr lang="en-US" sz="2800" dirty="0" smtClean="0">
                <a:latin typeface="Times New Roman" pitchFamily="18" charset="0"/>
                <a:cs typeface="Times New Roman" pitchFamily="18" charset="0"/>
              </a:rPr>
              <a:t>3                                                    carbohydrates</a:t>
            </a:r>
          </a:p>
          <a:p>
            <a:r>
              <a:rPr lang="en-US" sz="2800" dirty="0" smtClean="0">
                <a:latin typeface="Times New Roman" pitchFamily="18" charset="0"/>
                <a:cs typeface="Times New Roman" pitchFamily="18" charset="0"/>
              </a:rPr>
              <a:t>An example is </a:t>
            </a:r>
            <a:r>
              <a:rPr lang="en-US" sz="2800" dirty="0" err="1" smtClean="0">
                <a:latin typeface="Times New Roman" pitchFamily="18" charset="0"/>
                <a:cs typeface="Times New Roman" pitchFamily="18" charset="0"/>
              </a:rPr>
              <a:t>alanine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racemase</a:t>
            </a:r>
            <a:r>
              <a:rPr lang="en-US" sz="2800" dirty="0" smtClean="0">
                <a:latin typeface="Times New Roman" pitchFamily="18" charset="0"/>
                <a:cs typeface="Times New Roman" pitchFamily="18" charset="0"/>
              </a:rPr>
              <a:t> (E.C. 5.1.1.1) which catalyses:</a:t>
            </a:r>
          </a:p>
          <a:p>
            <a:pPr algn="ctr"/>
            <a:r>
              <a:rPr lang="en-US" sz="2800" dirty="0" smtClean="0">
                <a:latin typeface="Times New Roman" pitchFamily="18" charset="0"/>
                <a:cs typeface="Times New Roman" pitchFamily="18" charset="0"/>
              </a:rPr>
              <a:t>L-</a:t>
            </a:r>
            <a:r>
              <a:rPr lang="en-US" sz="2800" dirty="0" err="1" smtClean="0">
                <a:latin typeface="Times New Roman" pitchFamily="18" charset="0"/>
                <a:cs typeface="Times New Roman" pitchFamily="18" charset="0"/>
              </a:rPr>
              <a:t>alanine</a:t>
            </a:r>
            <a:r>
              <a:rPr lang="en-US" sz="2800" dirty="0" smtClean="0">
                <a:latin typeface="Times New Roman" pitchFamily="18" charset="0"/>
                <a:cs typeface="Times New Roman" pitchFamily="18" charset="0"/>
              </a:rPr>
              <a:t> ↔ D-</a:t>
            </a:r>
            <a:r>
              <a:rPr lang="en-US" sz="2800" dirty="0" err="1" smtClean="0">
                <a:latin typeface="Times New Roman" pitchFamily="18" charset="0"/>
                <a:cs typeface="Times New Roman" pitchFamily="18" charset="0"/>
              </a:rPr>
              <a:t>alanine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7417415"/>
          </a:xfrm>
          <a:prstGeom prst="rect">
            <a:avLst/>
          </a:prstGeom>
        </p:spPr>
        <p:txBody>
          <a:bodyPr wrap="square">
            <a:spAutoFit/>
          </a:bodyPr>
          <a:lstStyle/>
          <a:p>
            <a:r>
              <a:rPr lang="en-US" sz="3200" dirty="0" smtClean="0">
                <a:latin typeface="Times New Roman" pitchFamily="18" charset="0"/>
                <a:cs typeface="Times New Roman" pitchFamily="18" charset="0"/>
              </a:rPr>
              <a:t>Like all catalysts, enzymes do not change the position of equilibrium. That is, enzymes cannot make a reaction take place that would not occur without them. Instead, they increase the reaction rate: They cause reactions to take place </a:t>
            </a:r>
            <a:r>
              <a:rPr lang="en-US" sz="3200" b="1" dirty="0" smtClean="0">
                <a:solidFill>
                  <a:srgbClr val="FF0000"/>
                </a:solidFill>
                <a:latin typeface="Times New Roman" pitchFamily="18" charset="0"/>
                <a:cs typeface="Times New Roman" pitchFamily="18" charset="0"/>
              </a:rPr>
              <a:t>faster</a:t>
            </a:r>
            <a:r>
              <a:rPr lang="en-US" sz="3200"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by lowering the activation energy</a:t>
            </a:r>
            <a:r>
              <a:rPr lang="en-US" sz="3200" b="1" dirty="0" smtClean="0">
                <a:solidFill>
                  <a:srgbClr val="0070C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As catalysts, enzymes are remarkable in two respects:</a:t>
            </a:r>
            <a:endParaRPr lang="en-US" sz="3200" b="1" dirty="0" smtClean="0">
              <a:latin typeface="Times New Roman" pitchFamily="18" charset="0"/>
              <a:cs typeface="Times New Roman" pitchFamily="18" charset="0"/>
            </a:endParaRPr>
          </a:p>
          <a:p>
            <a:pPr marL="514350" indent="-514350">
              <a:buFont typeface="+mj-lt"/>
              <a:buAutoNum type="arabicPeriod"/>
            </a:pPr>
            <a:r>
              <a:rPr lang="en-US" sz="3200" dirty="0" smtClean="0">
                <a:latin typeface="Times New Roman" pitchFamily="18" charset="0"/>
                <a:cs typeface="Times New Roman" pitchFamily="18" charset="0"/>
              </a:rPr>
              <a:t>They are extremely effective, increasing reaction rates by anywhere from</a:t>
            </a:r>
            <a:r>
              <a:rPr lang="en-US" sz="3200" b="1" dirty="0" smtClean="0">
                <a:solidFill>
                  <a:srgbClr val="FF0000"/>
                </a:solidFill>
                <a:latin typeface="Times New Roman" pitchFamily="18" charset="0"/>
                <a:cs typeface="Times New Roman" pitchFamily="18" charset="0"/>
              </a:rPr>
              <a:t>10</a:t>
            </a:r>
            <a:r>
              <a:rPr lang="en-US" sz="3200" b="1" baseline="30000" dirty="0" smtClean="0">
                <a:solidFill>
                  <a:srgbClr val="FF0000"/>
                </a:solidFill>
                <a:latin typeface="Times New Roman" pitchFamily="18" charset="0"/>
                <a:cs typeface="Times New Roman" pitchFamily="18" charset="0"/>
              </a:rPr>
              <a:t>9</a:t>
            </a:r>
            <a:r>
              <a:rPr lang="en-US" sz="3200" baseline="300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to</a:t>
            </a:r>
            <a:r>
              <a:rPr lang="en-US" sz="3200" b="1" dirty="0" smtClean="0">
                <a:solidFill>
                  <a:srgbClr val="FF0000"/>
                </a:solidFill>
                <a:latin typeface="Times New Roman" pitchFamily="18" charset="0"/>
                <a:cs typeface="Times New Roman" pitchFamily="18" charset="0"/>
              </a:rPr>
              <a:t>10</a:t>
            </a:r>
            <a:r>
              <a:rPr lang="en-US" sz="3200" b="1" baseline="30000" dirty="0" smtClean="0">
                <a:solidFill>
                  <a:srgbClr val="FF0000"/>
                </a:solidFill>
                <a:latin typeface="Times New Roman" pitchFamily="18" charset="0"/>
                <a:cs typeface="Times New Roman" pitchFamily="18" charset="0"/>
              </a:rPr>
              <a:t>20</a:t>
            </a:r>
            <a:r>
              <a:rPr lang="en-US" sz="3200" baseline="300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times.</a:t>
            </a:r>
          </a:p>
          <a:p>
            <a:pPr marL="514350" indent="-514350">
              <a:buFont typeface="+mj-lt"/>
              <a:buAutoNum type="arabicPeriod"/>
            </a:pPr>
            <a:r>
              <a:rPr lang="en-US" sz="3200" dirty="0" smtClean="0">
                <a:latin typeface="Times New Roman" pitchFamily="18" charset="0"/>
                <a:cs typeface="Times New Roman" pitchFamily="18" charset="0"/>
              </a:rPr>
              <a:t>Most of them are extremely </a:t>
            </a:r>
            <a:r>
              <a:rPr lang="en-US" sz="3200" b="1" u="sng" dirty="0" smtClean="0">
                <a:solidFill>
                  <a:srgbClr val="FF0000"/>
                </a:solidFill>
                <a:latin typeface="Times New Roman" pitchFamily="18" charset="0"/>
                <a:cs typeface="Times New Roman" pitchFamily="18" charset="0"/>
              </a:rPr>
              <a:t>specific</a:t>
            </a:r>
          </a:p>
          <a:p>
            <a:endParaRPr lang="en-US" sz="3200" baseline="300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baseline="300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82000" cy="6555641"/>
          </a:xfrm>
          <a:prstGeom prst="rect">
            <a:avLst/>
          </a:prstGeom>
        </p:spPr>
        <p:txBody>
          <a:bodyPr wrap="square">
            <a:spAutoFit/>
          </a:bodyPr>
          <a:lstStyle/>
          <a:p>
            <a:r>
              <a:rPr lang="en-US" sz="2800" i="1" dirty="0" smtClean="0">
                <a:latin typeface="Times New Roman" pitchFamily="18" charset="0"/>
                <a:cs typeface="Times New Roman" pitchFamily="18" charset="0"/>
              </a:rPr>
              <a:t>Main Class 6: </a:t>
            </a:r>
            <a:r>
              <a:rPr lang="en-US" sz="2800" i="1" dirty="0" err="1" smtClean="0">
                <a:latin typeface="Times New Roman" pitchFamily="18" charset="0"/>
                <a:cs typeface="Times New Roman" pitchFamily="18" charset="0"/>
              </a:rPr>
              <a:t>Ligases</a:t>
            </a:r>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These enzymes catalyze the synthesis of new bonds, coupled to the breakdown of ATP or other nucleotide </a:t>
            </a:r>
            <a:r>
              <a:rPr lang="en-US" sz="2800" dirty="0" err="1" smtClean="0">
                <a:latin typeface="Times New Roman" pitchFamily="18" charset="0"/>
                <a:cs typeface="Times New Roman" pitchFamily="18" charset="0"/>
              </a:rPr>
              <a:t>triphosphates</a:t>
            </a:r>
            <a:r>
              <a:rPr lang="en-US" sz="2800" dirty="0" smtClean="0">
                <a:latin typeface="Times New Roman" pitchFamily="18" charset="0"/>
                <a:cs typeface="Times New Roman" pitchFamily="18" charset="0"/>
              </a:rPr>
              <a:t>. The reactions are of the form:</a:t>
            </a:r>
          </a:p>
          <a:p>
            <a:r>
              <a:rPr lang="es-ES" sz="2800" dirty="0" smtClean="0">
                <a:latin typeface="Times New Roman" pitchFamily="18" charset="0"/>
                <a:cs typeface="Times New Roman" pitchFamily="18" charset="0"/>
              </a:rPr>
              <a:t>X + Y + ATP ↔ X-Y + ADP + P</a:t>
            </a:r>
            <a:r>
              <a:rPr lang="es-ES" sz="2800" baseline="-25000" dirty="0" smtClean="0">
                <a:latin typeface="Times New Roman" pitchFamily="18" charset="0"/>
                <a:cs typeface="Times New Roman" pitchFamily="18" charset="0"/>
              </a:rPr>
              <a:t>i</a:t>
            </a:r>
          </a:p>
          <a:p>
            <a:r>
              <a:rPr lang="es-ES" sz="2800" dirty="0" err="1" smtClean="0">
                <a:latin typeface="Times New Roman" pitchFamily="18" charset="0"/>
                <a:cs typeface="Times New Roman" pitchFamily="18" charset="0"/>
              </a:rPr>
              <a:t>or</a:t>
            </a:r>
            <a:r>
              <a:rPr lang="es-ES" sz="2800" dirty="0" smtClean="0">
                <a:latin typeface="Times New Roman" pitchFamily="18" charset="0"/>
                <a:cs typeface="Times New Roman" pitchFamily="18" charset="0"/>
              </a:rPr>
              <a:t> X + Y + ATP ↔ X-Y + AMP + (PP)</a:t>
            </a:r>
            <a:r>
              <a:rPr lang="es-ES" sz="2800" baseline="-25000" dirty="0" smtClean="0">
                <a:latin typeface="Times New Roman" pitchFamily="18" charset="0"/>
                <a:cs typeface="Times New Roman" pitchFamily="18" charset="0"/>
              </a:rPr>
              <a:t>i</a:t>
            </a:r>
          </a:p>
          <a:p>
            <a:r>
              <a:rPr lang="en-US" sz="2800" dirty="0" smtClean="0">
                <a:latin typeface="Times New Roman" pitchFamily="18" charset="0"/>
                <a:cs typeface="Times New Roman" pitchFamily="18" charset="0"/>
              </a:rPr>
              <a:t>The second digit in the code indicates the type of bond synthesized. For example:</a:t>
            </a:r>
          </a:p>
          <a:p>
            <a:r>
              <a:rPr lang="en-US" sz="2800" i="1" dirty="0" smtClean="0"/>
              <a:t>Second digit                          Bond synthesized</a:t>
            </a:r>
          </a:p>
          <a:p>
            <a:r>
              <a:rPr lang="en-US" sz="2800" dirty="0" smtClean="0">
                <a:latin typeface="Times New Roman" pitchFamily="18" charset="0"/>
                <a:cs typeface="Times New Roman" pitchFamily="18" charset="0"/>
              </a:rPr>
              <a:t>1                                                     C-O</a:t>
            </a:r>
          </a:p>
          <a:p>
            <a:r>
              <a:rPr lang="en-US" sz="2800" dirty="0" smtClean="0">
                <a:latin typeface="Times New Roman" pitchFamily="18" charset="0"/>
                <a:cs typeface="Times New Roman" pitchFamily="18" charset="0"/>
              </a:rPr>
              <a:t>2                                                     C-S</a:t>
            </a:r>
          </a:p>
          <a:p>
            <a:r>
              <a:rPr lang="en-US" sz="2800" dirty="0" smtClean="0">
                <a:latin typeface="Times New Roman" pitchFamily="18" charset="0"/>
                <a:cs typeface="Times New Roman" pitchFamily="18" charset="0"/>
              </a:rPr>
              <a:t>3                                                     C-N</a:t>
            </a:r>
          </a:p>
          <a:p>
            <a:r>
              <a:rPr lang="en-US" sz="2800" dirty="0" smtClean="0">
                <a:latin typeface="Times New Roman" pitchFamily="18" charset="0"/>
                <a:cs typeface="Times New Roman" pitchFamily="18" charset="0"/>
              </a:rPr>
              <a:t>4                                                     C-C</a:t>
            </a:r>
          </a:p>
          <a:p>
            <a:endParaRPr lang="en-US" sz="2800" dirty="0" smtClean="0"/>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4524315"/>
          </a:xfrm>
          <a:prstGeom prst="rect">
            <a:avLst/>
          </a:prstGeom>
        </p:spPr>
        <p:txBody>
          <a:bodyPr wrap="square">
            <a:spAutoFit/>
          </a:bodyPr>
          <a:lstStyle/>
          <a:p>
            <a:r>
              <a:rPr lang="en-US" sz="3200" dirty="0" smtClean="0">
                <a:latin typeface="Times New Roman" pitchFamily="18" charset="0"/>
                <a:cs typeface="Times New Roman" pitchFamily="18" charset="0"/>
              </a:rPr>
              <a:t>The third digit further describes the bond being formed. Thus</a:t>
            </a:r>
          </a:p>
          <a:p>
            <a:r>
              <a:rPr lang="en-US" sz="3200" dirty="0" smtClean="0">
                <a:latin typeface="Times New Roman" pitchFamily="18" charset="0"/>
                <a:cs typeface="Times New Roman" pitchFamily="18" charset="0"/>
              </a:rPr>
              <a:t>E.C. 6.3.l enzymes are acid-ammonia </a:t>
            </a:r>
            <a:r>
              <a:rPr lang="en-US" sz="3200" dirty="0" err="1" smtClean="0">
                <a:latin typeface="Times New Roman" pitchFamily="18" charset="0"/>
                <a:cs typeface="Times New Roman" pitchFamily="18" charset="0"/>
              </a:rPr>
              <a:t>ligases</a:t>
            </a:r>
            <a:r>
              <a:rPr lang="en-US" sz="3200" dirty="0" smtClean="0">
                <a:latin typeface="Times New Roman" pitchFamily="18" charset="0"/>
                <a:cs typeface="Times New Roman" pitchFamily="18" charset="0"/>
              </a:rPr>
              <a:t> (amide, -CONH</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synthases</a:t>
            </a:r>
            <a:r>
              <a:rPr lang="en-US" sz="3200" dirty="0" smtClean="0">
                <a:latin typeface="Times New Roman" pitchFamily="18" charset="0"/>
                <a:cs typeface="Times New Roman" pitchFamily="18" charset="0"/>
              </a:rPr>
              <a:t>) and E.C. 6.3.2 enzymes are acid-amino acid </a:t>
            </a:r>
            <a:r>
              <a:rPr lang="en-US" sz="3200" dirty="0" err="1" smtClean="0">
                <a:latin typeface="Times New Roman" pitchFamily="18" charset="0"/>
                <a:cs typeface="Times New Roman" pitchFamily="18" charset="0"/>
              </a:rPr>
              <a:t>ligases</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(peptide, -CONH-, </a:t>
            </a:r>
            <a:r>
              <a:rPr lang="en-US" sz="3200" dirty="0" err="1" smtClean="0">
                <a:latin typeface="Times New Roman" pitchFamily="18" charset="0"/>
                <a:cs typeface="Times New Roman" pitchFamily="18" charset="0"/>
              </a:rPr>
              <a:t>synthases</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Prior to 1984, such enzymes could also be known as </a:t>
            </a:r>
            <a:r>
              <a:rPr lang="en-US" sz="3200" b="1" dirty="0" err="1" smtClean="0">
                <a:solidFill>
                  <a:srgbClr val="0000CC"/>
                </a:solidFill>
                <a:latin typeface="Times New Roman" pitchFamily="18" charset="0"/>
                <a:cs typeface="Times New Roman" pitchFamily="18" charset="0"/>
              </a:rPr>
              <a:t>synthetases</a:t>
            </a:r>
            <a:r>
              <a:rPr lang="en-US" sz="3200" b="1" dirty="0" smtClean="0">
                <a:solidFill>
                  <a:srgbClr val="0000CC"/>
                </a:solidFill>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438" y="1174750"/>
            <a:ext cx="5216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5"/>
          <p:cNvSpPr txBox="1">
            <a:spLocks noChangeArrowheads="1"/>
          </p:cNvSpPr>
          <p:nvPr/>
        </p:nvSpPr>
        <p:spPr bwMode="auto">
          <a:xfrm>
            <a:off x="685800" y="2209800"/>
            <a:ext cx="792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3200" dirty="0">
                <a:latin typeface="Times New Roman" pitchFamily="18" charset="0"/>
                <a:cs typeface="Times New Roman" pitchFamily="18" charset="0"/>
              </a:rPr>
              <a:t>Enzymes bring substrates together to form an enzyme-substrate complex on a particular region of the enzyme called the </a:t>
            </a:r>
            <a:r>
              <a:rPr lang="en-US" sz="3200" b="1" dirty="0">
                <a:solidFill>
                  <a:srgbClr val="0000CC"/>
                </a:solidFill>
                <a:latin typeface="Times New Roman" pitchFamily="18" charset="0"/>
                <a:cs typeface="Times New Roman" pitchFamily="18" charset="0"/>
              </a:rPr>
              <a:t>active site</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a:p>
            <a:r>
              <a:rPr lang="en-US" sz="3200" dirty="0">
                <a:latin typeface="Times New Roman" pitchFamily="18" charset="0"/>
                <a:cs typeface="Times New Roman" pitchFamily="18" charset="0"/>
              </a:rPr>
              <a:t>The interaction of the enzyme and substrates at the active site promotes the formation of the transition state.</a:t>
            </a:r>
          </a:p>
        </p:txBody>
      </p:sp>
      <p:pic>
        <p:nvPicPr>
          <p:cNvPr id="5" name="Picture 4"/>
          <p:cNvPicPr>
            <a:picLocks noChangeAspect="1"/>
          </p:cNvPicPr>
          <p:nvPr/>
        </p:nvPicPr>
        <p:blipFill>
          <a:blip r:embed="rId3" cstate="print"/>
          <a:stretch>
            <a:fillRect/>
          </a:stretch>
        </p:blipFill>
        <p:spPr>
          <a:xfrm>
            <a:off x="1295400" y="385428"/>
            <a:ext cx="6146800" cy="660400"/>
          </a:xfrm>
          <a:prstGeom prst="rect">
            <a:avLst/>
          </a:prstGeom>
        </p:spPr>
      </p:pic>
    </p:spTree>
    <p:extLst>
      <p:ext uri="{BB962C8B-B14F-4D97-AF65-F5344CB8AC3E}">
        <p14:creationId xmlns:p14="http://schemas.microsoft.com/office/powerpoint/2010/main" val="4068293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75" y="990600"/>
            <a:ext cx="70754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Box 4"/>
          <p:cNvSpPr txBox="1">
            <a:spLocks noChangeArrowheads="1"/>
          </p:cNvSpPr>
          <p:nvPr/>
        </p:nvSpPr>
        <p:spPr bwMode="auto">
          <a:xfrm>
            <a:off x="685800" y="1905000"/>
            <a:ext cx="8001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buFontTx/>
              <a:buAutoNum type="arabicPeriod"/>
            </a:pPr>
            <a:r>
              <a:rPr lang="en-US" sz="2800" dirty="0">
                <a:latin typeface="Times New Roman" pitchFamily="18" charset="0"/>
                <a:cs typeface="Times New Roman" pitchFamily="18" charset="0"/>
              </a:rPr>
              <a:t>The active site is a three-dimensional cleft or crevice created by amino acids from different parts of the primary structure.</a:t>
            </a:r>
          </a:p>
          <a:p>
            <a:pPr>
              <a:buFontTx/>
              <a:buAutoNum type="arabicPeriod"/>
            </a:pPr>
            <a:r>
              <a:rPr lang="en-US" sz="2800" dirty="0">
                <a:latin typeface="Times New Roman" pitchFamily="18" charset="0"/>
                <a:cs typeface="Times New Roman" pitchFamily="18" charset="0"/>
              </a:rPr>
              <a:t>The active site constitutes a small portion of the enzyme volume.</a:t>
            </a:r>
          </a:p>
          <a:p>
            <a:pPr>
              <a:buFontTx/>
              <a:buAutoNum type="arabicPeriod"/>
            </a:pPr>
            <a:r>
              <a:rPr lang="en-US" sz="2800" dirty="0">
                <a:latin typeface="Times New Roman" pitchFamily="18" charset="0"/>
                <a:cs typeface="Times New Roman" pitchFamily="18" charset="0"/>
              </a:rPr>
              <a:t>Active sites create unique microenvironments.</a:t>
            </a:r>
          </a:p>
          <a:p>
            <a:pPr>
              <a:buFontTx/>
              <a:buAutoNum type="arabicPeriod"/>
            </a:pPr>
            <a:r>
              <a:rPr lang="en-US" sz="2800" dirty="0">
                <a:latin typeface="Times New Roman" pitchFamily="18" charset="0"/>
                <a:cs typeface="Times New Roman" pitchFamily="18" charset="0"/>
              </a:rPr>
              <a:t>The interaction of the enzyme and substrate at the active site involves multiple weak interactions.</a:t>
            </a:r>
          </a:p>
          <a:p>
            <a:pPr>
              <a:buFontTx/>
              <a:buAutoNum type="arabicPeriod"/>
            </a:pPr>
            <a:r>
              <a:rPr lang="en-US" sz="2800" b="1" dirty="0">
                <a:solidFill>
                  <a:srgbClr val="0000CC"/>
                </a:solidFill>
                <a:latin typeface="Times New Roman" pitchFamily="18" charset="0"/>
                <a:cs typeface="Times New Roman" pitchFamily="18" charset="0"/>
              </a:rPr>
              <a:t>Enzyme specificity </a:t>
            </a:r>
            <a:r>
              <a:rPr lang="en-US" sz="2800" dirty="0">
                <a:latin typeface="Times New Roman" pitchFamily="18" charset="0"/>
                <a:cs typeface="Times New Roman" pitchFamily="18" charset="0"/>
              </a:rPr>
              <a:t>depends on the molecular architecture at the active site.</a:t>
            </a:r>
          </a:p>
          <a:p>
            <a:pPr>
              <a:buFontTx/>
              <a:buAutoNum type="arabicPeriod"/>
            </a:pP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stretch>
            <a:fillRect/>
          </a:stretch>
        </p:blipFill>
        <p:spPr>
          <a:xfrm>
            <a:off x="1295400" y="385428"/>
            <a:ext cx="6146800" cy="660400"/>
          </a:xfrm>
          <a:prstGeom prst="rect">
            <a:avLst/>
          </a:prstGeom>
        </p:spPr>
      </p:pic>
    </p:spTree>
    <p:extLst>
      <p:ext uri="{BB962C8B-B14F-4D97-AF65-F5344CB8AC3E}">
        <p14:creationId xmlns:p14="http://schemas.microsoft.com/office/powerpoint/2010/main" val="1270440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43000"/>
            <a:ext cx="70754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1"/>
          <p:cNvSpPr txBox="1">
            <a:spLocks noChangeArrowheads="1"/>
          </p:cNvSpPr>
          <p:nvPr/>
        </p:nvSpPr>
        <p:spPr bwMode="auto">
          <a:xfrm>
            <a:off x="304800" y="1828800"/>
            <a:ext cx="838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3200" dirty="0">
                <a:latin typeface="Times New Roman" pitchFamily="18" charset="0"/>
                <a:cs typeface="Times New Roman" pitchFamily="18" charset="0"/>
              </a:rPr>
              <a:t>Enzymes </a:t>
            </a:r>
            <a:r>
              <a:rPr lang="en-US" sz="3200" b="1" u="sng" dirty="0">
                <a:solidFill>
                  <a:srgbClr val="FF0000"/>
                </a:solidFill>
                <a:latin typeface="Times New Roman" pitchFamily="18" charset="0"/>
                <a:cs typeface="Times New Roman" pitchFamily="18" charset="0"/>
              </a:rPr>
              <a:t>do not </a:t>
            </a:r>
            <a:r>
              <a:rPr lang="en-US" sz="3200" dirty="0">
                <a:latin typeface="Times New Roman" pitchFamily="18" charset="0"/>
                <a:cs typeface="Times New Roman" pitchFamily="18" charset="0"/>
              </a:rPr>
              <a:t>interact with their substrates like a lock and key. </a:t>
            </a:r>
          </a:p>
          <a:p>
            <a:r>
              <a:rPr lang="en-US" sz="3200" dirty="0">
                <a:latin typeface="Times New Roman" pitchFamily="18" charset="0"/>
                <a:cs typeface="Times New Roman" pitchFamily="18" charset="0"/>
              </a:rPr>
              <a:t>Rather, the enzyme changes shape upon substrate binding, a phenomenon called </a:t>
            </a:r>
            <a:r>
              <a:rPr lang="en-US" sz="3200" b="1" dirty="0">
                <a:solidFill>
                  <a:srgbClr val="0000CC"/>
                </a:solidFill>
                <a:latin typeface="Times New Roman" pitchFamily="18" charset="0"/>
                <a:cs typeface="Times New Roman" pitchFamily="18" charset="0"/>
              </a:rPr>
              <a:t>induced fit</a:t>
            </a:r>
            <a:r>
              <a:rPr lang="en-US" sz="3200" dirty="0">
                <a:latin typeface="Times New Roman" pitchFamily="18" charset="0"/>
                <a:cs typeface="Times New Roman" pitchFamily="18" charset="0"/>
              </a:rPr>
              <a:t>.</a:t>
            </a:r>
          </a:p>
        </p:txBody>
      </p:sp>
      <p:pic>
        <p:nvPicPr>
          <p:cNvPr id="4" name="Picture 3"/>
          <p:cNvPicPr>
            <a:picLocks noChangeAspect="1"/>
          </p:cNvPicPr>
          <p:nvPr/>
        </p:nvPicPr>
        <p:blipFill>
          <a:blip r:embed="rId3" cstate="print"/>
          <a:stretch>
            <a:fillRect/>
          </a:stretch>
        </p:blipFill>
        <p:spPr>
          <a:xfrm>
            <a:off x="1295400" y="443160"/>
            <a:ext cx="6146800" cy="660400"/>
          </a:xfrm>
          <a:prstGeom prst="rect">
            <a:avLst/>
          </a:prstGeom>
        </p:spPr>
      </p:pic>
    </p:spTree>
    <p:extLst>
      <p:ext uri="{BB962C8B-B14F-4D97-AF65-F5344CB8AC3E}">
        <p14:creationId xmlns:p14="http://schemas.microsoft.com/office/powerpoint/2010/main" val="2022273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CC"/>
                </a:solidFill>
                <a:latin typeface="Times New Roman" pitchFamily="18" charset="0"/>
                <a:cs typeface="Times New Roman" pitchFamily="18" charset="0"/>
              </a:rPr>
              <a:t>THE FISCHER 'LOCK-AND-KEY' HYPOTHESIS</a:t>
            </a:r>
            <a:endParaRPr lang="en-US" dirty="0">
              <a:solidFill>
                <a:srgbClr val="0000CC"/>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moczko 3e_fig06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20992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381000"/>
            <a:ext cx="8610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0000CC"/>
                </a:solidFill>
                <a:latin typeface="Times New Roman" pitchFamily="18" charset="0"/>
                <a:cs typeface="Times New Roman" pitchFamily="18" charset="0"/>
              </a:rPr>
              <a:t>THE KOSHLAND 'INDUCED-FIT' HYPOTHESIS</a:t>
            </a:r>
            <a:endParaRPr lang="en-US" dirty="0">
              <a:solidFill>
                <a:srgbClr val="0000CC"/>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moczko 3e_fig06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 y="292100"/>
            <a:ext cx="8546592" cy="6254496"/>
          </a:xfrm>
          <a:prstGeom prst="rect">
            <a:avLst/>
          </a:prstGeom>
        </p:spPr>
      </p:pic>
    </p:spTree>
    <p:extLst>
      <p:ext uri="{BB962C8B-B14F-4D97-AF65-F5344CB8AC3E}">
        <p14:creationId xmlns:p14="http://schemas.microsoft.com/office/powerpoint/2010/main" val="260163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04800"/>
            <a:ext cx="8915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304800"/>
            <a:ext cx="8763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82700"/>
            <a:ext cx="63611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Box 5"/>
          <p:cNvSpPr txBox="1">
            <a:spLocks noChangeArrowheads="1"/>
          </p:cNvSpPr>
          <p:nvPr/>
        </p:nvSpPr>
        <p:spPr bwMode="auto">
          <a:xfrm>
            <a:off x="609600" y="2222500"/>
            <a:ext cx="8356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3200" dirty="0">
                <a:latin typeface="Times New Roman" pitchFamily="18" charset="0"/>
                <a:cs typeface="Times New Roman" pitchFamily="18" charset="0"/>
              </a:rPr>
              <a:t>Binding energy is the free energy released upon interaction of the enzyme and substrate</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Binding energy is greatest when the enzyme interacts with the transition state, </a:t>
            </a:r>
            <a:r>
              <a:rPr lang="en-US" sz="3200" b="1" dirty="0">
                <a:solidFill>
                  <a:srgbClr val="0000CC"/>
                </a:solidFill>
                <a:latin typeface="Times New Roman" pitchFamily="18" charset="0"/>
                <a:cs typeface="Times New Roman" pitchFamily="18" charset="0"/>
              </a:rPr>
              <a:t>thus facilitating the formation of the transition state</a:t>
            </a:r>
            <a:r>
              <a:rPr lang="en-US" sz="3200" dirty="0">
                <a:latin typeface="Times New Roman" pitchFamily="18" charset="0"/>
                <a:cs typeface="Times New Roman" pitchFamily="18" charset="0"/>
              </a:rPr>
              <a:t>.</a:t>
            </a:r>
          </a:p>
        </p:txBody>
      </p:sp>
      <p:pic>
        <p:nvPicPr>
          <p:cNvPr id="4" name="Picture 3"/>
          <p:cNvPicPr>
            <a:picLocks noChangeAspect="1"/>
          </p:cNvPicPr>
          <p:nvPr/>
        </p:nvPicPr>
        <p:blipFill>
          <a:blip r:embed="rId3" cstate="print"/>
          <a:stretch>
            <a:fillRect/>
          </a:stretch>
        </p:blipFill>
        <p:spPr>
          <a:xfrm>
            <a:off x="1295400" y="385428"/>
            <a:ext cx="6146800" cy="660400"/>
          </a:xfrm>
          <a:prstGeom prst="rect">
            <a:avLst/>
          </a:prstGeom>
        </p:spPr>
      </p:pic>
    </p:spTree>
    <p:extLst>
      <p:ext uri="{BB962C8B-B14F-4D97-AF65-F5344CB8AC3E}">
        <p14:creationId xmlns:p14="http://schemas.microsoft.com/office/powerpoint/2010/main" val="72951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457200"/>
            <a:ext cx="85343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848600" cy="6801862"/>
          </a:xfrm>
          <a:prstGeom prst="rect">
            <a:avLst/>
          </a:prstGeom>
        </p:spPr>
        <p:txBody>
          <a:bodyPr wrap="square">
            <a:spAutoFit/>
          </a:bodyPr>
          <a:lstStyle/>
          <a:p>
            <a:r>
              <a:rPr lang="en-US" sz="2800" dirty="0">
                <a:latin typeface="Times New Roman" pitchFamily="18" charset="0"/>
                <a:cs typeface="Times New Roman" pitchFamily="18" charset="0"/>
              </a:rPr>
              <a:t>All enzymes are proteins. However, without the presence of a </a:t>
            </a:r>
            <a:r>
              <a:rPr lang="en-US" sz="2800" dirty="0" smtClean="0">
                <a:latin typeface="Times New Roman" pitchFamily="18" charset="0"/>
                <a:cs typeface="Times New Roman" pitchFamily="18" charset="0"/>
              </a:rPr>
              <a:t>non-protein component called a </a:t>
            </a:r>
            <a:r>
              <a:rPr lang="en-US" sz="2800" b="1" dirty="0" smtClean="0">
                <a:solidFill>
                  <a:srgbClr val="0000CC"/>
                </a:solidFill>
                <a:latin typeface="Times New Roman" pitchFamily="18" charset="0"/>
                <a:cs typeface="Times New Roman" pitchFamily="18" charset="0"/>
              </a:rPr>
              <a:t>cofactor</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many enzyme proteins</a:t>
            </a:r>
            <a:r>
              <a:rPr lang="en-US" sz="2800" b="1" dirty="0" smtClean="0">
                <a:latin typeface="Times New Roman" pitchFamily="18" charset="0"/>
                <a:cs typeface="Times New Roman" pitchFamily="18" charset="0"/>
              </a:rPr>
              <a:t> lack catalytic activity. </a:t>
            </a:r>
            <a:r>
              <a:rPr lang="en-US" sz="2800" dirty="0" smtClean="0">
                <a:latin typeface="Times New Roman" pitchFamily="18" charset="0"/>
                <a:cs typeface="Times New Roman" pitchFamily="18" charset="0"/>
              </a:rPr>
              <a:t>When</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this is the case, the inactive protein component of an enzyme is termed the </a:t>
            </a:r>
            <a:r>
              <a:rPr lang="en-US" sz="2800" b="1" dirty="0" err="1" smtClean="0">
                <a:solidFill>
                  <a:srgbClr val="0000CC"/>
                </a:solidFill>
                <a:latin typeface="Times New Roman" pitchFamily="18" charset="0"/>
                <a:cs typeface="Times New Roman" pitchFamily="18" charset="0"/>
              </a:rPr>
              <a:t>apoenzyme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the active enzyme, including cofactor, the </a:t>
            </a:r>
            <a:r>
              <a:rPr lang="en-US" sz="2800" b="1" dirty="0" err="1" smtClean="0">
                <a:solidFill>
                  <a:srgbClr val="0000CC"/>
                </a:solidFill>
                <a:latin typeface="Times New Roman" pitchFamily="18" charset="0"/>
                <a:cs typeface="Times New Roman" pitchFamily="18" charset="0"/>
              </a:rPr>
              <a:t>holoenzyme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cofactor may be an organic molecule, when it is known as a </a:t>
            </a:r>
            <a:r>
              <a:rPr lang="en-US" sz="2800" b="1" dirty="0" smtClean="0">
                <a:solidFill>
                  <a:srgbClr val="0000CC"/>
                </a:solidFill>
                <a:latin typeface="Times New Roman" pitchFamily="18" charset="0"/>
                <a:cs typeface="Times New Roman" pitchFamily="18" charset="0"/>
              </a:rPr>
              <a:t>coenzyme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 it may be</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a:t>
            </a:r>
            <a:r>
              <a:rPr lang="en-US" sz="2800" b="1" dirty="0" smtClean="0">
                <a:solidFill>
                  <a:srgbClr val="0000CC"/>
                </a:solidFill>
                <a:latin typeface="Times New Roman" pitchFamily="18" charset="0"/>
                <a:cs typeface="Times New Roman" pitchFamily="18" charset="0"/>
              </a:rPr>
              <a:t>metal ion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Some enzymes bind cofactors more tightly than others. When a cofactor is bound so tightly that it is difficult to remove without damaging the enzyme, it is sometimes called a </a:t>
            </a:r>
            <a:r>
              <a:rPr lang="en-US" sz="2800" b="1" dirty="0" smtClean="0">
                <a:solidFill>
                  <a:srgbClr val="0000CC"/>
                </a:solidFill>
                <a:latin typeface="Times New Roman" pitchFamily="18" charset="0"/>
                <a:cs typeface="Times New Roman" pitchFamily="18" charset="0"/>
              </a:rPr>
              <a:t>prosthetic group</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4406"/>
            <a:ext cx="8458200" cy="64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73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4955203"/>
          </a:xfrm>
          <a:prstGeom prst="rect">
            <a:avLst/>
          </a:prstGeom>
        </p:spPr>
        <p:txBody>
          <a:bodyPr wrap="square">
            <a:spAutoFit/>
          </a:bodyPr>
          <a:lstStyle/>
          <a:p>
            <a:r>
              <a:rPr lang="en-US" sz="3200" b="1" dirty="0" smtClean="0">
                <a:solidFill>
                  <a:srgbClr val="0000CC"/>
                </a:solidFill>
                <a:latin typeface="Times New Roman" pitchFamily="18" charset="0"/>
                <a:cs typeface="Times New Roman" pitchFamily="18" charset="0"/>
              </a:rPr>
              <a:t>Cofactor </a:t>
            </a:r>
            <a:r>
              <a:rPr lang="en-US" sz="3200" dirty="0" smtClean="0">
                <a:latin typeface="Times New Roman" pitchFamily="18" charset="0"/>
                <a:cs typeface="Times New Roman" pitchFamily="18" charset="0"/>
              </a:rPr>
              <a:t>The </a:t>
            </a:r>
            <a:r>
              <a:rPr lang="en-US" sz="3200" dirty="0" err="1" smtClean="0">
                <a:latin typeface="Times New Roman" pitchFamily="18" charset="0"/>
                <a:cs typeface="Times New Roman" pitchFamily="18" charset="0"/>
              </a:rPr>
              <a:t>nonprotein</a:t>
            </a:r>
            <a:r>
              <a:rPr lang="en-US" sz="3200" dirty="0" smtClean="0">
                <a:latin typeface="Times New Roman" pitchFamily="18" charset="0"/>
                <a:cs typeface="Times New Roman" pitchFamily="18" charset="0"/>
              </a:rPr>
              <a:t> part of an enzyme necessary for its catalytic function</a:t>
            </a:r>
          </a:p>
          <a:p>
            <a:r>
              <a:rPr lang="en-US" sz="3200" b="1" dirty="0" smtClean="0">
                <a:solidFill>
                  <a:srgbClr val="0000CC"/>
                </a:solidFill>
                <a:latin typeface="Times New Roman" pitchFamily="18" charset="0"/>
                <a:cs typeface="Times New Roman" pitchFamily="18" charset="0"/>
              </a:rPr>
              <a:t>Coenzyme</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nonprotein</a:t>
            </a:r>
            <a:r>
              <a:rPr lang="en-US" sz="3200" dirty="0" smtClean="0">
                <a:latin typeface="Times New Roman" pitchFamily="18" charset="0"/>
                <a:cs typeface="Times New Roman" pitchFamily="18" charset="0"/>
              </a:rPr>
              <a:t> organic molecule, frequently a B vitamin, that acts as a cofactor</a:t>
            </a:r>
          </a:p>
          <a:p>
            <a:r>
              <a:rPr lang="en-US" sz="3200" b="1" dirty="0" smtClean="0">
                <a:solidFill>
                  <a:srgbClr val="0000CC"/>
                </a:solidFill>
                <a:latin typeface="Times New Roman" pitchFamily="18" charset="0"/>
                <a:cs typeface="Times New Roman" pitchFamily="18" charset="0"/>
              </a:rPr>
              <a:t>Active site </a:t>
            </a:r>
            <a:r>
              <a:rPr lang="en-US" sz="3200" dirty="0" smtClean="0">
                <a:latin typeface="Times New Roman" pitchFamily="18" charset="0"/>
                <a:cs typeface="Times New Roman" pitchFamily="18" charset="0"/>
              </a:rPr>
              <a:t>A three-dimensional cavity of the enzyme with specific chemical properties that enable it to accommodate the substrate</a:t>
            </a:r>
          </a:p>
          <a:p>
            <a:r>
              <a:rPr lang="en-US" sz="3200" b="1" dirty="0" smtClean="0">
                <a:solidFill>
                  <a:srgbClr val="0000CC"/>
                </a:solidFill>
                <a:latin typeface="Times New Roman" pitchFamily="18" charset="0"/>
                <a:cs typeface="Times New Roman" pitchFamily="18" charset="0"/>
              </a:rPr>
              <a:t>Inhibitor</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 compound that binds to an enzyme and lowers its activity</a:t>
            </a: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839200" cy="6001643"/>
          </a:xfrm>
          <a:prstGeom prst="rect">
            <a:avLst/>
          </a:prstGeom>
        </p:spPr>
        <p:txBody>
          <a:bodyPr wrap="square">
            <a:spAutoFit/>
          </a:bodyPr>
          <a:lstStyle/>
          <a:p>
            <a:r>
              <a:rPr lang="en-US" sz="3200" dirty="0" smtClean="0">
                <a:latin typeface="Times New Roman" pitchFamily="18" charset="0"/>
                <a:cs typeface="Times New Roman" pitchFamily="18" charset="0"/>
              </a:rPr>
              <a:t>The compound on which the enzyme works, and whose reaction it speeds up, is called the </a:t>
            </a:r>
            <a:r>
              <a:rPr lang="en-US" sz="3200" b="1" dirty="0" smtClean="0">
                <a:solidFill>
                  <a:srgbClr val="0000CC"/>
                </a:solidFill>
                <a:latin typeface="Times New Roman" pitchFamily="18" charset="0"/>
                <a:cs typeface="Times New Roman" pitchFamily="18" charset="0"/>
              </a:rPr>
              <a:t>substrate</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The substrate </a:t>
            </a:r>
            <a:r>
              <a:rPr lang="en-US" sz="3200" dirty="0" smtClean="0">
                <a:latin typeface="Times New Roman" pitchFamily="18" charset="0"/>
                <a:cs typeface="Times New Roman" pitchFamily="18" charset="0"/>
              </a:rPr>
              <a:t>usually binds to the enzyme surface</a:t>
            </a:r>
          </a:p>
          <a:p>
            <a:r>
              <a:rPr lang="en-US" sz="3200" dirty="0" smtClean="0">
                <a:latin typeface="Times New Roman" pitchFamily="18" charset="0"/>
                <a:cs typeface="Times New Roman" pitchFamily="18" charset="0"/>
              </a:rPr>
              <a:t>while it undergoes the reaction. The substrate binds to a specific portion of the enzyme during the reaction, called the </a:t>
            </a:r>
            <a:r>
              <a:rPr lang="en-US" sz="3200" b="1" dirty="0" smtClean="0">
                <a:solidFill>
                  <a:srgbClr val="0000CC"/>
                </a:solidFill>
                <a:latin typeface="Times New Roman" pitchFamily="18" charset="0"/>
                <a:cs typeface="Times New Roman" pitchFamily="18" charset="0"/>
              </a:rPr>
              <a:t>active site</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If the enzyme has </a:t>
            </a:r>
            <a:r>
              <a:rPr lang="en-US" sz="3200" b="1" dirty="0" smtClean="0">
                <a:solidFill>
                  <a:srgbClr val="0000CC"/>
                </a:solidFill>
                <a:latin typeface="Times New Roman" pitchFamily="18" charset="0"/>
                <a:cs typeface="Times New Roman" pitchFamily="18" charset="0"/>
              </a:rPr>
              <a:t>coenzymes</a:t>
            </a:r>
            <a:r>
              <a:rPr lang="en-US" sz="3200" dirty="0" smtClean="0">
                <a:latin typeface="Times New Roman" pitchFamily="18" charset="0"/>
                <a:cs typeface="Times New Roman" pitchFamily="18" charset="0"/>
              </a:rPr>
              <a:t>, they are located at the active site. </a:t>
            </a:r>
          </a:p>
          <a:p>
            <a:r>
              <a:rPr lang="en-US" sz="3200" dirty="0" smtClean="0">
                <a:latin typeface="Times New Roman" pitchFamily="18" charset="0"/>
                <a:cs typeface="Times New Roman" pitchFamily="18" charset="0"/>
              </a:rPr>
              <a:t>Therefore, the substrate is simultaneously surrounded by parts of the </a:t>
            </a:r>
            <a:r>
              <a:rPr lang="en-US" sz="3200" b="1" dirty="0" err="1" smtClean="0">
                <a:solidFill>
                  <a:srgbClr val="0000CC"/>
                </a:solidFill>
                <a:latin typeface="Times New Roman" pitchFamily="18" charset="0"/>
                <a:cs typeface="Times New Roman" pitchFamily="18" charset="0"/>
              </a:rPr>
              <a:t>apoenzyme</a:t>
            </a:r>
            <a:r>
              <a:rPr lang="en-US" sz="3200" dirty="0" smtClean="0">
                <a:latin typeface="Times New Roman" pitchFamily="18" charset="0"/>
                <a:cs typeface="Times New Roman" pitchFamily="18" charset="0"/>
              </a:rPr>
              <a:t>, coenzyme, and </a:t>
            </a:r>
            <a:r>
              <a:rPr lang="en-US" sz="3200" b="1" dirty="0" smtClean="0">
                <a:solidFill>
                  <a:srgbClr val="0000CC"/>
                </a:solidFill>
                <a:latin typeface="Times New Roman" pitchFamily="18" charset="0"/>
                <a:cs typeface="Times New Roman" pitchFamily="18" charset="0"/>
              </a:rPr>
              <a:t>metal ion cofactor </a:t>
            </a:r>
            <a:r>
              <a:rPr lang="en-US" sz="3200" dirty="0" smtClean="0">
                <a:latin typeface="Times New Roman" pitchFamily="18" charset="0"/>
                <a:cs typeface="Times New Roman" pitchFamily="18" charset="0"/>
              </a:rPr>
              <a:t>(if any).</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1819</Words>
  <Application>Microsoft Office PowerPoint</Application>
  <PresentationFormat>On-screen Show (4:3)</PresentationFormat>
  <Paragraphs>164</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An Introduction to 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Enzyme Commission's system of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FISCHER 'LOCK-AND-KEY' HYPOTHESIS</vt:lpstr>
      <vt:lpstr>PowerPoint Presentation</vt:lpstr>
      <vt:lpstr>PowerPoint Presentation</vt:lpstr>
      <vt:lpstr>THE KOSHLAND 'INDUCED-FIT' HYPOTHESIS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User</cp:lastModifiedBy>
  <cp:revision>21</cp:revision>
  <dcterms:created xsi:type="dcterms:W3CDTF">2022-01-22T18:00:15Z</dcterms:created>
  <dcterms:modified xsi:type="dcterms:W3CDTF">2022-02-13T08:33:34Z</dcterms:modified>
</cp:coreProperties>
</file>