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3"/>
  </p:notesMasterIdLst>
  <p:handoutMasterIdLst>
    <p:handoutMasterId r:id="rId54"/>
  </p:handoutMasterIdLst>
  <p:sldIdLst>
    <p:sldId id="270" r:id="rId2"/>
    <p:sldId id="271" r:id="rId3"/>
    <p:sldId id="272" r:id="rId4"/>
    <p:sldId id="273" r:id="rId5"/>
    <p:sldId id="274" r:id="rId6"/>
    <p:sldId id="275" r:id="rId7"/>
    <p:sldId id="321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319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20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5F5F5F"/>
    <a:srgbClr val="3399FF"/>
    <a:srgbClr val="000066"/>
    <a:srgbClr val="0033CC"/>
    <a:srgbClr val="0033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12" d="100"/>
          <a:sy n="112" d="100"/>
        </p:scale>
        <p:origin x="-80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18 February 2013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18 February 2013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18 February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416A2-50CA-48AB-92DE-3336555BEC69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University of Adelaide, School of Computer Science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CF21089-5A8E-4805-BE21-6386A8343079}" type="datetime3">
              <a:rPr lang="en-US" smtClean="0"/>
              <a:pPr/>
              <a:t>18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2 — Instructions: Language of the Computer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145C4F-ECA4-4DD7-819E-C9FECED2784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0960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CEN 521: Advanced Computer Architecture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F41806-B725-44DD-AEF2-B7A234089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0960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CEN 521: Advanced Computer Architecture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1D78D1-E207-426A-A2AC-2901B9062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230383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Appendix C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Pipelining: Basic and Intermediate Concepts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772400" cy="584775"/>
          </a:xfrm>
        </p:spPr>
        <p:txBody>
          <a:bodyPr/>
          <a:lstStyle/>
          <a:p>
            <a:r>
              <a:rPr lang="en-US" sz="3200" dirty="0"/>
              <a:t>MIPS Pipelined Execution</a:t>
            </a:r>
          </a:p>
        </p:txBody>
      </p:sp>
      <p:graphicFrame>
        <p:nvGraphicFramePr>
          <p:cNvPr id="225371" name="Group 91"/>
          <p:cNvGraphicFramePr>
            <a:graphicFrameLocks noGrp="1"/>
          </p:cNvGraphicFramePr>
          <p:nvPr>
            <p:ph idx="1"/>
          </p:nvPr>
        </p:nvGraphicFramePr>
        <p:xfrm>
          <a:off x="611188" y="2420938"/>
          <a:ext cx="7921625" cy="2185989"/>
        </p:xfrm>
        <a:graphic>
          <a:graphicData uri="http://schemas.openxmlformats.org/drawingml/2006/table">
            <a:tbl>
              <a:tblPr/>
              <a:tblGrid>
                <a:gridCol w="1550987"/>
                <a:gridCol w="708025"/>
                <a:gridCol w="708025"/>
                <a:gridCol w="706438"/>
                <a:gridCol w="709612"/>
                <a:gridCol w="708025"/>
                <a:gridCol w="706438"/>
                <a:gridCol w="708025"/>
                <a:gridCol w="708025"/>
                <a:gridCol w="7080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for pipeline registers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270875" cy="5111750"/>
          </a:xfrm>
        </p:spPr>
        <p:txBody>
          <a:bodyPr/>
          <a:lstStyle/>
          <a:p>
            <a:r>
              <a:rPr lang="en-US" sz="2400" dirty="0"/>
              <a:t>Each stage must be independent, so inter-stage registers must hold</a:t>
            </a:r>
          </a:p>
          <a:p>
            <a:pPr lvl="1"/>
            <a:r>
              <a:rPr lang="en-US" sz="2200" dirty="0"/>
              <a:t>Data values</a:t>
            </a:r>
          </a:p>
          <a:p>
            <a:pPr lvl="1"/>
            <a:r>
              <a:rPr lang="en-US" sz="2200" dirty="0"/>
              <a:t>Control signals, including</a:t>
            </a:r>
          </a:p>
          <a:p>
            <a:pPr lvl="2"/>
            <a:r>
              <a:rPr lang="en-US" sz="2200" dirty="0"/>
              <a:t>Decoded instruction fields</a:t>
            </a:r>
          </a:p>
          <a:p>
            <a:pPr lvl="2"/>
            <a:r>
              <a:rPr lang="en-US" sz="2200" dirty="0"/>
              <a:t>MUX controls</a:t>
            </a:r>
          </a:p>
          <a:p>
            <a:pPr lvl="2"/>
            <a:r>
              <a:rPr lang="en-US" sz="2200" dirty="0"/>
              <a:t>ALU controls</a:t>
            </a:r>
          </a:p>
          <a:p>
            <a:r>
              <a:rPr lang="en-US" sz="2400" dirty="0"/>
              <a:t>Think of the register file as two independent units</a:t>
            </a:r>
          </a:p>
          <a:p>
            <a:pPr lvl="1"/>
            <a:r>
              <a:rPr lang="en-US" sz="2200" dirty="0"/>
              <a:t>Read file, accessed in ID</a:t>
            </a:r>
          </a:p>
          <a:p>
            <a:pPr lvl="1"/>
            <a:r>
              <a:rPr lang="en-US" sz="2200" dirty="0"/>
              <a:t>Write file, accessed in WB</a:t>
            </a:r>
          </a:p>
          <a:p>
            <a:r>
              <a:rPr lang="en-US" sz="2400" dirty="0"/>
              <a:t>There is no </a:t>
            </a:r>
            <a:r>
              <a:rPr lang="en-US" sz="2400" dirty="0">
                <a:latin typeface="Times New Roman"/>
              </a:rPr>
              <a:t>“</a:t>
            </a:r>
            <a:r>
              <a:rPr lang="en-US" sz="2400" dirty="0"/>
              <a:t>final</a:t>
            </a:r>
            <a:r>
              <a:rPr lang="en-US" sz="2400" dirty="0">
                <a:latin typeface="Times New Roman"/>
              </a:rPr>
              <a:t>”</a:t>
            </a:r>
            <a:r>
              <a:rPr lang="en-US" sz="2400" dirty="0"/>
              <a:t> set of registers after WB, (WB/IF) because the instruction is finished and all results are recorded in permanent machine state (register file, memory, and PC)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81987" cy="584775"/>
          </a:xfrm>
        </p:spPr>
        <p:txBody>
          <a:bodyPr/>
          <a:lstStyle/>
          <a:p>
            <a:r>
              <a:rPr lang="en-US" sz="3200" dirty="0"/>
              <a:t>A More Accurate Pipeline Schematic</a:t>
            </a:r>
          </a:p>
        </p:txBody>
      </p:sp>
      <p:pic>
        <p:nvPicPr>
          <p:cNvPr id="228356" name="Picture 4" descr="F06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74775"/>
            <a:ext cx="7993063" cy="429895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Dataflow: the details</a:t>
            </a:r>
          </a:p>
        </p:txBody>
      </p:sp>
      <p:graphicFrame>
        <p:nvGraphicFramePr>
          <p:cNvPr id="155767" name="Group 119"/>
          <p:cNvGraphicFramePr>
            <a:graphicFrameLocks noGrp="1"/>
          </p:cNvGraphicFramePr>
          <p:nvPr/>
        </p:nvGraphicFramePr>
        <p:xfrm>
          <a:off x="685800" y="1524000"/>
          <a:ext cx="7848600" cy="3829050"/>
        </p:xfrm>
        <a:graphic>
          <a:graphicData uri="http://schemas.openxmlformats.org/drawingml/2006/table">
            <a:tbl>
              <a:tblPr/>
              <a:tblGrid>
                <a:gridCol w="533400"/>
                <a:gridCol w="1535113"/>
                <a:gridCol w="1293812"/>
                <a:gridCol w="828675"/>
                <a:gridCol w="182563"/>
                <a:gridCol w="808037"/>
                <a:gridCol w="182563"/>
                <a:gridCol w="1265237"/>
                <a:gridCol w="12192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Reg-Reg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Reg-immed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Jump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IR2 = IMEM[PC]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PC2 = PC = PC+4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A3 =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Regs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[IR25..21]; B3=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Regs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[20..16];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IR3=IR2;PC3=PC2;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IM3=IR2[15]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16    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##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IR2[14..0]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ALU4= A3 op B3;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IR4 = IR3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PC4 = PC3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ALU4 = A3 op IM3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IR4 = IR3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PC4 = PC3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ALU4 = A3 + IM3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IR4 = IR3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PC4 = PC3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MD4 = B3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ALU4 = PC3 + IM3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CO4 = A3 op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IR4 = IR3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PC4 = PC3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ALU4 = PC3 + IM3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IR4 = IR3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PC4 = PC3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IR5=IR4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PC5=PC4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IR5=IR4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PC5=PC4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WB5 = DMEM[ALU4]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DMEM[ALU4] = MD4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IR5=IR4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PC5=PC4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If (C04) PC=ALU4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IR5=IR4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PC5=PC4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PC = ALU4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Din = 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Din = WB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cs typeface="Times New Roman" pitchFamily="26" charset="0"/>
                        </a:rPr>
                        <a:t>Din = WB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74989"/>
            <a:ext cx="8281987" cy="892552"/>
          </a:xfrm>
        </p:spPr>
        <p:txBody>
          <a:bodyPr/>
          <a:lstStyle/>
          <a:p>
            <a:r>
              <a:rPr lang="en-US" sz="2600" dirty="0"/>
              <a:t>Problems with Pipelining (Dependencies and Hazards)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7772400" cy="4465637"/>
          </a:xfrm>
        </p:spPr>
        <p:txBody>
          <a:bodyPr/>
          <a:lstStyle/>
          <a:p>
            <a:r>
              <a:rPr lang="en-US" sz="2800" dirty="0"/>
              <a:t>Dependencies: a property of the </a:t>
            </a:r>
            <a:r>
              <a:rPr lang="en-US" sz="2800" dirty="0" smtClean="0"/>
              <a:t>program</a:t>
            </a:r>
          </a:p>
          <a:p>
            <a:endParaRPr lang="en-US" sz="2800" dirty="0"/>
          </a:p>
          <a:p>
            <a:pPr lvl="1"/>
            <a:r>
              <a:rPr lang="en-US" dirty="0"/>
              <a:t>Data dependencies</a:t>
            </a:r>
          </a:p>
          <a:p>
            <a:pPr lvl="2"/>
            <a:r>
              <a:rPr lang="en-US" dirty="0"/>
              <a:t>Instruction j uses the result produced by instruction </a:t>
            </a:r>
            <a:r>
              <a:rPr lang="en-US" dirty="0" smtClean="0"/>
              <a:t>I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Control dependencies</a:t>
            </a:r>
          </a:p>
          <a:p>
            <a:pPr lvl="2"/>
            <a:r>
              <a:rPr lang="en-US" dirty="0"/>
              <a:t>The execution of instruction j depends upon the result of instruction </a:t>
            </a:r>
            <a:r>
              <a:rPr lang="en-US" dirty="0" err="1" smtClean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81987" cy="584775"/>
          </a:xfrm>
        </p:spPr>
        <p:txBody>
          <a:bodyPr/>
          <a:lstStyle/>
          <a:p>
            <a:r>
              <a:rPr lang="en-US" sz="3200" dirty="0" smtClean="0"/>
              <a:t>Dependencies and Hazards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70875" cy="5111750"/>
          </a:xfrm>
        </p:spPr>
        <p:txBody>
          <a:bodyPr/>
          <a:lstStyle/>
          <a:p>
            <a:r>
              <a:rPr lang="en-US" sz="2400" dirty="0" smtClean="0"/>
              <a:t>Hazard a result of dependencies in the pipeline</a:t>
            </a:r>
          </a:p>
          <a:p>
            <a:pPr lvl="1"/>
            <a:r>
              <a:rPr lang="en-US" sz="2200" dirty="0" smtClean="0"/>
              <a:t>Hazards lead to pipeline stalls or the execution of the wrong instruction</a:t>
            </a:r>
          </a:p>
          <a:p>
            <a:pPr lvl="1"/>
            <a:r>
              <a:rPr lang="en-US" sz="2200" dirty="0" smtClean="0"/>
              <a:t>Data hazards</a:t>
            </a:r>
          </a:p>
          <a:p>
            <a:pPr lvl="2"/>
            <a:r>
              <a:rPr lang="en-US" dirty="0" smtClean="0"/>
              <a:t>Instruction depends upon the result of an instruction still in the pipeline</a:t>
            </a:r>
          </a:p>
          <a:p>
            <a:pPr lvl="1"/>
            <a:r>
              <a:rPr lang="en-US" sz="2400" dirty="0" smtClean="0"/>
              <a:t>Structural Hazard</a:t>
            </a:r>
          </a:p>
          <a:p>
            <a:pPr lvl="2"/>
            <a:r>
              <a:rPr lang="en-US" dirty="0" smtClean="0"/>
              <a:t>Two instructions try to use the same hardware resource in a single cycle</a:t>
            </a:r>
          </a:p>
          <a:p>
            <a:pPr lvl="1"/>
            <a:r>
              <a:rPr lang="en-US" sz="2400" dirty="0" smtClean="0"/>
              <a:t>Control hazard</a:t>
            </a:r>
          </a:p>
          <a:p>
            <a:pPr lvl="2"/>
            <a:r>
              <a:rPr lang="en-US" dirty="0" smtClean="0"/>
              <a:t>Caused by the delay in fetching an instruction and decision about changes in instruction flow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hazards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7772400" cy="4465637"/>
          </a:xfrm>
        </p:spPr>
        <p:txBody>
          <a:bodyPr/>
          <a:lstStyle/>
          <a:p>
            <a:r>
              <a:rPr lang="en-US" sz="2400" dirty="0"/>
              <a:t>When two instructions need to use the same hardware resource in the same cycle.</a:t>
            </a:r>
          </a:p>
          <a:p>
            <a:pPr lvl="1"/>
            <a:r>
              <a:rPr lang="en-US" sz="1800" dirty="0"/>
              <a:t>Resources are not duplicated</a:t>
            </a:r>
          </a:p>
          <a:p>
            <a:pPr lvl="2"/>
            <a:r>
              <a:rPr lang="en-US" sz="1800" dirty="0"/>
              <a:t>Register file write ports</a:t>
            </a:r>
          </a:p>
          <a:p>
            <a:pPr lvl="1"/>
            <a:r>
              <a:rPr lang="en-US" sz="1800" dirty="0"/>
              <a:t>Resources is not fully pipelined, I.e. takes more than one cycle</a:t>
            </a:r>
          </a:p>
          <a:p>
            <a:pPr lvl="2"/>
            <a:r>
              <a:rPr lang="en-US" sz="1800" dirty="0"/>
              <a:t>Division, floating points</a:t>
            </a:r>
          </a:p>
          <a:p>
            <a:r>
              <a:rPr lang="en-US" sz="2400" dirty="0"/>
              <a:t>Fix #1: Stall later instruction</a:t>
            </a:r>
          </a:p>
          <a:p>
            <a:pPr lvl="1"/>
            <a:r>
              <a:rPr lang="en-US" sz="1800" dirty="0"/>
              <a:t>Low cost, but increases average CPI</a:t>
            </a:r>
          </a:p>
          <a:p>
            <a:pPr lvl="1"/>
            <a:r>
              <a:rPr lang="en-US" sz="1800" dirty="0"/>
              <a:t>Best used for rare events</a:t>
            </a:r>
          </a:p>
          <a:p>
            <a:pPr lvl="1"/>
            <a:r>
              <a:rPr lang="en-US" sz="1800" dirty="0"/>
              <a:t>Examples:</a:t>
            </a:r>
          </a:p>
          <a:p>
            <a:pPr lvl="2"/>
            <a:r>
              <a:rPr lang="en-US" sz="1800" dirty="0"/>
              <a:t>MIPS R2000 multi-cycle multiply</a:t>
            </a:r>
          </a:p>
          <a:p>
            <a:pPr lvl="2"/>
            <a:r>
              <a:rPr lang="en-US" sz="1800" dirty="0"/>
              <a:t>SPARC V1 single memory port for instruction and data</a:t>
            </a:r>
          </a:p>
          <a:p>
            <a:r>
              <a:rPr lang="en-US" sz="2400" dirty="0"/>
              <a:t>Fix #2: Duplicate the resource</a:t>
            </a:r>
          </a:p>
          <a:p>
            <a:pPr lvl="1"/>
            <a:r>
              <a:rPr lang="en-US" sz="1800" dirty="0"/>
              <a:t>Increase cost, but preserves CPI</a:t>
            </a:r>
          </a:p>
          <a:p>
            <a:pPr lvl="1"/>
            <a:r>
              <a:rPr lang="en-US" sz="1800" dirty="0"/>
              <a:t>Best used for cheap resources and/or frequent events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hazards, continued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270875" cy="5111750"/>
          </a:xfrm>
        </p:spPr>
        <p:txBody>
          <a:bodyPr/>
          <a:lstStyle/>
          <a:p>
            <a:pPr lvl="1"/>
            <a:r>
              <a:rPr lang="en-US" sz="1800" dirty="0"/>
              <a:t>Example resource duplication</a:t>
            </a:r>
          </a:p>
          <a:p>
            <a:pPr lvl="2"/>
            <a:r>
              <a:rPr lang="en-US" sz="1800" dirty="0"/>
              <a:t>Separate instruction and data memory</a:t>
            </a:r>
          </a:p>
          <a:p>
            <a:pPr lvl="2"/>
            <a:r>
              <a:rPr lang="en-US" sz="1800" dirty="0"/>
              <a:t>Separate ALU and PC adders</a:t>
            </a:r>
          </a:p>
          <a:p>
            <a:pPr lvl="2"/>
            <a:r>
              <a:rPr lang="en-US" sz="1800" dirty="0"/>
              <a:t>Register files with multiple ports</a:t>
            </a:r>
          </a:p>
          <a:p>
            <a:r>
              <a:rPr lang="en-US" sz="2400" dirty="0"/>
              <a:t>Fix #3: Pipeline expensive resource</a:t>
            </a:r>
          </a:p>
          <a:p>
            <a:pPr lvl="1"/>
            <a:r>
              <a:rPr lang="en-US" sz="1800" dirty="0"/>
              <a:t>Moderate cost compared to duplication, expensive compared to stalling</a:t>
            </a:r>
          </a:p>
          <a:p>
            <a:pPr lvl="1"/>
            <a:r>
              <a:rPr lang="en-US" sz="1800" dirty="0"/>
              <a:t>Best used for high performance or specialty machines</a:t>
            </a:r>
          </a:p>
          <a:p>
            <a:pPr lvl="2"/>
            <a:r>
              <a:rPr lang="en-US" sz="1800" dirty="0"/>
              <a:t>Fully pipelined floating point units for scientific machines.</a:t>
            </a:r>
          </a:p>
          <a:p>
            <a:r>
              <a:rPr lang="en-US" sz="2400" dirty="0"/>
              <a:t>How to avoid structural hazards altogether</a:t>
            </a:r>
          </a:p>
          <a:p>
            <a:pPr lvl="1"/>
            <a:r>
              <a:rPr lang="en-US" sz="1800" dirty="0"/>
              <a:t> Design the ISA so that each resource needed by an instruction:</a:t>
            </a:r>
          </a:p>
          <a:p>
            <a:pPr lvl="2"/>
            <a:r>
              <a:rPr lang="en-US" sz="1800" dirty="0"/>
              <a:t>Is used once</a:t>
            </a:r>
          </a:p>
          <a:p>
            <a:pPr lvl="2"/>
            <a:r>
              <a:rPr lang="en-US" sz="1800" dirty="0"/>
              <a:t>Is always used in the same pipeline stage</a:t>
            </a:r>
          </a:p>
          <a:p>
            <a:pPr lvl="2"/>
            <a:r>
              <a:rPr lang="en-US" sz="1800" dirty="0"/>
              <a:t>Takes one cycle</a:t>
            </a:r>
          </a:p>
          <a:p>
            <a:pPr lvl="1"/>
            <a:r>
              <a:rPr lang="en-US" sz="1800" dirty="0"/>
              <a:t>MIPS is designed with pipelining in mind, x86 is not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 Hazards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RAW (Read After Write)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Only hazard for “fixed” pipelines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Later instruction must be </a:t>
            </a:r>
            <a:r>
              <a:rPr lang="en-US" sz="2000" i="1" dirty="0"/>
              <a:t>read </a:t>
            </a:r>
            <a:r>
              <a:rPr lang="en-US" sz="2000" dirty="0" smtClean="0"/>
              <a:t>after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 </a:t>
            </a:r>
            <a:r>
              <a:rPr lang="en-US" sz="2000" dirty="0"/>
              <a:t>the earlier instruction </a:t>
            </a:r>
            <a:r>
              <a:rPr lang="en-US" sz="2000" i="1" dirty="0"/>
              <a:t>writes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WAW </a:t>
            </a:r>
            <a:r>
              <a:rPr lang="en-US" sz="2400" dirty="0"/>
              <a:t>(Write After Write)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Variable length pipeline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Later instructions must </a:t>
            </a:r>
            <a:r>
              <a:rPr lang="en-US" sz="2000" i="1" dirty="0"/>
              <a:t>write </a:t>
            </a:r>
            <a:endParaRPr lang="en-US" sz="2000" i="1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i="1" dirty="0" smtClean="0"/>
              <a:t>     </a:t>
            </a:r>
            <a:r>
              <a:rPr lang="en-US" sz="2000" dirty="0" smtClean="0"/>
              <a:t>after </a:t>
            </a:r>
            <a:r>
              <a:rPr lang="en-US" sz="2000" dirty="0"/>
              <a:t>earlier instruction </a:t>
            </a:r>
            <a:r>
              <a:rPr lang="en-US" sz="2000" dirty="0" smtClean="0"/>
              <a:t>I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WAR </a:t>
            </a:r>
            <a:r>
              <a:rPr lang="en-US" sz="2400" dirty="0"/>
              <a:t>(Write after Read)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Pipeline with late read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Later instruction must </a:t>
            </a:r>
            <a:r>
              <a:rPr lang="en-US" sz="2000" i="1" dirty="0"/>
              <a:t>write </a:t>
            </a:r>
            <a:r>
              <a:rPr lang="en-US" sz="2000" dirty="0"/>
              <a:t>after </a:t>
            </a: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  earlier </a:t>
            </a:r>
            <a:r>
              <a:rPr lang="en-US" sz="2000" dirty="0"/>
              <a:t>instruction </a:t>
            </a:r>
            <a:r>
              <a:rPr lang="en-US" sz="2000" i="1" dirty="0"/>
              <a:t>reads</a:t>
            </a:r>
          </a:p>
          <a:p>
            <a:pPr lvl="1"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We can have Data hazard through memory locations</a:t>
            </a:r>
          </a:p>
        </p:txBody>
      </p:sp>
      <p:graphicFrame>
        <p:nvGraphicFramePr>
          <p:cNvPr id="161812" name="Group 20"/>
          <p:cNvGraphicFramePr>
            <a:graphicFrameLocks noGrp="1"/>
          </p:cNvGraphicFramePr>
          <p:nvPr/>
        </p:nvGraphicFramePr>
        <p:xfrm>
          <a:off x="6779840" y="1226840"/>
          <a:ext cx="1447800" cy="304800"/>
        </p:xfrm>
        <a:graphic>
          <a:graphicData uri="http://schemas.openxmlformats.org/drawingml/2006/table">
            <a:tbl>
              <a:tblPr/>
              <a:tblGrid>
                <a:gridCol w="288925"/>
                <a:gridCol w="290513"/>
                <a:gridCol w="288925"/>
                <a:gridCol w="290512"/>
                <a:gridCol w="288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3" name="Group 21"/>
          <p:cNvGraphicFramePr>
            <a:graphicFrameLocks noGrp="1"/>
          </p:cNvGraphicFramePr>
          <p:nvPr/>
        </p:nvGraphicFramePr>
        <p:xfrm>
          <a:off x="7084640" y="1684040"/>
          <a:ext cx="1447800" cy="304800"/>
        </p:xfrm>
        <a:graphic>
          <a:graphicData uri="http://schemas.openxmlformats.org/drawingml/2006/table">
            <a:tbl>
              <a:tblPr/>
              <a:tblGrid>
                <a:gridCol w="288925"/>
                <a:gridCol w="290513"/>
                <a:gridCol w="288925"/>
                <a:gridCol w="290512"/>
                <a:gridCol w="288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51" name="Group 59"/>
          <p:cNvGraphicFramePr>
            <a:graphicFrameLocks noGrp="1"/>
          </p:cNvGraphicFramePr>
          <p:nvPr/>
        </p:nvGraphicFramePr>
        <p:xfrm>
          <a:off x="6096000" y="2667000"/>
          <a:ext cx="2133600" cy="30480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3213"/>
                <a:gridCol w="306387"/>
                <a:gridCol w="304800"/>
                <a:gridCol w="304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52" name="Group 60"/>
          <p:cNvGraphicFramePr>
            <a:graphicFrameLocks noGrp="1"/>
          </p:cNvGraphicFramePr>
          <p:nvPr/>
        </p:nvGraphicFramePr>
        <p:xfrm>
          <a:off x="6400800" y="3276600"/>
          <a:ext cx="1447800" cy="304800"/>
        </p:xfrm>
        <a:graphic>
          <a:graphicData uri="http://schemas.openxmlformats.org/drawingml/2006/table">
            <a:tbl>
              <a:tblPr/>
              <a:tblGrid>
                <a:gridCol w="288925"/>
                <a:gridCol w="290513"/>
                <a:gridCol w="288925"/>
                <a:gridCol w="290512"/>
                <a:gridCol w="288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91" name="Group 99"/>
          <p:cNvGraphicFramePr>
            <a:graphicFrameLocks noGrp="1"/>
          </p:cNvGraphicFramePr>
          <p:nvPr/>
        </p:nvGraphicFramePr>
        <p:xfrm>
          <a:off x="6096000" y="4191000"/>
          <a:ext cx="2608263" cy="304800"/>
        </p:xfrm>
        <a:graphic>
          <a:graphicData uri="http://schemas.openxmlformats.org/drawingml/2006/table">
            <a:tbl>
              <a:tblPr/>
              <a:tblGrid>
                <a:gridCol w="288925"/>
                <a:gridCol w="290513"/>
                <a:gridCol w="288925"/>
                <a:gridCol w="290512"/>
                <a:gridCol w="290513"/>
                <a:gridCol w="290512"/>
                <a:gridCol w="290513"/>
                <a:gridCol w="288925"/>
                <a:gridCol w="288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92" name="Group 100"/>
          <p:cNvGraphicFramePr>
            <a:graphicFrameLocks noGrp="1"/>
          </p:cNvGraphicFramePr>
          <p:nvPr/>
        </p:nvGraphicFramePr>
        <p:xfrm>
          <a:off x="6400800" y="4724400"/>
          <a:ext cx="1447800" cy="304800"/>
        </p:xfrm>
        <a:graphic>
          <a:graphicData uri="http://schemas.openxmlformats.org/drawingml/2006/table">
            <a:tbl>
              <a:tblPr/>
              <a:tblGrid>
                <a:gridCol w="288925"/>
                <a:gridCol w="290513"/>
                <a:gridCol w="288925"/>
                <a:gridCol w="290512"/>
                <a:gridCol w="2889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906" name="Line 114"/>
          <p:cNvSpPr>
            <a:spLocks noChangeShapeType="1"/>
          </p:cNvSpPr>
          <p:nvPr/>
        </p:nvSpPr>
        <p:spPr bwMode="auto">
          <a:xfrm flipH="1">
            <a:off x="7541840" y="153164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907" name="Line 115"/>
          <p:cNvSpPr>
            <a:spLocks noChangeShapeType="1"/>
          </p:cNvSpPr>
          <p:nvPr/>
        </p:nvSpPr>
        <p:spPr bwMode="auto">
          <a:xfrm flipH="1">
            <a:off x="7696200" y="2971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908" name="Line 116"/>
          <p:cNvSpPr>
            <a:spLocks noChangeShapeType="1"/>
          </p:cNvSpPr>
          <p:nvPr/>
        </p:nvSpPr>
        <p:spPr bwMode="auto">
          <a:xfrm flipH="1">
            <a:off x="7696200" y="44958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RAW pipeline hazard</a:t>
            </a:r>
          </a:p>
        </p:txBody>
      </p:sp>
      <p:pic>
        <p:nvPicPr>
          <p:cNvPr id="162920" name="Picture 104" descr="F06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258888"/>
            <a:ext cx="7272338" cy="450215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81987" cy="701675"/>
          </a:xfrm>
          <a:noFill/>
          <a:ln/>
        </p:spPr>
        <p:txBody>
          <a:bodyPr/>
          <a:lstStyle/>
          <a:p>
            <a:r>
              <a:rPr lang="en-US" dirty="0"/>
              <a:t>Basic Pipelining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Pipelining is the organizational implementation technique that has been responsible for the most dramatic increase in computer performance.</a:t>
            </a:r>
          </a:p>
          <a:p>
            <a:r>
              <a:rPr lang="en-US" sz="2800" dirty="0"/>
              <a:t>Overview of basic pipelining</a:t>
            </a:r>
          </a:p>
          <a:p>
            <a:pPr lvl="1"/>
            <a:r>
              <a:rPr lang="en-US" dirty="0"/>
              <a:t>What is pipelining?</a:t>
            </a:r>
          </a:p>
          <a:p>
            <a:pPr lvl="1"/>
            <a:r>
              <a:rPr lang="en-US" dirty="0"/>
              <a:t>Computing pipeline speedup</a:t>
            </a:r>
          </a:p>
          <a:p>
            <a:pPr lvl="1"/>
            <a:r>
              <a:rPr lang="en-US" dirty="0"/>
              <a:t>Clocking pipelines</a:t>
            </a:r>
          </a:p>
          <a:p>
            <a:pPr lvl="1"/>
            <a:r>
              <a:rPr lang="en-US" dirty="0"/>
              <a:t>Pipelining MIPS</a:t>
            </a:r>
          </a:p>
          <a:p>
            <a:pPr lvl="1"/>
            <a:r>
              <a:rPr lang="en-US" dirty="0"/>
              <a:t>Pipeline hazards</a:t>
            </a:r>
          </a:p>
          <a:p>
            <a:pPr lvl="1"/>
            <a:r>
              <a:rPr lang="en-US" dirty="0"/>
              <a:t>Handling interrupts.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Stall for RAW hazards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720"/>
            <a:ext cx="8270875" cy="5111750"/>
          </a:xfrm>
        </p:spPr>
        <p:txBody>
          <a:bodyPr/>
          <a:lstStyle/>
          <a:p>
            <a:r>
              <a:rPr lang="en-US" sz="2400" dirty="0"/>
              <a:t>Relatively cheap: just needs some extra compare and control logic</a:t>
            </a:r>
          </a:p>
          <a:p>
            <a:pPr lvl="1"/>
            <a:r>
              <a:rPr lang="en-US" sz="2000" dirty="0"/>
              <a:t>Detected in ID stage by comparing the  registers to be read with the registers to be written for the instruction currently in the EX, MEM, or WB stages</a:t>
            </a:r>
          </a:p>
          <a:p>
            <a:pPr lvl="1"/>
            <a:r>
              <a:rPr lang="en-US" sz="2000" dirty="0"/>
              <a:t>Stall if a match is found</a:t>
            </a:r>
          </a:p>
          <a:p>
            <a:r>
              <a:rPr lang="en-US" sz="2400" dirty="0"/>
              <a:t>Increases the average CPI</a:t>
            </a:r>
          </a:p>
          <a:p>
            <a:r>
              <a:rPr lang="en-US" sz="2400" dirty="0"/>
              <a:t>Would happen much too frequently</a:t>
            </a:r>
          </a:p>
          <a:p>
            <a:endParaRPr lang="en-US" dirty="0"/>
          </a:p>
        </p:txBody>
      </p:sp>
      <p:graphicFrame>
        <p:nvGraphicFramePr>
          <p:cNvPr id="163862" name="Group 22"/>
          <p:cNvGraphicFramePr>
            <a:graphicFrameLocks noGrp="1"/>
          </p:cNvGraphicFramePr>
          <p:nvPr/>
        </p:nvGraphicFramePr>
        <p:xfrm>
          <a:off x="1600200" y="4128120"/>
          <a:ext cx="3886200" cy="381000"/>
        </p:xfrm>
        <a:graphic>
          <a:graphicData uri="http://schemas.openxmlformats.org/drawingml/2006/table">
            <a:tbl>
              <a:tblPr/>
              <a:tblGrid>
                <a:gridCol w="777875"/>
                <a:gridCol w="776288"/>
                <a:gridCol w="777875"/>
                <a:gridCol w="776287"/>
                <a:gridCol w="7778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893" name="Group 53"/>
          <p:cNvGraphicFramePr>
            <a:graphicFrameLocks noGrp="1"/>
          </p:cNvGraphicFramePr>
          <p:nvPr/>
        </p:nvGraphicFramePr>
        <p:xfrm>
          <a:off x="4800600" y="4946997"/>
          <a:ext cx="3108325" cy="381000"/>
        </p:xfrm>
        <a:graphic>
          <a:graphicData uri="http://schemas.openxmlformats.org/drawingml/2006/table">
            <a:tbl>
              <a:tblPr/>
              <a:tblGrid>
                <a:gridCol w="776288"/>
                <a:gridCol w="777875"/>
                <a:gridCol w="776287"/>
                <a:gridCol w="7778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892" name="Group 52"/>
          <p:cNvGraphicFramePr>
            <a:graphicFrameLocks noGrp="1"/>
          </p:cNvGraphicFramePr>
          <p:nvPr/>
        </p:nvGraphicFramePr>
        <p:xfrm>
          <a:off x="1600200" y="4946997"/>
          <a:ext cx="777875" cy="381000"/>
        </p:xfrm>
        <a:graphic>
          <a:graphicData uri="http://schemas.openxmlformats.org/drawingml/2006/table">
            <a:tbl>
              <a:tblPr/>
              <a:tblGrid>
                <a:gridCol w="7778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3894" name="Text Box 54"/>
          <p:cNvSpPr txBox="1">
            <a:spLocks noChangeArrowheads="1"/>
          </p:cNvSpPr>
          <p:nvPr/>
        </p:nvSpPr>
        <p:spPr bwMode="auto">
          <a:xfrm>
            <a:off x="3276600" y="5023197"/>
            <a:ext cx="55086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Bubble</a:t>
            </a:r>
          </a:p>
        </p:txBody>
      </p:sp>
      <p:sp>
        <p:nvSpPr>
          <p:cNvPr id="163895" name="Line 55"/>
          <p:cNvSpPr>
            <a:spLocks noChangeShapeType="1"/>
          </p:cNvSpPr>
          <p:nvPr/>
        </p:nvSpPr>
        <p:spPr bwMode="auto">
          <a:xfrm>
            <a:off x="3886200" y="5175597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6" name="Line 56"/>
          <p:cNvSpPr>
            <a:spLocks noChangeShapeType="1"/>
          </p:cNvSpPr>
          <p:nvPr/>
        </p:nvSpPr>
        <p:spPr bwMode="auto">
          <a:xfrm flipH="1">
            <a:off x="2362200" y="5175597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1" name="Text Box 71"/>
          <p:cNvSpPr txBox="1">
            <a:spLocks noChangeArrowheads="1"/>
          </p:cNvSpPr>
          <p:nvPr/>
        </p:nvSpPr>
        <p:spPr bwMode="auto">
          <a:xfrm>
            <a:off x="4876800" y="4642197"/>
            <a:ext cx="1309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Write Data to R1 here</a:t>
            </a:r>
          </a:p>
        </p:txBody>
      </p:sp>
      <p:sp>
        <p:nvSpPr>
          <p:cNvPr id="163912" name="Text Box 72"/>
          <p:cNvSpPr txBox="1">
            <a:spLocks noChangeArrowheads="1"/>
          </p:cNvSpPr>
          <p:nvPr/>
        </p:nvSpPr>
        <p:spPr bwMode="auto">
          <a:xfrm>
            <a:off x="4876800" y="5632797"/>
            <a:ext cx="11572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Read from R1 here</a:t>
            </a:r>
          </a:p>
        </p:txBody>
      </p:sp>
      <p:sp>
        <p:nvSpPr>
          <p:cNvPr id="163913" name="Text Box 73"/>
          <p:cNvSpPr txBox="1">
            <a:spLocks noChangeArrowheads="1"/>
          </p:cNvSpPr>
          <p:nvPr/>
        </p:nvSpPr>
        <p:spPr bwMode="auto">
          <a:xfrm>
            <a:off x="1600200" y="5551388"/>
            <a:ext cx="20320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ADD	R1, R2, R3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ADD	R4, R1, R5</a:t>
            </a:r>
          </a:p>
        </p:txBody>
      </p:sp>
      <p:sp>
        <p:nvSpPr>
          <p:cNvPr id="163914" name="Line 74"/>
          <p:cNvSpPr>
            <a:spLocks noChangeShapeType="1"/>
          </p:cNvSpPr>
          <p:nvPr/>
        </p:nvSpPr>
        <p:spPr bwMode="auto">
          <a:xfrm flipV="1">
            <a:off x="5181600" y="540419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5" name="Line 75"/>
          <p:cNvSpPr>
            <a:spLocks noChangeShapeType="1"/>
          </p:cNvSpPr>
          <p:nvPr/>
        </p:nvSpPr>
        <p:spPr bwMode="auto">
          <a:xfrm flipV="1">
            <a:off x="5181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Stall type #1: Freeze the whole pipeline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0728"/>
            <a:ext cx="82708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1800" dirty="0"/>
              <a:t>Freeze all pipe stages for one or more cycles, and suppress </a:t>
            </a:r>
            <a:r>
              <a:rPr lang="en-US" sz="1800" dirty="0" err="1" smtClean="0"/>
              <a:t>writeback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Needs only one global stall signal which suppresses all latching in all pipeline stages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Sometimes called a </a:t>
            </a:r>
            <a:r>
              <a:rPr lang="en-US" sz="1800" dirty="0">
                <a:latin typeface="Times New Roman"/>
              </a:rPr>
              <a:t>“</a:t>
            </a:r>
            <a:r>
              <a:rPr lang="en-US" sz="1800" dirty="0"/>
              <a:t>fixed pipe</a:t>
            </a:r>
            <a:r>
              <a:rPr lang="en-US" sz="1800" dirty="0">
                <a:latin typeface="Times New Roman"/>
              </a:rPr>
              <a:t>”</a:t>
            </a:r>
            <a:r>
              <a:rPr lang="en-US" sz="1800" dirty="0"/>
              <a:t> or </a:t>
            </a:r>
            <a:r>
              <a:rPr lang="en-US" sz="1800" dirty="0">
                <a:latin typeface="Times New Roman"/>
              </a:rPr>
              <a:t>“</a:t>
            </a:r>
            <a:r>
              <a:rPr lang="en-US" sz="1800" dirty="0"/>
              <a:t>frozen pipe</a:t>
            </a:r>
            <a:r>
              <a:rPr lang="en-US" sz="1800" dirty="0">
                <a:latin typeface="Times New Roman"/>
              </a:rPr>
              <a:t>”</a:t>
            </a:r>
            <a:r>
              <a:rPr lang="en-US" sz="1800" dirty="0"/>
              <a:t> stall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Works for cache misses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Will </a:t>
            </a:r>
            <a:r>
              <a:rPr lang="en-US" sz="1800" u="sng" dirty="0">
                <a:solidFill>
                  <a:srgbClr val="FF0000"/>
                </a:solidFill>
              </a:rPr>
              <a:t>not work </a:t>
            </a:r>
            <a:r>
              <a:rPr lang="en-US" sz="1800" dirty="0"/>
              <a:t>to remove pipeline hazards</a:t>
            </a:r>
          </a:p>
        </p:txBody>
      </p:sp>
      <p:graphicFrame>
        <p:nvGraphicFramePr>
          <p:cNvPr id="166023" name="Group 135"/>
          <p:cNvGraphicFramePr>
            <a:graphicFrameLocks noGrp="1"/>
          </p:cNvGraphicFramePr>
          <p:nvPr/>
        </p:nvGraphicFramePr>
        <p:xfrm>
          <a:off x="990600" y="908720"/>
          <a:ext cx="6629400" cy="27940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820472" cy="538609"/>
          </a:xfrm>
        </p:spPr>
        <p:txBody>
          <a:bodyPr/>
          <a:lstStyle/>
          <a:p>
            <a:r>
              <a:rPr lang="en-US" sz="2900" dirty="0"/>
              <a:t>Stall type #2: Delay completion of an instruction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Instruction </a:t>
            </a:r>
            <a:r>
              <a:rPr lang="en-US" sz="1800" dirty="0"/>
              <a:t>progress stops for one cycle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Earlier instructions continue towards completion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Prior instructions must suspend and make no more progress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An </a:t>
            </a:r>
            <a:r>
              <a:rPr lang="en-US" sz="1800" dirty="0">
                <a:latin typeface="Times New Roman"/>
              </a:rPr>
              <a:t>“</a:t>
            </a:r>
            <a:r>
              <a:rPr lang="en-US" sz="1800" dirty="0"/>
              <a:t>elastic pipe: stall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Good when the need for stalling is only detected after decode, like for pipeline hazards</a:t>
            </a:r>
          </a:p>
        </p:txBody>
      </p:sp>
      <p:graphicFrame>
        <p:nvGraphicFramePr>
          <p:cNvPr id="167940" name="Group 4"/>
          <p:cNvGraphicFramePr>
            <a:graphicFrameLocks noGrp="1"/>
          </p:cNvGraphicFramePr>
          <p:nvPr/>
        </p:nvGraphicFramePr>
        <p:xfrm>
          <a:off x="990600" y="1052736"/>
          <a:ext cx="6629400" cy="27940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  <a:gridCol w="5524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I+6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8059" name="Text Box 123"/>
          <p:cNvSpPr txBox="1">
            <a:spLocks noChangeArrowheads="1"/>
          </p:cNvSpPr>
          <p:nvPr/>
        </p:nvSpPr>
        <p:spPr bwMode="auto">
          <a:xfrm>
            <a:off x="3276600" y="4192637"/>
            <a:ext cx="2591544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Bubble in: </a:t>
            </a:r>
            <a:r>
              <a:rPr lang="en-US" sz="1000" dirty="0" smtClean="0"/>
              <a:t>EX    MEM        WB</a:t>
            </a:r>
            <a:endParaRPr lang="en-US" sz="1000" dirty="0"/>
          </a:p>
        </p:txBody>
      </p:sp>
      <p:sp>
        <p:nvSpPr>
          <p:cNvPr id="168060" name="Line 124"/>
          <p:cNvSpPr>
            <a:spLocks noChangeShapeType="1"/>
          </p:cNvSpPr>
          <p:nvPr/>
        </p:nvSpPr>
        <p:spPr bwMode="auto">
          <a:xfrm flipV="1">
            <a:off x="4038600" y="386104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61" name="Line 125"/>
          <p:cNvSpPr>
            <a:spLocks noChangeShapeType="1"/>
          </p:cNvSpPr>
          <p:nvPr/>
        </p:nvSpPr>
        <p:spPr bwMode="auto">
          <a:xfrm flipV="1">
            <a:off x="4572000" y="393305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62" name="Line 126"/>
          <p:cNvSpPr>
            <a:spLocks noChangeShapeType="1"/>
          </p:cNvSpPr>
          <p:nvPr/>
        </p:nvSpPr>
        <p:spPr bwMode="auto">
          <a:xfrm flipV="1">
            <a:off x="5105400" y="393305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624"/>
            <a:ext cx="8281987" cy="701675"/>
          </a:xfrm>
        </p:spPr>
        <p:txBody>
          <a:bodyPr/>
          <a:lstStyle/>
          <a:p>
            <a:r>
              <a:rPr lang="en-US" dirty="0"/>
              <a:t>Bypass (Forwarding)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If data is available elsewhere in the pipeline, there is no need to stall</a:t>
            </a:r>
          </a:p>
          <a:p>
            <a:r>
              <a:rPr lang="en-US" sz="2400" dirty="0"/>
              <a:t>Detect condition</a:t>
            </a:r>
          </a:p>
          <a:p>
            <a:r>
              <a:rPr lang="en-US" sz="2400" dirty="0"/>
              <a:t>Bypass (or forward) data directly to the consuming pipeline stage</a:t>
            </a:r>
          </a:p>
          <a:p>
            <a:r>
              <a:rPr lang="en-US" sz="2400" dirty="0"/>
              <a:t>Bypass eliminates stalls for single-cycle operations</a:t>
            </a:r>
          </a:p>
          <a:p>
            <a:pPr lvl="1"/>
            <a:r>
              <a:rPr lang="en-US" sz="2400" dirty="0"/>
              <a:t>Reduces longest stall to N-1 cycles for N-cycle operations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Physical Forwarding Paths</a:t>
            </a:r>
          </a:p>
        </p:txBody>
      </p:sp>
      <p:pic>
        <p:nvPicPr>
          <p:cNvPr id="235524" name="Picture 4" descr="F063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006" y="826855"/>
            <a:ext cx="6841345" cy="4546361"/>
          </a:xfrm>
          <a:noFill/>
          <a:ln/>
        </p:spPr>
      </p:pic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539552" y="5445224"/>
            <a:ext cx="7254486" cy="7017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7030A0"/>
                </a:solidFill>
              </a:rPr>
              <a:t>The third forwarding operation might not be necessary </a:t>
            </a:r>
            <a:endParaRPr lang="en-US" sz="1800" dirty="0" smtClean="0">
              <a:solidFill>
                <a:srgbClr val="7030A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if </a:t>
            </a:r>
            <a:r>
              <a:rPr lang="en-US" sz="1800" dirty="0">
                <a:solidFill>
                  <a:srgbClr val="7030A0"/>
                </a:solidFill>
              </a:rPr>
              <a:t>we can make read-after-write register file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584775"/>
          </a:xfrm>
        </p:spPr>
        <p:txBody>
          <a:bodyPr/>
          <a:lstStyle/>
          <a:p>
            <a:r>
              <a:rPr lang="en-US" sz="3200" dirty="0"/>
              <a:t>Example forwarding decisions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270875" cy="5111750"/>
          </a:xfrm>
        </p:spPr>
        <p:txBody>
          <a:bodyPr/>
          <a:lstStyle/>
          <a:p>
            <a:r>
              <a:rPr lang="en-US" sz="2600" dirty="0"/>
              <a:t>If EX has just finished an operation for which ID wants to read the value from either operand, we must forward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 err="1"/>
              <a:t>IR.Will_Write_Reg</a:t>
            </a:r>
            <a:r>
              <a:rPr lang="en-US" sz="2200" dirty="0"/>
              <a:t> and IR4.Write_Reg_Num == IR3.RS1_Reg_Num </a:t>
            </a:r>
          </a:p>
          <a:p>
            <a:pPr lvl="1">
              <a:buFontTx/>
              <a:buNone/>
            </a:pPr>
            <a:r>
              <a:rPr lang="en-US" sz="2200" dirty="0"/>
              <a:t>	then </a:t>
            </a:r>
            <a:r>
              <a:rPr lang="en-US" sz="2200" dirty="0" err="1"/>
              <a:t>ALUmuxA</a:t>
            </a:r>
            <a:r>
              <a:rPr lang="en-US" sz="2200" dirty="0"/>
              <a:t> =SelectALU4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 err="1"/>
              <a:t>IR.Will_Write_Reg</a:t>
            </a:r>
            <a:r>
              <a:rPr lang="en-US" sz="2200" dirty="0"/>
              <a:t> and IR4.Write_Reg_Num == IR3.RS2_Reg_Num </a:t>
            </a:r>
          </a:p>
          <a:p>
            <a:pPr lvl="1">
              <a:buFontTx/>
              <a:buNone/>
            </a:pPr>
            <a:r>
              <a:rPr lang="en-US" sz="2200" dirty="0"/>
              <a:t>	then </a:t>
            </a:r>
            <a:r>
              <a:rPr lang="en-US" sz="2200" dirty="0" err="1"/>
              <a:t>ALUmuxB</a:t>
            </a:r>
            <a:r>
              <a:rPr lang="en-US" sz="2200" dirty="0"/>
              <a:t> =SelectALU4</a:t>
            </a:r>
          </a:p>
          <a:p>
            <a:r>
              <a:rPr lang="en-US" sz="2600" dirty="0"/>
              <a:t>Need one comparison and multiplex control for each forwarding path</a:t>
            </a:r>
          </a:p>
          <a:p>
            <a:r>
              <a:rPr lang="en-US" sz="2600" dirty="0"/>
              <a:t>Be careful: if you forward from more than one instruction, choose the closest in the pipeline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81987" cy="584775"/>
          </a:xfrm>
        </p:spPr>
        <p:txBody>
          <a:bodyPr/>
          <a:lstStyle/>
          <a:p>
            <a:r>
              <a:rPr lang="en-US" sz="3200" dirty="0"/>
              <a:t>Physical Forwarding Paths</a:t>
            </a:r>
          </a:p>
        </p:txBody>
      </p:sp>
      <p:pic>
        <p:nvPicPr>
          <p:cNvPr id="232455" name="Picture 7" descr="F06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4152900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Forwarding Animation (1)</a:t>
            </a:r>
          </a:p>
        </p:txBody>
      </p:sp>
      <p:pic>
        <p:nvPicPr>
          <p:cNvPr id="242691" name="Picture 3" descr="F06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9742"/>
          <a:stretch>
            <a:fillRect/>
          </a:stretch>
        </p:blipFill>
        <p:spPr>
          <a:xfrm>
            <a:off x="755650" y="1196975"/>
            <a:ext cx="7629525" cy="4410075"/>
          </a:xfrm>
          <a:noFill/>
          <a:ln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Forwarding Animation (2)</a:t>
            </a:r>
          </a:p>
        </p:txBody>
      </p:sp>
      <p:pic>
        <p:nvPicPr>
          <p:cNvPr id="240646" name="Picture 6" descr="F06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0322"/>
          <a:stretch>
            <a:fillRect/>
          </a:stretch>
        </p:blipFill>
        <p:spPr>
          <a:xfrm>
            <a:off x="684213" y="1268413"/>
            <a:ext cx="7272337" cy="4154487"/>
          </a:xfr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8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584775"/>
          </a:xfrm>
        </p:spPr>
        <p:txBody>
          <a:bodyPr/>
          <a:lstStyle/>
          <a:p>
            <a:r>
              <a:rPr lang="en-US" sz="3200" dirty="0"/>
              <a:t>Forwarding Animation (3)</a:t>
            </a:r>
          </a:p>
        </p:txBody>
      </p:sp>
      <p:pic>
        <p:nvPicPr>
          <p:cNvPr id="243717" name="Picture 5" descr="F06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0322"/>
          <a:stretch>
            <a:fillRect/>
          </a:stretch>
        </p:blipFill>
        <p:spPr>
          <a:xfrm>
            <a:off x="539552" y="1268760"/>
            <a:ext cx="8283665" cy="421764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81987" cy="701675"/>
          </a:xfrm>
        </p:spPr>
        <p:txBody>
          <a:bodyPr/>
          <a:lstStyle/>
          <a:p>
            <a:r>
              <a:rPr lang="en-US" dirty="0"/>
              <a:t>Pipelining</a:t>
            </a:r>
          </a:p>
        </p:txBody>
      </p:sp>
      <p:pic>
        <p:nvPicPr>
          <p:cNvPr id="138250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211263"/>
            <a:ext cx="6553200" cy="4514850"/>
          </a:xfrm>
          <a:noFill/>
          <a:ln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Forwarding Animation (4)</a:t>
            </a:r>
          </a:p>
        </p:txBody>
      </p:sp>
      <p:pic>
        <p:nvPicPr>
          <p:cNvPr id="246787" name="Picture 3" descr="F06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0322"/>
          <a:stretch>
            <a:fillRect/>
          </a:stretch>
        </p:blipFill>
        <p:spPr>
          <a:xfrm>
            <a:off x="388418" y="1449388"/>
            <a:ext cx="8504062" cy="428386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584775"/>
          </a:xfrm>
        </p:spPr>
        <p:txBody>
          <a:bodyPr/>
          <a:lstStyle/>
          <a:p>
            <a:r>
              <a:rPr lang="en-US" sz="3200" dirty="0"/>
              <a:t>Other Data Hazards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692696"/>
            <a:ext cx="8414891" cy="5111750"/>
          </a:xfrm>
        </p:spPr>
        <p:txBody>
          <a:bodyPr/>
          <a:lstStyle/>
          <a:p>
            <a:r>
              <a:rPr lang="en-US" sz="2800" dirty="0"/>
              <a:t>WAR (Write After Read)</a:t>
            </a:r>
          </a:p>
          <a:p>
            <a:pPr lvl="1"/>
            <a:r>
              <a:rPr lang="en-US" sz="2400" dirty="0"/>
              <a:t>Can happen if the instruction pipeline has early writes and/or late reads; something like:</a:t>
            </a:r>
          </a:p>
          <a:p>
            <a:pPr lvl="1">
              <a:buFontTx/>
              <a:buNone/>
            </a:pPr>
            <a:r>
              <a:rPr lang="en-US" sz="1200" dirty="0"/>
              <a:t>	</a:t>
            </a:r>
            <a:r>
              <a:rPr lang="en-US" sz="1600" dirty="0"/>
              <a:t>DIV (R1), 	</a:t>
            </a:r>
            <a:r>
              <a:rPr lang="en-US" sz="1600" dirty="0" smtClean="0"/>
              <a:t>Suppose </a:t>
            </a:r>
            <a:r>
              <a:rPr lang="en-US" sz="1600" dirty="0"/>
              <a:t>that it does not read destination indirect until after the divide</a:t>
            </a:r>
          </a:p>
          <a:p>
            <a:pPr lvl="1">
              <a:buFontTx/>
              <a:buNone/>
            </a:pPr>
            <a:r>
              <a:rPr lang="en-US" sz="1600" dirty="0"/>
              <a:t>	ADD ..,(R1</a:t>
            </a:r>
            <a:r>
              <a:rPr lang="en-US" sz="1600" dirty="0" smtClean="0"/>
              <a:t>)+  Incremented </a:t>
            </a:r>
            <a:r>
              <a:rPr lang="en-US" sz="1600" dirty="0"/>
              <a:t>value of R1 is written before DIV has read value of R1</a:t>
            </a:r>
          </a:p>
          <a:p>
            <a:pPr lvl="1"/>
            <a:r>
              <a:rPr lang="en-US" sz="2400" dirty="0"/>
              <a:t>Can not happen in DLX because all reads are early (ID) and all writes are late (WB)</a:t>
            </a:r>
          </a:p>
          <a:p>
            <a:r>
              <a:rPr lang="en-US" sz="2800" dirty="0"/>
              <a:t>WAW (Write After Write)</a:t>
            </a:r>
          </a:p>
          <a:p>
            <a:pPr lvl="1"/>
            <a:r>
              <a:rPr lang="en-US" sz="2400" dirty="0"/>
              <a:t>Can happen when a fast operation follows a slow one; like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sz="1600" dirty="0"/>
              <a:t>LW   R1,0(R2)		IF	ID	EX	MEM	WB	</a:t>
            </a:r>
          </a:p>
          <a:p>
            <a:pPr lvl="1">
              <a:buFontTx/>
              <a:buNone/>
            </a:pPr>
            <a:r>
              <a:rPr lang="en-US" sz="1600" dirty="0"/>
              <a:t>	ADD R1, R2, R3			IF	ID	EX	WB</a:t>
            </a:r>
          </a:p>
          <a:p>
            <a:pPr lvl="1"/>
            <a:r>
              <a:rPr lang="en-US" sz="2400" dirty="0"/>
              <a:t>Can not happen in DLX (integer) because there is only one WB stage and instructions use it in order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data hazard left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581525"/>
            <a:ext cx="7772400" cy="1265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Loaded data is not available until the end of MEM, which is too late for the following instruction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Forwarding can not help, so we must stall </a:t>
            </a:r>
            <a:r>
              <a:rPr lang="en-US" sz="2000" dirty="0">
                <a:latin typeface="Times New Roman"/>
              </a:rPr>
              <a:t>–</a:t>
            </a:r>
            <a:r>
              <a:rPr lang="en-US" sz="2000" dirty="0"/>
              <a:t> or just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decree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 that you can not write code like this. Such a decree is called a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delayed load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 and was used in the original MIPS 2000</a:t>
            </a:r>
          </a:p>
        </p:txBody>
      </p:sp>
      <p:pic>
        <p:nvPicPr>
          <p:cNvPr id="183380" name="Picture 84" descr="F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5832475" cy="3328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Stalling to interlock</a:t>
            </a:r>
          </a:p>
        </p:txBody>
      </p:sp>
      <p:pic>
        <p:nvPicPr>
          <p:cNvPr id="184426" name="Picture 106" descr="F06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8064500" cy="3898900"/>
          </a:xfrm>
          <a:noFill/>
          <a:ln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43408"/>
            <a:ext cx="8497639" cy="892552"/>
          </a:xfrm>
        </p:spPr>
        <p:txBody>
          <a:bodyPr/>
          <a:lstStyle/>
          <a:p>
            <a:r>
              <a:rPr lang="en-US" sz="2500" dirty="0"/>
              <a:t>The software fix: instruction scheduling to avoid stalls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708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Since we can not avoid a stall following a load, avoid the stall by rearranging the code (</a:t>
            </a:r>
            <a:r>
              <a:rPr lang="en-US" sz="2800" dirty="0">
                <a:latin typeface="Times New Roman"/>
              </a:rPr>
              <a:t>“</a:t>
            </a:r>
            <a:r>
              <a:rPr lang="en-US" sz="2800" dirty="0"/>
              <a:t>pipeline scheduling</a:t>
            </a:r>
            <a:r>
              <a:rPr lang="en-US" sz="2800" dirty="0">
                <a:latin typeface="Times New Roman"/>
              </a:rPr>
              <a:t>”</a:t>
            </a:r>
            <a:r>
              <a:rPr lang="en-US" sz="2800" dirty="0"/>
              <a:t>), if possible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Replace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sub r4, r5, r7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r1, 50(r2)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add r3, r1, r4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With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r1, 50(r2)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sub r4, r5, r7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add r3, r1, r4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This can improve a simple RISC machine </a:t>
            </a:r>
            <a:r>
              <a:rPr lang="en-US" sz="2800" dirty="0" smtClean="0"/>
              <a:t>performance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748464" cy="817563"/>
          </a:xfrm>
        </p:spPr>
        <p:txBody>
          <a:bodyPr/>
          <a:lstStyle/>
          <a:p>
            <a:r>
              <a:rPr lang="en-US" sz="2600" dirty="0" smtClean="0"/>
              <a:t>The software fix: instruction scheduling to avoid stalls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But it is limited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Usually limited to basic blocks between branches, 5-7 instructions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Difficult to do interchanges to variables referenced indirectly (pointer, array, or parameter) due to the risk of aliases.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Branches and jumps</a:t>
            </a:r>
          </a:p>
        </p:txBody>
      </p:sp>
      <p:sp>
        <p:nvSpPr>
          <p:cNvPr id="189444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7087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Control point: know target and condition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Mem</a:t>
            </a:r>
            <a:r>
              <a:rPr lang="en-US" sz="2400" dirty="0"/>
              <a:t> control point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Branch penalty: number of pipeline stages to control point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This </a:t>
            </a:r>
            <a:r>
              <a:rPr lang="en-US" sz="2400" dirty="0"/>
              <a:t>3-cycle penalty works, but since branches occur every 5-7 instructions, it kills performance. What to do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Determine the branch condition  earlier than EX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Compute the target address earlier than MEM</a:t>
            </a:r>
          </a:p>
        </p:txBody>
      </p:sp>
      <p:graphicFrame>
        <p:nvGraphicFramePr>
          <p:cNvPr id="189538" name="Group 1122"/>
          <p:cNvGraphicFramePr>
            <a:graphicFrameLocks noGrp="1"/>
          </p:cNvGraphicFramePr>
          <p:nvPr/>
        </p:nvGraphicFramePr>
        <p:xfrm>
          <a:off x="755576" y="2564904"/>
          <a:ext cx="7315200" cy="1787526"/>
        </p:xfrm>
        <a:graphic>
          <a:graphicData uri="http://schemas.openxmlformats.org/drawingml/2006/table">
            <a:tbl>
              <a:tblPr/>
              <a:tblGrid>
                <a:gridCol w="1909762"/>
                <a:gridCol w="600075"/>
                <a:gridCol w="600075"/>
                <a:gridCol w="601663"/>
                <a:gridCol w="600075"/>
                <a:gridCol w="601662"/>
                <a:gridCol w="601663"/>
                <a:gridCol w="598487"/>
                <a:gridCol w="601663"/>
                <a:gridCol w="60007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81987" cy="553998"/>
          </a:xfrm>
        </p:spPr>
        <p:txBody>
          <a:bodyPr/>
          <a:lstStyle/>
          <a:p>
            <a:r>
              <a:rPr lang="en-US" sz="3000" dirty="0"/>
              <a:t>Characteristics of MIPS branches and jumps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270875" cy="5111750"/>
          </a:xfrm>
        </p:spPr>
        <p:txBody>
          <a:bodyPr/>
          <a:lstStyle/>
          <a:p>
            <a:r>
              <a:rPr lang="en-US" sz="2400" dirty="0"/>
              <a:t>The branch condition</a:t>
            </a:r>
          </a:p>
          <a:p>
            <a:pPr lvl="1"/>
            <a:r>
              <a:rPr lang="en-US" sz="2000" dirty="0"/>
              <a:t>Only has EQ/NE comparison to zero</a:t>
            </a:r>
          </a:p>
          <a:p>
            <a:pPr lvl="1"/>
            <a:r>
              <a:rPr lang="en-US" sz="2000" dirty="0"/>
              <a:t>Fast and cheap, no need for a full ALU</a:t>
            </a:r>
          </a:p>
          <a:p>
            <a:pPr lvl="1"/>
            <a:r>
              <a:rPr lang="en-US" sz="2000" dirty="0"/>
              <a:t>Use a 32-bit NOR gate instead</a:t>
            </a:r>
          </a:p>
          <a:p>
            <a:r>
              <a:rPr lang="en-US" sz="2400" dirty="0"/>
              <a:t>The branch target</a:t>
            </a:r>
          </a:p>
          <a:p>
            <a:pPr lvl="1"/>
            <a:r>
              <a:rPr lang="en-US" sz="2000" dirty="0"/>
              <a:t>Always PC-relative</a:t>
            </a:r>
          </a:p>
          <a:p>
            <a:pPr lvl="1"/>
            <a:r>
              <a:rPr lang="en-US" sz="2000" dirty="0"/>
              <a:t>Needs only 16 bit adder (and carry propagation)</a:t>
            </a:r>
          </a:p>
          <a:p>
            <a:r>
              <a:rPr lang="en-US" sz="2400" dirty="0"/>
              <a:t>The jump target</a:t>
            </a:r>
          </a:p>
          <a:p>
            <a:pPr lvl="1"/>
            <a:r>
              <a:rPr lang="en-US" sz="2000" dirty="0"/>
              <a:t>Always PC-relative</a:t>
            </a:r>
          </a:p>
          <a:p>
            <a:pPr lvl="1"/>
            <a:r>
              <a:rPr lang="en-US" sz="2000" dirty="0"/>
              <a:t>Target = {PC[31:28], offset, 00}</a:t>
            </a:r>
          </a:p>
          <a:p>
            <a:r>
              <a:rPr lang="en-US" sz="2400" dirty="0"/>
              <a:t>All can be moved to the ID stage, at the cost of additional hardware (and maybe increased cycle time)</a:t>
            </a:r>
          </a:p>
          <a:p>
            <a:r>
              <a:rPr lang="en-US" sz="2400" dirty="0"/>
              <a:t>Still requires one stall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Pipelining and Branch ISA Design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Simple branches</a:t>
            </a:r>
          </a:p>
          <a:p>
            <a:pPr lvl="1"/>
            <a:r>
              <a:rPr lang="en-US" dirty="0"/>
              <a:t>Makes ID control point possible</a:t>
            </a:r>
          </a:p>
          <a:p>
            <a:pPr lvl="1"/>
            <a:r>
              <a:rPr lang="en-US" dirty="0"/>
              <a:t>Maybe increases cycle time</a:t>
            </a:r>
          </a:p>
          <a:p>
            <a:pPr lvl="1"/>
            <a:r>
              <a:rPr lang="en-US" dirty="0"/>
              <a:t>1 cycle penalty</a:t>
            </a:r>
          </a:p>
          <a:p>
            <a:r>
              <a:rPr lang="en-US" sz="2800" dirty="0"/>
              <a:t>Complex branches</a:t>
            </a:r>
          </a:p>
          <a:p>
            <a:pPr lvl="1"/>
            <a:r>
              <a:rPr lang="en-US" dirty="0"/>
              <a:t>Requires EX control point</a:t>
            </a:r>
          </a:p>
          <a:p>
            <a:pPr lvl="1"/>
            <a:r>
              <a:rPr lang="en-US" dirty="0"/>
              <a:t>Maybe lower cycle time</a:t>
            </a:r>
          </a:p>
          <a:p>
            <a:pPr lvl="1"/>
            <a:r>
              <a:rPr lang="en-US" dirty="0"/>
              <a:t>2 cycle branch penalty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branch penalties (1)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772400" cy="4217987"/>
          </a:xfrm>
        </p:spPr>
        <p:txBody>
          <a:bodyPr/>
          <a:lstStyle/>
          <a:p>
            <a:r>
              <a:rPr lang="en-US" sz="2800" dirty="0"/>
              <a:t>Predict that the branch </a:t>
            </a:r>
            <a:r>
              <a:rPr lang="en-US" sz="2800" b="1" i="1" u="sng" dirty="0"/>
              <a:t>will not</a:t>
            </a:r>
            <a:r>
              <a:rPr lang="en-US" sz="2800" dirty="0"/>
              <a:t> be taken</a:t>
            </a:r>
          </a:p>
          <a:p>
            <a:pPr lvl="1"/>
            <a:r>
              <a:rPr lang="en-US" sz="2400" dirty="0"/>
              <a:t>Continue fetching from sequential addresses.</a:t>
            </a:r>
          </a:p>
          <a:p>
            <a:pPr lvl="1"/>
            <a:r>
              <a:rPr lang="en-US" sz="2400" dirty="0"/>
              <a:t>Cancel later if branch was taken</a:t>
            </a:r>
          </a:p>
          <a:p>
            <a:pPr lvl="1"/>
            <a:r>
              <a:rPr lang="en-US" sz="2400" dirty="0"/>
              <a:t>Easy to do</a:t>
            </a:r>
          </a:p>
          <a:p>
            <a:pPr lvl="2"/>
            <a:r>
              <a:rPr lang="en-US" dirty="0"/>
              <a:t>If it is not, continue</a:t>
            </a:r>
          </a:p>
          <a:p>
            <a:pPr lvl="2"/>
            <a:r>
              <a:rPr lang="en-US" dirty="0"/>
              <a:t>If it is, change the following instructions into a NOP and thus take a 1-cycle penalty</a:t>
            </a:r>
          </a:p>
          <a:p>
            <a:pPr lvl="1"/>
            <a:r>
              <a:rPr lang="en-US" dirty="0"/>
              <a:t>Helps a little, but bets the wrong way for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81987" cy="701675"/>
          </a:xfrm>
        </p:spPr>
        <p:txBody>
          <a:bodyPr/>
          <a:lstStyle/>
          <a:p>
            <a:r>
              <a:rPr lang="en-US" dirty="0"/>
              <a:t>Pipelining 3 Stages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3988" cy="676275"/>
          </a:xfrm>
        </p:spPr>
        <p:txBody>
          <a:bodyPr/>
          <a:lstStyle/>
          <a:p>
            <a:r>
              <a:rPr lang="en-US" sz="2000" dirty="0"/>
              <a:t>Assume a 2 ns flip-flop delay</a:t>
            </a:r>
          </a:p>
        </p:txBody>
      </p:sp>
      <p:pic>
        <p:nvPicPr>
          <p:cNvPr id="2140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989138"/>
            <a:ext cx="6551612" cy="3889375"/>
          </a:xfrm>
          <a:noFill/>
          <a:ln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branch penalties (2)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Predict that the branch </a:t>
            </a:r>
            <a:r>
              <a:rPr lang="en-US" b="1" i="1" u="sng"/>
              <a:t>will</a:t>
            </a:r>
            <a:r>
              <a:rPr lang="en-US"/>
              <a:t> be taken</a:t>
            </a:r>
          </a:p>
          <a:p>
            <a:pPr lvl="1"/>
            <a:r>
              <a:rPr lang="en-US"/>
              <a:t>Only useful if the target address is known before the branch condition – not true for MIPS</a:t>
            </a:r>
          </a:p>
          <a:p>
            <a:pPr lvl="1"/>
            <a:r>
              <a:rPr lang="en-US"/>
              <a:t>Cancel later if the branch was not taken</a:t>
            </a:r>
          </a:p>
          <a:p>
            <a:pPr lvl="1"/>
            <a:r>
              <a:rPr lang="en-US"/>
              <a:t>Always has some delay in fetching the branch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branch penalties (3)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the ISA: delay the effect of the branch</a:t>
            </a:r>
          </a:p>
          <a:p>
            <a:pPr lvl="1"/>
            <a:r>
              <a:rPr lang="en-US"/>
              <a:t>Always execute the instruction(s) after the branch or jump</a:t>
            </a:r>
          </a:p>
          <a:p>
            <a:pPr lvl="1"/>
            <a:r>
              <a:rPr lang="en-US"/>
              <a:t>Depends on the compiler to find something useful to do in the branch delay slot(s).</a:t>
            </a:r>
          </a:p>
          <a:p>
            <a:pPr lvl="1"/>
            <a:r>
              <a:rPr lang="en-US"/>
              <a:t>An ugly dependence of ISA on implementation – may change</a:t>
            </a:r>
          </a:p>
          <a:p>
            <a:pPr lvl="1"/>
            <a:r>
              <a:rPr lang="en-US"/>
              <a:t>Interaction with branch prediction, interrupts.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Filling the branch delay slot</a:t>
            </a:r>
          </a:p>
        </p:txBody>
      </p:sp>
      <p:pic>
        <p:nvPicPr>
          <p:cNvPr id="197637" name="Picture 5" descr="F065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333500"/>
            <a:ext cx="7704856" cy="4479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584775"/>
          </a:xfrm>
        </p:spPr>
        <p:txBody>
          <a:bodyPr/>
          <a:lstStyle/>
          <a:p>
            <a:r>
              <a:rPr lang="en-US" sz="3200" dirty="0"/>
              <a:t>How useful are canceling branches</a:t>
            </a:r>
          </a:p>
        </p:txBody>
      </p:sp>
      <p:graphicFrame>
        <p:nvGraphicFramePr>
          <p:cNvPr id="257024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467544" y="1124744"/>
          <a:ext cx="8291264" cy="4145632"/>
        </p:xfrm>
        <a:graphic>
          <a:graphicData uri="http://schemas.openxmlformats.org/presentationml/2006/ole">
            <p:oleObj spid="_x0000_s222210" name="Chart" r:id="rId3" imgW="7772535" imgH="3886200" progId="MSGraph.Chart.8">
              <p:embed followColorScheme="full"/>
            </p:oleObj>
          </a:graphicData>
        </a:graphic>
      </p:graphicFrame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762000" y="5157192"/>
            <a:ext cx="3521968" cy="6340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Arial" charset="0"/>
                <a:cs typeface="Arial" charset="0"/>
              </a:rPr>
              <a:t>Integer : 35 % slots wasted</a:t>
            </a:r>
          </a:p>
          <a:p>
            <a:r>
              <a:rPr lang="en-US" sz="1600" dirty="0">
                <a:latin typeface="Arial" charset="0"/>
                <a:cs typeface="Arial" charset="0"/>
              </a:rPr>
              <a:t>Floating point : 25% slots wasted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584775"/>
          </a:xfrm>
        </p:spPr>
        <p:txBody>
          <a:bodyPr/>
          <a:lstStyle/>
          <a:p>
            <a:r>
              <a:rPr lang="en-US" sz="3200" dirty="0"/>
              <a:t>Performance of Branch schemes?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270875" cy="5111750"/>
          </a:xfrm>
        </p:spPr>
        <p:txBody>
          <a:bodyPr/>
          <a:lstStyle/>
          <a:p>
            <a:r>
              <a:rPr lang="en-US" sz="2800" dirty="0"/>
              <a:t>Effective CPI = 1 + %branches </a:t>
            </a:r>
            <a:r>
              <a:rPr lang="en-US" sz="2800" dirty="0">
                <a:sym typeface="Wingdings 2" pitchFamily="18" charset="2"/>
              </a:rPr>
              <a:t> average branch penalty</a:t>
            </a:r>
          </a:p>
          <a:p>
            <a:r>
              <a:rPr lang="en-US" sz="2800" dirty="0">
                <a:sym typeface="Wingdings 2" pitchFamily="18" charset="2"/>
              </a:rPr>
              <a:t>For integer MIPS: 20% of instructions are branches or jumps. 70% of them go to the target</a:t>
            </a:r>
            <a:endParaRPr lang="en-US" sz="2800" dirty="0"/>
          </a:p>
        </p:txBody>
      </p:sp>
      <p:graphicFrame>
        <p:nvGraphicFramePr>
          <p:cNvPr id="203824" name="Group 48"/>
          <p:cNvGraphicFramePr>
            <a:graphicFrameLocks noGrp="1"/>
          </p:cNvGraphicFramePr>
          <p:nvPr/>
        </p:nvGraphicFramePr>
        <p:xfrm>
          <a:off x="971600" y="3140968"/>
          <a:ext cx="7086600" cy="2912112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  <a:gridCol w="1771650"/>
                <a:gridCol w="17716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Branch Taken penalty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Branch not taken penalty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Effective 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Branch in 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Predict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Predict not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Delay slot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Cancel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example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08720"/>
            <a:ext cx="8270875" cy="5111750"/>
          </a:xfrm>
        </p:spPr>
        <p:txBody>
          <a:bodyPr/>
          <a:lstStyle/>
          <a:p>
            <a:r>
              <a:rPr lang="en-US" sz="2800" dirty="0"/>
              <a:t>Consider the following pipeline which implements the MIPS-like ISA. The only variation on the MIPS ISA is the support of full register compares in branch instructions</a:t>
            </a:r>
          </a:p>
        </p:txBody>
      </p:sp>
      <p:graphicFrame>
        <p:nvGraphicFramePr>
          <p:cNvPr id="206025" name="Group 201"/>
          <p:cNvGraphicFramePr>
            <a:graphicFrameLocks noGrp="1"/>
          </p:cNvGraphicFramePr>
          <p:nvPr/>
        </p:nvGraphicFramePr>
        <p:xfrm>
          <a:off x="611560" y="2852936"/>
          <a:ext cx="8136903" cy="3334888"/>
        </p:xfrm>
        <a:graphic>
          <a:graphicData uri="http://schemas.openxmlformats.org/drawingml/2006/table">
            <a:tbl>
              <a:tblPr/>
              <a:tblGrid>
                <a:gridCol w="1224136"/>
                <a:gridCol w="648072"/>
                <a:gridCol w="648072"/>
                <a:gridCol w="648072"/>
                <a:gridCol w="648072"/>
                <a:gridCol w="720080"/>
                <a:gridCol w="648072"/>
                <a:gridCol w="655620"/>
                <a:gridCol w="577121"/>
                <a:gridCol w="573757"/>
                <a:gridCol w="573756"/>
                <a:gridCol w="572073"/>
              </a:tblGrid>
              <a:tr h="250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10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I+1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I+2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I+3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I+4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I+5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MEM1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marL="57150" marR="571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Pipeline stages</a:t>
            </a:r>
          </a:p>
        </p:txBody>
      </p:sp>
      <p:graphicFrame>
        <p:nvGraphicFramePr>
          <p:cNvPr id="206884" name="Group 36"/>
          <p:cNvGraphicFramePr>
            <a:graphicFrameLocks noGrp="1"/>
          </p:cNvGraphicFramePr>
          <p:nvPr/>
        </p:nvGraphicFramePr>
        <p:xfrm>
          <a:off x="1043608" y="1340768"/>
          <a:ext cx="6408712" cy="4320480"/>
        </p:xfrm>
        <a:graphic>
          <a:graphicData uri="http://schemas.openxmlformats.org/drawingml/2006/table">
            <a:tbl>
              <a:tblPr/>
              <a:tblGrid>
                <a:gridCol w="1361055"/>
                <a:gridCol w="5047657"/>
              </a:tblGrid>
              <a:tr h="467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 fetch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 decode.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Register fetch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Address generation (data and PC-target)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EX2/MEM1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ALU 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Branch condition resolution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First cycle of memory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MEM2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Second cycle of memory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Register file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writeback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Writes to the register file occur in the first half of the clock cycle while reads from the register file occur in the second half</a:t>
            </a:r>
          </a:p>
          <a:p>
            <a:r>
              <a:rPr lang="en-US" dirty="0"/>
              <a:t>All bypass paths have been implemented to minimize pipeline stalls due to data hazards</a:t>
            </a:r>
          </a:p>
          <a:p>
            <a:r>
              <a:rPr lang="en-US" dirty="0"/>
              <a:t>The pipeline implements hardware interlocks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8270875" cy="5111750"/>
          </a:xfrm>
        </p:spPr>
        <p:txBody>
          <a:bodyPr/>
          <a:lstStyle/>
          <a:p>
            <a:r>
              <a:rPr lang="en-US" sz="2600" dirty="0"/>
              <a:t>How many register file ports does the processor need to minimize structural hazards?</a:t>
            </a:r>
          </a:p>
          <a:p>
            <a:endParaRPr lang="en-US" sz="2600" dirty="0"/>
          </a:p>
          <a:p>
            <a:r>
              <a:rPr lang="en-US" sz="2600" dirty="0"/>
              <a:t>Indicate all forwarding required to minimize stalls in the given pipeline. Also, specify the minimum number of comparators needed to implement forwarding?</a:t>
            </a:r>
          </a:p>
          <a:p>
            <a:endParaRPr lang="en-US" sz="2600" dirty="0"/>
          </a:p>
          <a:p>
            <a:r>
              <a:rPr lang="en-US" sz="2600" dirty="0"/>
              <a:t>What is the worst case delay due to RAW data hazards?</a:t>
            </a:r>
          </a:p>
          <a:p>
            <a:endParaRPr lang="en-US" sz="2600" dirty="0"/>
          </a:p>
          <a:p>
            <a:r>
              <a:rPr lang="en-US" sz="2600" dirty="0"/>
              <a:t>What is the branch delay of this pipeline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Dependencies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712"/>
            <a:ext cx="8270875" cy="5111750"/>
          </a:xfrm>
        </p:spPr>
        <p:txBody>
          <a:bodyPr/>
          <a:lstStyle/>
          <a:p>
            <a:r>
              <a:rPr lang="en-US" sz="2800" dirty="0"/>
              <a:t>The frequencies in the table are presented as percentages of all  instructions executed</a:t>
            </a:r>
          </a:p>
        </p:txBody>
      </p:sp>
      <p:graphicFrame>
        <p:nvGraphicFramePr>
          <p:cNvPr id="211020" name="Group 76"/>
          <p:cNvGraphicFramePr>
            <a:graphicFrameLocks noGrp="1"/>
          </p:cNvGraphicFramePr>
          <p:nvPr/>
        </p:nvGraphicFramePr>
        <p:xfrm>
          <a:off x="1331640" y="2057400"/>
          <a:ext cx="6624736" cy="4184904"/>
        </p:xfrm>
        <a:graphic>
          <a:graphicData uri="http://schemas.openxmlformats.org/drawingml/2006/table">
            <a:tbl>
              <a:tblPr/>
              <a:tblGrid>
                <a:gridCol w="1062016"/>
                <a:gridCol w="4065604"/>
                <a:gridCol w="1497116"/>
              </a:tblGrid>
              <a:tr h="216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Type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Instruction Sequence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Frequency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Rx,-,-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-,-,Rx or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-,Rx,-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10%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Rx,-,-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Rx,-(-)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Rx,-,-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 -,-(Rx) or Store -,-(Rx)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4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Rx,-,-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JumpRegister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5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Rx,-,-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 Rx,-,# or Branch -,Rx,#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6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Rx,-(-)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-,-,Rx or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-,Rx,-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15%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7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Rx, -(-)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-,-(Rx) or Store -,-(Rx)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3%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8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Rx, -(-)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 Rx,-,# or Branch -,Rx,#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2%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9</a:t>
                      </a:r>
                    </a:p>
                  </a:txBody>
                  <a:tcPr marR="0" marT="19050" marB="190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Rx, -(-)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JumpRegister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Rx</a:t>
                      </a:r>
                    </a:p>
                  </a:txBody>
                  <a:tcPr marR="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26" charset="0"/>
                        </a:rPr>
                        <a:t>1%</a:t>
                      </a:r>
                    </a:p>
                  </a:txBody>
                  <a:tcPr marR="457200" marT="19050" marB="190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81987" cy="646331"/>
          </a:xfrm>
        </p:spPr>
        <p:txBody>
          <a:bodyPr/>
          <a:lstStyle/>
          <a:p>
            <a:r>
              <a:rPr lang="en-US" sz="3600" dirty="0"/>
              <a:t>Pipelining: Computing the speedup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270875" cy="5111750"/>
          </a:xfrm>
        </p:spPr>
        <p:txBody>
          <a:bodyPr/>
          <a:lstStyle/>
          <a:p>
            <a:r>
              <a:rPr lang="en-US" sz="2400" dirty="0"/>
              <a:t>Time per instruction</a:t>
            </a:r>
          </a:p>
          <a:p>
            <a:pPr lvl="1"/>
            <a:r>
              <a:rPr lang="en-US" sz="2400" dirty="0"/>
              <a:t>TPI = CPI </a:t>
            </a:r>
            <a:r>
              <a:rPr lang="en-US" sz="2400" dirty="0">
                <a:sym typeface="Wingdings 2" pitchFamily="18" charset="2"/>
              </a:rPr>
              <a:t>cycle time</a:t>
            </a:r>
          </a:p>
          <a:p>
            <a:pPr lvl="1"/>
            <a:r>
              <a:rPr lang="en-US" sz="2400" dirty="0">
                <a:sym typeface="Wingdings 2" pitchFamily="18" charset="2"/>
              </a:rPr>
              <a:t>We can think about pipelining as reducing either CPI or cycle  time</a:t>
            </a:r>
          </a:p>
          <a:p>
            <a:r>
              <a:rPr lang="en-US" sz="2400" dirty="0"/>
              <a:t>Ideal speedup</a:t>
            </a:r>
          </a:p>
          <a:p>
            <a:pPr>
              <a:buFontTx/>
              <a:buNone/>
            </a:pPr>
            <a:endParaRPr lang="en-US" sz="2400" dirty="0"/>
          </a:p>
          <a:p>
            <a:pPr lvl="1"/>
            <a:r>
              <a:rPr lang="en-US" sz="2400" dirty="0"/>
              <a:t>Requires that all stages be perfectly balanced</a:t>
            </a:r>
          </a:p>
          <a:p>
            <a:pPr lvl="1"/>
            <a:r>
              <a:rPr lang="en-US" sz="2400" dirty="0"/>
              <a:t>No synchronization (latch, flip-flop) overhead</a:t>
            </a:r>
          </a:p>
          <a:p>
            <a:pPr lvl="1"/>
            <a:r>
              <a:rPr lang="en-US" sz="2400" dirty="0"/>
              <a:t>No stall cycles</a:t>
            </a:r>
          </a:p>
          <a:p>
            <a:r>
              <a:rPr lang="en-US" sz="2400" dirty="0"/>
              <a:t>The speedup from a pipeline is limited </a:t>
            </a:r>
          </a:p>
          <a:p>
            <a:pPr lvl="1"/>
            <a:r>
              <a:rPr lang="en-US" sz="2400" dirty="0" err="1"/>
              <a:t>CPI</a:t>
            </a:r>
            <a:r>
              <a:rPr lang="en-US" sz="2400" baseline="-25000" dirty="0" err="1"/>
              <a:t>real</a:t>
            </a:r>
            <a:r>
              <a:rPr lang="en-US" sz="2400" dirty="0"/>
              <a:t> = </a:t>
            </a:r>
            <a:r>
              <a:rPr lang="en-US" sz="2400" dirty="0" err="1"/>
              <a:t>CPI</a:t>
            </a:r>
            <a:r>
              <a:rPr lang="en-US" sz="2400" baseline="-25000" dirty="0" err="1"/>
              <a:t>ideal</a:t>
            </a:r>
            <a:r>
              <a:rPr lang="en-US" sz="2400" dirty="0"/>
              <a:t> + CPI </a:t>
            </a:r>
            <a:r>
              <a:rPr lang="en-US" sz="2400" baseline="-25000" dirty="0"/>
              <a:t>stall</a:t>
            </a:r>
          </a:p>
          <a:p>
            <a:pPr lvl="1"/>
            <a:r>
              <a:rPr lang="en-US" sz="2400" dirty="0" err="1"/>
              <a:t>CCT</a:t>
            </a:r>
            <a:r>
              <a:rPr lang="en-US" sz="2400" baseline="-25000" dirty="0" err="1"/>
              <a:t>real</a:t>
            </a:r>
            <a:r>
              <a:rPr lang="en-US" sz="2400" dirty="0"/>
              <a:t> = </a:t>
            </a:r>
            <a:r>
              <a:rPr lang="en-US" sz="2400" dirty="0" err="1"/>
              <a:t>Time</a:t>
            </a:r>
            <a:r>
              <a:rPr lang="en-US" sz="2400" baseline="-25000" dirty="0" err="1"/>
              <a:t>longest</a:t>
            </a:r>
            <a:r>
              <a:rPr lang="en-US" sz="2400" baseline="-25000" dirty="0"/>
              <a:t> </a:t>
            </a:r>
            <a:r>
              <a:rPr lang="en-US" sz="2400" baseline="-25000" dirty="0" err="1"/>
              <a:t>pipestage</a:t>
            </a:r>
            <a:r>
              <a:rPr lang="en-US" sz="2400" baseline="-25000" dirty="0"/>
              <a:t> </a:t>
            </a:r>
            <a:r>
              <a:rPr lang="en-US" sz="2400" dirty="0"/>
              <a:t>+ </a:t>
            </a:r>
            <a:r>
              <a:rPr lang="en-US" sz="2400" dirty="0" err="1"/>
              <a:t>Time</a:t>
            </a:r>
            <a:r>
              <a:rPr lang="en-US" sz="2400" baseline="-25000" dirty="0" err="1"/>
              <a:t>latch</a:t>
            </a:r>
            <a:r>
              <a:rPr lang="en-US" sz="2400" baseline="-25000" dirty="0"/>
              <a:t> overhead</a:t>
            </a: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915816" y="2492896"/>
          <a:ext cx="5112568" cy="647824"/>
        </p:xfrm>
        <a:graphic>
          <a:graphicData uri="http://schemas.openxmlformats.org/presentationml/2006/ole">
            <p:oleObj spid="_x0000_s221186" name="Equation" r:id="rId3" imgW="3708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Questions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270875" cy="5111750"/>
          </a:xfrm>
        </p:spPr>
        <p:txBody>
          <a:bodyPr/>
          <a:lstStyle/>
          <a:p>
            <a:r>
              <a:rPr lang="en-US" sz="2400" dirty="0"/>
              <a:t>List the instruction sequences from the previous table that cause data stalls in the pipeline. Indicate the corresponding number of stall cycles.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Compute the CPI for the pipeline due to data hazards only. Ignore instruction sequences that are not listed in the table</a:t>
            </a:r>
          </a:p>
          <a:p>
            <a:endParaRPr lang="en-US" sz="2400" dirty="0"/>
          </a:p>
          <a:p>
            <a:r>
              <a:rPr lang="en-US" sz="2400" dirty="0"/>
              <a:t>If the frequency of conditional branches is 10% of which 65% are taken and the frequency of unconditional branches is 6%, compute the overall CPI assuming a TAKEN branch prediction scheme.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632"/>
            <a:ext cx="8281987" cy="584775"/>
          </a:xfrm>
        </p:spPr>
        <p:txBody>
          <a:bodyPr/>
          <a:lstStyle/>
          <a:p>
            <a:r>
              <a:rPr lang="en-US" sz="3200" dirty="0"/>
              <a:t>Summary </a:t>
            </a:r>
          </a:p>
        </p:txBody>
      </p:sp>
      <p:sp>
        <p:nvSpPr>
          <p:cNvPr id="254979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67544" y="908720"/>
            <a:ext cx="8270875" cy="5111750"/>
          </a:xfrm>
        </p:spPr>
        <p:txBody>
          <a:bodyPr/>
          <a:lstStyle/>
          <a:p>
            <a:r>
              <a:rPr lang="en-US" sz="2400" dirty="0"/>
              <a:t>Pipelining: overlaps execution of instructions</a:t>
            </a:r>
          </a:p>
          <a:p>
            <a:pPr lvl="1"/>
            <a:r>
              <a:rPr lang="en-US" sz="2200" dirty="0"/>
              <a:t>Improves instruction throughput → latency of long program</a:t>
            </a:r>
          </a:p>
          <a:p>
            <a:r>
              <a:rPr lang="en-US" sz="2400" dirty="0"/>
              <a:t>Problem: structural, data, and control hazards</a:t>
            </a:r>
          </a:p>
          <a:p>
            <a:pPr lvl="1"/>
            <a:r>
              <a:rPr lang="en-US" sz="2200" dirty="0"/>
              <a:t>Hazards occur if there are dependences and pipeline exposes them</a:t>
            </a:r>
          </a:p>
          <a:p>
            <a:r>
              <a:rPr lang="en-US" sz="2400" dirty="0"/>
              <a:t>Common solution: stall, forwarding, scheduling</a:t>
            </a:r>
          </a:p>
          <a:p>
            <a:r>
              <a:rPr lang="en-US" sz="2400" dirty="0"/>
              <a:t>Performance</a:t>
            </a:r>
          </a:p>
          <a:p>
            <a:pPr lvl="1"/>
            <a:r>
              <a:rPr lang="en-US" sz="2200" dirty="0" err="1"/>
              <a:t>CPI</a:t>
            </a:r>
            <a:r>
              <a:rPr lang="en-US" sz="2200" baseline="-25000" dirty="0" err="1"/>
              <a:t>real</a:t>
            </a:r>
            <a:r>
              <a:rPr lang="en-US" sz="2200" dirty="0"/>
              <a:t> = </a:t>
            </a:r>
            <a:r>
              <a:rPr lang="en-US" sz="2200" dirty="0" err="1"/>
              <a:t>CPI</a:t>
            </a:r>
            <a:r>
              <a:rPr lang="en-US" sz="2200" baseline="-25000" dirty="0" err="1"/>
              <a:t>ideal</a:t>
            </a:r>
            <a:r>
              <a:rPr lang="en-US" sz="2200" dirty="0"/>
              <a:t> + </a:t>
            </a:r>
            <a:r>
              <a:rPr lang="en-US" sz="2200" dirty="0" err="1"/>
              <a:t>Stalls</a:t>
            </a:r>
            <a:r>
              <a:rPr lang="en-US" sz="2200" baseline="-25000" dirty="0" err="1"/>
              <a:t>structural</a:t>
            </a:r>
            <a:r>
              <a:rPr lang="en-US" sz="2200" dirty="0"/>
              <a:t> + </a:t>
            </a:r>
            <a:r>
              <a:rPr lang="en-US" sz="2200" dirty="0" err="1"/>
              <a:t>Stalls</a:t>
            </a:r>
            <a:r>
              <a:rPr lang="en-US" sz="2200" baseline="-25000" dirty="0" err="1"/>
              <a:t>data</a:t>
            </a:r>
            <a:r>
              <a:rPr lang="en-US" sz="2200" dirty="0"/>
              <a:t> + </a:t>
            </a:r>
            <a:r>
              <a:rPr lang="en-US" sz="2200" dirty="0" err="1"/>
              <a:t>Stalls</a:t>
            </a:r>
            <a:r>
              <a:rPr lang="en-US" sz="2200" baseline="-25000" dirty="0" err="1"/>
              <a:t>control</a:t>
            </a:r>
            <a:endParaRPr lang="en-US" sz="2200" baseline="-25000" dirty="0"/>
          </a:p>
          <a:p>
            <a:pPr lvl="1"/>
            <a:r>
              <a:rPr lang="en-US" sz="2200" dirty="0"/>
              <a:t>Cycle </a:t>
            </a:r>
            <a:r>
              <a:rPr lang="en-US" sz="2200" dirty="0" err="1"/>
              <a:t>time</a:t>
            </a:r>
            <a:r>
              <a:rPr lang="en-US" sz="2200" baseline="-25000" dirty="0" err="1"/>
              <a:t>real</a:t>
            </a:r>
            <a:r>
              <a:rPr lang="en-US" sz="2200" dirty="0"/>
              <a:t> = </a:t>
            </a:r>
            <a:r>
              <a:rPr lang="en-US" sz="2200" dirty="0" err="1"/>
              <a:t>Time</a:t>
            </a:r>
            <a:r>
              <a:rPr lang="en-US" sz="2200" baseline="-25000" dirty="0" err="1"/>
              <a:t>longest</a:t>
            </a:r>
            <a:r>
              <a:rPr lang="en-US" sz="2200" baseline="-25000" dirty="0"/>
              <a:t> </a:t>
            </a:r>
            <a:r>
              <a:rPr lang="en-US" sz="2200" baseline="-25000" dirty="0" err="1"/>
              <a:t>pipestage</a:t>
            </a:r>
            <a:r>
              <a:rPr lang="en-US" sz="2200" dirty="0"/>
              <a:t> + Register Overhead</a:t>
            </a:r>
          </a:p>
          <a:p>
            <a:r>
              <a:rPr lang="en-US" sz="2400" dirty="0"/>
              <a:t>What makes pipelining easier</a:t>
            </a:r>
          </a:p>
          <a:p>
            <a:pPr lvl="1"/>
            <a:r>
              <a:rPr lang="en-US" sz="2200" dirty="0"/>
              <a:t>Simple instructions (load-stores, branches</a:t>
            </a:r>
          </a:p>
          <a:p>
            <a:pPr lvl="1"/>
            <a:r>
              <a:rPr lang="en-US" sz="2200" dirty="0"/>
              <a:t>Fixed length, encoding with few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81987" cy="584775"/>
          </a:xfrm>
        </p:spPr>
        <p:txBody>
          <a:bodyPr/>
          <a:lstStyle/>
          <a:p>
            <a:r>
              <a:rPr lang="en-US" sz="3200" dirty="0"/>
              <a:t>MIPS Instruction Formats</a:t>
            </a:r>
          </a:p>
        </p:txBody>
      </p:sp>
      <p:pic>
        <p:nvPicPr>
          <p:cNvPr id="216068" name="Picture 4" descr="Ch2-fig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88" y="1268413"/>
            <a:ext cx="3906837" cy="4608512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81987" cy="707886"/>
          </a:xfrm>
        </p:spPr>
        <p:txBody>
          <a:bodyPr/>
          <a:lstStyle/>
          <a:p>
            <a:r>
              <a:rPr lang="en-US" dirty="0" smtClean="0"/>
              <a:t>Basic MIPS Pipeline</a:t>
            </a:r>
          </a:p>
        </p:txBody>
      </p:sp>
      <p:pic>
        <p:nvPicPr>
          <p:cNvPr id="35843" name="Content Placeholder 6" descr="17~Figure_5.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52736"/>
            <a:ext cx="8111608" cy="4738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81987" cy="584775"/>
          </a:xfrm>
        </p:spPr>
        <p:txBody>
          <a:bodyPr/>
          <a:lstStyle/>
          <a:p>
            <a:r>
              <a:rPr lang="en-US" sz="3200" dirty="0"/>
              <a:t>Basic MIPS </a:t>
            </a:r>
            <a:r>
              <a:rPr lang="en-US" sz="3200" dirty="0" smtClean="0"/>
              <a:t>Pipeline (simplified)</a:t>
            </a:r>
            <a:endParaRPr lang="en-US" sz="3200" dirty="0"/>
          </a:p>
        </p:txBody>
      </p:sp>
      <p:pic>
        <p:nvPicPr>
          <p:cNvPr id="2191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341438"/>
            <a:ext cx="7605712" cy="4135437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81987" cy="584775"/>
          </a:xfrm>
        </p:spPr>
        <p:txBody>
          <a:bodyPr/>
          <a:lstStyle/>
          <a:p>
            <a:r>
              <a:rPr lang="en-US" sz="3200" dirty="0"/>
              <a:t>Pipelining By Adding Registers</a:t>
            </a:r>
          </a:p>
        </p:txBody>
      </p:sp>
      <p:pic>
        <p:nvPicPr>
          <p:cNvPr id="222212" name="Picture 4" descr="F06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250950"/>
            <a:ext cx="7848600" cy="4541838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15517</TotalTime>
  <Words>2508</Words>
  <Application>Microsoft Office PowerPoint</Application>
  <PresentationFormat>On-screen Show (4:3)</PresentationFormat>
  <Paragraphs>729</Paragraphs>
  <Slides>51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1_cod4e</vt:lpstr>
      <vt:lpstr>Equation</vt:lpstr>
      <vt:lpstr>Chart</vt:lpstr>
      <vt:lpstr>Slide 1</vt:lpstr>
      <vt:lpstr>Basic Pipelining</vt:lpstr>
      <vt:lpstr>Pipelining</vt:lpstr>
      <vt:lpstr>Pipelining 3 Stages</vt:lpstr>
      <vt:lpstr>Pipelining: Computing the speedup</vt:lpstr>
      <vt:lpstr>MIPS Instruction Formats</vt:lpstr>
      <vt:lpstr>Basic MIPS Pipeline</vt:lpstr>
      <vt:lpstr>Basic MIPS Pipeline (simplified)</vt:lpstr>
      <vt:lpstr>Pipelining By Adding Registers</vt:lpstr>
      <vt:lpstr>MIPS Pipelined Execution</vt:lpstr>
      <vt:lpstr>Rules for pipeline registers</vt:lpstr>
      <vt:lpstr>A More Accurate Pipeline Schematic</vt:lpstr>
      <vt:lpstr>Pipeline Dataflow: the details</vt:lpstr>
      <vt:lpstr>Problems with Pipelining (Dependencies and Hazards)</vt:lpstr>
      <vt:lpstr>Dependencies and Hazards</vt:lpstr>
      <vt:lpstr>Structural hazards</vt:lpstr>
      <vt:lpstr>Structural hazards, continued</vt:lpstr>
      <vt:lpstr>Types of Data Hazards</vt:lpstr>
      <vt:lpstr>Example RAW pipeline hazard</vt:lpstr>
      <vt:lpstr>Stall for RAW hazards</vt:lpstr>
      <vt:lpstr>Stall type #1: Freeze the whole pipeline</vt:lpstr>
      <vt:lpstr>Stall type #2: Delay completion of an instruction</vt:lpstr>
      <vt:lpstr>Bypass (Forwarding)</vt:lpstr>
      <vt:lpstr>Physical Forwarding Paths</vt:lpstr>
      <vt:lpstr>Example forwarding decisions</vt:lpstr>
      <vt:lpstr>Physical Forwarding Paths</vt:lpstr>
      <vt:lpstr>Forwarding Animation (1)</vt:lpstr>
      <vt:lpstr>Forwarding Animation (2)</vt:lpstr>
      <vt:lpstr>Forwarding Animation (3)</vt:lpstr>
      <vt:lpstr>Forwarding Animation (4)</vt:lpstr>
      <vt:lpstr>Other Data Hazards</vt:lpstr>
      <vt:lpstr>One data hazard left</vt:lpstr>
      <vt:lpstr>Stalling to interlock</vt:lpstr>
      <vt:lpstr>The software fix: instruction scheduling to avoid stalls</vt:lpstr>
      <vt:lpstr>The software fix: instruction scheduling to avoid stalls</vt:lpstr>
      <vt:lpstr>Branches and jumps</vt:lpstr>
      <vt:lpstr>Characteristics of MIPS branches and jumps</vt:lpstr>
      <vt:lpstr>Pipelining and Branch ISA Design</vt:lpstr>
      <vt:lpstr>Reducing branch penalties (1)</vt:lpstr>
      <vt:lpstr>Reducing branch penalties (2)</vt:lpstr>
      <vt:lpstr>Reducing branch penalties (3)</vt:lpstr>
      <vt:lpstr>Filling the branch delay slot</vt:lpstr>
      <vt:lpstr>How useful are canceling branches</vt:lpstr>
      <vt:lpstr>Performance of Branch schemes?</vt:lpstr>
      <vt:lpstr>Pipeline example</vt:lpstr>
      <vt:lpstr>The Pipeline stages</vt:lpstr>
      <vt:lpstr>Assumptions</vt:lpstr>
      <vt:lpstr>Questions</vt:lpstr>
      <vt:lpstr>Instruction Dependencies</vt:lpstr>
      <vt:lpstr>More Questions</vt:lpstr>
      <vt:lpstr>Summary 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Fundamentals of Quantitative Design and Analysis</dc:title>
  <dc:subject>Quantitative Design and Analysis</dc:subject>
  <dc:creator>John L. Hennessy, David A. Patterson, Jason D. Bakos</dc:creator>
  <cp:keywords>computer architecture, computer organization, energy efficiency, quantitative analysis, performance analysis, energy, static power, dynamic power, integrated circuit, reliability, availability, parallelism, real-time performance, soft real-time, price-performance, clusters, warehouse-scale computers, supercomputers, embedded computers, vector architecture, GPU architecture, graphical processor unit, Moore’s Law</cp:keywords>
  <dc:description>Copyright © 2012, Elsevier Inc. All rights reserved.</dc:description>
  <cp:lastModifiedBy>staff</cp:lastModifiedBy>
  <cp:revision>313</cp:revision>
  <dcterms:created xsi:type="dcterms:W3CDTF">2008-07-27T22:34:41Z</dcterms:created>
  <dcterms:modified xsi:type="dcterms:W3CDTF">2013-02-18T05:53:24Z</dcterms:modified>
</cp:coreProperties>
</file>