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346" r:id="rId3"/>
    <p:sldId id="321" r:id="rId4"/>
    <p:sldId id="323" r:id="rId5"/>
    <p:sldId id="324" r:id="rId6"/>
    <p:sldId id="326" r:id="rId7"/>
    <p:sldId id="327" r:id="rId8"/>
    <p:sldId id="328" r:id="rId9"/>
    <p:sldId id="329" r:id="rId10"/>
    <p:sldId id="331" r:id="rId11"/>
    <p:sldId id="333" r:id="rId12"/>
    <p:sldId id="337" r:id="rId13"/>
    <p:sldId id="339" r:id="rId14"/>
    <p:sldId id="341" r:id="rId15"/>
    <p:sldId id="342" r:id="rId16"/>
    <p:sldId id="345" r:id="rId17"/>
    <p:sldId id="334" r:id="rId18"/>
    <p:sldId id="33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FF"/>
    <a:srgbClr val="FFFF99"/>
    <a:srgbClr val="CCFF99"/>
    <a:srgbClr val="99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5208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86233-4F10-4510-BE5B-3786B486F2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113F-B468-413C-9701-F86F363F1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BCA33-6819-4FB0-BB59-806AF5A2B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B3CB-14CE-4D25-A34F-2AF64C3D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4BB21-7FF8-468D-A79B-D1100324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F2DC-3444-45A9-B443-BB9BEBE5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5466-5416-4486-A516-5616E94D4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45BF-5565-4FB6-AD49-3468B829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64F9A-60FB-4718-ADDC-B467A1B24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4B005-0B27-41FA-9961-28146E77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5072-E5BF-4EF7-A545-CBA4094E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5C84-56C4-4294-A8B3-FB288758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A6F2-14D7-4B62-AF30-C5F0C91D2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C3B86-4A50-48E9-8DE5-AFE2788FC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22D2-6391-4E12-A011-26B4C1B24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1BF9-2305-4860-8B98-C76BBA81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98B48-4048-4B90-AD32-43FC65CD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8FBF2-30D1-4FFF-BAE2-B13382DA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21E2-05A4-41A0-A7CB-70FD43FB2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190E-A012-432F-9D19-B5946C34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84A26-5CA3-4651-B88E-EDB4BC3F5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DCB7-9B96-454D-BBA1-EF804D2E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1D07-DA61-4D5B-93FC-584CE0C2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0233-D897-4E0C-A725-34319496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4C27-CF12-4E34-A593-F2C5850B4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4A22-8244-4D55-87A2-822E8295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413B-EEB2-4A48-AC20-C4112D5FB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7AEA-2AAB-4AB0-A78B-004D13B3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18586-56DB-4CBB-84C9-6035E4E7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FA5D-4888-4C3A-9A68-EEA07A10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6EBD-5F89-496B-8C44-8FBE7D899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5FEA-9530-48EC-BA2D-FE17DEC6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CAD1D-5B4A-42F8-A270-3D015EF3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65B06-E6EE-4BB0-9F38-933B29021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75D8F-C319-4D92-BFC9-5F069BA6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32635-F323-414B-A792-31C9DF6D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6612C-285D-42F8-865B-2CDF5041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EC4-78A5-4359-8642-CB64CE665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861B-6E5A-49D9-92A3-C14FA113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4D74-928E-4658-ACF3-D3804CC2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DE697-3876-499A-8A6B-F62B019BC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87D3D-2778-4E52-9A61-D29F84D2E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1C4D3-24BE-40F4-AE64-0F62DDF10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F035E-D425-4C44-BFC9-5A794343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8711F-DB07-45FF-8096-4D7EC1E5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EBC33-9CE2-4D22-B064-4D36F442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C26-2B3C-469A-908E-76BB58119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D628-9F99-47FD-8E49-09F1EA99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45CDE-5078-41E8-9591-0AE5B230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B65FA-9F50-455E-B723-5299DDBD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1706D-2239-418F-98FF-49858373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3FA7-1CCB-48CE-88F2-73D25A227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4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E7498-9461-4665-824B-570864F5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90EF0-EBE6-48BC-8797-0475FF3B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7899E-8D9D-4A20-ABDE-986812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445-6413-472B-BE5C-203408BFA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00D5-9EE2-4CDB-B72C-529F462F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038E-0478-429E-9551-3A2809ED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92B13-5F0C-4DFE-B3CD-0E25C95B4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D754A-00AA-444E-AF6F-2CE33E7A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48EA3-2D94-411E-860A-04F09AC3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473E-8935-40D1-8DA0-FD2AE784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1152-7652-446A-90CB-55A46773B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B1CE-B99B-4A7E-9E53-0154CB46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AD6DD-1059-45E4-BD02-866DB3C57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08B64-54CA-4CDE-98D8-218665BE9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B36AE-9608-4A14-9361-86685DD7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A9781-B5FA-4A1B-948D-DCC8A6F2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2CDF-1843-4B9A-A2D3-DDEEAEA0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6E20-BCDF-49DF-9531-0AA26E646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828F1-DA4B-41C5-8A93-62667D4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06F85-7715-46FA-BDF7-14C61F7B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C1825-E2E2-4BA0-9C5E-CBB88BB6D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F1CE4-341F-49EB-8715-9A474E742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CDD3-4089-427B-B14B-165633375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DBA5-0099-487F-8109-CAD17EF1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BCDC-D384-4C2F-90E1-3801E3823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التصنيف الحديث للحيوان</a:t>
            </a:r>
            <a:br>
              <a:rPr lang="ar-SA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Animal Modern Taxonomy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EA120-84A4-4071-BBD6-C15AFB2A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ZOO 305</a:t>
            </a:r>
            <a:endParaRPr lang="ar-SA" sz="2100" b="1" dirty="0">
              <a:solidFill>
                <a:srgbClr val="FF0000"/>
              </a:solidFill>
            </a:endParaRPr>
          </a:p>
          <a:p>
            <a:r>
              <a:rPr lang="en-US" sz="2100" b="1"/>
              <a:t>Lab </a:t>
            </a:r>
            <a:r>
              <a:rPr lang="ar-SA" sz="2100" b="1" dirty="0"/>
              <a:t>3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58057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676483"/>
            <a:ext cx="7391400" cy="5505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Kingdom 		         Protista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Subkingdom 		Protozoa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Phylum 			</a:t>
            </a:r>
            <a:r>
              <a:rPr lang="en-US" sz="3400" b="1" dirty="0" err="1"/>
              <a:t>Sarcomastigophora</a:t>
            </a:r>
            <a:endParaRPr lang="en-US" sz="3400" b="1" dirty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Subphylum 		</a:t>
            </a:r>
            <a:r>
              <a:rPr lang="en-US" sz="3400" b="1" dirty="0" err="1"/>
              <a:t>Mastigophora</a:t>
            </a:r>
            <a:endParaRPr lang="en-US" sz="3400" b="1" dirty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Class 			</a:t>
            </a:r>
            <a:r>
              <a:rPr lang="en-US" sz="3400" b="1" dirty="0" err="1"/>
              <a:t>Phytomastigophora</a:t>
            </a:r>
            <a:endParaRPr lang="en-US" sz="3400" b="1" dirty="0"/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Genus 			Euglena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400" b="1" dirty="0"/>
              <a:t>Species 			</a:t>
            </a:r>
            <a:r>
              <a:rPr lang="en-US" sz="3400" b="1" i="1" dirty="0"/>
              <a:t>Euglena </a:t>
            </a:r>
            <a:r>
              <a:rPr lang="en-US" sz="3400" b="1" i="1" dirty="0" err="1"/>
              <a:t>viridis</a:t>
            </a:r>
            <a:endParaRPr lang="en-US" sz="3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981200" y="0"/>
            <a:ext cx="5181600" cy="289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C3300"/>
                </a:solidFill>
              </a:rPr>
              <a:t>Euglena</a:t>
            </a:r>
            <a:r>
              <a:rPr lang="ar-SA" sz="2400" b="1" dirty="0" err="1">
                <a:solidFill>
                  <a:srgbClr val="CC3300"/>
                </a:solidFill>
              </a:rPr>
              <a:t>اليوجلينا</a:t>
            </a:r>
            <a:r>
              <a:rPr lang="ar-SA" sz="2400" b="1" dirty="0">
                <a:solidFill>
                  <a:srgbClr val="CC3300"/>
                </a:solidFill>
              </a:rPr>
              <a:t> </a:t>
            </a:r>
            <a:endParaRPr lang="en-US" b="1" dirty="0"/>
          </a:p>
          <a:p>
            <a:pPr algn="ctr"/>
            <a:endParaRPr lang="en-US" b="1" dirty="0"/>
          </a:p>
          <a:p>
            <a:pPr algn="ctr">
              <a:lnSpc>
                <a:spcPct val="150000"/>
              </a:lnSpc>
            </a:pPr>
            <a:r>
              <a:rPr lang="ar-SA" sz="2400" b="1" dirty="0"/>
              <a:t>لها شكل مغزلي</a:t>
            </a:r>
            <a:endParaRPr lang="en-US" sz="2400" b="1" dirty="0"/>
          </a:p>
          <a:p>
            <a:pPr algn="ctr">
              <a:lnSpc>
                <a:spcPct val="150000"/>
              </a:lnSpc>
            </a:pPr>
            <a:r>
              <a:rPr lang="ar-SA" sz="2400" b="1" dirty="0"/>
              <a:t>السوط هو عضو الحركة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لها نواة مركزية صغيرة</a:t>
            </a:r>
          </a:p>
          <a:p>
            <a:pPr algn="ctr">
              <a:lnSpc>
                <a:spcPct val="150000"/>
              </a:lnSpc>
            </a:pPr>
            <a:r>
              <a:rPr lang="ar-SA" sz="2400" b="1" dirty="0"/>
              <a:t>تحتوي على البلاستيدات الخضراء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EE8E0-8A87-4CF5-86ED-F075E1F0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4204511" cy="314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17EE9-0A5A-4A64-AFF8-C677C65B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5865" y="2976747"/>
            <a:ext cx="4328618" cy="337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304800"/>
            <a:ext cx="8153399" cy="59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Kingdom: 	</a:t>
            </a:r>
            <a:r>
              <a:rPr lang="ar-SA" sz="3200" b="1" dirty="0"/>
              <a:t>     </a:t>
            </a:r>
            <a:r>
              <a:rPr lang="en-US" sz="3200" b="1" dirty="0"/>
              <a:t>Protista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Subkingdom:</a:t>
            </a:r>
            <a:r>
              <a:rPr lang="ar-SA" sz="3200" b="1" dirty="0"/>
              <a:t> </a:t>
            </a:r>
            <a:r>
              <a:rPr lang="en-US" sz="3200" b="1" dirty="0"/>
              <a:t> Protozoa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Phylum: 	      </a:t>
            </a:r>
            <a:r>
              <a:rPr lang="en-US" sz="3200" b="1" dirty="0" err="1"/>
              <a:t>Sarcomastigophora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Subphylum:   </a:t>
            </a:r>
            <a:r>
              <a:rPr lang="ar-SA" sz="3200" b="1" dirty="0"/>
              <a:t> </a:t>
            </a:r>
            <a:r>
              <a:rPr lang="en-US" sz="3200" b="1" dirty="0" err="1"/>
              <a:t>Mastigophora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Class:	      </a:t>
            </a:r>
            <a:r>
              <a:rPr lang="en-US" sz="3200" b="1" dirty="0" err="1"/>
              <a:t>Zoomastigophora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Order:	      </a:t>
            </a:r>
            <a:r>
              <a:rPr lang="en-US" sz="3200" b="1" dirty="0" err="1"/>
              <a:t>Kinetoplastida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Genus: 	</a:t>
            </a:r>
            <a:r>
              <a:rPr lang="en-US" sz="3200" b="1" i="1" dirty="0"/>
              <a:t>      Trypanosoma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Species:           brucei</a:t>
            </a:r>
            <a:endParaRPr lang="en-US" sz="3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825" y="241412"/>
            <a:ext cx="5029200" cy="29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CC3300"/>
                </a:solidFill>
              </a:rPr>
              <a:t>Trypanosoma brucei</a:t>
            </a:r>
            <a:r>
              <a:rPr lang="ar-SA" sz="2400" b="1" dirty="0">
                <a:solidFill>
                  <a:srgbClr val="CC3300"/>
                </a:solidFill>
              </a:rPr>
              <a:t>التريبانوسوما 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مغزلي أو منجلي الشكل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السوط هو عضو الحركة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له غشاء متموج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يحتوي على نواة مركزية وحبيبة قاعدية</a:t>
            </a:r>
            <a:endParaRPr lang="en-US" sz="2000" b="1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7237"/>
            <a:ext cx="4870862" cy="36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96233" y="2362200"/>
            <a:ext cx="3746848" cy="44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91CB1-9D1E-48ED-8AE8-C8144EEC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27" y="0"/>
            <a:ext cx="3167473" cy="210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09600" y="284068"/>
            <a:ext cx="8077200" cy="62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/>
              <a:t>Kingdom 		         Protista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Subkingdom 		Protozoa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Phylum 			Apicomplexa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Class 			</a:t>
            </a:r>
            <a:r>
              <a:rPr lang="en-US" sz="3400" b="1" dirty="0" err="1"/>
              <a:t>Sporozoa</a:t>
            </a:r>
            <a:endParaRPr lang="en-US" sz="3400" b="1" dirty="0"/>
          </a:p>
          <a:p>
            <a:pPr>
              <a:lnSpc>
                <a:spcPct val="150000"/>
              </a:lnSpc>
            </a:pPr>
            <a:r>
              <a:rPr lang="en-US" sz="3400" b="1" dirty="0"/>
              <a:t>Order 			Eucoccidiida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Suborder 		         Haemosporina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Genus 			Plasmodium</a:t>
            </a:r>
          </a:p>
          <a:p>
            <a:pPr>
              <a:lnSpc>
                <a:spcPct val="150000"/>
              </a:lnSpc>
            </a:pPr>
            <a:r>
              <a:rPr lang="en-US" sz="3400" b="1" dirty="0"/>
              <a:t>Species </a:t>
            </a:r>
            <a:r>
              <a:rPr lang="en-US" sz="3400" b="1" i="1" dirty="0"/>
              <a:t> 		         falciparum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57313" y="61913"/>
            <a:ext cx="6429375" cy="928687"/>
          </a:xfrm>
        </p:spPr>
        <p:txBody>
          <a:bodyPr>
            <a:noAutofit/>
          </a:bodyPr>
          <a:lstStyle/>
          <a:p>
            <a:pPr rtl="1" eaLnBrk="1" hangingPunct="1"/>
            <a:r>
              <a:rPr lang="ar-SA" sz="2800" b="1" dirty="0">
                <a:latin typeface="Arial Black" pitchFamily="34" charset="0"/>
              </a:rPr>
              <a:t>البلازموديوم </a:t>
            </a:r>
            <a:r>
              <a:rPr lang="en-US" sz="2800" b="1" i="1" dirty="0">
                <a:latin typeface="Arial Black" pitchFamily="34" charset="0"/>
                <a:cs typeface="Times New Roman" pitchFamily="18" charset="0"/>
              </a:rPr>
              <a:t>Plasmodium falciparum</a:t>
            </a:r>
            <a:endParaRPr lang="en-US" sz="2800" i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" name="صورة 14" descr="البلازموديوم الحيوانات البوغية.jpg"/>
          <p:cNvPicPr>
            <a:picLocks noChangeAspect="1"/>
          </p:cNvPicPr>
          <p:nvPr/>
        </p:nvPicPr>
        <p:blipFill>
          <a:blip r:embed="rId2"/>
          <a:srcRect b="20930"/>
          <a:stretch>
            <a:fillRect/>
          </a:stretch>
        </p:blipFill>
        <p:spPr>
          <a:xfrm>
            <a:off x="457200" y="1295400"/>
            <a:ext cx="315753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12" descr="6764_lo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35718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219200"/>
            <a:ext cx="4953000" cy="2125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معروف باسم طفيل الملاريا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يوجد في الكبد والدم داخل خلايا الدم الحمراء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يصيب الانسان والقرود والقوارض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يسبب مرض الملاريا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tx1"/>
                </a:solidFill>
              </a:rPr>
              <a:t> الإنسان عائل وسيط والبعوض عائل نهائي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3657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3657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657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609600"/>
            <a:ext cx="253047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2A850-75ED-43D5-AB16-36CF38316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5" y="598487"/>
            <a:ext cx="5447616" cy="25257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62000" y="152400"/>
            <a:ext cx="8153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400" b="1" dirty="0"/>
          </a:p>
          <a:p>
            <a:endParaRPr lang="en-US" sz="3400" b="1" dirty="0"/>
          </a:p>
          <a:p>
            <a:r>
              <a:rPr lang="en-US" sz="3400" b="1" dirty="0"/>
              <a:t>Kingdom 		         Protista</a:t>
            </a:r>
          </a:p>
          <a:p>
            <a:r>
              <a:rPr lang="en-US" sz="3400" b="1" dirty="0"/>
              <a:t>Subkingdom 		Protozoa</a:t>
            </a:r>
          </a:p>
          <a:p>
            <a:r>
              <a:rPr lang="en-US" sz="3400" b="1" dirty="0"/>
              <a:t>Phylum 			</a:t>
            </a:r>
            <a:r>
              <a:rPr lang="en-US" sz="3400" b="1" dirty="0" err="1"/>
              <a:t>Ciliophora</a:t>
            </a:r>
            <a:endParaRPr lang="en-US" sz="3400" b="1" dirty="0"/>
          </a:p>
          <a:p>
            <a:r>
              <a:rPr lang="en-US" sz="3400" b="1" dirty="0"/>
              <a:t>Class 			</a:t>
            </a:r>
            <a:r>
              <a:rPr lang="en-US" sz="3400" b="1" dirty="0" err="1"/>
              <a:t>Oligohymenophorea</a:t>
            </a:r>
            <a:endParaRPr lang="en-US" sz="3400" b="1" dirty="0"/>
          </a:p>
          <a:p>
            <a:r>
              <a:rPr lang="en-US" sz="3400" b="1" dirty="0"/>
              <a:t>Order 			Peniculida</a:t>
            </a:r>
          </a:p>
          <a:p>
            <a:r>
              <a:rPr lang="en-US" sz="3400" b="1" dirty="0"/>
              <a:t>Genus 			</a:t>
            </a:r>
            <a:r>
              <a:rPr lang="en-US" sz="3400" b="1" i="1" dirty="0"/>
              <a:t>Paramecium</a:t>
            </a:r>
          </a:p>
          <a:p>
            <a:r>
              <a:rPr lang="en-US" sz="3400" b="1" dirty="0"/>
              <a:t>Species 			</a:t>
            </a:r>
            <a:r>
              <a:rPr lang="en-US" sz="3400" b="1" i="1" dirty="0" err="1"/>
              <a:t>caudatum</a:t>
            </a:r>
            <a:endParaRPr lang="en-US" sz="3400" b="1" i="1" dirty="0"/>
          </a:p>
          <a:p>
            <a:endParaRPr lang="en-US" sz="3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199883"/>
            <a:ext cx="8229600" cy="25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solidFill>
                  <a:srgbClr val="CC3300"/>
                </a:solidFill>
              </a:rPr>
              <a:t>Paramecium </a:t>
            </a:r>
            <a:r>
              <a:rPr lang="en-US" sz="2400" b="1" i="1" dirty="0" err="1">
                <a:solidFill>
                  <a:srgbClr val="CC3300"/>
                </a:solidFill>
              </a:rPr>
              <a:t>caudatum</a:t>
            </a:r>
            <a:r>
              <a:rPr lang="ar-SA" sz="2400" b="1" dirty="0">
                <a:solidFill>
                  <a:srgbClr val="CC3300"/>
                </a:solidFill>
              </a:rPr>
              <a:t>البراميسيوم</a:t>
            </a:r>
            <a:r>
              <a:rPr lang="ar-SA" sz="2000" b="1" dirty="0">
                <a:solidFill>
                  <a:srgbClr val="CC3300"/>
                </a:solidFill>
              </a:rPr>
              <a:t> </a:t>
            </a:r>
            <a:endParaRPr lang="en-US" sz="2000" b="1" dirty="0">
              <a:solidFill>
                <a:srgbClr val="CC3300"/>
              </a:solidFill>
            </a:endParaRPr>
          </a:p>
          <a:p>
            <a:pPr algn="ctr"/>
            <a:endParaRPr lang="en-US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يشبه شكل الحذاء المقلوب</a:t>
            </a: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الأهداب هي أعضاء الحركة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يحتوي على نواتين نواة صغيرة ونواة كبيرة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يحتوي على فجوات غذائية وفجوة منقبضة</a:t>
            </a:r>
            <a:endParaRPr lang="en-US" sz="2000" b="1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09882" y="4730846"/>
            <a:ext cx="342900" cy="65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799" y="4060577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Macronucleus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828800" y="53340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57212" y="5018307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Cilia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0E46E-050B-4F73-AF34-E3B2D14B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" y="3119540"/>
            <a:ext cx="3738454" cy="3738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878F0-D172-46C0-AB60-6AB0014F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3018235"/>
            <a:ext cx="5357812" cy="383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6" grpId="0" animBg="1"/>
      <p:bldP spid="2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EED22-7ED8-0AC9-62E1-F22F85D0A857}"/>
              </a:ext>
            </a:extLst>
          </p:cNvPr>
          <p:cNvSpPr txBox="1"/>
          <p:nvPr/>
        </p:nvSpPr>
        <p:spPr>
          <a:xfrm>
            <a:off x="533400" y="8382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المراجع: </a:t>
            </a:r>
          </a:p>
          <a:p>
            <a:pPr algn="r" rtl="1"/>
            <a:r>
              <a:rPr lang="ar-SA" sz="2400" dirty="0"/>
              <a:t>رمضان، نادية فريد (2010). الأوليات الحيوانية. مطبوعات ادراة النشر العلمي جامعة الطائف، المملكة العربية السعودية.</a:t>
            </a:r>
          </a:p>
          <a:p>
            <a:pPr algn="r" rtl="1"/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با ناجه، عبدالاله عبدالعزيز (2009). علم الطفليات. </a:t>
            </a: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مطبوعات إدارة النشر العلمي، جامعة الطائف، </a:t>
            </a:r>
            <a:r>
              <a:rPr lang="ar-SA" sz="2400" dirty="0"/>
              <a:t>المملكة العربية السعودية.</a:t>
            </a:r>
          </a:p>
          <a:p>
            <a:pPr algn="r" rt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7064-26CA-4E3D-B926-901A741B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Subkingdom</a:t>
            </a:r>
            <a:r>
              <a:rPr lang="ar-SA" sz="2800" b="1" dirty="0">
                <a:solidFill>
                  <a:srgbClr val="0070C0"/>
                </a:solidFill>
              </a:rPr>
              <a:t>:</a:t>
            </a:r>
            <a:r>
              <a:rPr lang="en-US" sz="2800" b="1" dirty="0">
                <a:solidFill>
                  <a:srgbClr val="0070C0"/>
                </a:solidFill>
              </a:rPr>
              <a:t> Protozoa</a:t>
            </a:r>
            <a:r>
              <a:rPr lang="ar-SA" sz="2800" b="1" dirty="0">
                <a:solidFill>
                  <a:srgbClr val="0070C0"/>
                </a:solidFill>
              </a:rPr>
              <a:t>تحت مملكة: الأوليات الحيوانية   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939B-5759-4699-A76B-DF1A0006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803775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/>
              <a:t>تضم تحت مملكة الحيوانات الأولية  أكثر من 50000</a:t>
            </a:r>
            <a:r>
              <a:rPr lang="en-US" sz="2400" dirty="0"/>
              <a:t> </a:t>
            </a:r>
            <a:r>
              <a:rPr lang="ar-SA" sz="2400" dirty="0"/>
              <a:t>ألف نوع تعيش في أنواع مختلفة من البيئات.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 معظم هذه الأنواع مجهرية (2-25 ميكرون) ويمكن رؤية عدد قليل منها بالعين المجردة.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جميعها مفردة والقليل منها تعيش في شكل مستعمرات.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توجد نواة واحدة في الحيوان وعدد قليل جدًا منها يحتوي على نواتين.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/>
              <a:t>يتميز السيتوبلازم إلى طبقتين طبقة خارجية تسمى </a:t>
            </a:r>
            <a:r>
              <a:rPr lang="en-US" sz="2400" dirty="0"/>
              <a:t>Ectoplasm </a:t>
            </a:r>
            <a:r>
              <a:rPr lang="ar-SA" sz="2400" dirty="0"/>
              <a:t> وحبيبات داخلية أخرى تعرف باسم </a:t>
            </a:r>
            <a:r>
              <a:rPr lang="en-US" sz="2400" dirty="0"/>
              <a:t>Endoplasm</a:t>
            </a:r>
          </a:p>
        </p:txBody>
      </p:sp>
    </p:spTree>
    <p:extLst>
      <p:ext uri="{BB962C8B-B14F-4D97-AF65-F5344CB8AC3E}">
        <p14:creationId xmlns:p14="http://schemas.microsoft.com/office/powerpoint/2010/main" val="10905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47700" y="685800"/>
            <a:ext cx="7848600" cy="51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Kingdom</a:t>
            </a:r>
            <a:r>
              <a:rPr lang="ar-SA" sz="2800" b="1" dirty="0"/>
              <a:t>:</a:t>
            </a:r>
            <a:r>
              <a:rPr lang="en-US" sz="2800" b="1" dirty="0"/>
              <a:t> 		Protista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Subkingdom</a:t>
            </a:r>
            <a:r>
              <a:rPr lang="ar-SA" sz="2800" b="1" dirty="0"/>
              <a:t>:</a:t>
            </a:r>
            <a:r>
              <a:rPr lang="en-US" sz="2800" b="1" dirty="0"/>
              <a:t> 	Protozoa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Phylum</a:t>
            </a:r>
            <a:r>
              <a:rPr lang="ar-SA" sz="2800" b="1" dirty="0"/>
              <a:t>:</a:t>
            </a:r>
            <a:r>
              <a:rPr lang="en-US" sz="2800" b="1" dirty="0"/>
              <a:t>                   </a:t>
            </a:r>
            <a:r>
              <a:rPr lang="en-US" sz="2800" b="1" dirty="0" err="1"/>
              <a:t>Sarcomastigophora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Subphylum</a:t>
            </a:r>
            <a:r>
              <a:rPr lang="ar-SA" sz="2800" b="1" dirty="0"/>
              <a:t>:</a:t>
            </a:r>
            <a:r>
              <a:rPr lang="en-US" sz="2800" b="1" dirty="0"/>
              <a:t>            </a:t>
            </a:r>
            <a:r>
              <a:rPr lang="en-US" sz="2800" b="1" dirty="0" err="1"/>
              <a:t>Sarcodina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Class</a:t>
            </a:r>
            <a:r>
              <a:rPr lang="ar-SA" sz="2800" b="1" dirty="0"/>
              <a:t>:</a:t>
            </a:r>
            <a:r>
              <a:rPr lang="en-US" sz="2800" b="1" dirty="0"/>
              <a:t>                        </a:t>
            </a:r>
            <a:r>
              <a:rPr lang="en-US" sz="2800" b="1" dirty="0" err="1"/>
              <a:t>Lobosea</a:t>
            </a:r>
            <a:r>
              <a:rPr lang="ar-SA" sz="2800" b="1" dirty="0"/>
              <a:t> 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Order 		</a:t>
            </a:r>
            <a:r>
              <a:rPr lang="en-US" sz="2800" b="1" dirty="0" err="1"/>
              <a:t>Amoebida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Genus		 Amoeba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Species		 </a:t>
            </a:r>
            <a:r>
              <a:rPr lang="en-US" sz="2800" b="1" i="1" dirty="0"/>
              <a:t>Amoeba proteus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5800" y="381000"/>
            <a:ext cx="777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CC3300"/>
                </a:solidFill>
              </a:rPr>
              <a:t>Amoeba proteus</a:t>
            </a:r>
            <a:r>
              <a:rPr lang="ar-SA" sz="2000" b="1" dirty="0">
                <a:solidFill>
                  <a:srgbClr val="CC3300"/>
                </a:solidFill>
              </a:rPr>
              <a:t> الاميبا </a:t>
            </a:r>
            <a:endParaRPr lang="en-US" sz="2000" b="1" dirty="0">
              <a:solidFill>
                <a:srgbClr val="CC33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ar-SA" sz="2000" b="1" dirty="0"/>
              <a:t>شكلها غير منتظم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الاقدام الكاذبة هي أعضاء الحركة فيها</a:t>
            </a:r>
          </a:p>
          <a:p>
            <a:pPr algn="ctr">
              <a:lnSpc>
                <a:spcPct val="150000"/>
              </a:lnSpc>
            </a:pPr>
            <a:r>
              <a:rPr lang="ar-SA" sz="2000" b="1" dirty="0"/>
              <a:t>تحتوي على نواة كبيرة مركزية، وفجوات منقبضة وفجوات غذائية.</a:t>
            </a:r>
            <a:endParaRPr lang="en-US" sz="2000" b="1" dirty="0"/>
          </a:p>
          <a:p>
            <a:pPr algn="ctr"/>
            <a:r>
              <a:rPr lang="en-US" sz="2000" b="1" dirty="0"/>
              <a:t>· 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50099"/>
              </p:ext>
            </p:extLst>
          </p:nvPr>
        </p:nvGraphicFramePr>
        <p:xfrm>
          <a:off x="147779" y="2910955"/>
          <a:ext cx="4729021" cy="314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431547" imgH="2889510" progId="">
                  <p:embed/>
                </p:oleObj>
              </mc:Choice>
              <mc:Fallback>
                <p:oleObj name="Image" r:id="rId2" imgW="5431547" imgH="288951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79" y="2910955"/>
                        <a:ext cx="4729021" cy="3149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907147"/>
            <a:ext cx="4059226" cy="315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6106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400" b="1" dirty="0"/>
          </a:p>
          <a:p>
            <a:r>
              <a:rPr lang="en-US" sz="3400" b="1" dirty="0"/>
              <a:t>Kingdom: 		         Protista</a:t>
            </a:r>
          </a:p>
          <a:p>
            <a:r>
              <a:rPr lang="en-US" sz="3400" b="1" dirty="0"/>
              <a:t>Subkingdom: 		Protozoa</a:t>
            </a:r>
          </a:p>
          <a:p>
            <a:r>
              <a:rPr lang="en-US" sz="3400" b="1" dirty="0"/>
              <a:t>Phylum: 			</a:t>
            </a:r>
            <a:r>
              <a:rPr lang="en-US" sz="3400" b="1" dirty="0" err="1"/>
              <a:t>Sarcomastigophora</a:t>
            </a:r>
            <a:endParaRPr lang="en-US" sz="3400" b="1" dirty="0"/>
          </a:p>
          <a:p>
            <a:r>
              <a:rPr lang="en-US" sz="3400" b="1" dirty="0"/>
              <a:t>Subphylum: 		</a:t>
            </a:r>
            <a:r>
              <a:rPr lang="en-US" sz="3400" b="1" dirty="0" err="1"/>
              <a:t>Sarcodina</a:t>
            </a:r>
            <a:endParaRPr lang="en-US" sz="3400" b="1" dirty="0"/>
          </a:p>
          <a:p>
            <a:r>
              <a:rPr lang="en-US" sz="3400" b="1" dirty="0"/>
              <a:t>Class: 			</a:t>
            </a:r>
            <a:r>
              <a:rPr lang="en-US" sz="3400" b="1" dirty="0" err="1"/>
              <a:t>Lobosea</a:t>
            </a:r>
            <a:endParaRPr lang="en-US" sz="3400" b="1" dirty="0"/>
          </a:p>
          <a:p>
            <a:r>
              <a:rPr lang="en-US" sz="3400" b="1" dirty="0"/>
              <a:t>Order: 			</a:t>
            </a:r>
            <a:r>
              <a:rPr lang="en-US" sz="3400" b="1" dirty="0" err="1"/>
              <a:t>Amoebida</a:t>
            </a:r>
            <a:endParaRPr lang="en-US" sz="3400" b="1" dirty="0"/>
          </a:p>
          <a:p>
            <a:r>
              <a:rPr lang="en-US" sz="3400" b="1" dirty="0"/>
              <a:t>Genus:			Entamoeba</a:t>
            </a:r>
          </a:p>
          <a:p>
            <a:r>
              <a:rPr lang="en-US" sz="3400" b="1" dirty="0"/>
              <a:t>Species: 		         </a:t>
            </a:r>
            <a:r>
              <a:rPr lang="en-US" sz="3400" b="1" i="1" dirty="0"/>
              <a:t>Entamoeba coli</a:t>
            </a:r>
          </a:p>
          <a:p>
            <a:r>
              <a:rPr lang="en-US" sz="3400" b="1" i="1" dirty="0"/>
              <a:t>		                  Entamoeba histolytica</a:t>
            </a:r>
          </a:p>
          <a:p>
            <a:endParaRPr lang="en-US" sz="3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0"/>
            <a:ext cx="7500938" cy="928688"/>
          </a:xfrm>
        </p:spPr>
        <p:txBody>
          <a:bodyPr/>
          <a:lstStyle/>
          <a:p>
            <a:pPr rtl="1" eaLnBrk="1" hangingPunct="1"/>
            <a:r>
              <a:rPr lang="ar-SA" sz="3600" b="1" dirty="0" err="1">
                <a:solidFill>
                  <a:schemeClr val="tx1"/>
                </a:solidFill>
              </a:rPr>
              <a:t>انتاميبا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SA" sz="3600" b="1" dirty="0" err="1">
                <a:solidFill>
                  <a:schemeClr val="tx1"/>
                </a:solidFill>
              </a:rPr>
              <a:t>كولاى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cs typeface="Times New Roman" pitchFamily="18" charset="0"/>
              </a:rPr>
              <a:t>Entameoba</a:t>
            </a:r>
            <a:r>
              <a:rPr lang="en-US" sz="3600" b="1" i="1" dirty="0">
                <a:solidFill>
                  <a:schemeClr val="tx1"/>
                </a:solidFill>
                <a:cs typeface="Times New Roman" pitchFamily="18" charset="0"/>
              </a:rPr>
              <a:t> coli</a:t>
            </a:r>
            <a:endParaRPr lang="en-US" sz="36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6" name="Picture 8" descr="الأميبا المتطفلة كولاي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969" y="2810678"/>
            <a:ext cx="4495800" cy="374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28662" y="928688"/>
            <a:ext cx="7620000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/>
              <a:t>تتحرك بالأقدام الكاذبة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الطور المتحوصل يحتوي على ثمان أنوية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تعيش في الأمعاء الغليظة للإنسان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لا تسبب أي أضرار مرضية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667000" y="38100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Cyst of E. coli with 8 nuclei</a:t>
            </a:r>
          </a:p>
          <a:p>
            <a:r>
              <a:rPr lang="ar-SA" b="1">
                <a:solidFill>
                  <a:schemeClr val="bg1"/>
                </a:solidFill>
              </a:rPr>
              <a:t>كيسة من المتحولة القولونية مع 8 نوى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DC946-62D2-4BE2-A1C5-66BDAA05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56" y="609600"/>
            <a:ext cx="7528088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0050" y="0"/>
            <a:ext cx="7010400" cy="29972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</a:rPr>
              <a:t>Entamoeba histolytica</a:t>
            </a:r>
            <a:endParaRPr lang="ar-SA" sz="2800" b="1" dirty="0">
              <a:solidFill>
                <a:srgbClr val="FF00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تتحرك بالأقدام الكاذبة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الطور المعدي هو </a:t>
            </a:r>
            <a:r>
              <a:rPr lang="en-US" sz="2000" b="1" dirty="0"/>
              <a:t>Trophozoite</a:t>
            </a:r>
            <a:endParaRPr lang="ar-SA" sz="2000" b="1" dirty="0"/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الطور المتحوصل يحتوي على أربع أنوية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تعيش في الأمعاء الغليظة للإنسان</a:t>
            </a:r>
          </a:p>
          <a:p>
            <a:pPr algn="ctr" rtl="1">
              <a:lnSpc>
                <a:spcPct val="150000"/>
              </a:lnSpc>
            </a:pPr>
            <a:r>
              <a:rPr lang="ar-SA" sz="2000" b="1" dirty="0"/>
              <a:t> تسبب أضرار مرضية تسمى </a:t>
            </a:r>
            <a:r>
              <a:rPr lang="en-US" sz="2000" b="1" dirty="0"/>
              <a:t>Amoebiasis</a:t>
            </a:r>
            <a:endParaRPr lang="ar-SA" sz="2000" b="1" dirty="0"/>
          </a:p>
        </p:txBody>
      </p:sp>
      <p:pic>
        <p:nvPicPr>
          <p:cNvPr id="2" name="Picture 7" descr="الأميبا المتطفلة هستولوتيكا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103563"/>
            <a:ext cx="6193900" cy="375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641AFB-413C-4100-8D20-D7A75495C66F}"/>
              </a:ext>
            </a:extLst>
          </p:cNvPr>
          <p:cNvGrpSpPr/>
          <p:nvPr/>
        </p:nvGrpSpPr>
        <p:grpSpPr>
          <a:xfrm>
            <a:off x="1676400" y="0"/>
            <a:ext cx="5343633" cy="6767440"/>
            <a:chOff x="1676400" y="-35169"/>
            <a:chExt cx="5343633" cy="67674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68E7F6-575F-4416-A71D-F52A5D7B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-35169"/>
              <a:ext cx="3698875" cy="3429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91B23D-E15C-4CED-A9AC-4706683C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3485272"/>
              <a:ext cx="5343633" cy="324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546</Words>
  <Application>Microsoft Office PowerPoint</Application>
  <PresentationFormat>عرض على الشاشة (4:3)</PresentationFormat>
  <Paragraphs>109</Paragraphs>
  <Slides>19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Office Theme</vt:lpstr>
      <vt:lpstr>Image</vt:lpstr>
      <vt:lpstr>التصنيف الحديث للحيوان Animal Modern Taxonomy</vt:lpstr>
      <vt:lpstr>Subkingdom: Protozoaتحت مملكة: الأوليات الحيوانية      </vt:lpstr>
      <vt:lpstr>عرض تقديمي في PowerPoint</vt:lpstr>
      <vt:lpstr>عرض تقديمي في PowerPoint</vt:lpstr>
      <vt:lpstr>عرض تقديمي في PowerPoint</vt:lpstr>
      <vt:lpstr>انتاميبا كولاى Entameoba coli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البلازموديوم Plasmodium falciparum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Maram Almegbel</cp:lastModifiedBy>
  <cp:revision>80</cp:revision>
  <dcterms:created xsi:type="dcterms:W3CDTF">2011-02-16T18:22:15Z</dcterms:created>
  <dcterms:modified xsi:type="dcterms:W3CDTF">2026-02-18T07:16:39Z</dcterms:modified>
</cp:coreProperties>
</file>