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8" r:id="rId3"/>
    <p:sldId id="258" r:id="rId4"/>
    <p:sldId id="261" r:id="rId5"/>
    <p:sldId id="262" r:id="rId6"/>
    <p:sldId id="263" r:id="rId7"/>
    <p:sldId id="269" r:id="rId8"/>
    <p:sldId id="270" r:id="rId9"/>
    <p:sldId id="264" r:id="rId10"/>
    <p:sldId id="265" r:id="rId11"/>
    <p:sldId id="266" r:id="rId12"/>
    <p:sldId id="267" r:id="rId13"/>
    <p:sldId id="279" r:id="rId14"/>
    <p:sldId id="274" r:id="rId15"/>
    <p:sldId id="271" r:id="rId16"/>
    <p:sldId id="278" r:id="rId17"/>
    <p:sldId id="275" r:id="rId18"/>
    <p:sldId id="277" r:id="rId19"/>
  </p:sldIdLst>
  <p:sldSz cx="9144000" cy="6858000" type="screen4x3"/>
  <p:notesSz cx="6858000" cy="9686925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70" autoAdjust="0"/>
  </p:normalViewPr>
  <p:slideViewPr>
    <p:cSldViewPr>
      <p:cViewPr varScale="1">
        <p:scale>
          <a:sx n="82" d="100"/>
          <a:sy n="82" d="100"/>
        </p:scale>
        <p:origin x="-139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ED4916-3710-44B1-8180-5C760034F22D}" type="doc">
      <dgm:prSet loTypeId="urn:microsoft.com/office/officeart/2005/8/layout/hierarchy1" loCatId="hierarchy" qsTypeId="urn:microsoft.com/office/officeart/2005/8/quickstyle/3d3" qsCatId="3D" csTypeId="urn:microsoft.com/office/officeart/2005/8/colors/accent3_5" csCatId="accent3" phldr="1"/>
      <dgm:spPr/>
      <dgm:t>
        <a:bodyPr/>
        <a:lstStyle/>
        <a:p>
          <a:pPr rtl="1"/>
          <a:endParaRPr lang="ar-SA"/>
        </a:p>
      </dgm:t>
    </dgm:pt>
    <dgm:pt modelId="{AC3E9DE1-C06A-4EC9-98EE-98E80C7AB5DE}">
      <dgm:prSet phldrT="[Text]" custT="1"/>
      <dgm:spPr>
        <a:ln>
          <a:noFill/>
        </a:ln>
      </dgm:spPr>
      <dgm:t>
        <a:bodyPr/>
        <a:lstStyle/>
        <a:p>
          <a:pPr rtl="1"/>
          <a:r>
            <a:rPr lang="en-US" sz="2400" b="1" i="1" dirty="0" smtClean="0">
              <a:effectLst/>
              <a:cs typeface="+mj-cs"/>
            </a:rPr>
            <a:t>Neuroleptic drugs</a:t>
          </a:r>
          <a:endParaRPr lang="en-US" sz="2400" b="1" i="1" cap="none" spc="0" dirty="0" smtClean="0">
            <a:ln w="11430">
              <a:solidFill>
                <a:sysClr val="windowText" lastClr="000000"/>
              </a:solidFill>
            </a:ln>
            <a:solidFill>
              <a:sysClr val="windowText" lastClr="000000"/>
            </a:solidFill>
            <a:effectLst/>
            <a:cs typeface="+mj-cs"/>
          </a:endParaRPr>
        </a:p>
      </dgm:t>
    </dgm:pt>
    <dgm:pt modelId="{801D2B4A-31E8-4D2A-837A-CAFC0A92C264}" type="parTrans" cxnId="{488620D6-BBEB-4E90-B6E3-8987DA843156}">
      <dgm:prSet/>
      <dgm:spPr/>
      <dgm:t>
        <a:bodyPr/>
        <a:lstStyle/>
        <a:p>
          <a:pPr rtl="1"/>
          <a:endParaRPr lang="ar-SA"/>
        </a:p>
      </dgm:t>
    </dgm:pt>
    <dgm:pt modelId="{671B59BF-C596-40E3-B1DE-0120A3FEC5D9}" type="sibTrans" cxnId="{488620D6-BBEB-4E90-B6E3-8987DA843156}">
      <dgm:prSet/>
      <dgm:spPr/>
      <dgm:t>
        <a:bodyPr/>
        <a:lstStyle/>
        <a:p>
          <a:pPr rtl="1"/>
          <a:endParaRPr lang="ar-SA"/>
        </a:p>
      </dgm:t>
    </dgm:pt>
    <dgm:pt modelId="{4A441CBA-0F78-4533-B965-B50BD7534A6E}">
      <dgm:prSet phldrT="[Text]" custT="1"/>
      <dgm:spPr/>
      <dgm:t>
        <a:bodyPr/>
        <a:lstStyle/>
        <a:p>
          <a:pPr rtl="1"/>
          <a:r>
            <a:rPr lang="en-US" sz="2400" b="1" dirty="0" smtClean="0">
              <a:cs typeface="+mj-cs"/>
            </a:rPr>
            <a:t>Typical </a:t>
          </a:r>
        </a:p>
        <a:p>
          <a:pPr rtl="1"/>
          <a:r>
            <a:rPr lang="en-US" sz="2400" b="1" dirty="0" smtClean="0">
              <a:cs typeface="+mj-cs"/>
            </a:rPr>
            <a:t>(classic drug) </a:t>
          </a:r>
          <a:endParaRPr lang="ar-SA" sz="2400" b="1" dirty="0">
            <a:cs typeface="+mj-cs"/>
          </a:endParaRPr>
        </a:p>
      </dgm:t>
    </dgm:pt>
    <dgm:pt modelId="{9338D7E4-2572-4D33-BB13-57873F529641}" type="parTrans" cxnId="{5B058156-E39C-4DD0-A8AB-1F42755994F1}">
      <dgm:prSet/>
      <dgm:spPr/>
      <dgm:t>
        <a:bodyPr/>
        <a:lstStyle/>
        <a:p>
          <a:pPr rtl="1"/>
          <a:endParaRPr lang="ar-SA"/>
        </a:p>
      </dgm:t>
    </dgm:pt>
    <dgm:pt modelId="{31FDA1A3-F72A-4EF6-B2B4-1FA9807CA656}" type="sibTrans" cxnId="{5B058156-E39C-4DD0-A8AB-1F42755994F1}">
      <dgm:prSet/>
      <dgm:spPr/>
      <dgm:t>
        <a:bodyPr/>
        <a:lstStyle/>
        <a:p>
          <a:pPr rtl="1"/>
          <a:endParaRPr lang="ar-SA"/>
        </a:p>
      </dgm:t>
    </dgm:pt>
    <dgm:pt modelId="{4388E7EE-79F9-4BB8-8465-634571BAB6FD}">
      <dgm:prSet phldrT="[Text]"/>
      <dgm:spPr/>
      <dgm:t>
        <a:bodyPr/>
        <a:lstStyle/>
        <a:p>
          <a:pPr rtl="1"/>
          <a:r>
            <a:rPr lang="en-US" b="1" dirty="0" err="1" smtClean="0"/>
            <a:t>Phenothiazines</a:t>
          </a:r>
          <a:r>
            <a:rPr lang="en-US" b="1" dirty="0" smtClean="0"/>
            <a:t> class </a:t>
          </a:r>
          <a:endParaRPr lang="ar-SA" b="1" dirty="0"/>
        </a:p>
      </dgm:t>
    </dgm:pt>
    <dgm:pt modelId="{09B3A160-09D7-4016-B0A4-060A31DC44BB}" type="parTrans" cxnId="{9A40A62C-172A-4BEC-87D8-13E69155E301}">
      <dgm:prSet/>
      <dgm:spPr/>
      <dgm:t>
        <a:bodyPr/>
        <a:lstStyle/>
        <a:p>
          <a:pPr rtl="1"/>
          <a:endParaRPr lang="ar-SA"/>
        </a:p>
      </dgm:t>
    </dgm:pt>
    <dgm:pt modelId="{3CEFA0C8-9A04-46A1-974C-16901FFADEBF}" type="sibTrans" cxnId="{9A40A62C-172A-4BEC-87D8-13E69155E301}">
      <dgm:prSet/>
      <dgm:spPr/>
      <dgm:t>
        <a:bodyPr/>
        <a:lstStyle/>
        <a:p>
          <a:pPr rtl="1"/>
          <a:endParaRPr lang="ar-SA"/>
        </a:p>
      </dgm:t>
    </dgm:pt>
    <dgm:pt modelId="{C2C01582-5523-46B1-9688-C71C426463A8}">
      <dgm:prSet phldrT="[Text]"/>
      <dgm:spPr/>
      <dgm:t>
        <a:bodyPr/>
        <a:lstStyle/>
        <a:p>
          <a:pPr rtl="1"/>
          <a:r>
            <a:rPr lang="en-US" b="1" dirty="0" err="1" smtClean="0"/>
            <a:t>Thioxanthenes</a:t>
          </a:r>
          <a:r>
            <a:rPr lang="en-US" b="1" dirty="0" smtClean="0"/>
            <a:t> </a:t>
          </a:r>
        </a:p>
        <a:p>
          <a:pPr rtl="1"/>
          <a:r>
            <a:rPr lang="en-US" b="1" dirty="0" smtClean="0"/>
            <a:t>class</a:t>
          </a:r>
          <a:endParaRPr lang="ar-SA" b="1" dirty="0"/>
        </a:p>
      </dgm:t>
    </dgm:pt>
    <dgm:pt modelId="{68C4DD3B-1F54-45F7-AB97-A5BC8E15DD80}" type="parTrans" cxnId="{42626A9A-5C37-47E2-9572-5D81929D95DE}">
      <dgm:prSet/>
      <dgm:spPr/>
      <dgm:t>
        <a:bodyPr/>
        <a:lstStyle/>
        <a:p>
          <a:pPr rtl="1"/>
          <a:endParaRPr lang="ar-SA"/>
        </a:p>
      </dgm:t>
    </dgm:pt>
    <dgm:pt modelId="{356B3CBC-B405-4A13-AE7C-256691248B1C}" type="sibTrans" cxnId="{42626A9A-5C37-47E2-9572-5D81929D95DE}">
      <dgm:prSet/>
      <dgm:spPr/>
      <dgm:t>
        <a:bodyPr/>
        <a:lstStyle/>
        <a:p>
          <a:pPr rtl="1"/>
          <a:endParaRPr lang="ar-SA"/>
        </a:p>
      </dgm:t>
    </dgm:pt>
    <dgm:pt modelId="{B737A96F-86DA-4DF1-8D28-D9AB941070FB}">
      <dgm:prSet phldrT="[Text]" custT="1"/>
      <dgm:spPr/>
      <dgm:t>
        <a:bodyPr/>
        <a:lstStyle/>
        <a:p>
          <a:pPr rtl="1"/>
          <a:r>
            <a:rPr lang="en-US" sz="2400" b="1" dirty="0" smtClean="0"/>
            <a:t>Atypical </a:t>
          </a:r>
        </a:p>
        <a:p>
          <a:pPr rtl="1"/>
          <a:r>
            <a:rPr lang="en-US" sz="2400" b="1" dirty="0" smtClean="0"/>
            <a:t>(newer agent)</a:t>
          </a:r>
          <a:endParaRPr lang="ar-SA" sz="2400" b="1" dirty="0"/>
        </a:p>
      </dgm:t>
    </dgm:pt>
    <dgm:pt modelId="{EF8B2000-B1A8-4045-87EE-2702218D61EF}" type="parTrans" cxnId="{340F03FF-8B98-4126-A209-A95118DD8BD5}">
      <dgm:prSet/>
      <dgm:spPr/>
      <dgm:t>
        <a:bodyPr/>
        <a:lstStyle/>
        <a:p>
          <a:pPr rtl="1"/>
          <a:endParaRPr lang="ar-SA"/>
        </a:p>
      </dgm:t>
    </dgm:pt>
    <dgm:pt modelId="{0DCD408D-6A00-4AA7-96ED-ADB999FE2469}" type="sibTrans" cxnId="{340F03FF-8B98-4126-A209-A95118DD8BD5}">
      <dgm:prSet/>
      <dgm:spPr/>
      <dgm:t>
        <a:bodyPr/>
        <a:lstStyle/>
        <a:p>
          <a:pPr rtl="1"/>
          <a:endParaRPr lang="ar-SA"/>
        </a:p>
      </dgm:t>
    </dgm:pt>
    <dgm:pt modelId="{D035945F-0F10-4D6A-88FE-59EBC69C8FF9}">
      <dgm:prSet phldrT="[Text]" custT="1"/>
      <dgm:spPr/>
      <dgm:t>
        <a:bodyPr/>
        <a:lstStyle/>
        <a:p>
          <a:pPr rtl="1"/>
          <a:r>
            <a:rPr lang="en-US" sz="1600" b="1" dirty="0" smtClean="0"/>
            <a:t>Heterocyclic structure </a:t>
          </a:r>
          <a:endParaRPr lang="ar-SA" sz="1600" b="1" dirty="0"/>
        </a:p>
      </dgm:t>
    </dgm:pt>
    <dgm:pt modelId="{9684315B-7A35-425A-862B-621C082485E8}" type="parTrans" cxnId="{A49A4493-5499-4D0A-8DC4-E91DD1D6DB43}">
      <dgm:prSet/>
      <dgm:spPr/>
      <dgm:t>
        <a:bodyPr/>
        <a:lstStyle/>
        <a:p>
          <a:pPr rtl="1"/>
          <a:endParaRPr lang="ar-SA"/>
        </a:p>
      </dgm:t>
    </dgm:pt>
    <dgm:pt modelId="{B2C6EF27-C48C-462C-A1B7-730D0E7C4CDB}" type="sibTrans" cxnId="{A49A4493-5499-4D0A-8DC4-E91DD1D6DB43}">
      <dgm:prSet/>
      <dgm:spPr/>
      <dgm:t>
        <a:bodyPr/>
        <a:lstStyle/>
        <a:p>
          <a:pPr rtl="1"/>
          <a:endParaRPr lang="ar-SA"/>
        </a:p>
      </dgm:t>
    </dgm:pt>
    <dgm:pt modelId="{F6D6BAB9-F38E-4F70-9677-22A6110DB5F1}">
      <dgm:prSet/>
      <dgm:spPr/>
      <dgm:t>
        <a:bodyPr/>
        <a:lstStyle/>
        <a:p>
          <a:pPr rtl="1"/>
          <a:r>
            <a:rPr lang="en-US" b="1" dirty="0" err="1" smtClean="0"/>
            <a:t>Butyrophenones</a:t>
          </a:r>
          <a:endParaRPr lang="en-US" b="1" dirty="0" smtClean="0"/>
        </a:p>
        <a:p>
          <a:pPr rtl="1"/>
          <a:r>
            <a:rPr lang="en-US" b="1" dirty="0" smtClean="0"/>
            <a:t>class</a:t>
          </a:r>
          <a:endParaRPr lang="ar-SA" b="1" dirty="0"/>
        </a:p>
      </dgm:t>
    </dgm:pt>
    <dgm:pt modelId="{E04B3CBB-3A7A-4682-8404-6327353D7A70}" type="parTrans" cxnId="{72F0A31B-EE55-4651-9496-BE6621DBBA56}">
      <dgm:prSet/>
      <dgm:spPr/>
      <dgm:t>
        <a:bodyPr/>
        <a:lstStyle/>
        <a:p>
          <a:pPr rtl="1"/>
          <a:endParaRPr lang="ar-SA"/>
        </a:p>
      </dgm:t>
    </dgm:pt>
    <dgm:pt modelId="{8D583160-285C-40BF-9F16-57908554570D}" type="sibTrans" cxnId="{72F0A31B-EE55-4651-9496-BE6621DBBA56}">
      <dgm:prSet/>
      <dgm:spPr/>
      <dgm:t>
        <a:bodyPr/>
        <a:lstStyle/>
        <a:p>
          <a:pPr rtl="1"/>
          <a:endParaRPr lang="ar-SA"/>
        </a:p>
      </dgm:t>
    </dgm:pt>
    <dgm:pt modelId="{55518A1C-48A7-41E6-9ED8-40B8E948DF64}">
      <dgm:prSet/>
      <dgm:spPr/>
      <dgm:t>
        <a:bodyPr/>
        <a:lstStyle/>
        <a:p>
          <a:pPr rtl="1"/>
          <a:r>
            <a:rPr lang="en-US" dirty="0" smtClean="0"/>
            <a:t>Chlorpromazine</a:t>
          </a:r>
        </a:p>
        <a:p>
          <a:pPr rtl="1"/>
          <a:r>
            <a:rPr lang="en-US" dirty="0" err="1" smtClean="0"/>
            <a:t>Thioridazine</a:t>
          </a:r>
          <a:endParaRPr lang="en-US" dirty="0" smtClean="0"/>
        </a:p>
        <a:p>
          <a:pPr rtl="1"/>
          <a:r>
            <a:rPr lang="en-US" dirty="0" err="1" smtClean="0"/>
            <a:t>Fluphenazine</a:t>
          </a:r>
          <a:r>
            <a:rPr lang="en-US" dirty="0" smtClean="0"/>
            <a:t> </a:t>
          </a:r>
          <a:endParaRPr lang="ar-SA" dirty="0"/>
        </a:p>
      </dgm:t>
    </dgm:pt>
    <dgm:pt modelId="{1A9987BF-ED3C-42C5-95E1-003732B53618}" type="parTrans" cxnId="{E4730D21-5E34-4E57-8A4E-CEE6DE5A2514}">
      <dgm:prSet/>
      <dgm:spPr/>
      <dgm:t>
        <a:bodyPr/>
        <a:lstStyle/>
        <a:p>
          <a:pPr rtl="1"/>
          <a:endParaRPr lang="ar-SA"/>
        </a:p>
      </dgm:t>
    </dgm:pt>
    <dgm:pt modelId="{134655A2-4D8A-4EFA-B3E5-358C940A280E}" type="sibTrans" cxnId="{E4730D21-5E34-4E57-8A4E-CEE6DE5A2514}">
      <dgm:prSet/>
      <dgm:spPr/>
      <dgm:t>
        <a:bodyPr/>
        <a:lstStyle/>
        <a:p>
          <a:pPr rtl="1"/>
          <a:endParaRPr lang="ar-SA"/>
        </a:p>
      </dgm:t>
    </dgm:pt>
    <dgm:pt modelId="{F4E15D39-D98B-4D06-BAE5-1D12C6D4CCC3}">
      <dgm:prSet/>
      <dgm:spPr/>
      <dgm:t>
        <a:bodyPr/>
        <a:lstStyle/>
        <a:p>
          <a:pPr rtl="1"/>
          <a:r>
            <a:rPr lang="en-US" dirty="0" err="1" smtClean="0"/>
            <a:t>Thiothixene</a:t>
          </a:r>
          <a:r>
            <a:rPr lang="en-US" dirty="0" smtClean="0"/>
            <a:t> </a:t>
          </a:r>
          <a:endParaRPr lang="ar-SA" dirty="0"/>
        </a:p>
      </dgm:t>
    </dgm:pt>
    <dgm:pt modelId="{DEC00995-AEC1-4A8F-AEC0-D3D95DF5E715}" type="parTrans" cxnId="{1023209D-9AC3-4A49-86DB-E6BEEB193283}">
      <dgm:prSet/>
      <dgm:spPr/>
      <dgm:t>
        <a:bodyPr/>
        <a:lstStyle/>
        <a:p>
          <a:pPr rtl="1"/>
          <a:endParaRPr lang="ar-SA"/>
        </a:p>
      </dgm:t>
    </dgm:pt>
    <dgm:pt modelId="{F1DAAFAA-BA85-4D2A-ABD9-4D2042ACCD6F}" type="sibTrans" cxnId="{1023209D-9AC3-4A49-86DB-E6BEEB193283}">
      <dgm:prSet/>
      <dgm:spPr/>
      <dgm:t>
        <a:bodyPr/>
        <a:lstStyle/>
        <a:p>
          <a:pPr rtl="1"/>
          <a:endParaRPr lang="ar-SA"/>
        </a:p>
      </dgm:t>
    </dgm:pt>
    <dgm:pt modelId="{CF46155C-C6C9-4958-BBDD-39B7C5463DEB}">
      <dgm:prSet/>
      <dgm:spPr/>
      <dgm:t>
        <a:bodyPr/>
        <a:lstStyle/>
        <a:p>
          <a:pPr rtl="1"/>
          <a:r>
            <a:rPr lang="en-US" dirty="0" smtClean="0"/>
            <a:t>Haloperidol </a:t>
          </a:r>
          <a:endParaRPr lang="ar-SA" dirty="0"/>
        </a:p>
      </dgm:t>
    </dgm:pt>
    <dgm:pt modelId="{465DD3BF-7059-4563-B1F2-C7ECB62686E4}" type="parTrans" cxnId="{59248EAD-3086-4B3B-B14C-1ED69FAA2481}">
      <dgm:prSet/>
      <dgm:spPr/>
      <dgm:t>
        <a:bodyPr/>
        <a:lstStyle/>
        <a:p>
          <a:pPr rtl="1"/>
          <a:endParaRPr lang="ar-SA"/>
        </a:p>
      </dgm:t>
    </dgm:pt>
    <dgm:pt modelId="{3E416A9C-16A4-44F7-BC48-868379752FA4}" type="sibTrans" cxnId="{59248EAD-3086-4B3B-B14C-1ED69FAA2481}">
      <dgm:prSet/>
      <dgm:spPr/>
      <dgm:t>
        <a:bodyPr/>
        <a:lstStyle/>
        <a:p>
          <a:pPr rtl="1"/>
          <a:endParaRPr lang="ar-SA"/>
        </a:p>
      </dgm:t>
    </dgm:pt>
    <dgm:pt modelId="{323DEE73-5225-46F2-9DBB-7B1EA978DE7D}">
      <dgm:prSet custT="1"/>
      <dgm:spPr/>
      <dgm:t>
        <a:bodyPr/>
        <a:lstStyle/>
        <a:p>
          <a:pPr rtl="1"/>
          <a:r>
            <a:rPr lang="en-US" sz="1600" b="0" dirty="0" smtClean="0"/>
            <a:t>Clozapine </a:t>
          </a:r>
        </a:p>
        <a:p>
          <a:pPr rtl="1"/>
          <a:r>
            <a:rPr lang="en-US" sz="1600" b="0" dirty="0" smtClean="0"/>
            <a:t>Olanzapine </a:t>
          </a:r>
        </a:p>
        <a:p>
          <a:pPr rtl="1"/>
          <a:r>
            <a:rPr lang="en-US" sz="1600" b="0" dirty="0" err="1" smtClean="0"/>
            <a:t>Quetiapine</a:t>
          </a:r>
          <a:endParaRPr lang="en-US" sz="1600" b="0" dirty="0" smtClean="0"/>
        </a:p>
        <a:p>
          <a:pPr rtl="1"/>
          <a:r>
            <a:rPr lang="en-US" sz="1600" b="0" dirty="0" err="1" smtClean="0"/>
            <a:t>Risperidone</a:t>
          </a:r>
          <a:r>
            <a:rPr lang="en-US" sz="1600" b="0" dirty="0" smtClean="0"/>
            <a:t> </a:t>
          </a:r>
        </a:p>
        <a:p>
          <a:pPr rtl="1"/>
          <a:r>
            <a:rPr lang="en-US" sz="1600" b="0" dirty="0" err="1" smtClean="0"/>
            <a:t>Ziprasidone</a:t>
          </a:r>
          <a:r>
            <a:rPr lang="en-US" sz="1600" b="0" dirty="0" smtClean="0"/>
            <a:t> </a:t>
          </a:r>
          <a:endParaRPr lang="ar-SA" sz="1600" b="0" dirty="0"/>
        </a:p>
      </dgm:t>
    </dgm:pt>
    <dgm:pt modelId="{032D1BAB-FAB3-4D39-A8A8-CD656EEED018}" type="parTrans" cxnId="{18DF93D1-CCD4-4855-BC68-8EFABC3D4AC0}">
      <dgm:prSet/>
      <dgm:spPr/>
      <dgm:t>
        <a:bodyPr/>
        <a:lstStyle/>
        <a:p>
          <a:pPr rtl="1"/>
          <a:endParaRPr lang="ar-SA"/>
        </a:p>
      </dgm:t>
    </dgm:pt>
    <dgm:pt modelId="{72E6DED4-F84E-446C-A56A-0235F361E8DD}" type="sibTrans" cxnId="{18DF93D1-CCD4-4855-BC68-8EFABC3D4AC0}">
      <dgm:prSet/>
      <dgm:spPr/>
      <dgm:t>
        <a:bodyPr/>
        <a:lstStyle/>
        <a:p>
          <a:pPr rtl="1"/>
          <a:endParaRPr lang="ar-SA"/>
        </a:p>
      </dgm:t>
    </dgm:pt>
    <dgm:pt modelId="{F04F4A7F-A8B3-4B13-BF17-98CED8CDE16A}" type="pres">
      <dgm:prSet presAssocID="{5FED4916-3710-44B1-8180-5C760034F22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1E7C87B1-1A48-499E-8C94-916959F15F87}" type="pres">
      <dgm:prSet presAssocID="{AC3E9DE1-C06A-4EC9-98EE-98E80C7AB5DE}" presName="hierRoot1" presStyleCnt="0"/>
      <dgm:spPr/>
    </dgm:pt>
    <dgm:pt modelId="{0023838E-99E8-49E2-ACD2-0EABD0DCAB06}" type="pres">
      <dgm:prSet presAssocID="{AC3E9DE1-C06A-4EC9-98EE-98E80C7AB5DE}" presName="composite" presStyleCnt="0"/>
      <dgm:spPr/>
    </dgm:pt>
    <dgm:pt modelId="{4152E444-FD7B-419A-82A6-057B39E79E9A}" type="pres">
      <dgm:prSet presAssocID="{AC3E9DE1-C06A-4EC9-98EE-98E80C7AB5DE}" presName="background" presStyleLbl="node0" presStyleIdx="0" presStyleCnt="1"/>
      <dgm:spPr/>
    </dgm:pt>
    <dgm:pt modelId="{2F0BB0A3-9793-4509-A04F-6C90996397BC}" type="pres">
      <dgm:prSet presAssocID="{AC3E9DE1-C06A-4EC9-98EE-98E80C7AB5DE}" presName="text" presStyleLbl="fgAcc0" presStyleIdx="0" presStyleCnt="1" custScaleX="155672" custLinFactNeighborX="-48432" custLinFactNeighborY="556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B26743B-CBF4-4757-9E2C-415C1610CDE6}" type="pres">
      <dgm:prSet presAssocID="{AC3E9DE1-C06A-4EC9-98EE-98E80C7AB5DE}" presName="hierChild2" presStyleCnt="0"/>
      <dgm:spPr/>
    </dgm:pt>
    <dgm:pt modelId="{AE9E3FA8-0784-4A66-858F-F07398181855}" type="pres">
      <dgm:prSet presAssocID="{9338D7E4-2572-4D33-BB13-57873F529641}" presName="Name10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F1ECAFF9-A108-4571-890B-2E958610F7BC}" type="pres">
      <dgm:prSet presAssocID="{4A441CBA-0F78-4533-B965-B50BD7534A6E}" presName="hierRoot2" presStyleCnt="0"/>
      <dgm:spPr/>
    </dgm:pt>
    <dgm:pt modelId="{2D0A032C-48DC-4084-9C4D-D6B93D01031D}" type="pres">
      <dgm:prSet presAssocID="{4A441CBA-0F78-4533-B965-B50BD7534A6E}" presName="composite2" presStyleCnt="0"/>
      <dgm:spPr/>
    </dgm:pt>
    <dgm:pt modelId="{0AA4A8B4-57EC-4A64-B3DC-086DB18BB18D}" type="pres">
      <dgm:prSet presAssocID="{4A441CBA-0F78-4533-B965-B50BD7534A6E}" presName="background2" presStyleLbl="node2" presStyleIdx="0" presStyleCnt="2"/>
      <dgm:spPr/>
    </dgm:pt>
    <dgm:pt modelId="{5C3ED3B9-48A1-47E7-88AF-FD2D06B38641}" type="pres">
      <dgm:prSet presAssocID="{4A441CBA-0F78-4533-B965-B50BD7534A6E}" presName="text2" presStyleLbl="fgAcc2" presStyleIdx="0" presStyleCnt="2" custScaleX="124625" custLinFactNeighborX="-77404" custLinFactNeighborY="-84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91043B7-63EE-4D0E-9E38-6DC7B653797B}" type="pres">
      <dgm:prSet presAssocID="{4A441CBA-0F78-4533-B965-B50BD7534A6E}" presName="hierChild3" presStyleCnt="0"/>
      <dgm:spPr/>
    </dgm:pt>
    <dgm:pt modelId="{338F6D62-479D-4D06-9028-4FDBDA9D92A9}" type="pres">
      <dgm:prSet presAssocID="{09B3A160-09D7-4016-B0A4-060A31DC44BB}" presName="Name17" presStyleLbl="parChTrans1D3" presStyleIdx="0" presStyleCnt="4"/>
      <dgm:spPr/>
      <dgm:t>
        <a:bodyPr/>
        <a:lstStyle/>
        <a:p>
          <a:pPr rtl="1"/>
          <a:endParaRPr lang="ar-SA"/>
        </a:p>
      </dgm:t>
    </dgm:pt>
    <dgm:pt modelId="{416DAA68-6857-4D8F-87C7-587A644EEC47}" type="pres">
      <dgm:prSet presAssocID="{4388E7EE-79F9-4BB8-8465-634571BAB6FD}" presName="hierRoot3" presStyleCnt="0"/>
      <dgm:spPr/>
    </dgm:pt>
    <dgm:pt modelId="{0B94ACA3-B0A9-47F4-A1E6-132A3510CBF8}" type="pres">
      <dgm:prSet presAssocID="{4388E7EE-79F9-4BB8-8465-634571BAB6FD}" presName="composite3" presStyleCnt="0"/>
      <dgm:spPr/>
    </dgm:pt>
    <dgm:pt modelId="{78D061B6-F7EF-42A4-86A7-A54822ABF703}" type="pres">
      <dgm:prSet presAssocID="{4388E7EE-79F9-4BB8-8465-634571BAB6FD}" presName="background3" presStyleLbl="node3" presStyleIdx="0" presStyleCnt="4"/>
      <dgm:spPr/>
    </dgm:pt>
    <dgm:pt modelId="{6579582D-2C07-4E09-99B2-484A28326D9E}" type="pres">
      <dgm:prSet presAssocID="{4388E7EE-79F9-4BB8-8465-634571BAB6FD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02C2961-2076-4BF1-BF46-D2EFEBEBF0A1}" type="pres">
      <dgm:prSet presAssocID="{4388E7EE-79F9-4BB8-8465-634571BAB6FD}" presName="hierChild4" presStyleCnt="0"/>
      <dgm:spPr/>
    </dgm:pt>
    <dgm:pt modelId="{E50C09D0-858D-4269-B9B2-C06061F524BB}" type="pres">
      <dgm:prSet presAssocID="{1A9987BF-ED3C-42C5-95E1-003732B53618}" presName="Name23" presStyleLbl="parChTrans1D4" presStyleIdx="0" presStyleCnt="4"/>
      <dgm:spPr/>
      <dgm:t>
        <a:bodyPr/>
        <a:lstStyle/>
        <a:p>
          <a:pPr rtl="1"/>
          <a:endParaRPr lang="ar-SA"/>
        </a:p>
      </dgm:t>
    </dgm:pt>
    <dgm:pt modelId="{CDCB4077-D160-473E-AA25-D2CFAFA6A5CC}" type="pres">
      <dgm:prSet presAssocID="{55518A1C-48A7-41E6-9ED8-40B8E948DF64}" presName="hierRoot4" presStyleCnt="0"/>
      <dgm:spPr/>
    </dgm:pt>
    <dgm:pt modelId="{552C13C9-BA98-4E3F-8DB1-64F770965B77}" type="pres">
      <dgm:prSet presAssocID="{55518A1C-48A7-41E6-9ED8-40B8E948DF64}" presName="composite4" presStyleCnt="0"/>
      <dgm:spPr/>
    </dgm:pt>
    <dgm:pt modelId="{2B60EE34-DD23-4F17-80BD-8E8F1A7A678D}" type="pres">
      <dgm:prSet presAssocID="{55518A1C-48A7-41E6-9ED8-40B8E948DF64}" presName="background4" presStyleLbl="node4" presStyleIdx="0" presStyleCnt="4"/>
      <dgm:spPr/>
    </dgm:pt>
    <dgm:pt modelId="{5F5928C0-F77E-42E5-93B6-58F3F8777843}" type="pres">
      <dgm:prSet presAssocID="{55518A1C-48A7-41E6-9ED8-40B8E948DF64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7E54219-C67A-47D7-8C89-E28BDE822181}" type="pres">
      <dgm:prSet presAssocID="{55518A1C-48A7-41E6-9ED8-40B8E948DF64}" presName="hierChild5" presStyleCnt="0"/>
      <dgm:spPr/>
    </dgm:pt>
    <dgm:pt modelId="{3EA353FD-F103-4A40-AC78-8E19FBB883A2}" type="pres">
      <dgm:prSet presAssocID="{68C4DD3B-1F54-45F7-AB97-A5BC8E15DD80}" presName="Name17" presStyleLbl="parChTrans1D3" presStyleIdx="1" presStyleCnt="4"/>
      <dgm:spPr/>
      <dgm:t>
        <a:bodyPr/>
        <a:lstStyle/>
        <a:p>
          <a:pPr rtl="1"/>
          <a:endParaRPr lang="ar-SA"/>
        </a:p>
      </dgm:t>
    </dgm:pt>
    <dgm:pt modelId="{D39975B4-791D-401D-A5B4-F9E300FCEC5D}" type="pres">
      <dgm:prSet presAssocID="{C2C01582-5523-46B1-9688-C71C426463A8}" presName="hierRoot3" presStyleCnt="0"/>
      <dgm:spPr/>
    </dgm:pt>
    <dgm:pt modelId="{34453BAB-AA08-4EAB-ACE3-2F85681E549A}" type="pres">
      <dgm:prSet presAssocID="{C2C01582-5523-46B1-9688-C71C426463A8}" presName="composite3" presStyleCnt="0"/>
      <dgm:spPr/>
    </dgm:pt>
    <dgm:pt modelId="{7F6124F8-AECE-4E4E-906E-D4BBE9D1ED30}" type="pres">
      <dgm:prSet presAssocID="{C2C01582-5523-46B1-9688-C71C426463A8}" presName="background3" presStyleLbl="node3" presStyleIdx="1" presStyleCnt="4"/>
      <dgm:spPr/>
    </dgm:pt>
    <dgm:pt modelId="{2C18E46C-E589-4841-B924-D1BE057581F8}" type="pres">
      <dgm:prSet presAssocID="{C2C01582-5523-46B1-9688-C71C426463A8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10262A4-24DC-4213-85F3-99FAF4393D4C}" type="pres">
      <dgm:prSet presAssocID="{C2C01582-5523-46B1-9688-C71C426463A8}" presName="hierChild4" presStyleCnt="0"/>
      <dgm:spPr/>
    </dgm:pt>
    <dgm:pt modelId="{80CE96CC-EC2D-4A73-B562-1459557CF16A}" type="pres">
      <dgm:prSet presAssocID="{DEC00995-AEC1-4A8F-AEC0-D3D95DF5E715}" presName="Name23" presStyleLbl="parChTrans1D4" presStyleIdx="1" presStyleCnt="4"/>
      <dgm:spPr/>
      <dgm:t>
        <a:bodyPr/>
        <a:lstStyle/>
        <a:p>
          <a:pPr rtl="1"/>
          <a:endParaRPr lang="ar-SA"/>
        </a:p>
      </dgm:t>
    </dgm:pt>
    <dgm:pt modelId="{6C88FF74-A765-4893-B920-13F18596ED20}" type="pres">
      <dgm:prSet presAssocID="{F4E15D39-D98B-4D06-BAE5-1D12C6D4CCC3}" presName="hierRoot4" presStyleCnt="0"/>
      <dgm:spPr/>
    </dgm:pt>
    <dgm:pt modelId="{AB09C4B7-9DF4-434D-876B-4CE3FB6A3BEF}" type="pres">
      <dgm:prSet presAssocID="{F4E15D39-D98B-4D06-BAE5-1D12C6D4CCC3}" presName="composite4" presStyleCnt="0"/>
      <dgm:spPr/>
    </dgm:pt>
    <dgm:pt modelId="{F411FEEF-553E-49BC-AB04-AFFAB40EEE6C}" type="pres">
      <dgm:prSet presAssocID="{F4E15D39-D98B-4D06-BAE5-1D12C6D4CCC3}" presName="background4" presStyleLbl="node4" presStyleIdx="1" presStyleCnt="4"/>
      <dgm:spPr/>
    </dgm:pt>
    <dgm:pt modelId="{3A0E13BA-4D73-46EA-BDBA-B9A14E2E17C1}" type="pres">
      <dgm:prSet presAssocID="{F4E15D39-D98B-4D06-BAE5-1D12C6D4CCC3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DEB780E-8A1F-4839-99D0-70366006196A}" type="pres">
      <dgm:prSet presAssocID="{F4E15D39-D98B-4D06-BAE5-1D12C6D4CCC3}" presName="hierChild5" presStyleCnt="0"/>
      <dgm:spPr/>
    </dgm:pt>
    <dgm:pt modelId="{A0730A28-7CF3-43DF-951F-786702D7F660}" type="pres">
      <dgm:prSet presAssocID="{E04B3CBB-3A7A-4682-8404-6327353D7A70}" presName="Name17" presStyleLbl="parChTrans1D3" presStyleIdx="2" presStyleCnt="4"/>
      <dgm:spPr/>
      <dgm:t>
        <a:bodyPr/>
        <a:lstStyle/>
        <a:p>
          <a:pPr rtl="1"/>
          <a:endParaRPr lang="ar-SA"/>
        </a:p>
      </dgm:t>
    </dgm:pt>
    <dgm:pt modelId="{6C07636E-B830-49FF-A1B4-056F551E2107}" type="pres">
      <dgm:prSet presAssocID="{F6D6BAB9-F38E-4F70-9677-22A6110DB5F1}" presName="hierRoot3" presStyleCnt="0"/>
      <dgm:spPr/>
    </dgm:pt>
    <dgm:pt modelId="{977D230C-C1A9-406E-9BEF-CE54DA2485DC}" type="pres">
      <dgm:prSet presAssocID="{F6D6BAB9-F38E-4F70-9677-22A6110DB5F1}" presName="composite3" presStyleCnt="0"/>
      <dgm:spPr/>
    </dgm:pt>
    <dgm:pt modelId="{0A69933F-513C-45BE-82B9-34CD669DC3EB}" type="pres">
      <dgm:prSet presAssocID="{F6D6BAB9-F38E-4F70-9677-22A6110DB5F1}" presName="background3" presStyleLbl="node3" presStyleIdx="2" presStyleCnt="4"/>
      <dgm:spPr/>
    </dgm:pt>
    <dgm:pt modelId="{522F0DFD-9582-419D-ADC7-A0761A3106DB}" type="pres">
      <dgm:prSet presAssocID="{F6D6BAB9-F38E-4F70-9677-22A6110DB5F1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DCF6F72-C481-4313-9974-4D0EFD3BD76A}" type="pres">
      <dgm:prSet presAssocID="{F6D6BAB9-F38E-4F70-9677-22A6110DB5F1}" presName="hierChild4" presStyleCnt="0"/>
      <dgm:spPr/>
    </dgm:pt>
    <dgm:pt modelId="{25DDD0BB-85EE-45E9-AA1D-CC4F24B929C5}" type="pres">
      <dgm:prSet presAssocID="{465DD3BF-7059-4563-B1F2-C7ECB62686E4}" presName="Name23" presStyleLbl="parChTrans1D4" presStyleIdx="2" presStyleCnt="4"/>
      <dgm:spPr/>
      <dgm:t>
        <a:bodyPr/>
        <a:lstStyle/>
        <a:p>
          <a:pPr rtl="1"/>
          <a:endParaRPr lang="ar-SA"/>
        </a:p>
      </dgm:t>
    </dgm:pt>
    <dgm:pt modelId="{5100A86F-8777-4EDE-AE72-F729D1D64B85}" type="pres">
      <dgm:prSet presAssocID="{CF46155C-C6C9-4958-BBDD-39B7C5463DEB}" presName="hierRoot4" presStyleCnt="0"/>
      <dgm:spPr/>
    </dgm:pt>
    <dgm:pt modelId="{684D2A28-BD32-40DA-B171-937965DCCDD2}" type="pres">
      <dgm:prSet presAssocID="{CF46155C-C6C9-4958-BBDD-39B7C5463DEB}" presName="composite4" presStyleCnt="0"/>
      <dgm:spPr/>
    </dgm:pt>
    <dgm:pt modelId="{3004ACEC-F1DD-4FDA-8C20-38BF7F2946C3}" type="pres">
      <dgm:prSet presAssocID="{CF46155C-C6C9-4958-BBDD-39B7C5463DEB}" presName="background4" presStyleLbl="node4" presStyleIdx="2" presStyleCnt="4"/>
      <dgm:spPr/>
    </dgm:pt>
    <dgm:pt modelId="{A0822C34-8A52-4504-9206-61DF71FFADFE}" type="pres">
      <dgm:prSet presAssocID="{CF46155C-C6C9-4958-BBDD-39B7C5463DEB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412E3D8-0F56-48AE-8DF8-287A3D25DA9C}" type="pres">
      <dgm:prSet presAssocID="{CF46155C-C6C9-4958-BBDD-39B7C5463DEB}" presName="hierChild5" presStyleCnt="0"/>
      <dgm:spPr/>
    </dgm:pt>
    <dgm:pt modelId="{CD7A2436-B511-4FD3-8DA7-2BE2EE4819FB}" type="pres">
      <dgm:prSet presAssocID="{EF8B2000-B1A8-4045-87EE-2702218D61EF}" presName="Name10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1E70061D-2F53-4BA9-A7B5-1CE039EBF046}" type="pres">
      <dgm:prSet presAssocID="{B737A96F-86DA-4DF1-8D28-D9AB941070FB}" presName="hierRoot2" presStyleCnt="0"/>
      <dgm:spPr/>
    </dgm:pt>
    <dgm:pt modelId="{2B8EAF2C-C66B-4266-8611-1D964DD0995E}" type="pres">
      <dgm:prSet presAssocID="{B737A96F-86DA-4DF1-8D28-D9AB941070FB}" presName="composite2" presStyleCnt="0"/>
      <dgm:spPr/>
    </dgm:pt>
    <dgm:pt modelId="{A709A2CF-B77A-4703-9F4C-7F5388286418}" type="pres">
      <dgm:prSet presAssocID="{B737A96F-86DA-4DF1-8D28-D9AB941070FB}" presName="background2" presStyleLbl="node2" presStyleIdx="1" presStyleCnt="2"/>
      <dgm:spPr/>
    </dgm:pt>
    <dgm:pt modelId="{69711CF9-4172-46D5-ADE1-6AF3BD51C0EE}" type="pres">
      <dgm:prSet presAssocID="{B737A96F-86DA-4DF1-8D28-D9AB941070FB}" presName="text2" presStyleLbl="fgAcc2" presStyleIdx="1" presStyleCnt="2" custScaleX="140983" custLinFactNeighborX="9332" custLinFactNeighborY="-409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CE12C45-B7EB-4D1F-BA13-D0AA24C2F233}" type="pres">
      <dgm:prSet presAssocID="{B737A96F-86DA-4DF1-8D28-D9AB941070FB}" presName="hierChild3" presStyleCnt="0"/>
      <dgm:spPr/>
    </dgm:pt>
    <dgm:pt modelId="{E3F2D9A2-2934-4016-AC0A-A6A37972BBF4}" type="pres">
      <dgm:prSet presAssocID="{9684315B-7A35-425A-862B-621C082485E8}" presName="Name17" presStyleLbl="parChTrans1D3" presStyleIdx="3" presStyleCnt="4"/>
      <dgm:spPr/>
      <dgm:t>
        <a:bodyPr/>
        <a:lstStyle/>
        <a:p>
          <a:pPr rtl="1"/>
          <a:endParaRPr lang="ar-SA"/>
        </a:p>
      </dgm:t>
    </dgm:pt>
    <dgm:pt modelId="{95E6445A-890D-4282-8B3E-2B2B2E2873A6}" type="pres">
      <dgm:prSet presAssocID="{D035945F-0F10-4D6A-88FE-59EBC69C8FF9}" presName="hierRoot3" presStyleCnt="0"/>
      <dgm:spPr/>
    </dgm:pt>
    <dgm:pt modelId="{54EDE880-92CA-4287-AE3C-1967236CC8F8}" type="pres">
      <dgm:prSet presAssocID="{D035945F-0F10-4D6A-88FE-59EBC69C8FF9}" presName="composite3" presStyleCnt="0"/>
      <dgm:spPr/>
    </dgm:pt>
    <dgm:pt modelId="{C54C3DC0-7FA6-4C5F-A5F0-75AEC72FEA6B}" type="pres">
      <dgm:prSet presAssocID="{D035945F-0F10-4D6A-88FE-59EBC69C8FF9}" presName="background3" presStyleLbl="node3" presStyleIdx="3" presStyleCnt="4"/>
      <dgm:spPr/>
    </dgm:pt>
    <dgm:pt modelId="{2280D412-96AA-4D8B-824D-773F962D5455}" type="pres">
      <dgm:prSet presAssocID="{D035945F-0F10-4D6A-88FE-59EBC69C8FF9}" presName="text3" presStyleLbl="fgAcc3" presStyleIdx="3" presStyleCnt="4" custLinFactNeighborX="23260" custLinFactNeighborY="-73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0102305-3BDE-44AD-9789-C5C187405FF4}" type="pres">
      <dgm:prSet presAssocID="{D035945F-0F10-4D6A-88FE-59EBC69C8FF9}" presName="hierChild4" presStyleCnt="0"/>
      <dgm:spPr/>
    </dgm:pt>
    <dgm:pt modelId="{03DB4249-9D2A-4980-854F-F2D83246A510}" type="pres">
      <dgm:prSet presAssocID="{032D1BAB-FAB3-4D39-A8A8-CD656EEED018}" presName="Name23" presStyleLbl="parChTrans1D4" presStyleIdx="3" presStyleCnt="4"/>
      <dgm:spPr/>
      <dgm:t>
        <a:bodyPr/>
        <a:lstStyle/>
        <a:p>
          <a:pPr rtl="1"/>
          <a:endParaRPr lang="ar-SA"/>
        </a:p>
      </dgm:t>
    </dgm:pt>
    <dgm:pt modelId="{C8FBB53D-0890-460D-9BDD-95B4AAABDE5E}" type="pres">
      <dgm:prSet presAssocID="{323DEE73-5225-46F2-9DBB-7B1EA978DE7D}" presName="hierRoot4" presStyleCnt="0"/>
      <dgm:spPr/>
    </dgm:pt>
    <dgm:pt modelId="{D4159D4F-8250-4389-9B9E-EB1066202E6A}" type="pres">
      <dgm:prSet presAssocID="{323DEE73-5225-46F2-9DBB-7B1EA978DE7D}" presName="composite4" presStyleCnt="0"/>
      <dgm:spPr/>
    </dgm:pt>
    <dgm:pt modelId="{8A54F59C-95D8-4CE3-BD83-16163D4F134D}" type="pres">
      <dgm:prSet presAssocID="{323DEE73-5225-46F2-9DBB-7B1EA978DE7D}" presName="background4" presStyleLbl="node4" presStyleIdx="3" presStyleCnt="4"/>
      <dgm:spPr/>
    </dgm:pt>
    <dgm:pt modelId="{19D4E9C3-F06E-4EE5-A989-9993E0CB0835}" type="pres">
      <dgm:prSet presAssocID="{323DEE73-5225-46F2-9DBB-7B1EA978DE7D}" presName="text4" presStyleLbl="fgAcc4" presStyleIdx="3" presStyleCnt="4" custScaleY="144720" custLinFactNeighborX="27660" custLinFactNeighborY="-10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2AF605C-2068-429D-88B1-9D543A73316B}" type="pres">
      <dgm:prSet presAssocID="{323DEE73-5225-46F2-9DBB-7B1EA978DE7D}" presName="hierChild5" presStyleCnt="0"/>
      <dgm:spPr/>
    </dgm:pt>
  </dgm:ptLst>
  <dgm:cxnLst>
    <dgm:cxn modelId="{1023209D-9AC3-4A49-86DB-E6BEEB193283}" srcId="{C2C01582-5523-46B1-9688-C71C426463A8}" destId="{F4E15D39-D98B-4D06-BAE5-1D12C6D4CCC3}" srcOrd="0" destOrd="0" parTransId="{DEC00995-AEC1-4A8F-AEC0-D3D95DF5E715}" sibTransId="{F1DAAFAA-BA85-4D2A-ABD9-4D2042ACCD6F}"/>
    <dgm:cxn modelId="{6FC75C14-67DE-493F-93D8-872FB8741D38}" type="presOf" srcId="{EF8B2000-B1A8-4045-87EE-2702218D61EF}" destId="{CD7A2436-B511-4FD3-8DA7-2BE2EE4819FB}" srcOrd="0" destOrd="0" presId="urn:microsoft.com/office/officeart/2005/8/layout/hierarchy1"/>
    <dgm:cxn modelId="{59248EAD-3086-4B3B-B14C-1ED69FAA2481}" srcId="{F6D6BAB9-F38E-4F70-9677-22A6110DB5F1}" destId="{CF46155C-C6C9-4958-BBDD-39B7C5463DEB}" srcOrd="0" destOrd="0" parTransId="{465DD3BF-7059-4563-B1F2-C7ECB62686E4}" sibTransId="{3E416A9C-16A4-44F7-BC48-868379752FA4}"/>
    <dgm:cxn modelId="{F8966214-A5BA-4677-A9A9-D6923514A6E3}" type="presOf" srcId="{4A441CBA-0F78-4533-B965-B50BD7534A6E}" destId="{5C3ED3B9-48A1-47E7-88AF-FD2D06B38641}" srcOrd="0" destOrd="0" presId="urn:microsoft.com/office/officeart/2005/8/layout/hierarchy1"/>
    <dgm:cxn modelId="{72F0A31B-EE55-4651-9496-BE6621DBBA56}" srcId="{4A441CBA-0F78-4533-B965-B50BD7534A6E}" destId="{F6D6BAB9-F38E-4F70-9677-22A6110DB5F1}" srcOrd="2" destOrd="0" parTransId="{E04B3CBB-3A7A-4682-8404-6327353D7A70}" sibTransId="{8D583160-285C-40BF-9F16-57908554570D}"/>
    <dgm:cxn modelId="{F1CC7AEA-EEA5-45BE-B53E-E366A657C3AD}" type="presOf" srcId="{68C4DD3B-1F54-45F7-AB97-A5BC8E15DD80}" destId="{3EA353FD-F103-4A40-AC78-8E19FBB883A2}" srcOrd="0" destOrd="0" presId="urn:microsoft.com/office/officeart/2005/8/layout/hierarchy1"/>
    <dgm:cxn modelId="{340F03FF-8B98-4126-A209-A95118DD8BD5}" srcId="{AC3E9DE1-C06A-4EC9-98EE-98E80C7AB5DE}" destId="{B737A96F-86DA-4DF1-8D28-D9AB941070FB}" srcOrd="1" destOrd="0" parTransId="{EF8B2000-B1A8-4045-87EE-2702218D61EF}" sibTransId="{0DCD408D-6A00-4AA7-96ED-ADB999FE2469}"/>
    <dgm:cxn modelId="{37CC88E8-B7C0-41BD-A061-97A46E933510}" type="presOf" srcId="{9338D7E4-2572-4D33-BB13-57873F529641}" destId="{AE9E3FA8-0784-4A66-858F-F07398181855}" srcOrd="0" destOrd="0" presId="urn:microsoft.com/office/officeart/2005/8/layout/hierarchy1"/>
    <dgm:cxn modelId="{C5512D98-45B2-48E0-8945-E648BFA5EA02}" type="presOf" srcId="{AC3E9DE1-C06A-4EC9-98EE-98E80C7AB5DE}" destId="{2F0BB0A3-9793-4509-A04F-6C90996397BC}" srcOrd="0" destOrd="0" presId="urn:microsoft.com/office/officeart/2005/8/layout/hierarchy1"/>
    <dgm:cxn modelId="{A49A4493-5499-4D0A-8DC4-E91DD1D6DB43}" srcId="{B737A96F-86DA-4DF1-8D28-D9AB941070FB}" destId="{D035945F-0F10-4D6A-88FE-59EBC69C8FF9}" srcOrd="0" destOrd="0" parTransId="{9684315B-7A35-425A-862B-621C082485E8}" sibTransId="{B2C6EF27-C48C-462C-A1B7-730D0E7C4CDB}"/>
    <dgm:cxn modelId="{8659D575-6B87-41AE-B4B2-47FF9C122316}" type="presOf" srcId="{DEC00995-AEC1-4A8F-AEC0-D3D95DF5E715}" destId="{80CE96CC-EC2D-4A73-B562-1459557CF16A}" srcOrd="0" destOrd="0" presId="urn:microsoft.com/office/officeart/2005/8/layout/hierarchy1"/>
    <dgm:cxn modelId="{8A602FEE-B7E2-43C4-8418-7E58603A5E9B}" type="presOf" srcId="{F6D6BAB9-F38E-4F70-9677-22A6110DB5F1}" destId="{522F0DFD-9582-419D-ADC7-A0761A3106DB}" srcOrd="0" destOrd="0" presId="urn:microsoft.com/office/officeart/2005/8/layout/hierarchy1"/>
    <dgm:cxn modelId="{98D36506-7DB7-4117-962E-C9EB99ECE4C2}" type="presOf" srcId="{E04B3CBB-3A7A-4682-8404-6327353D7A70}" destId="{A0730A28-7CF3-43DF-951F-786702D7F660}" srcOrd="0" destOrd="0" presId="urn:microsoft.com/office/officeart/2005/8/layout/hierarchy1"/>
    <dgm:cxn modelId="{4EA06435-9D21-4DE9-A42F-A2FF3B6DB53E}" type="presOf" srcId="{D035945F-0F10-4D6A-88FE-59EBC69C8FF9}" destId="{2280D412-96AA-4D8B-824D-773F962D5455}" srcOrd="0" destOrd="0" presId="urn:microsoft.com/office/officeart/2005/8/layout/hierarchy1"/>
    <dgm:cxn modelId="{76826093-510F-4591-811C-AA0BF22079A9}" type="presOf" srcId="{1A9987BF-ED3C-42C5-95E1-003732B53618}" destId="{E50C09D0-858D-4269-B9B2-C06061F524BB}" srcOrd="0" destOrd="0" presId="urn:microsoft.com/office/officeart/2005/8/layout/hierarchy1"/>
    <dgm:cxn modelId="{B7CF9EDA-C4FE-45C4-9748-620C95769D4A}" type="presOf" srcId="{9684315B-7A35-425A-862B-621C082485E8}" destId="{E3F2D9A2-2934-4016-AC0A-A6A37972BBF4}" srcOrd="0" destOrd="0" presId="urn:microsoft.com/office/officeart/2005/8/layout/hierarchy1"/>
    <dgm:cxn modelId="{12DCE6FF-F5A2-43FC-B8AA-C9BBA2125787}" type="presOf" srcId="{323DEE73-5225-46F2-9DBB-7B1EA978DE7D}" destId="{19D4E9C3-F06E-4EE5-A989-9993E0CB0835}" srcOrd="0" destOrd="0" presId="urn:microsoft.com/office/officeart/2005/8/layout/hierarchy1"/>
    <dgm:cxn modelId="{488620D6-BBEB-4E90-B6E3-8987DA843156}" srcId="{5FED4916-3710-44B1-8180-5C760034F22D}" destId="{AC3E9DE1-C06A-4EC9-98EE-98E80C7AB5DE}" srcOrd="0" destOrd="0" parTransId="{801D2B4A-31E8-4D2A-837A-CAFC0A92C264}" sibTransId="{671B59BF-C596-40E3-B1DE-0120A3FEC5D9}"/>
    <dgm:cxn modelId="{53BB27EB-32DF-42D4-AFFC-3B473191FCF0}" type="presOf" srcId="{032D1BAB-FAB3-4D39-A8A8-CD656EEED018}" destId="{03DB4249-9D2A-4980-854F-F2D83246A510}" srcOrd="0" destOrd="0" presId="urn:microsoft.com/office/officeart/2005/8/layout/hierarchy1"/>
    <dgm:cxn modelId="{9195FD04-18B9-40F6-99EA-91620C7F48E7}" type="presOf" srcId="{465DD3BF-7059-4563-B1F2-C7ECB62686E4}" destId="{25DDD0BB-85EE-45E9-AA1D-CC4F24B929C5}" srcOrd="0" destOrd="0" presId="urn:microsoft.com/office/officeart/2005/8/layout/hierarchy1"/>
    <dgm:cxn modelId="{8581C58C-0078-4F92-9E03-C2FAFFD65C51}" type="presOf" srcId="{C2C01582-5523-46B1-9688-C71C426463A8}" destId="{2C18E46C-E589-4841-B924-D1BE057581F8}" srcOrd="0" destOrd="0" presId="urn:microsoft.com/office/officeart/2005/8/layout/hierarchy1"/>
    <dgm:cxn modelId="{6986E55C-C683-41F3-9A63-D9E55D42FBDE}" type="presOf" srcId="{55518A1C-48A7-41E6-9ED8-40B8E948DF64}" destId="{5F5928C0-F77E-42E5-93B6-58F3F8777843}" srcOrd="0" destOrd="0" presId="urn:microsoft.com/office/officeart/2005/8/layout/hierarchy1"/>
    <dgm:cxn modelId="{A9279F52-9B6F-4DCE-8B82-8F206DF63FCB}" type="presOf" srcId="{CF46155C-C6C9-4958-BBDD-39B7C5463DEB}" destId="{A0822C34-8A52-4504-9206-61DF71FFADFE}" srcOrd="0" destOrd="0" presId="urn:microsoft.com/office/officeart/2005/8/layout/hierarchy1"/>
    <dgm:cxn modelId="{9A40A62C-172A-4BEC-87D8-13E69155E301}" srcId="{4A441CBA-0F78-4533-B965-B50BD7534A6E}" destId="{4388E7EE-79F9-4BB8-8465-634571BAB6FD}" srcOrd="0" destOrd="0" parTransId="{09B3A160-09D7-4016-B0A4-060A31DC44BB}" sibTransId="{3CEFA0C8-9A04-46A1-974C-16901FFADEBF}"/>
    <dgm:cxn modelId="{1377A503-BB1F-458A-809B-6628DE8775DB}" type="presOf" srcId="{B737A96F-86DA-4DF1-8D28-D9AB941070FB}" destId="{69711CF9-4172-46D5-ADE1-6AF3BD51C0EE}" srcOrd="0" destOrd="0" presId="urn:microsoft.com/office/officeart/2005/8/layout/hierarchy1"/>
    <dgm:cxn modelId="{42626A9A-5C37-47E2-9572-5D81929D95DE}" srcId="{4A441CBA-0F78-4533-B965-B50BD7534A6E}" destId="{C2C01582-5523-46B1-9688-C71C426463A8}" srcOrd="1" destOrd="0" parTransId="{68C4DD3B-1F54-45F7-AB97-A5BC8E15DD80}" sibTransId="{356B3CBC-B405-4A13-AE7C-256691248B1C}"/>
    <dgm:cxn modelId="{1517DE92-1909-47C9-B1E1-27DD73D4895A}" type="presOf" srcId="{09B3A160-09D7-4016-B0A4-060A31DC44BB}" destId="{338F6D62-479D-4D06-9028-4FDBDA9D92A9}" srcOrd="0" destOrd="0" presId="urn:microsoft.com/office/officeart/2005/8/layout/hierarchy1"/>
    <dgm:cxn modelId="{D5F5E80A-5918-4318-BE02-741305A6FB28}" type="presOf" srcId="{4388E7EE-79F9-4BB8-8465-634571BAB6FD}" destId="{6579582D-2C07-4E09-99B2-484A28326D9E}" srcOrd="0" destOrd="0" presId="urn:microsoft.com/office/officeart/2005/8/layout/hierarchy1"/>
    <dgm:cxn modelId="{E4730D21-5E34-4E57-8A4E-CEE6DE5A2514}" srcId="{4388E7EE-79F9-4BB8-8465-634571BAB6FD}" destId="{55518A1C-48A7-41E6-9ED8-40B8E948DF64}" srcOrd="0" destOrd="0" parTransId="{1A9987BF-ED3C-42C5-95E1-003732B53618}" sibTransId="{134655A2-4D8A-4EFA-B3E5-358C940A280E}"/>
    <dgm:cxn modelId="{5B058156-E39C-4DD0-A8AB-1F42755994F1}" srcId="{AC3E9DE1-C06A-4EC9-98EE-98E80C7AB5DE}" destId="{4A441CBA-0F78-4533-B965-B50BD7534A6E}" srcOrd="0" destOrd="0" parTransId="{9338D7E4-2572-4D33-BB13-57873F529641}" sibTransId="{31FDA1A3-F72A-4EF6-B2B4-1FA9807CA656}"/>
    <dgm:cxn modelId="{18DF93D1-CCD4-4855-BC68-8EFABC3D4AC0}" srcId="{D035945F-0F10-4D6A-88FE-59EBC69C8FF9}" destId="{323DEE73-5225-46F2-9DBB-7B1EA978DE7D}" srcOrd="0" destOrd="0" parTransId="{032D1BAB-FAB3-4D39-A8A8-CD656EEED018}" sibTransId="{72E6DED4-F84E-446C-A56A-0235F361E8DD}"/>
    <dgm:cxn modelId="{63CC4266-BA11-4546-A336-7F4A20A8D7D2}" type="presOf" srcId="{F4E15D39-D98B-4D06-BAE5-1D12C6D4CCC3}" destId="{3A0E13BA-4D73-46EA-BDBA-B9A14E2E17C1}" srcOrd="0" destOrd="0" presId="urn:microsoft.com/office/officeart/2005/8/layout/hierarchy1"/>
    <dgm:cxn modelId="{4AB8DFEC-FE99-423D-A48C-D850696F0140}" type="presOf" srcId="{5FED4916-3710-44B1-8180-5C760034F22D}" destId="{F04F4A7F-A8B3-4B13-BF17-98CED8CDE16A}" srcOrd="0" destOrd="0" presId="urn:microsoft.com/office/officeart/2005/8/layout/hierarchy1"/>
    <dgm:cxn modelId="{3EF814C3-24E9-4CCF-98AA-7EE1DD467DFA}" type="presParOf" srcId="{F04F4A7F-A8B3-4B13-BF17-98CED8CDE16A}" destId="{1E7C87B1-1A48-499E-8C94-916959F15F87}" srcOrd="0" destOrd="0" presId="urn:microsoft.com/office/officeart/2005/8/layout/hierarchy1"/>
    <dgm:cxn modelId="{1A4C5DC2-8443-4210-A49E-83FCFE0052F4}" type="presParOf" srcId="{1E7C87B1-1A48-499E-8C94-916959F15F87}" destId="{0023838E-99E8-49E2-ACD2-0EABD0DCAB06}" srcOrd="0" destOrd="0" presId="urn:microsoft.com/office/officeart/2005/8/layout/hierarchy1"/>
    <dgm:cxn modelId="{A77C0BDD-2569-4FB8-A1FB-1507BB8351C7}" type="presParOf" srcId="{0023838E-99E8-49E2-ACD2-0EABD0DCAB06}" destId="{4152E444-FD7B-419A-82A6-057B39E79E9A}" srcOrd="0" destOrd="0" presId="urn:microsoft.com/office/officeart/2005/8/layout/hierarchy1"/>
    <dgm:cxn modelId="{116A3465-1BA6-4B30-89DF-D8B850933DEE}" type="presParOf" srcId="{0023838E-99E8-49E2-ACD2-0EABD0DCAB06}" destId="{2F0BB0A3-9793-4509-A04F-6C90996397BC}" srcOrd="1" destOrd="0" presId="urn:microsoft.com/office/officeart/2005/8/layout/hierarchy1"/>
    <dgm:cxn modelId="{1030CA46-3589-44F8-BF7B-0D80EB0D6DA1}" type="presParOf" srcId="{1E7C87B1-1A48-499E-8C94-916959F15F87}" destId="{8B26743B-CBF4-4757-9E2C-415C1610CDE6}" srcOrd="1" destOrd="0" presId="urn:microsoft.com/office/officeart/2005/8/layout/hierarchy1"/>
    <dgm:cxn modelId="{EB79033E-43FA-46C3-9B4C-801E4EE342B1}" type="presParOf" srcId="{8B26743B-CBF4-4757-9E2C-415C1610CDE6}" destId="{AE9E3FA8-0784-4A66-858F-F07398181855}" srcOrd="0" destOrd="0" presId="urn:microsoft.com/office/officeart/2005/8/layout/hierarchy1"/>
    <dgm:cxn modelId="{C594A139-5DBF-423F-8ACC-F491F2FFAABC}" type="presParOf" srcId="{8B26743B-CBF4-4757-9E2C-415C1610CDE6}" destId="{F1ECAFF9-A108-4571-890B-2E958610F7BC}" srcOrd="1" destOrd="0" presId="urn:microsoft.com/office/officeart/2005/8/layout/hierarchy1"/>
    <dgm:cxn modelId="{7E7EC011-182F-4710-80B0-8459C7D190A5}" type="presParOf" srcId="{F1ECAFF9-A108-4571-890B-2E958610F7BC}" destId="{2D0A032C-48DC-4084-9C4D-D6B93D01031D}" srcOrd="0" destOrd="0" presId="urn:microsoft.com/office/officeart/2005/8/layout/hierarchy1"/>
    <dgm:cxn modelId="{B502A0D0-C710-4576-A2D6-034AF3A98D2C}" type="presParOf" srcId="{2D0A032C-48DC-4084-9C4D-D6B93D01031D}" destId="{0AA4A8B4-57EC-4A64-B3DC-086DB18BB18D}" srcOrd="0" destOrd="0" presId="urn:microsoft.com/office/officeart/2005/8/layout/hierarchy1"/>
    <dgm:cxn modelId="{C2A03D20-DB3B-4342-8C03-19C29EC27C4E}" type="presParOf" srcId="{2D0A032C-48DC-4084-9C4D-D6B93D01031D}" destId="{5C3ED3B9-48A1-47E7-88AF-FD2D06B38641}" srcOrd="1" destOrd="0" presId="urn:microsoft.com/office/officeart/2005/8/layout/hierarchy1"/>
    <dgm:cxn modelId="{D2659648-EBA7-4F95-999E-7F2408D4FF5A}" type="presParOf" srcId="{F1ECAFF9-A108-4571-890B-2E958610F7BC}" destId="{091043B7-63EE-4D0E-9E38-6DC7B653797B}" srcOrd="1" destOrd="0" presId="urn:microsoft.com/office/officeart/2005/8/layout/hierarchy1"/>
    <dgm:cxn modelId="{BD39AD05-E72C-455F-9C65-4EA529BD12D7}" type="presParOf" srcId="{091043B7-63EE-4D0E-9E38-6DC7B653797B}" destId="{338F6D62-479D-4D06-9028-4FDBDA9D92A9}" srcOrd="0" destOrd="0" presId="urn:microsoft.com/office/officeart/2005/8/layout/hierarchy1"/>
    <dgm:cxn modelId="{53314820-FD11-48CA-B09E-1E5227ACAAA8}" type="presParOf" srcId="{091043B7-63EE-4D0E-9E38-6DC7B653797B}" destId="{416DAA68-6857-4D8F-87C7-587A644EEC47}" srcOrd="1" destOrd="0" presId="urn:microsoft.com/office/officeart/2005/8/layout/hierarchy1"/>
    <dgm:cxn modelId="{132BCEFA-6470-4D94-A1DE-8849A71B022F}" type="presParOf" srcId="{416DAA68-6857-4D8F-87C7-587A644EEC47}" destId="{0B94ACA3-B0A9-47F4-A1E6-132A3510CBF8}" srcOrd="0" destOrd="0" presId="urn:microsoft.com/office/officeart/2005/8/layout/hierarchy1"/>
    <dgm:cxn modelId="{9304495E-CFE3-438A-951C-CA23B94536B4}" type="presParOf" srcId="{0B94ACA3-B0A9-47F4-A1E6-132A3510CBF8}" destId="{78D061B6-F7EF-42A4-86A7-A54822ABF703}" srcOrd="0" destOrd="0" presId="urn:microsoft.com/office/officeart/2005/8/layout/hierarchy1"/>
    <dgm:cxn modelId="{BC93A354-1C27-458F-8D40-E3A6BF6490FF}" type="presParOf" srcId="{0B94ACA3-B0A9-47F4-A1E6-132A3510CBF8}" destId="{6579582D-2C07-4E09-99B2-484A28326D9E}" srcOrd="1" destOrd="0" presId="urn:microsoft.com/office/officeart/2005/8/layout/hierarchy1"/>
    <dgm:cxn modelId="{A2F5C61A-156F-4D90-B662-1D2D1B7ECA73}" type="presParOf" srcId="{416DAA68-6857-4D8F-87C7-587A644EEC47}" destId="{002C2961-2076-4BF1-BF46-D2EFEBEBF0A1}" srcOrd="1" destOrd="0" presId="urn:microsoft.com/office/officeart/2005/8/layout/hierarchy1"/>
    <dgm:cxn modelId="{2EB0A7EE-5531-4262-94D1-A9D229BEFEEF}" type="presParOf" srcId="{002C2961-2076-4BF1-BF46-D2EFEBEBF0A1}" destId="{E50C09D0-858D-4269-B9B2-C06061F524BB}" srcOrd="0" destOrd="0" presId="urn:microsoft.com/office/officeart/2005/8/layout/hierarchy1"/>
    <dgm:cxn modelId="{45DCD43E-6060-47AD-A71A-35D3BBE9126F}" type="presParOf" srcId="{002C2961-2076-4BF1-BF46-D2EFEBEBF0A1}" destId="{CDCB4077-D160-473E-AA25-D2CFAFA6A5CC}" srcOrd="1" destOrd="0" presId="urn:microsoft.com/office/officeart/2005/8/layout/hierarchy1"/>
    <dgm:cxn modelId="{2A2E5671-38A1-4B1C-B255-E14A4419CFCD}" type="presParOf" srcId="{CDCB4077-D160-473E-AA25-D2CFAFA6A5CC}" destId="{552C13C9-BA98-4E3F-8DB1-64F770965B77}" srcOrd="0" destOrd="0" presId="urn:microsoft.com/office/officeart/2005/8/layout/hierarchy1"/>
    <dgm:cxn modelId="{7945EEED-F304-478C-9726-0BF2E29934A7}" type="presParOf" srcId="{552C13C9-BA98-4E3F-8DB1-64F770965B77}" destId="{2B60EE34-DD23-4F17-80BD-8E8F1A7A678D}" srcOrd="0" destOrd="0" presId="urn:microsoft.com/office/officeart/2005/8/layout/hierarchy1"/>
    <dgm:cxn modelId="{32D34D6B-8183-4F46-98B7-5194404ED7A9}" type="presParOf" srcId="{552C13C9-BA98-4E3F-8DB1-64F770965B77}" destId="{5F5928C0-F77E-42E5-93B6-58F3F8777843}" srcOrd="1" destOrd="0" presId="urn:microsoft.com/office/officeart/2005/8/layout/hierarchy1"/>
    <dgm:cxn modelId="{AFDC2F9F-B01C-4F72-89E7-797007714AA9}" type="presParOf" srcId="{CDCB4077-D160-473E-AA25-D2CFAFA6A5CC}" destId="{37E54219-C67A-47D7-8C89-E28BDE822181}" srcOrd="1" destOrd="0" presId="urn:microsoft.com/office/officeart/2005/8/layout/hierarchy1"/>
    <dgm:cxn modelId="{A8380AFC-D4FC-443E-87A6-F7F0B43E6702}" type="presParOf" srcId="{091043B7-63EE-4D0E-9E38-6DC7B653797B}" destId="{3EA353FD-F103-4A40-AC78-8E19FBB883A2}" srcOrd="2" destOrd="0" presId="urn:microsoft.com/office/officeart/2005/8/layout/hierarchy1"/>
    <dgm:cxn modelId="{676EB7E4-C6F9-45F3-B1A6-233DE9A346ED}" type="presParOf" srcId="{091043B7-63EE-4D0E-9E38-6DC7B653797B}" destId="{D39975B4-791D-401D-A5B4-F9E300FCEC5D}" srcOrd="3" destOrd="0" presId="urn:microsoft.com/office/officeart/2005/8/layout/hierarchy1"/>
    <dgm:cxn modelId="{574ECDA1-6FD2-43FB-A3C5-2DC36CFEA883}" type="presParOf" srcId="{D39975B4-791D-401D-A5B4-F9E300FCEC5D}" destId="{34453BAB-AA08-4EAB-ACE3-2F85681E549A}" srcOrd="0" destOrd="0" presId="urn:microsoft.com/office/officeart/2005/8/layout/hierarchy1"/>
    <dgm:cxn modelId="{E914A006-777D-4877-A62A-39ABF0CD10FB}" type="presParOf" srcId="{34453BAB-AA08-4EAB-ACE3-2F85681E549A}" destId="{7F6124F8-AECE-4E4E-906E-D4BBE9D1ED30}" srcOrd="0" destOrd="0" presId="urn:microsoft.com/office/officeart/2005/8/layout/hierarchy1"/>
    <dgm:cxn modelId="{3EF8CA49-D14E-493D-AA88-913A87717C4C}" type="presParOf" srcId="{34453BAB-AA08-4EAB-ACE3-2F85681E549A}" destId="{2C18E46C-E589-4841-B924-D1BE057581F8}" srcOrd="1" destOrd="0" presId="urn:microsoft.com/office/officeart/2005/8/layout/hierarchy1"/>
    <dgm:cxn modelId="{4976FBD0-5933-4189-81AC-74442CD5E962}" type="presParOf" srcId="{D39975B4-791D-401D-A5B4-F9E300FCEC5D}" destId="{E10262A4-24DC-4213-85F3-99FAF4393D4C}" srcOrd="1" destOrd="0" presId="urn:microsoft.com/office/officeart/2005/8/layout/hierarchy1"/>
    <dgm:cxn modelId="{D128C849-7356-4B54-9DCB-F438B3B9C9A1}" type="presParOf" srcId="{E10262A4-24DC-4213-85F3-99FAF4393D4C}" destId="{80CE96CC-EC2D-4A73-B562-1459557CF16A}" srcOrd="0" destOrd="0" presId="urn:microsoft.com/office/officeart/2005/8/layout/hierarchy1"/>
    <dgm:cxn modelId="{F71E5658-F68E-4FCA-B7C2-833B5CF80274}" type="presParOf" srcId="{E10262A4-24DC-4213-85F3-99FAF4393D4C}" destId="{6C88FF74-A765-4893-B920-13F18596ED20}" srcOrd="1" destOrd="0" presId="urn:microsoft.com/office/officeart/2005/8/layout/hierarchy1"/>
    <dgm:cxn modelId="{A9E9990A-F7EB-4875-AE7E-E49D4B775E70}" type="presParOf" srcId="{6C88FF74-A765-4893-B920-13F18596ED20}" destId="{AB09C4B7-9DF4-434D-876B-4CE3FB6A3BEF}" srcOrd="0" destOrd="0" presId="urn:microsoft.com/office/officeart/2005/8/layout/hierarchy1"/>
    <dgm:cxn modelId="{43006A59-E8E2-462C-973E-02ECEFAA4EAA}" type="presParOf" srcId="{AB09C4B7-9DF4-434D-876B-4CE3FB6A3BEF}" destId="{F411FEEF-553E-49BC-AB04-AFFAB40EEE6C}" srcOrd="0" destOrd="0" presId="urn:microsoft.com/office/officeart/2005/8/layout/hierarchy1"/>
    <dgm:cxn modelId="{C0CCBAD3-6E84-4ACE-9704-DD2E4A25307D}" type="presParOf" srcId="{AB09C4B7-9DF4-434D-876B-4CE3FB6A3BEF}" destId="{3A0E13BA-4D73-46EA-BDBA-B9A14E2E17C1}" srcOrd="1" destOrd="0" presId="urn:microsoft.com/office/officeart/2005/8/layout/hierarchy1"/>
    <dgm:cxn modelId="{2C4E150A-6D6B-4188-BD0A-E00AF7B7D99D}" type="presParOf" srcId="{6C88FF74-A765-4893-B920-13F18596ED20}" destId="{1DEB780E-8A1F-4839-99D0-70366006196A}" srcOrd="1" destOrd="0" presId="urn:microsoft.com/office/officeart/2005/8/layout/hierarchy1"/>
    <dgm:cxn modelId="{C9424B11-CBFF-498D-83D9-6E2629825F07}" type="presParOf" srcId="{091043B7-63EE-4D0E-9E38-6DC7B653797B}" destId="{A0730A28-7CF3-43DF-951F-786702D7F660}" srcOrd="4" destOrd="0" presId="urn:microsoft.com/office/officeart/2005/8/layout/hierarchy1"/>
    <dgm:cxn modelId="{B9F3A0B5-8472-41BC-89C4-E80CE30FFBCE}" type="presParOf" srcId="{091043B7-63EE-4D0E-9E38-6DC7B653797B}" destId="{6C07636E-B830-49FF-A1B4-056F551E2107}" srcOrd="5" destOrd="0" presId="urn:microsoft.com/office/officeart/2005/8/layout/hierarchy1"/>
    <dgm:cxn modelId="{2AF7BF27-C4EE-4DB7-8B9F-A3A7C0CDFCB5}" type="presParOf" srcId="{6C07636E-B830-49FF-A1B4-056F551E2107}" destId="{977D230C-C1A9-406E-9BEF-CE54DA2485DC}" srcOrd="0" destOrd="0" presId="urn:microsoft.com/office/officeart/2005/8/layout/hierarchy1"/>
    <dgm:cxn modelId="{BA3ED798-568A-49E1-969A-7D7F2702461E}" type="presParOf" srcId="{977D230C-C1A9-406E-9BEF-CE54DA2485DC}" destId="{0A69933F-513C-45BE-82B9-34CD669DC3EB}" srcOrd="0" destOrd="0" presId="urn:microsoft.com/office/officeart/2005/8/layout/hierarchy1"/>
    <dgm:cxn modelId="{0055A68A-2E21-4BB0-8563-241F66A1735F}" type="presParOf" srcId="{977D230C-C1A9-406E-9BEF-CE54DA2485DC}" destId="{522F0DFD-9582-419D-ADC7-A0761A3106DB}" srcOrd="1" destOrd="0" presId="urn:microsoft.com/office/officeart/2005/8/layout/hierarchy1"/>
    <dgm:cxn modelId="{D299216E-5718-44C9-BBB6-60C115184403}" type="presParOf" srcId="{6C07636E-B830-49FF-A1B4-056F551E2107}" destId="{DDCF6F72-C481-4313-9974-4D0EFD3BD76A}" srcOrd="1" destOrd="0" presId="urn:microsoft.com/office/officeart/2005/8/layout/hierarchy1"/>
    <dgm:cxn modelId="{500E899A-4602-471E-BE02-9E7EE9A7EF7A}" type="presParOf" srcId="{DDCF6F72-C481-4313-9974-4D0EFD3BD76A}" destId="{25DDD0BB-85EE-45E9-AA1D-CC4F24B929C5}" srcOrd="0" destOrd="0" presId="urn:microsoft.com/office/officeart/2005/8/layout/hierarchy1"/>
    <dgm:cxn modelId="{8476039D-E30F-48B5-8F80-919EFFC3E974}" type="presParOf" srcId="{DDCF6F72-C481-4313-9974-4D0EFD3BD76A}" destId="{5100A86F-8777-4EDE-AE72-F729D1D64B85}" srcOrd="1" destOrd="0" presId="urn:microsoft.com/office/officeart/2005/8/layout/hierarchy1"/>
    <dgm:cxn modelId="{78231D17-AAF0-4C38-914B-24D4965E20C7}" type="presParOf" srcId="{5100A86F-8777-4EDE-AE72-F729D1D64B85}" destId="{684D2A28-BD32-40DA-B171-937965DCCDD2}" srcOrd="0" destOrd="0" presId="urn:microsoft.com/office/officeart/2005/8/layout/hierarchy1"/>
    <dgm:cxn modelId="{248B5F0C-986C-458E-A10A-5D1EE7899864}" type="presParOf" srcId="{684D2A28-BD32-40DA-B171-937965DCCDD2}" destId="{3004ACEC-F1DD-4FDA-8C20-38BF7F2946C3}" srcOrd="0" destOrd="0" presId="urn:microsoft.com/office/officeart/2005/8/layout/hierarchy1"/>
    <dgm:cxn modelId="{9724C867-24AA-4F46-BE46-107DCB06FCAA}" type="presParOf" srcId="{684D2A28-BD32-40DA-B171-937965DCCDD2}" destId="{A0822C34-8A52-4504-9206-61DF71FFADFE}" srcOrd="1" destOrd="0" presId="urn:microsoft.com/office/officeart/2005/8/layout/hierarchy1"/>
    <dgm:cxn modelId="{47E6606C-F561-47A4-9EBA-FEE4D1706B32}" type="presParOf" srcId="{5100A86F-8777-4EDE-AE72-F729D1D64B85}" destId="{C412E3D8-0F56-48AE-8DF8-287A3D25DA9C}" srcOrd="1" destOrd="0" presId="urn:microsoft.com/office/officeart/2005/8/layout/hierarchy1"/>
    <dgm:cxn modelId="{60B702DA-859B-48CB-B73D-FF5BAFF4DE60}" type="presParOf" srcId="{8B26743B-CBF4-4757-9E2C-415C1610CDE6}" destId="{CD7A2436-B511-4FD3-8DA7-2BE2EE4819FB}" srcOrd="2" destOrd="0" presId="urn:microsoft.com/office/officeart/2005/8/layout/hierarchy1"/>
    <dgm:cxn modelId="{AA0D56DA-449E-4A30-B237-8EAD11EDD293}" type="presParOf" srcId="{8B26743B-CBF4-4757-9E2C-415C1610CDE6}" destId="{1E70061D-2F53-4BA9-A7B5-1CE039EBF046}" srcOrd="3" destOrd="0" presId="urn:microsoft.com/office/officeart/2005/8/layout/hierarchy1"/>
    <dgm:cxn modelId="{7A25BA4A-C487-4B5B-A895-F8C61C5E7041}" type="presParOf" srcId="{1E70061D-2F53-4BA9-A7B5-1CE039EBF046}" destId="{2B8EAF2C-C66B-4266-8611-1D964DD0995E}" srcOrd="0" destOrd="0" presId="urn:microsoft.com/office/officeart/2005/8/layout/hierarchy1"/>
    <dgm:cxn modelId="{79DC426D-56A1-44AD-9320-CE83853611A5}" type="presParOf" srcId="{2B8EAF2C-C66B-4266-8611-1D964DD0995E}" destId="{A709A2CF-B77A-4703-9F4C-7F5388286418}" srcOrd="0" destOrd="0" presId="urn:microsoft.com/office/officeart/2005/8/layout/hierarchy1"/>
    <dgm:cxn modelId="{EF85BE07-4D7E-4C7B-AB52-DEE3901567CA}" type="presParOf" srcId="{2B8EAF2C-C66B-4266-8611-1D964DD0995E}" destId="{69711CF9-4172-46D5-ADE1-6AF3BD51C0EE}" srcOrd="1" destOrd="0" presId="urn:microsoft.com/office/officeart/2005/8/layout/hierarchy1"/>
    <dgm:cxn modelId="{E9E4EE7D-0C2E-4461-A335-87DD9F4044AF}" type="presParOf" srcId="{1E70061D-2F53-4BA9-A7B5-1CE039EBF046}" destId="{BCE12C45-B7EB-4D1F-BA13-D0AA24C2F233}" srcOrd="1" destOrd="0" presId="urn:microsoft.com/office/officeart/2005/8/layout/hierarchy1"/>
    <dgm:cxn modelId="{36CFE671-3061-4406-951A-17874A578FFD}" type="presParOf" srcId="{BCE12C45-B7EB-4D1F-BA13-D0AA24C2F233}" destId="{E3F2D9A2-2934-4016-AC0A-A6A37972BBF4}" srcOrd="0" destOrd="0" presId="urn:microsoft.com/office/officeart/2005/8/layout/hierarchy1"/>
    <dgm:cxn modelId="{E009ABDB-D036-4E98-A956-58F306D71034}" type="presParOf" srcId="{BCE12C45-B7EB-4D1F-BA13-D0AA24C2F233}" destId="{95E6445A-890D-4282-8B3E-2B2B2E2873A6}" srcOrd="1" destOrd="0" presId="urn:microsoft.com/office/officeart/2005/8/layout/hierarchy1"/>
    <dgm:cxn modelId="{A73EFA11-3619-4A5B-B3B7-E5C25C4A748A}" type="presParOf" srcId="{95E6445A-890D-4282-8B3E-2B2B2E2873A6}" destId="{54EDE880-92CA-4287-AE3C-1967236CC8F8}" srcOrd="0" destOrd="0" presId="urn:microsoft.com/office/officeart/2005/8/layout/hierarchy1"/>
    <dgm:cxn modelId="{92BBE148-1C1C-439F-ADB2-643C2409183E}" type="presParOf" srcId="{54EDE880-92CA-4287-AE3C-1967236CC8F8}" destId="{C54C3DC0-7FA6-4C5F-A5F0-75AEC72FEA6B}" srcOrd="0" destOrd="0" presId="urn:microsoft.com/office/officeart/2005/8/layout/hierarchy1"/>
    <dgm:cxn modelId="{920B77F5-809F-4371-BF8D-9F874920A7B1}" type="presParOf" srcId="{54EDE880-92CA-4287-AE3C-1967236CC8F8}" destId="{2280D412-96AA-4D8B-824D-773F962D5455}" srcOrd="1" destOrd="0" presId="urn:microsoft.com/office/officeart/2005/8/layout/hierarchy1"/>
    <dgm:cxn modelId="{E85EC3F6-B177-4DB2-ABD5-5F22CBCCE70D}" type="presParOf" srcId="{95E6445A-890D-4282-8B3E-2B2B2E2873A6}" destId="{B0102305-3BDE-44AD-9789-C5C187405FF4}" srcOrd="1" destOrd="0" presId="urn:microsoft.com/office/officeart/2005/8/layout/hierarchy1"/>
    <dgm:cxn modelId="{A28079B1-20F4-4F62-9719-A943D269DBE0}" type="presParOf" srcId="{B0102305-3BDE-44AD-9789-C5C187405FF4}" destId="{03DB4249-9D2A-4980-854F-F2D83246A510}" srcOrd="0" destOrd="0" presId="urn:microsoft.com/office/officeart/2005/8/layout/hierarchy1"/>
    <dgm:cxn modelId="{52F2B5E3-B97A-4F19-A6E7-EEF5DECB9EF6}" type="presParOf" srcId="{B0102305-3BDE-44AD-9789-C5C187405FF4}" destId="{C8FBB53D-0890-460D-9BDD-95B4AAABDE5E}" srcOrd="1" destOrd="0" presId="urn:microsoft.com/office/officeart/2005/8/layout/hierarchy1"/>
    <dgm:cxn modelId="{398BFCB2-1DAA-471E-8372-09C402575A58}" type="presParOf" srcId="{C8FBB53D-0890-460D-9BDD-95B4AAABDE5E}" destId="{D4159D4F-8250-4389-9B9E-EB1066202E6A}" srcOrd="0" destOrd="0" presId="urn:microsoft.com/office/officeart/2005/8/layout/hierarchy1"/>
    <dgm:cxn modelId="{F86B427F-1753-4489-9028-D735B28B321D}" type="presParOf" srcId="{D4159D4F-8250-4389-9B9E-EB1066202E6A}" destId="{8A54F59C-95D8-4CE3-BD83-16163D4F134D}" srcOrd="0" destOrd="0" presId="urn:microsoft.com/office/officeart/2005/8/layout/hierarchy1"/>
    <dgm:cxn modelId="{6C091A39-578A-4431-8FFB-CADE639B1F53}" type="presParOf" srcId="{D4159D4F-8250-4389-9B9E-EB1066202E6A}" destId="{19D4E9C3-F06E-4EE5-A989-9993E0CB0835}" srcOrd="1" destOrd="0" presId="urn:microsoft.com/office/officeart/2005/8/layout/hierarchy1"/>
    <dgm:cxn modelId="{2607B296-0880-44AF-99B9-F74FF40A28DE}" type="presParOf" srcId="{C8FBB53D-0890-460D-9BDD-95B4AAABDE5E}" destId="{72AF605C-2068-429D-88B1-9D543A73316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B4249-9D2A-4980-854F-F2D83246A510}">
      <dsp:nvSpPr>
        <dsp:cNvPr id="0" name=""/>
        <dsp:cNvSpPr/>
      </dsp:nvSpPr>
      <dsp:spPr>
        <a:xfrm>
          <a:off x="7631297" y="4041902"/>
          <a:ext cx="91440" cy="4702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9479"/>
              </a:lnTo>
              <a:lnTo>
                <a:pt x="117327" y="319479"/>
              </a:lnTo>
              <a:lnTo>
                <a:pt x="117327" y="470243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2D9A2-2934-4016-AC0A-A6A37972BBF4}">
      <dsp:nvSpPr>
        <dsp:cNvPr id="0" name=""/>
        <dsp:cNvSpPr/>
      </dsp:nvSpPr>
      <dsp:spPr>
        <a:xfrm>
          <a:off x="7450348" y="2500455"/>
          <a:ext cx="226669" cy="508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261"/>
              </a:lnTo>
              <a:lnTo>
                <a:pt x="226669" y="357261"/>
              </a:lnTo>
              <a:lnTo>
                <a:pt x="226669" y="508025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7A2436-B511-4FD3-8DA7-2BE2EE4819FB}">
      <dsp:nvSpPr>
        <dsp:cNvPr id="0" name=""/>
        <dsp:cNvSpPr/>
      </dsp:nvSpPr>
      <dsp:spPr>
        <a:xfrm>
          <a:off x="4587742" y="1093467"/>
          <a:ext cx="2862605" cy="373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802"/>
              </a:lnTo>
              <a:lnTo>
                <a:pt x="2862605" y="222802"/>
              </a:lnTo>
              <a:lnTo>
                <a:pt x="2862605" y="373566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DD0BB-85EE-45E9-AA1D-CC4F24B929C5}">
      <dsp:nvSpPr>
        <dsp:cNvPr id="0" name=""/>
        <dsp:cNvSpPr/>
      </dsp:nvSpPr>
      <dsp:spPr>
        <a:xfrm>
          <a:off x="5263667" y="4049456"/>
          <a:ext cx="91440" cy="4733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3312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730A28-7CF3-43DF-951F-786702D7F660}">
      <dsp:nvSpPr>
        <dsp:cNvPr id="0" name=""/>
        <dsp:cNvSpPr/>
      </dsp:nvSpPr>
      <dsp:spPr>
        <a:xfrm>
          <a:off x="2060599" y="2533989"/>
          <a:ext cx="3248788" cy="482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281"/>
              </a:lnTo>
              <a:lnTo>
                <a:pt x="3248788" y="331281"/>
              </a:lnTo>
              <a:lnTo>
                <a:pt x="3248788" y="482044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CE96CC-EC2D-4A73-B562-1459557CF16A}">
      <dsp:nvSpPr>
        <dsp:cNvPr id="0" name=""/>
        <dsp:cNvSpPr/>
      </dsp:nvSpPr>
      <dsp:spPr>
        <a:xfrm>
          <a:off x="3274579" y="4049456"/>
          <a:ext cx="91440" cy="4733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3312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A353FD-F103-4A40-AC78-8E19FBB883A2}">
      <dsp:nvSpPr>
        <dsp:cNvPr id="0" name=""/>
        <dsp:cNvSpPr/>
      </dsp:nvSpPr>
      <dsp:spPr>
        <a:xfrm>
          <a:off x="2060599" y="2533989"/>
          <a:ext cx="1259700" cy="482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281"/>
              </a:lnTo>
              <a:lnTo>
                <a:pt x="1259700" y="331281"/>
              </a:lnTo>
              <a:lnTo>
                <a:pt x="1259700" y="482044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C09D0-858D-4269-B9B2-C06061F524BB}">
      <dsp:nvSpPr>
        <dsp:cNvPr id="0" name=""/>
        <dsp:cNvSpPr/>
      </dsp:nvSpPr>
      <dsp:spPr>
        <a:xfrm>
          <a:off x="1285492" y="4049456"/>
          <a:ext cx="91440" cy="4733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3312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8F6D62-479D-4D06-9028-4FDBDA9D92A9}">
      <dsp:nvSpPr>
        <dsp:cNvPr id="0" name=""/>
        <dsp:cNvSpPr/>
      </dsp:nvSpPr>
      <dsp:spPr>
        <a:xfrm>
          <a:off x="1331212" y="2533989"/>
          <a:ext cx="729387" cy="482044"/>
        </a:xfrm>
        <a:custGeom>
          <a:avLst/>
          <a:gdLst/>
          <a:ahLst/>
          <a:cxnLst/>
          <a:rect l="0" t="0" r="0" b="0"/>
          <a:pathLst>
            <a:path>
              <a:moveTo>
                <a:pt x="729387" y="0"/>
              </a:moveTo>
              <a:lnTo>
                <a:pt x="729387" y="331281"/>
              </a:lnTo>
              <a:lnTo>
                <a:pt x="0" y="331281"/>
              </a:lnTo>
              <a:lnTo>
                <a:pt x="0" y="482044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9E3FA8-0784-4A66-858F-F07398181855}">
      <dsp:nvSpPr>
        <dsp:cNvPr id="0" name=""/>
        <dsp:cNvSpPr/>
      </dsp:nvSpPr>
      <dsp:spPr>
        <a:xfrm>
          <a:off x="2060599" y="1093467"/>
          <a:ext cx="2527142" cy="407101"/>
        </a:xfrm>
        <a:custGeom>
          <a:avLst/>
          <a:gdLst/>
          <a:ahLst/>
          <a:cxnLst/>
          <a:rect l="0" t="0" r="0" b="0"/>
          <a:pathLst>
            <a:path>
              <a:moveTo>
                <a:pt x="2527142" y="0"/>
              </a:moveTo>
              <a:lnTo>
                <a:pt x="2527142" y="256337"/>
              </a:lnTo>
              <a:lnTo>
                <a:pt x="0" y="256337"/>
              </a:lnTo>
              <a:lnTo>
                <a:pt x="0" y="407101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2E444-FD7B-419A-82A6-057B39E79E9A}">
      <dsp:nvSpPr>
        <dsp:cNvPr id="0" name=""/>
        <dsp:cNvSpPr/>
      </dsp:nvSpPr>
      <dsp:spPr>
        <a:xfrm>
          <a:off x="3321011" y="60045"/>
          <a:ext cx="2533461" cy="1033421"/>
        </a:xfrm>
        <a:prstGeom prst="roundRect">
          <a:avLst>
            <a:gd name="adj" fmla="val 10000"/>
          </a:avLst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F0BB0A3-9793-4509-A04F-6C90996397BC}">
      <dsp:nvSpPr>
        <dsp:cNvPr id="0" name=""/>
        <dsp:cNvSpPr/>
      </dsp:nvSpPr>
      <dsp:spPr>
        <a:xfrm>
          <a:off x="3501837" y="231830"/>
          <a:ext cx="2533461" cy="1033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>
              <a:effectLst/>
              <a:cs typeface="+mj-cs"/>
            </a:rPr>
            <a:t>Neuroleptic drugs</a:t>
          </a:r>
          <a:endParaRPr lang="en-US" sz="2400" b="1" i="1" kern="1200" cap="none" spc="0" dirty="0" smtClean="0">
            <a:ln w="11430">
              <a:solidFill>
                <a:sysClr val="windowText" lastClr="000000"/>
              </a:solidFill>
            </a:ln>
            <a:solidFill>
              <a:sysClr val="windowText" lastClr="000000"/>
            </a:solidFill>
            <a:effectLst/>
            <a:cs typeface="+mj-cs"/>
          </a:endParaRPr>
        </a:p>
      </dsp:txBody>
      <dsp:txXfrm>
        <a:off x="3532105" y="262098"/>
        <a:ext cx="2472925" cy="972885"/>
      </dsp:txXfrm>
    </dsp:sp>
    <dsp:sp modelId="{0AA4A8B4-57EC-4A64-B3DC-086DB18BB18D}">
      <dsp:nvSpPr>
        <dsp:cNvPr id="0" name=""/>
        <dsp:cNvSpPr/>
      </dsp:nvSpPr>
      <dsp:spPr>
        <a:xfrm>
          <a:off x="1046504" y="1500568"/>
          <a:ext cx="2028191" cy="1033421"/>
        </a:xfrm>
        <a:prstGeom prst="roundRect">
          <a:avLst>
            <a:gd name="adj" fmla="val 10000"/>
          </a:avLst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C3ED3B9-48A1-47E7-88AF-FD2D06B38641}">
      <dsp:nvSpPr>
        <dsp:cNvPr id="0" name=""/>
        <dsp:cNvSpPr/>
      </dsp:nvSpPr>
      <dsp:spPr>
        <a:xfrm>
          <a:off x="1227330" y="1672353"/>
          <a:ext cx="2028191" cy="1033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cs typeface="+mj-cs"/>
            </a:rPr>
            <a:t>Typical 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cs typeface="+mj-cs"/>
            </a:rPr>
            <a:t>(classic drug) </a:t>
          </a:r>
          <a:endParaRPr lang="ar-SA" sz="2400" b="1" kern="1200" dirty="0">
            <a:cs typeface="+mj-cs"/>
          </a:endParaRPr>
        </a:p>
      </dsp:txBody>
      <dsp:txXfrm>
        <a:off x="1257598" y="1702621"/>
        <a:ext cx="1967655" cy="972885"/>
      </dsp:txXfrm>
    </dsp:sp>
    <dsp:sp modelId="{78D061B6-F7EF-42A4-86A7-A54822ABF703}">
      <dsp:nvSpPr>
        <dsp:cNvPr id="0" name=""/>
        <dsp:cNvSpPr/>
      </dsp:nvSpPr>
      <dsp:spPr>
        <a:xfrm>
          <a:off x="517494" y="3016034"/>
          <a:ext cx="1627435" cy="1033421"/>
        </a:xfrm>
        <a:prstGeom prst="roundRect">
          <a:avLst>
            <a:gd name="adj" fmla="val 10000"/>
          </a:avLst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579582D-2C07-4E09-99B2-484A28326D9E}">
      <dsp:nvSpPr>
        <dsp:cNvPr id="0" name=""/>
        <dsp:cNvSpPr/>
      </dsp:nvSpPr>
      <dsp:spPr>
        <a:xfrm>
          <a:off x="698320" y="3187819"/>
          <a:ext cx="1627435" cy="1033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Phenothiazines</a:t>
          </a:r>
          <a:r>
            <a:rPr lang="en-US" sz="1600" b="1" kern="1200" dirty="0" smtClean="0"/>
            <a:t> class </a:t>
          </a:r>
          <a:endParaRPr lang="ar-SA" sz="1600" b="1" kern="1200" dirty="0"/>
        </a:p>
      </dsp:txBody>
      <dsp:txXfrm>
        <a:off x="728588" y="3218087"/>
        <a:ext cx="1566899" cy="972885"/>
      </dsp:txXfrm>
    </dsp:sp>
    <dsp:sp modelId="{2B60EE34-DD23-4F17-80BD-8E8F1A7A678D}">
      <dsp:nvSpPr>
        <dsp:cNvPr id="0" name=""/>
        <dsp:cNvSpPr/>
      </dsp:nvSpPr>
      <dsp:spPr>
        <a:xfrm>
          <a:off x="517494" y="4522768"/>
          <a:ext cx="1627435" cy="1033421"/>
        </a:xfrm>
        <a:prstGeom prst="roundRect">
          <a:avLst>
            <a:gd name="adj" fmla="val 10000"/>
          </a:avLst>
        </a:prstGeom>
        <a:solidFill>
          <a:schemeClr val="accent3">
            <a:alpha val="3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F5928C0-F77E-42E5-93B6-58F3F8777843}">
      <dsp:nvSpPr>
        <dsp:cNvPr id="0" name=""/>
        <dsp:cNvSpPr/>
      </dsp:nvSpPr>
      <dsp:spPr>
        <a:xfrm>
          <a:off x="698320" y="4694553"/>
          <a:ext cx="1627435" cy="1033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Chlorpromazine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Thioridazine</a:t>
          </a:r>
          <a:endParaRPr lang="en-US" sz="1600" kern="1200" dirty="0" smtClean="0"/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Fluphenazine</a:t>
          </a:r>
          <a:r>
            <a:rPr lang="en-US" sz="1600" kern="1200" dirty="0" smtClean="0"/>
            <a:t> </a:t>
          </a:r>
          <a:endParaRPr lang="ar-SA" sz="1600" kern="1200" dirty="0"/>
        </a:p>
      </dsp:txBody>
      <dsp:txXfrm>
        <a:off x="728588" y="4724821"/>
        <a:ext cx="1566899" cy="972885"/>
      </dsp:txXfrm>
    </dsp:sp>
    <dsp:sp modelId="{7F6124F8-AECE-4E4E-906E-D4BBE9D1ED30}">
      <dsp:nvSpPr>
        <dsp:cNvPr id="0" name=""/>
        <dsp:cNvSpPr/>
      </dsp:nvSpPr>
      <dsp:spPr>
        <a:xfrm>
          <a:off x="2506582" y="3016034"/>
          <a:ext cx="1627435" cy="1033421"/>
        </a:xfrm>
        <a:prstGeom prst="roundRect">
          <a:avLst>
            <a:gd name="adj" fmla="val 10000"/>
          </a:avLst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C18E46C-E589-4841-B924-D1BE057581F8}">
      <dsp:nvSpPr>
        <dsp:cNvPr id="0" name=""/>
        <dsp:cNvSpPr/>
      </dsp:nvSpPr>
      <dsp:spPr>
        <a:xfrm>
          <a:off x="2687408" y="3187819"/>
          <a:ext cx="1627435" cy="1033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Thioxanthenes</a:t>
          </a:r>
          <a:r>
            <a:rPr lang="en-US" sz="1600" b="1" kern="1200" dirty="0" smtClean="0"/>
            <a:t>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class</a:t>
          </a:r>
          <a:endParaRPr lang="ar-SA" sz="1600" b="1" kern="1200" dirty="0"/>
        </a:p>
      </dsp:txBody>
      <dsp:txXfrm>
        <a:off x="2717676" y="3218087"/>
        <a:ext cx="1566899" cy="972885"/>
      </dsp:txXfrm>
    </dsp:sp>
    <dsp:sp modelId="{F411FEEF-553E-49BC-AB04-AFFAB40EEE6C}">
      <dsp:nvSpPr>
        <dsp:cNvPr id="0" name=""/>
        <dsp:cNvSpPr/>
      </dsp:nvSpPr>
      <dsp:spPr>
        <a:xfrm>
          <a:off x="2506582" y="4522768"/>
          <a:ext cx="1627435" cy="1033421"/>
        </a:xfrm>
        <a:prstGeom prst="roundRect">
          <a:avLst>
            <a:gd name="adj" fmla="val 10000"/>
          </a:avLst>
        </a:prstGeom>
        <a:solidFill>
          <a:schemeClr val="accent3">
            <a:alpha val="3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A0E13BA-4D73-46EA-BDBA-B9A14E2E17C1}">
      <dsp:nvSpPr>
        <dsp:cNvPr id="0" name=""/>
        <dsp:cNvSpPr/>
      </dsp:nvSpPr>
      <dsp:spPr>
        <a:xfrm>
          <a:off x="2687408" y="4694553"/>
          <a:ext cx="1627435" cy="1033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Thiothixene</a:t>
          </a:r>
          <a:r>
            <a:rPr lang="en-US" sz="1600" kern="1200" dirty="0" smtClean="0"/>
            <a:t> </a:t>
          </a:r>
          <a:endParaRPr lang="ar-SA" sz="1600" kern="1200" dirty="0"/>
        </a:p>
      </dsp:txBody>
      <dsp:txXfrm>
        <a:off x="2717676" y="4724821"/>
        <a:ext cx="1566899" cy="972885"/>
      </dsp:txXfrm>
    </dsp:sp>
    <dsp:sp modelId="{0A69933F-513C-45BE-82B9-34CD669DC3EB}">
      <dsp:nvSpPr>
        <dsp:cNvPr id="0" name=""/>
        <dsp:cNvSpPr/>
      </dsp:nvSpPr>
      <dsp:spPr>
        <a:xfrm>
          <a:off x="4495670" y="3016034"/>
          <a:ext cx="1627435" cy="1033421"/>
        </a:xfrm>
        <a:prstGeom prst="roundRect">
          <a:avLst>
            <a:gd name="adj" fmla="val 10000"/>
          </a:avLst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22F0DFD-9582-419D-ADC7-A0761A3106DB}">
      <dsp:nvSpPr>
        <dsp:cNvPr id="0" name=""/>
        <dsp:cNvSpPr/>
      </dsp:nvSpPr>
      <dsp:spPr>
        <a:xfrm>
          <a:off x="4676496" y="3187819"/>
          <a:ext cx="1627435" cy="1033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Butyrophenones</a:t>
          </a:r>
          <a:endParaRPr lang="en-US" sz="1600" b="1" kern="1200" dirty="0" smtClean="0"/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class</a:t>
          </a:r>
          <a:endParaRPr lang="ar-SA" sz="1600" b="1" kern="1200" dirty="0"/>
        </a:p>
      </dsp:txBody>
      <dsp:txXfrm>
        <a:off x="4706764" y="3218087"/>
        <a:ext cx="1566899" cy="972885"/>
      </dsp:txXfrm>
    </dsp:sp>
    <dsp:sp modelId="{3004ACEC-F1DD-4FDA-8C20-38BF7F2946C3}">
      <dsp:nvSpPr>
        <dsp:cNvPr id="0" name=""/>
        <dsp:cNvSpPr/>
      </dsp:nvSpPr>
      <dsp:spPr>
        <a:xfrm>
          <a:off x="4495670" y="4522768"/>
          <a:ext cx="1627435" cy="1033421"/>
        </a:xfrm>
        <a:prstGeom prst="roundRect">
          <a:avLst>
            <a:gd name="adj" fmla="val 10000"/>
          </a:avLst>
        </a:prstGeom>
        <a:solidFill>
          <a:schemeClr val="accent3">
            <a:alpha val="3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0822C34-8A52-4504-9206-61DF71FFADFE}">
      <dsp:nvSpPr>
        <dsp:cNvPr id="0" name=""/>
        <dsp:cNvSpPr/>
      </dsp:nvSpPr>
      <dsp:spPr>
        <a:xfrm>
          <a:off x="4676496" y="4694553"/>
          <a:ext cx="1627435" cy="1033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Haloperidol </a:t>
          </a:r>
          <a:endParaRPr lang="ar-SA" sz="1600" kern="1200" dirty="0"/>
        </a:p>
      </dsp:txBody>
      <dsp:txXfrm>
        <a:off x="4706764" y="4724821"/>
        <a:ext cx="1566899" cy="972885"/>
      </dsp:txXfrm>
    </dsp:sp>
    <dsp:sp modelId="{A709A2CF-B77A-4703-9F4C-7F5388286418}">
      <dsp:nvSpPr>
        <dsp:cNvPr id="0" name=""/>
        <dsp:cNvSpPr/>
      </dsp:nvSpPr>
      <dsp:spPr>
        <a:xfrm>
          <a:off x="6303144" y="1467033"/>
          <a:ext cx="2294407" cy="1033421"/>
        </a:xfrm>
        <a:prstGeom prst="roundRect">
          <a:avLst>
            <a:gd name="adj" fmla="val 10000"/>
          </a:avLst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9711CF9-4172-46D5-ADE1-6AF3BD51C0EE}">
      <dsp:nvSpPr>
        <dsp:cNvPr id="0" name=""/>
        <dsp:cNvSpPr/>
      </dsp:nvSpPr>
      <dsp:spPr>
        <a:xfrm>
          <a:off x="6483970" y="1638818"/>
          <a:ext cx="2294407" cy="1033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Atypical 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(newer agent)</a:t>
          </a:r>
          <a:endParaRPr lang="ar-SA" sz="2400" b="1" kern="1200" dirty="0"/>
        </a:p>
      </dsp:txBody>
      <dsp:txXfrm>
        <a:off x="6514238" y="1669086"/>
        <a:ext cx="2233871" cy="972885"/>
      </dsp:txXfrm>
    </dsp:sp>
    <dsp:sp modelId="{C54C3DC0-7FA6-4C5F-A5F0-75AEC72FEA6B}">
      <dsp:nvSpPr>
        <dsp:cNvPr id="0" name=""/>
        <dsp:cNvSpPr/>
      </dsp:nvSpPr>
      <dsp:spPr>
        <a:xfrm>
          <a:off x="6863299" y="3008480"/>
          <a:ext cx="1627435" cy="1033421"/>
        </a:xfrm>
        <a:prstGeom prst="roundRect">
          <a:avLst>
            <a:gd name="adj" fmla="val 10000"/>
          </a:avLst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80D412-96AA-4D8B-824D-773F962D5455}">
      <dsp:nvSpPr>
        <dsp:cNvPr id="0" name=""/>
        <dsp:cNvSpPr/>
      </dsp:nvSpPr>
      <dsp:spPr>
        <a:xfrm>
          <a:off x="7044125" y="3180265"/>
          <a:ext cx="1627435" cy="1033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Heterocyclic structure </a:t>
          </a:r>
          <a:endParaRPr lang="ar-SA" sz="1600" b="1" kern="1200" dirty="0"/>
        </a:p>
      </dsp:txBody>
      <dsp:txXfrm>
        <a:off x="7074393" y="3210533"/>
        <a:ext cx="1566899" cy="972885"/>
      </dsp:txXfrm>
    </dsp:sp>
    <dsp:sp modelId="{8A54F59C-95D8-4CE3-BD83-16163D4F134D}">
      <dsp:nvSpPr>
        <dsp:cNvPr id="0" name=""/>
        <dsp:cNvSpPr/>
      </dsp:nvSpPr>
      <dsp:spPr>
        <a:xfrm>
          <a:off x="6934906" y="4512145"/>
          <a:ext cx="1627435" cy="1495567"/>
        </a:xfrm>
        <a:prstGeom prst="roundRect">
          <a:avLst>
            <a:gd name="adj" fmla="val 10000"/>
          </a:avLst>
        </a:prstGeom>
        <a:solidFill>
          <a:schemeClr val="accent3">
            <a:alpha val="3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9D4E9C3-F06E-4EE5-A989-9993E0CB0835}">
      <dsp:nvSpPr>
        <dsp:cNvPr id="0" name=""/>
        <dsp:cNvSpPr/>
      </dsp:nvSpPr>
      <dsp:spPr>
        <a:xfrm>
          <a:off x="7115732" y="4683930"/>
          <a:ext cx="1627435" cy="14955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Clozapine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Olanzapine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err="1" smtClean="0"/>
            <a:t>Quetiapine</a:t>
          </a:r>
          <a:endParaRPr lang="en-US" sz="1600" b="0" kern="1200" dirty="0" smtClean="0"/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err="1" smtClean="0"/>
            <a:t>Risperidone</a:t>
          </a:r>
          <a:r>
            <a:rPr lang="en-US" sz="1600" b="0" kern="1200" dirty="0" smtClean="0"/>
            <a:t>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err="1" smtClean="0"/>
            <a:t>Ziprasidone</a:t>
          </a:r>
          <a:r>
            <a:rPr lang="en-US" sz="1600" b="0" kern="1200" dirty="0" smtClean="0"/>
            <a:t> </a:t>
          </a:r>
          <a:endParaRPr lang="ar-SA" sz="1600" b="0" kern="1200" dirty="0"/>
        </a:p>
      </dsp:txBody>
      <dsp:txXfrm>
        <a:off x="7159536" y="4727734"/>
        <a:ext cx="1539827" cy="1407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840034B-E28C-4842-93E3-A0A3EBA6874C}" type="datetimeFigureOut">
              <a:rPr lang="ar-SA" smtClean="0"/>
              <a:pPr/>
              <a:t>28/01/34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E5D7A0B-88E3-448E-824F-99EC15BB0C8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8139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F79AB3C-DA51-4CA4-8572-466DF75EE8DB}" type="datetimeFigureOut">
              <a:rPr lang="ar-SA" smtClean="0"/>
              <a:pPr/>
              <a:t>28/01/34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8063" y="727075"/>
            <a:ext cx="4841875" cy="3632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01290"/>
            <a:ext cx="5486400" cy="4359116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0DA6729-4FE4-4335-8387-4DE7E447E1A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281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His term was not meant to convey the idea of split or multiple personality, a common misunderstanding by the public at large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A6729-4FE4-4335-8387-4DE7E447E1A6}" type="slidenum">
              <a:rPr lang="ar-SA" smtClean="0"/>
              <a:pPr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403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After injection of CPZ  we can observe signs as:</a:t>
            </a:r>
            <a:r>
              <a:rPr lang="en-US" dirty="0" smtClean="0"/>
              <a:t> </a:t>
            </a:r>
          </a:p>
          <a:p>
            <a:pPr algn="l" rtl="0"/>
            <a:r>
              <a:rPr lang="en-US" dirty="0" smtClean="0"/>
              <a:t>Ataxic gait: loss of muscle coordination .</a:t>
            </a:r>
          </a:p>
          <a:p>
            <a:pPr algn="l" rtl="0"/>
            <a:r>
              <a:rPr lang="en-US" dirty="0" smtClean="0"/>
              <a:t>Catalepsy : rigid body</a:t>
            </a:r>
          </a:p>
          <a:p>
            <a:pPr marL="0" indent="0" algn="l" rtl="0">
              <a:buNone/>
            </a:pPr>
            <a:endParaRPr lang="ar-S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A6729-4FE4-4335-8387-4DE7E447E1A6}" type="slidenum">
              <a:rPr lang="ar-SA" smtClean="0"/>
              <a:pPr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8909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A6729-4FE4-4335-8387-4DE7E447E1A6}" type="slidenum">
              <a:rPr lang="ar-SA" smtClean="0"/>
              <a:pPr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760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A0560-742D-4D86-AFF2-CD4932B5AD2E}" type="datetimeFigureOut">
              <a:rPr lang="ar-SA" smtClean="0"/>
              <a:pPr/>
              <a:t>28/01/34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EF0B-E04F-4531-9C41-FE6BF57AA3F0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1629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A0560-742D-4D86-AFF2-CD4932B5AD2E}" type="datetimeFigureOut">
              <a:rPr lang="ar-SA" smtClean="0"/>
              <a:pPr/>
              <a:t>28/01/34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EF0B-E04F-4531-9C41-FE6BF57AA3F0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3361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A0560-742D-4D86-AFF2-CD4932B5AD2E}" type="datetimeFigureOut">
              <a:rPr lang="ar-SA" smtClean="0"/>
              <a:pPr/>
              <a:t>28/01/34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EF0B-E04F-4531-9C41-FE6BF57AA3F0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6388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A0560-742D-4D86-AFF2-CD4932B5AD2E}" type="datetimeFigureOut">
              <a:rPr lang="ar-SA" smtClean="0"/>
              <a:pPr/>
              <a:t>28/01/34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EF0B-E04F-4531-9C41-FE6BF57AA3F0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0734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A0560-742D-4D86-AFF2-CD4932B5AD2E}" type="datetimeFigureOut">
              <a:rPr lang="ar-SA" smtClean="0"/>
              <a:pPr/>
              <a:t>28/01/34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EF0B-E04F-4531-9C41-FE6BF57AA3F0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03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A0560-742D-4D86-AFF2-CD4932B5AD2E}" type="datetimeFigureOut">
              <a:rPr lang="ar-SA" smtClean="0"/>
              <a:pPr/>
              <a:t>28/01/34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EF0B-E04F-4531-9C41-FE6BF57AA3F0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260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A0560-742D-4D86-AFF2-CD4932B5AD2E}" type="datetimeFigureOut">
              <a:rPr lang="ar-SA" smtClean="0"/>
              <a:pPr/>
              <a:t>28/01/34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EF0B-E04F-4531-9C41-FE6BF57AA3F0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353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A0560-742D-4D86-AFF2-CD4932B5AD2E}" type="datetimeFigureOut">
              <a:rPr lang="ar-SA" smtClean="0"/>
              <a:pPr/>
              <a:t>28/01/34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EF0B-E04F-4531-9C41-FE6BF57AA3F0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035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A0560-742D-4D86-AFF2-CD4932B5AD2E}" type="datetimeFigureOut">
              <a:rPr lang="ar-SA" smtClean="0"/>
              <a:pPr/>
              <a:t>28/01/34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EF0B-E04F-4531-9C41-FE6BF57AA3F0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131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A0560-742D-4D86-AFF2-CD4932B5AD2E}" type="datetimeFigureOut">
              <a:rPr lang="ar-SA" smtClean="0"/>
              <a:pPr/>
              <a:t>28/01/34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EF0B-E04F-4531-9C41-FE6BF57AA3F0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329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A0560-742D-4D86-AFF2-CD4932B5AD2E}" type="datetimeFigureOut">
              <a:rPr lang="ar-SA" smtClean="0"/>
              <a:pPr/>
              <a:t>28/01/34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EF0B-E04F-4531-9C41-FE6BF57AA3F0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083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A0560-742D-4D86-AFF2-CD4932B5AD2E}" type="datetimeFigureOut">
              <a:rPr lang="ar-SA" smtClean="0"/>
              <a:pPr/>
              <a:t>28/01/34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BEF0B-E04F-4531-9C41-FE6BF57AA3F0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433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fishershypnosis.com/images/extrapyramidal-symptoms-eps-side-effects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318107"/>
            <a:ext cx="60418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Antipsychotic Drugs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3928" y="1556792"/>
            <a:ext cx="144016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PHL. 322 </a:t>
            </a:r>
          </a:p>
          <a:p>
            <a:pPr algn="l" rtl="0"/>
            <a:r>
              <a:rPr lang="en-US" sz="2400" dirty="0" smtClean="0"/>
              <a:t>Final lab </a:t>
            </a:r>
            <a:endParaRPr lang="ar-S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2636912"/>
            <a:ext cx="6696744" cy="23698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800" b="1" dirty="0" smtClean="0">
                <a:cs typeface="+mj-cs"/>
              </a:rPr>
              <a:t>Presented by </a:t>
            </a:r>
          </a:p>
          <a:p>
            <a:pPr algn="ctr" rtl="0"/>
            <a:r>
              <a:rPr lang="en-US" sz="4000" b="1" dirty="0" smtClean="0">
                <a:latin typeface="Amienne" pitchFamily="82" charset="0"/>
                <a:cs typeface="+mj-cs"/>
              </a:rPr>
              <a:t>Mohammed </a:t>
            </a:r>
            <a:r>
              <a:rPr lang="en-US" sz="4000" b="1" dirty="0" err="1" smtClean="0">
                <a:latin typeface="Amienne" pitchFamily="82" charset="0"/>
                <a:cs typeface="+mj-cs"/>
              </a:rPr>
              <a:t>Alyami</a:t>
            </a:r>
            <a:r>
              <a:rPr lang="en-US" sz="4000" b="1" dirty="0" smtClean="0">
                <a:latin typeface="Amienne" pitchFamily="82" charset="0"/>
                <a:cs typeface="+mj-cs"/>
              </a:rPr>
              <a:t> </a:t>
            </a:r>
          </a:p>
          <a:p>
            <a:pPr algn="ctr" rtl="0"/>
            <a:r>
              <a:rPr lang="en-US" sz="2000" dirty="0" smtClean="0">
                <a:cs typeface="+mj-cs"/>
              </a:rPr>
              <a:t>Teaching assistant </a:t>
            </a:r>
          </a:p>
          <a:p>
            <a:pPr algn="ctr" rtl="0"/>
            <a:r>
              <a:rPr lang="en-US" sz="2000" dirty="0" smtClean="0">
                <a:cs typeface="+mj-cs"/>
              </a:rPr>
              <a:t>Department of pharmacology &amp; Toxicology </a:t>
            </a:r>
          </a:p>
          <a:p>
            <a:pPr algn="ctr" rtl="0"/>
            <a:r>
              <a:rPr lang="en-US" sz="2000" dirty="0" smtClean="0">
                <a:cs typeface="+mj-cs"/>
              </a:rPr>
              <a:t>College of pharmacy </a:t>
            </a:r>
          </a:p>
          <a:p>
            <a:pPr algn="ctr" rtl="0"/>
            <a:r>
              <a:rPr lang="en-US" sz="2000" dirty="0" smtClean="0">
                <a:cs typeface="+mj-cs"/>
              </a:rPr>
              <a:t>KSU </a:t>
            </a:r>
            <a:endParaRPr lang="ar-SA" sz="2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2244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2065" y="1340768"/>
            <a:ext cx="6512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u="sng" dirty="0" smtClean="0"/>
              <a:t>Atypical</a:t>
            </a:r>
            <a:r>
              <a:rPr lang="en-US" sz="2800" dirty="0" smtClean="0"/>
              <a:t> dissociate rapidly from </a:t>
            </a:r>
            <a:r>
              <a:rPr lang="en-US" sz="2800" b="1" dirty="0"/>
              <a:t>D</a:t>
            </a:r>
            <a:r>
              <a:rPr lang="en-US" sz="1400" b="1" dirty="0"/>
              <a:t>2 </a:t>
            </a:r>
            <a:r>
              <a:rPr lang="en-US" sz="2800" b="1" dirty="0"/>
              <a:t>receptor</a:t>
            </a:r>
            <a:r>
              <a:rPr lang="en-US" sz="2800" dirty="0" smtClean="0"/>
              <a:t> </a:t>
            </a:r>
            <a:endParaRPr lang="ar-SA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5040052" y="4317337"/>
            <a:ext cx="1944216" cy="936104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D</a:t>
            </a:r>
            <a:r>
              <a:rPr lang="en-US" sz="1050" b="1" dirty="0" smtClean="0"/>
              <a:t>2 </a:t>
            </a:r>
            <a:r>
              <a:rPr lang="en-US" b="1" dirty="0" smtClean="0"/>
              <a:t>receptor </a:t>
            </a:r>
            <a:endParaRPr lang="ar-SA" b="1" dirty="0"/>
          </a:p>
        </p:txBody>
      </p:sp>
      <p:sp>
        <p:nvSpPr>
          <p:cNvPr id="12" name="Right Arrow 11"/>
          <p:cNvSpPr/>
          <p:nvPr/>
        </p:nvSpPr>
        <p:spPr>
          <a:xfrm rot="19680665">
            <a:off x="3287371" y="4505645"/>
            <a:ext cx="1800200" cy="559485"/>
          </a:xfrm>
          <a:prstGeom prst="rightArrow">
            <a:avLst>
              <a:gd name="adj1" fmla="val 50000"/>
              <a:gd name="adj2" fmla="val 8891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smtClean="0">
                <a:solidFill>
                  <a:schemeClr val="tx1"/>
                </a:solidFill>
              </a:rPr>
              <a:t>Loose binding 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760132" y="3249864"/>
            <a:ext cx="504056" cy="14401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4" name="Group 3"/>
          <p:cNvGrpSpPr/>
          <p:nvPr/>
        </p:nvGrpSpPr>
        <p:grpSpPr>
          <a:xfrm>
            <a:off x="5382090" y="2745808"/>
            <a:ext cx="1260140" cy="1944216"/>
            <a:chOff x="1457654" y="548680"/>
            <a:chExt cx="1260140" cy="1944216"/>
          </a:xfrm>
          <a:solidFill>
            <a:srgbClr val="00B050"/>
          </a:solidFill>
        </p:grpSpPr>
        <p:sp>
          <p:nvSpPr>
            <p:cNvPr id="5" name="Rounded Rectangle 4"/>
            <p:cNvSpPr/>
            <p:nvPr/>
          </p:nvSpPr>
          <p:spPr>
            <a:xfrm>
              <a:off x="1835696" y="1052736"/>
              <a:ext cx="504056" cy="144016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" name="Oval 5"/>
            <p:cNvSpPr/>
            <p:nvPr/>
          </p:nvSpPr>
          <p:spPr>
            <a:xfrm>
              <a:off x="1457654" y="548680"/>
              <a:ext cx="1260140" cy="10801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b="1" dirty="0" smtClean="0"/>
                <a:t>Atypical </a:t>
              </a:r>
              <a:endParaRPr lang="ar-SA" sz="1600" b="1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1907704" y="2060848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3200" b="1" dirty="0"/>
                <a:t>-</a:t>
              </a:r>
              <a:endParaRPr lang="ar-SA" sz="3200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660232" y="1993421"/>
            <a:ext cx="1512168" cy="2000425"/>
            <a:chOff x="1385646" y="548680"/>
            <a:chExt cx="1512168" cy="2000425"/>
          </a:xfrm>
          <a:solidFill>
            <a:srgbClr val="FF0000"/>
          </a:solidFill>
        </p:grpSpPr>
        <p:sp>
          <p:nvSpPr>
            <p:cNvPr id="9" name="Rounded Rectangle 8"/>
            <p:cNvSpPr/>
            <p:nvPr/>
          </p:nvSpPr>
          <p:spPr>
            <a:xfrm>
              <a:off x="1859665" y="1108945"/>
              <a:ext cx="504056" cy="144016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0" name="Oval 9"/>
            <p:cNvSpPr/>
            <p:nvPr/>
          </p:nvSpPr>
          <p:spPr>
            <a:xfrm>
              <a:off x="1385646" y="548680"/>
              <a:ext cx="1512168" cy="10801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b="1" dirty="0" smtClean="0"/>
                <a:t>Dopamine</a:t>
              </a:r>
              <a:r>
                <a:rPr lang="en-US" b="1" dirty="0" smtClean="0"/>
                <a:t> </a:t>
              </a:r>
              <a:endParaRPr lang="ar-SA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79532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7 L -0.1066 3.7037E-7 C -0.15417 3.7037E-7 -0.21268 -0.02639 -0.21268 -0.04745 L -0.21268 -0.09468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42" y="-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0.00023 L -0.08073 0.00023 C -0.11354 0.00023 -0.15347 0.02894 -0.15347 0.05278 L -0.15347 0.10556 " pathEditMode="relative" rAng="0" ptsTypes="FfFF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74" y="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6158" y="918012"/>
            <a:ext cx="23762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/>
              <a:t>High occupancy for D</a:t>
            </a:r>
            <a:r>
              <a:rPr lang="en-US" sz="1050" b="1" dirty="0" smtClean="0"/>
              <a:t>2</a:t>
            </a:r>
            <a:r>
              <a:rPr lang="en-US" b="1" dirty="0" smtClean="0"/>
              <a:t>  </a:t>
            </a:r>
            <a:endParaRPr lang="ar-SA" b="1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51520" y="3140968"/>
            <a:ext cx="8424936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9512" y="2783245"/>
            <a:ext cx="23762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 </a:t>
            </a:r>
            <a:r>
              <a:rPr lang="en-US" b="1" dirty="0" smtClean="0"/>
              <a:t>D</a:t>
            </a:r>
            <a:r>
              <a:rPr lang="en-US" sz="1050" b="1" dirty="0" smtClean="0"/>
              <a:t>2</a:t>
            </a:r>
            <a:r>
              <a:rPr lang="en-US" b="1" dirty="0"/>
              <a:t> </a:t>
            </a:r>
            <a:r>
              <a:rPr lang="en-US" dirty="0" smtClean="0"/>
              <a:t>occupancy </a:t>
            </a:r>
            <a:endParaRPr lang="ar-SA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267744" y="2924944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148064" y="2916847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27984" y="2924944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88024" y="2508865"/>
            <a:ext cx="72008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 smtClean="0"/>
              <a:t>78%</a:t>
            </a:r>
            <a:endParaRPr lang="ar-SA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067944" y="3391662"/>
            <a:ext cx="72008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 smtClean="0"/>
              <a:t>75%</a:t>
            </a:r>
            <a:endParaRPr lang="ar-SA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09366" y="3356992"/>
            <a:ext cx="72008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 smtClean="0"/>
              <a:t>60%</a:t>
            </a:r>
            <a:endParaRPr lang="ar-SA" sz="2000" b="1" dirty="0"/>
          </a:p>
        </p:txBody>
      </p:sp>
      <p:sp>
        <p:nvSpPr>
          <p:cNvPr id="15" name="Right Brace 14"/>
          <p:cNvSpPr/>
          <p:nvPr/>
        </p:nvSpPr>
        <p:spPr>
          <a:xfrm rot="16200000">
            <a:off x="3076245" y="1357180"/>
            <a:ext cx="540060" cy="2163419"/>
          </a:xfrm>
          <a:prstGeom prst="rightBrace">
            <a:avLst>
              <a:gd name="adj1" fmla="val 29720"/>
              <a:gd name="adj2" fmla="val 50000"/>
            </a:avLst>
          </a:prstGeom>
          <a:noFill/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TextBox 15"/>
          <p:cNvSpPr txBox="1"/>
          <p:nvPr/>
        </p:nvSpPr>
        <p:spPr>
          <a:xfrm>
            <a:off x="1904096" y="1792976"/>
            <a:ext cx="323869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 smtClean="0">
                <a:solidFill>
                  <a:srgbClr val="00B050"/>
                </a:solidFill>
              </a:rPr>
              <a:t>Antipsychotic efficacy  </a:t>
            </a:r>
            <a:endParaRPr lang="ar-SA" sz="2000" b="1" dirty="0">
              <a:solidFill>
                <a:srgbClr val="00B050"/>
              </a:solidFill>
            </a:endParaRPr>
          </a:p>
        </p:txBody>
      </p:sp>
      <p:sp>
        <p:nvSpPr>
          <p:cNvPr id="17" name="Right Brace 16"/>
          <p:cNvSpPr/>
          <p:nvPr/>
        </p:nvSpPr>
        <p:spPr>
          <a:xfrm rot="5400000">
            <a:off x="6678233" y="2028910"/>
            <a:ext cx="540060" cy="3456384"/>
          </a:xfrm>
          <a:prstGeom prst="rightBrace">
            <a:avLst>
              <a:gd name="adj1" fmla="val 29720"/>
              <a:gd name="adj2" fmla="val 5000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TextBox 17"/>
          <p:cNvSpPr txBox="1"/>
          <p:nvPr/>
        </p:nvSpPr>
        <p:spPr>
          <a:xfrm>
            <a:off x="5328914" y="4149080"/>
            <a:ext cx="323869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 smtClean="0">
                <a:solidFill>
                  <a:srgbClr val="FF0000"/>
                </a:solidFill>
              </a:rPr>
              <a:t>EPS</a:t>
            </a:r>
            <a:endParaRPr lang="ar-SA" sz="2000" b="1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842672" y="1075628"/>
            <a:ext cx="1361546" cy="11153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523445" y="875573"/>
            <a:ext cx="323869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 smtClean="0">
                <a:solidFill>
                  <a:srgbClr val="FF0000"/>
                </a:solidFill>
              </a:rPr>
              <a:t>High EPS </a:t>
            </a:r>
            <a:r>
              <a:rPr lang="en-US" sz="2000" b="1" dirty="0">
                <a:solidFill>
                  <a:srgbClr val="FF0000"/>
                </a:solidFill>
              </a:rPr>
              <a:t>risk </a:t>
            </a:r>
            <a:endParaRPr lang="ar-SA" sz="2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extrapyramidal symptoms eps side effect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744499"/>
            <a:ext cx="2113484" cy="2278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611560" y="4814120"/>
            <a:ext cx="741682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/>
              <a:t>Which has more EPS risk typical or atypical neuroleptic? And Why? 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96450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2" grpId="0"/>
      <p:bldP spid="13" grpId="0"/>
      <p:bldP spid="14" grpId="0"/>
      <p:bldP spid="15" grpId="0" animBg="1"/>
      <p:bldP spid="16" grpId="0"/>
      <p:bldP spid="17" grpId="0" animBg="1"/>
      <p:bldP spid="18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096368"/>
              </p:ext>
            </p:extLst>
          </p:nvPr>
        </p:nvGraphicFramePr>
        <p:xfrm>
          <a:off x="899589" y="1700808"/>
          <a:ext cx="7290958" cy="23545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586434"/>
                <a:gridCol w="2352262"/>
                <a:gridCol w="235226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Atypical neuroleptic </a:t>
                      </a:r>
                      <a:endParaRPr lang="ar-SA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Typical neuroleptic </a:t>
                      </a:r>
                      <a:endParaRPr lang="ar-SA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ar-SA" b="0" dirty="0"/>
                    </a:p>
                  </a:txBody>
                  <a:tcPr anchor="ctr"/>
                </a:tc>
              </a:tr>
              <a:tr h="1069320">
                <a:tc>
                  <a:txBody>
                    <a:bodyPr/>
                    <a:lstStyle/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b="0" dirty="0" smtClean="0"/>
                        <a:t>5-HT</a:t>
                      </a:r>
                      <a:r>
                        <a:rPr lang="en-US" sz="1050" b="0" dirty="0" smtClean="0"/>
                        <a:t>2A </a:t>
                      </a:r>
                      <a:r>
                        <a:rPr lang="en-US" b="0" baseline="0" dirty="0" smtClean="0"/>
                        <a:t>antagonist 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b="0" dirty="0" smtClean="0"/>
                        <a:t>D</a:t>
                      </a:r>
                      <a:r>
                        <a:rPr lang="en-US" sz="1050" b="0" dirty="0" smtClean="0"/>
                        <a:t>2 </a:t>
                      </a:r>
                      <a:r>
                        <a:rPr lang="en-US" b="0" baseline="0" dirty="0" smtClean="0"/>
                        <a:t>antagonist 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b="0" baseline="0" dirty="0" smtClean="0"/>
                        <a:t>Rapid  </a:t>
                      </a:r>
                      <a:r>
                        <a:rPr lang="en-US" b="0" dirty="0" smtClean="0"/>
                        <a:t>D</a:t>
                      </a:r>
                      <a:r>
                        <a:rPr lang="en-US" sz="1050" b="0" dirty="0" smtClean="0"/>
                        <a:t>2 </a:t>
                      </a:r>
                      <a:r>
                        <a:rPr lang="en-US" b="0" baseline="0" dirty="0" smtClean="0"/>
                        <a:t>Dissociate </a:t>
                      </a:r>
                      <a:endParaRPr lang="ar-SA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0" dirty="0" smtClean="0"/>
                        <a:t>D</a:t>
                      </a:r>
                      <a:r>
                        <a:rPr lang="en-US" sz="1050" b="0" dirty="0" smtClean="0"/>
                        <a:t>2 </a:t>
                      </a:r>
                      <a:r>
                        <a:rPr lang="en-US" b="0" dirty="0" smtClean="0"/>
                        <a:t>antagonist </a:t>
                      </a:r>
                      <a:endParaRPr lang="ar-SA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MOA</a:t>
                      </a:r>
                      <a:endParaRPr lang="ar-SA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Antagonism of H1,</a:t>
                      </a:r>
                      <a:r>
                        <a:rPr lang="en-US" b="0" baseline="0" dirty="0" smtClean="0"/>
                        <a:t> M1,  </a:t>
                      </a:r>
                      <a:r>
                        <a:rPr lang="en-US" b="0" dirty="0" smtClean="0"/>
                        <a:t>5-HT</a:t>
                      </a:r>
                      <a:r>
                        <a:rPr lang="en-US" sz="1050" b="0" dirty="0" smtClean="0"/>
                        <a:t>2c</a:t>
                      </a:r>
                      <a:r>
                        <a:rPr lang="en-US" b="0" baseline="0" dirty="0" smtClean="0"/>
                        <a:t>, alpha 1 receptor , among other </a:t>
                      </a:r>
                      <a:endParaRPr lang="ar-SA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0" dirty="0" smtClean="0"/>
                        <a:t>Antagonism of H1,</a:t>
                      </a:r>
                      <a:r>
                        <a:rPr lang="en-US" b="0" baseline="0" dirty="0" smtClean="0"/>
                        <a:t> M1, alpha-1 receptor , among other </a:t>
                      </a:r>
                      <a:endParaRPr lang="ar-SA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Other effect </a:t>
                      </a:r>
                      <a:endParaRPr lang="ar-SA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19872" y="1052736"/>
            <a:ext cx="23762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Summary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8755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492480" cy="85010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dirty="0" smtClean="0"/>
              <a:t>              </a:t>
            </a:r>
            <a:r>
              <a:rPr lang="en-US" u="sng" dirty="0" smtClean="0"/>
              <a:t>The Swimming Test</a:t>
            </a:r>
            <a:r>
              <a:rPr lang="en-US" dirty="0" smtClean="0"/>
              <a:t> </a:t>
            </a:r>
            <a:r>
              <a:rPr lang="en-US" sz="1800" dirty="0" smtClean="0"/>
              <a:t>(</a:t>
            </a:r>
            <a:r>
              <a:rPr lang="en-US" sz="1800" dirty="0"/>
              <a:t>Behavioral despair test </a:t>
            </a:r>
            <a:r>
              <a:rPr lang="en-US" sz="1800" dirty="0" smtClean="0"/>
              <a:t>)</a:t>
            </a:r>
            <a:endParaRPr lang="ar-SA" sz="18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789244" y="906088"/>
            <a:ext cx="1512168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499992" y="908720"/>
            <a:ext cx="158417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1893708"/>
            <a:ext cx="280831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Shows promising potential as a screening for novel Antidepressants  </a:t>
            </a:r>
            <a:endParaRPr lang="ar-SA" dirty="0"/>
          </a:p>
        </p:txBody>
      </p:sp>
      <p:sp>
        <p:nvSpPr>
          <p:cNvPr id="11" name="TextBox 10"/>
          <p:cNvSpPr txBox="1"/>
          <p:nvPr/>
        </p:nvSpPr>
        <p:spPr>
          <a:xfrm>
            <a:off x="5580112" y="1770184"/>
            <a:ext cx="280831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May be to understand pathophysiology of depression  </a:t>
            </a:r>
            <a:endParaRPr lang="ar-SA" dirty="0"/>
          </a:p>
        </p:txBody>
      </p:sp>
      <p:sp>
        <p:nvSpPr>
          <p:cNvPr id="15" name="TextBox 14"/>
          <p:cNvSpPr txBox="1"/>
          <p:nvPr/>
        </p:nvSpPr>
        <p:spPr>
          <a:xfrm>
            <a:off x="323528" y="3757682"/>
            <a:ext cx="15945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Depression </a:t>
            </a:r>
            <a:endParaRPr lang="ar-SA" dirty="0"/>
          </a:p>
        </p:txBody>
      </p:sp>
      <p:sp>
        <p:nvSpPr>
          <p:cNvPr id="16" name="TextBox 15"/>
          <p:cNvSpPr txBox="1"/>
          <p:nvPr/>
        </p:nvSpPr>
        <p:spPr>
          <a:xfrm>
            <a:off x="1703952" y="3482429"/>
            <a:ext cx="18413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Characterized </a:t>
            </a:r>
            <a:r>
              <a:rPr lang="en-US" dirty="0"/>
              <a:t> </a:t>
            </a:r>
            <a:r>
              <a:rPr lang="en-US" dirty="0" smtClean="0"/>
              <a:t>by </a:t>
            </a:r>
            <a:endParaRPr lang="ar-SA" dirty="0"/>
          </a:p>
        </p:txBody>
      </p:sp>
      <p:sp>
        <p:nvSpPr>
          <p:cNvPr id="17" name="TextBox 16"/>
          <p:cNvSpPr txBox="1"/>
          <p:nvPr/>
        </p:nvSpPr>
        <p:spPr>
          <a:xfrm>
            <a:off x="3828695" y="3670713"/>
            <a:ext cx="21654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A lack of motivation  </a:t>
            </a:r>
            <a:endParaRPr lang="ar-SA" dirty="0"/>
          </a:p>
        </p:txBody>
      </p:sp>
      <p:sp>
        <p:nvSpPr>
          <p:cNvPr id="18" name="TextBox 17"/>
          <p:cNvSpPr txBox="1"/>
          <p:nvPr/>
        </p:nvSpPr>
        <p:spPr>
          <a:xfrm>
            <a:off x="7164288" y="3670713"/>
            <a:ext cx="17853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Increase </a:t>
            </a:r>
            <a:r>
              <a:rPr lang="en-US" dirty="0"/>
              <a:t>despair</a:t>
            </a:r>
            <a:r>
              <a:rPr lang="en-US" dirty="0" smtClean="0"/>
              <a:t>  </a:t>
            </a:r>
            <a:endParaRPr lang="ar-SA" dirty="0"/>
          </a:p>
        </p:txBody>
      </p:sp>
      <p:sp>
        <p:nvSpPr>
          <p:cNvPr id="19" name="TextBox 18"/>
          <p:cNvSpPr txBox="1"/>
          <p:nvPr/>
        </p:nvSpPr>
        <p:spPr>
          <a:xfrm>
            <a:off x="7711752" y="4653136"/>
            <a:ext cx="13533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Increase immobility   </a:t>
            </a:r>
            <a:endParaRPr lang="ar-SA" dirty="0"/>
          </a:p>
        </p:txBody>
      </p:sp>
      <p:sp>
        <p:nvSpPr>
          <p:cNvPr id="21" name="TextBox 20"/>
          <p:cNvSpPr txBox="1"/>
          <p:nvPr/>
        </p:nvSpPr>
        <p:spPr>
          <a:xfrm>
            <a:off x="6084168" y="4653135"/>
            <a:ext cx="110283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decrease mobility   </a:t>
            </a:r>
            <a:endParaRPr lang="ar-SA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718251" y="3942348"/>
            <a:ext cx="187048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884368" y="4040045"/>
            <a:ext cx="504056" cy="5059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3"/>
          </p:cNvCxnSpPr>
          <p:nvPr/>
        </p:nvCxnSpPr>
        <p:spPr>
          <a:xfrm flipV="1">
            <a:off x="5994107" y="3851761"/>
            <a:ext cx="1026165" cy="36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020272" y="4040045"/>
            <a:ext cx="864096" cy="5059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91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4651" y="404664"/>
            <a:ext cx="3778214" cy="147732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dirty="0">
                <a:ln w="11430">
                  <a:solidFill>
                    <a:schemeClr val="tx1"/>
                  </a:solidFill>
                </a:ln>
              </a:rPr>
              <a:t>The </a:t>
            </a:r>
            <a:r>
              <a:rPr lang="en-US" sz="3600" dirty="0" smtClean="0">
                <a:ln w="11430">
                  <a:solidFill>
                    <a:schemeClr val="tx1"/>
                  </a:solidFill>
                </a:ln>
              </a:rPr>
              <a:t>Swimming </a:t>
            </a:r>
            <a:r>
              <a:rPr lang="en-US" sz="3600" dirty="0">
                <a:ln w="11430">
                  <a:solidFill>
                    <a:schemeClr val="tx1"/>
                  </a:solidFill>
                </a:ln>
              </a:rPr>
              <a:t>Test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636912"/>
            <a:ext cx="5328592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Procedure</a:t>
            </a:r>
          </a:p>
          <a:p>
            <a:pPr algn="l" rtl="0"/>
            <a:r>
              <a:rPr lang="en-US" dirty="0" smtClean="0"/>
              <a:t>1- mouse is placed </a:t>
            </a:r>
            <a:r>
              <a:rPr lang="en-US" dirty="0"/>
              <a:t>in acrylic glass </a:t>
            </a:r>
            <a:r>
              <a:rPr lang="en-US" dirty="0" smtClean="0"/>
              <a:t>cylinders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filled with water (23–25 °C) </a:t>
            </a:r>
            <a:endParaRPr lang="en-US" dirty="0" smtClean="0"/>
          </a:p>
          <a:p>
            <a:pPr algn="l" rtl="0"/>
            <a:r>
              <a:rPr lang="en-US" dirty="0" smtClean="0"/>
              <a:t>to </a:t>
            </a:r>
            <a:r>
              <a:rPr lang="en-US" dirty="0"/>
              <a:t>a depth of </a:t>
            </a:r>
            <a:r>
              <a:rPr lang="en-US" dirty="0" smtClean="0"/>
              <a:t>17 </a:t>
            </a:r>
            <a:r>
              <a:rPr lang="en-US" dirty="0"/>
              <a:t>cm</a:t>
            </a:r>
            <a:r>
              <a:rPr lang="en-US" dirty="0" smtClean="0"/>
              <a:t> (can reach to 20 cm ).</a:t>
            </a:r>
          </a:p>
          <a:p>
            <a:pPr algn="l" rtl="0"/>
            <a:r>
              <a:rPr lang="en-US" dirty="0" smtClean="0"/>
              <a:t>2- </a:t>
            </a:r>
            <a:r>
              <a:rPr lang="en-US" dirty="0"/>
              <a:t>The water level in the glasses must </a:t>
            </a:r>
            <a:r>
              <a:rPr lang="en-US" dirty="0" smtClean="0"/>
              <a:t>be</a:t>
            </a:r>
          </a:p>
          <a:p>
            <a:pPr algn="l" rtl="0"/>
            <a:r>
              <a:rPr lang="en-US" dirty="0" smtClean="0"/>
              <a:t>-  </a:t>
            </a:r>
            <a:r>
              <a:rPr lang="en-US" dirty="0"/>
              <a:t>high enough to prevent the </a:t>
            </a:r>
            <a:r>
              <a:rPr lang="en-US" dirty="0" smtClean="0"/>
              <a:t>mouse from </a:t>
            </a:r>
            <a:r>
              <a:rPr lang="en-US" dirty="0"/>
              <a:t>touching the bottom of the cylinder with his paws or tail</a:t>
            </a:r>
            <a:r>
              <a:rPr lang="en-US" dirty="0" smtClean="0"/>
              <a:t>,</a:t>
            </a:r>
          </a:p>
          <a:p>
            <a:pPr algn="l" rtl="0"/>
            <a:r>
              <a:rPr lang="en-US" dirty="0" smtClean="0"/>
              <a:t> -  </a:t>
            </a:r>
            <a:r>
              <a:rPr lang="en-US" dirty="0"/>
              <a:t>low enough to avoid an escape through the top opening of the cylinder. 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165327"/>
            <a:ext cx="3446354" cy="4543152"/>
          </a:xfrm>
          <a:prstGeom prst="rect">
            <a:avLst/>
          </a:prstGeom>
        </p:spPr>
      </p:pic>
      <p:sp>
        <p:nvSpPr>
          <p:cNvPr id="6" name="Right Bracket 5"/>
          <p:cNvSpPr/>
          <p:nvPr/>
        </p:nvSpPr>
        <p:spPr>
          <a:xfrm>
            <a:off x="7812360" y="5229200"/>
            <a:ext cx="216024" cy="936104"/>
          </a:xfrm>
          <a:prstGeom prst="rightBracket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TextBox 6"/>
          <p:cNvSpPr txBox="1"/>
          <p:nvPr/>
        </p:nvSpPr>
        <p:spPr>
          <a:xfrm>
            <a:off x="7920372" y="5589240"/>
            <a:ext cx="8640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17cm</a:t>
            </a:r>
            <a:endParaRPr lang="ar-SA" dirty="0"/>
          </a:p>
        </p:txBody>
      </p:sp>
      <p:sp>
        <p:nvSpPr>
          <p:cNvPr id="10" name="Freeform 9"/>
          <p:cNvSpPr/>
          <p:nvPr/>
        </p:nvSpPr>
        <p:spPr>
          <a:xfrm>
            <a:off x="7126664" y="5241142"/>
            <a:ext cx="650449" cy="1065390"/>
          </a:xfrm>
          <a:custGeom>
            <a:avLst/>
            <a:gdLst>
              <a:gd name="connsiteX0" fmla="*/ 603315 w 650449"/>
              <a:gd name="connsiteY0" fmla="*/ 47295 h 1065390"/>
              <a:gd name="connsiteX1" fmla="*/ 556181 w 650449"/>
              <a:gd name="connsiteY1" fmla="*/ 19015 h 1065390"/>
              <a:gd name="connsiteX2" fmla="*/ 527901 w 650449"/>
              <a:gd name="connsiteY2" fmla="*/ 161 h 1065390"/>
              <a:gd name="connsiteX3" fmla="*/ 480767 w 650449"/>
              <a:gd name="connsiteY3" fmla="*/ 56722 h 1065390"/>
              <a:gd name="connsiteX4" fmla="*/ 424206 w 650449"/>
              <a:gd name="connsiteY4" fmla="*/ 94429 h 1065390"/>
              <a:gd name="connsiteX5" fmla="*/ 339365 w 650449"/>
              <a:gd name="connsiteY5" fmla="*/ 56722 h 1065390"/>
              <a:gd name="connsiteX6" fmla="*/ 273377 w 650449"/>
              <a:gd name="connsiteY6" fmla="*/ 85002 h 1065390"/>
              <a:gd name="connsiteX7" fmla="*/ 216816 w 650449"/>
              <a:gd name="connsiteY7" fmla="*/ 113283 h 1065390"/>
              <a:gd name="connsiteX8" fmla="*/ 94268 w 650449"/>
              <a:gd name="connsiteY8" fmla="*/ 94429 h 1065390"/>
              <a:gd name="connsiteX9" fmla="*/ 65988 w 650449"/>
              <a:gd name="connsiteY9" fmla="*/ 75576 h 1065390"/>
              <a:gd name="connsiteX10" fmla="*/ 28280 w 650449"/>
              <a:gd name="connsiteY10" fmla="*/ 85002 h 1065390"/>
              <a:gd name="connsiteX11" fmla="*/ 0 w 650449"/>
              <a:gd name="connsiteY11" fmla="*/ 141563 h 1065390"/>
              <a:gd name="connsiteX12" fmla="*/ 9427 w 650449"/>
              <a:gd name="connsiteY12" fmla="*/ 330099 h 1065390"/>
              <a:gd name="connsiteX13" fmla="*/ 28280 w 650449"/>
              <a:gd name="connsiteY13" fmla="*/ 537489 h 1065390"/>
              <a:gd name="connsiteX14" fmla="*/ 37707 w 650449"/>
              <a:gd name="connsiteY14" fmla="*/ 989976 h 1065390"/>
              <a:gd name="connsiteX15" fmla="*/ 47134 w 650449"/>
              <a:gd name="connsiteY15" fmla="*/ 1018256 h 1065390"/>
              <a:gd name="connsiteX16" fmla="*/ 103695 w 650449"/>
              <a:gd name="connsiteY16" fmla="*/ 1037110 h 1065390"/>
              <a:gd name="connsiteX17" fmla="*/ 131975 w 650449"/>
              <a:gd name="connsiteY17" fmla="*/ 1046536 h 1065390"/>
              <a:gd name="connsiteX18" fmla="*/ 160256 w 650449"/>
              <a:gd name="connsiteY18" fmla="*/ 1055963 h 1065390"/>
              <a:gd name="connsiteX19" fmla="*/ 197963 w 650449"/>
              <a:gd name="connsiteY19" fmla="*/ 1065390 h 1065390"/>
              <a:gd name="connsiteX20" fmla="*/ 443060 w 650449"/>
              <a:gd name="connsiteY20" fmla="*/ 1055963 h 1065390"/>
              <a:gd name="connsiteX21" fmla="*/ 499621 w 650449"/>
              <a:gd name="connsiteY21" fmla="*/ 1037110 h 1065390"/>
              <a:gd name="connsiteX22" fmla="*/ 546755 w 650449"/>
              <a:gd name="connsiteY22" fmla="*/ 1027683 h 1065390"/>
              <a:gd name="connsiteX23" fmla="*/ 575035 w 650449"/>
              <a:gd name="connsiteY23" fmla="*/ 1008829 h 1065390"/>
              <a:gd name="connsiteX24" fmla="*/ 603315 w 650449"/>
              <a:gd name="connsiteY24" fmla="*/ 942842 h 1065390"/>
              <a:gd name="connsiteX25" fmla="*/ 622169 w 650449"/>
              <a:gd name="connsiteY25" fmla="*/ 886281 h 1065390"/>
              <a:gd name="connsiteX26" fmla="*/ 631596 w 650449"/>
              <a:gd name="connsiteY26" fmla="*/ 858000 h 1065390"/>
              <a:gd name="connsiteX27" fmla="*/ 650449 w 650449"/>
              <a:gd name="connsiteY27" fmla="*/ 829720 h 1065390"/>
              <a:gd name="connsiteX28" fmla="*/ 641023 w 650449"/>
              <a:gd name="connsiteY28" fmla="*/ 763732 h 1065390"/>
              <a:gd name="connsiteX29" fmla="*/ 631596 w 650449"/>
              <a:gd name="connsiteY29" fmla="*/ 735452 h 1065390"/>
              <a:gd name="connsiteX30" fmla="*/ 622169 w 650449"/>
              <a:gd name="connsiteY30" fmla="*/ 669464 h 1065390"/>
              <a:gd name="connsiteX31" fmla="*/ 631596 w 650449"/>
              <a:gd name="connsiteY31" fmla="*/ 282965 h 1065390"/>
              <a:gd name="connsiteX32" fmla="*/ 631596 w 650449"/>
              <a:gd name="connsiteY32" fmla="*/ 103856 h 1065390"/>
              <a:gd name="connsiteX33" fmla="*/ 603315 w 650449"/>
              <a:gd name="connsiteY33" fmla="*/ 47295 h 1065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50449" h="1065390">
                <a:moveTo>
                  <a:pt x="603315" y="47295"/>
                </a:moveTo>
                <a:cubicBezTo>
                  <a:pt x="590746" y="33155"/>
                  <a:pt x="571718" y="28726"/>
                  <a:pt x="556181" y="19015"/>
                </a:cubicBezTo>
                <a:cubicBezTo>
                  <a:pt x="546574" y="13010"/>
                  <a:pt x="539076" y="-1702"/>
                  <a:pt x="527901" y="161"/>
                </a:cubicBezTo>
                <a:cubicBezTo>
                  <a:pt x="507055" y="3635"/>
                  <a:pt x="493890" y="45239"/>
                  <a:pt x="480767" y="56722"/>
                </a:cubicBezTo>
                <a:cubicBezTo>
                  <a:pt x="463714" y="71643"/>
                  <a:pt x="424206" y="94429"/>
                  <a:pt x="424206" y="94429"/>
                </a:cubicBezTo>
                <a:cubicBezTo>
                  <a:pt x="356897" y="71993"/>
                  <a:pt x="384181" y="86600"/>
                  <a:pt x="339365" y="56722"/>
                </a:cubicBezTo>
                <a:cubicBezTo>
                  <a:pt x="260891" y="76341"/>
                  <a:pt x="338476" y="52453"/>
                  <a:pt x="273377" y="85002"/>
                </a:cubicBezTo>
                <a:cubicBezTo>
                  <a:pt x="195327" y="124026"/>
                  <a:pt x="297858" y="59255"/>
                  <a:pt x="216816" y="113283"/>
                </a:cubicBezTo>
                <a:cubicBezTo>
                  <a:pt x="205164" y="111826"/>
                  <a:pt x="115862" y="102527"/>
                  <a:pt x="94268" y="94429"/>
                </a:cubicBezTo>
                <a:cubicBezTo>
                  <a:pt x="83660" y="90451"/>
                  <a:pt x="75415" y="81860"/>
                  <a:pt x="65988" y="75576"/>
                </a:cubicBezTo>
                <a:cubicBezTo>
                  <a:pt x="53419" y="78718"/>
                  <a:pt x="39060" y="77815"/>
                  <a:pt x="28280" y="85002"/>
                </a:cubicBezTo>
                <a:cubicBezTo>
                  <a:pt x="12618" y="95443"/>
                  <a:pt x="5377" y="125433"/>
                  <a:pt x="0" y="141563"/>
                </a:cubicBezTo>
                <a:cubicBezTo>
                  <a:pt x="3142" y="204408"/>
                  <a:pt x="5620" y="267290"/>
                  <a:pt x="9427" y="330099"/>
                </a:cubicBezTo>
                <a:cubicBezTo>
                  <a:pt x="15618" y="432250"/>
                  <a:pt x="18093" y="445799"/>
                  <a:pt x="28280" y="537489"/>
                </a:cubicBezTo>
                <a:cubicBezTo>
                  <a:pt x="31422" y="688318"/>
                  <a:pt x="31795" y="839230"/>
                  <a:pt x="37707" y="989976"/>
                </a:cubicBezTo>
                <a:cubicBezTo>
                  <a:pt x="38096" y="999905"/>
                  <a:pt x="39048" y="1012480"/>
                  <a:pt x="47134" y="1018256"/>
                </a:cubicBezTo>
                <a:cubicBezTo>
                  <a:pt x="63306" y="1029807"/>
                  <a:pt x="84841" y="1030826"/>
                  <a:pt x="103695" y="1037110"/>
                </a:cubicBezTo>
                <a:lnTo>
                  <a:pt x="131975" y="1046536"/>
                </a:lnTo>
                <a:cubicBezTo>
                  <a:pt x="141402" y="1049678"/>
                  <a:pt x="150616" y="1053553"/>
                  <a:pt x="160256" y="1055963"/>
                </a:cubicBezTo>
                <a:lnTo>
                  <a:pt x="197963" y="1065390"/>
                </a:lnTo>
                <a:cubicBezTo>
                  <a:pt x="279662" y="1062248"/>
                  <a:pt x="361658" y="1063594"/>
                  <a:pt x="443060" y="1055963"/>
                </a:cubicBezTo>
                <a:cubicBezTo>
                  <a:pt x="462847" y="1054108"/>
                  <a:pt x="480134" y="1041008"/>
                  <a:pt x="499621" y="1037110"/>
                </a:cubicBezTo>
                <a:lnTo>
                  <a:pt x="546755" y="1027683"/>
                </a:lnTo>
                <a:cubicBezTo>
                  <a:pt x="556182" y="1021398"/>
                  <a:pt x="567024" y="1016840"/>
                  <a:pt x="575035" y="1008829"/>
                </a:cubicBezTo>
                <a:cubicBezTo>
                  <a:pt x="598539" y="985325"/>
                  <a:pt x="594042" y="973752"/>
                  <a:pt x="603315" y="942842"/>
                </a:cubicBezTo>
                <a:cubicBezTo>
                  <a:pt x="609026" y="923807"/>
                  <a:pt x="615884" y="905135"/>
                  <a:pt x="622169" y="886281"/>
                </a:cubicBezTo>
                <a:cubicBezTo>
                  <a:pt x="625311" y="876854"/>
                  <a:pt x="626084" y="866268"/>
                  <a:pt x="631596" y="858000"/>
                </a:cubicBezTo>
                <a:lnTo>
                  <a:pt x="650449" y="829720"/>
                </a:lnTo>
                <a:cubicBezTo>
                  <a:pt x="647307" y="807724"/>
                  <a:pt x="645380" y="785520"/>
                  <a:pt x="641023" y="763732"/>
                </a:cubicBezTo>
                <a:cubicBezTo>
                  <a:pt x="639074" y="753988"/>
                  <a:pt x="633545" y="745196"/>
                  <a:pt x="631596" y="735452"/>
                </a:cubicBezTo>
                <a:cubicBezTo>
                  <a:pt x="627238" y="713664"/>
                  <a:pt x="625311" y="691460"/>
                  <a:pt x="622169" y="669464"/>
                </a:cubicBezTo>
                <a:cubicBezTo>
                  <a:pt x="625311" y="540631"/>
                  <a:pt x="626340" y="411729"/>
                  <a:pt x="631596" y="282965"/>
                </a:cubicBezTo>
                <a:cubicBezTo>
                  <a:pt x="637312" y="142933"/>
                  <a:pt x="654299" y="274126"/>
                  <a:pt x="631596" y="103856"/>
                </a:cubicBezTo>
                <a:cubicBezTo>
                  <a:pt x="626748" y="67494"/>
                  <a:pt x="615884" y="61435"/>
                  <a:pt x="603315" y="47295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323" y="4306226"/>
            <a:ext cx="461961" cy="934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877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Swimming Test</a:t>
            </a:r>
            <a:br>
              <a:rPr lang="en-US" dirty="0" smtClean="0"/>
            </a:br>
            <a:endParaRPr lang="ar-SA" dirty="0"/>
          </a:p>
        </p:txBody>
      </p:sp>
      <p:cxnSp>
        <p:nvCxnSpPr>
          <p:cNvPr id="17" name="رابط كسهم مستقيم 16"/>
          <p:cNvCxnSpPr/>
          <p:nvPr/>
        </p:nvCxnSpPr>
        <p:spPr>
          <a:xfrm flipH="1">
            <a:off x="1331640" y="1586409"/>
            <a:ext cx="3240361" cy="11225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>
            <a:off x="4572000" y="1586409"/>
            <a:ext cx="1" cy="10505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>
            <a:off x="4572000" y="1586409"/>
            <a:ext cx="3096344" cy="9064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مربع نص 24"/>
          <p:cNvSpPr txBox="1"/>
          <p:nvPr/>
        </p:nvSpPr>
        <p:spPr>
          <a:xfrm>
            <a:off x="467544" y="2814034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/>
              <a:t>Control mouse </a:t>
            </a:r>
            <a:endParaRPr lang="ar-SA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3419872" y="2708920"/>
            <a:ext cx="19442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/>
              <a:t>Depression mouse</a:t>
            </a:r>
          </a:p>
          <a:p>
            <a:pPr algn="ctr" rtl="0"/>
            <a:r>
              <a:rPr lang="en-US" b="1" dirty="0" smtClean="0"/>
              <a:t>(model ) </a:t>
            </a:r>
            <a:endParaRPr lang="ar-SA" b="1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7020272" y="2636912"/>
            <a:ext cx="172819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/>
              <a:t>Mouse with </a:t>
            </a:r>
            <a:r>
              <a:rPr lang="en-US" b="1" dirty="0" smtClean="0"/>
              <a:t>Antipsychotic </a:t>
            </a:r>
            <a:endParaRPr lang="ar-SA" b="1" dirty="0"/>
          </a:p>
        </p:txBody>
      </p:sp>
      <p:cxnSp>
        <p:nvCxnSpPr>
          <p:cNvPr id="29" name="رابط كسهم مستقيم 28"/>
          <p:cNvCxnSpPr>
            <a:stCxn id="26" idx="2"/>
          </p:cNvCxnSpPr>
          <p:nvPr/>
        </p:nvCxnSpPr>
        <p:spPr>
          <a:xfrm>
            <a:off x="4391980" y="3355251"/>
            <a:ext cx="0" cy="11538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مربع نص 29"/>
          <p:cNvSpPr txBox="1"/>
          <p:nvPr/>
        </p:nvSpPr>
        <p:spPr>
          <a:xfrm>
            <a:off x="3633259" y="4581128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Rapid despair </a:t>
            </a:r>
            <a:endParaRPr lang="ar-SA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6948264" y="4581128"/>
            <a:ext cx="18722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Resistant  despair </a:t>
            </a:r>
            <a:endParaRPr lang="ar-SA" dirty="0"/>
          </a:p>
        </p:txBody>
      </p:sp>
      <p:cxnSp>
        <p:nvCxnSpPr>
          <p:cNvPr id="32" name="رابط كسهم مستقيم 31"/>
          <p:cNvCxnSpPr/>
          <p:nvPr/>
        </p:nvCxnSpPr>
        <p:spPr>
          <a:xfrm>
            <a:off x="7796336" y="3427259"/>
            <a:ext cx="0" cy="10818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33259" y="1217077"/>
            <a:ext cx="230689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/>
              <a:t>Three groups of mice </a:t>
            </a:r>
            <a:endParaRPr lang="ar-SA" b="1" dirty="0"/>
          </a:p>
        </p:txBody>
      </p:sp>
      <p:sp>
        <p:nvSpPr>
          <p:cNvPr id="22" name="مربع نص 30"/>
          <p:cNvSpPr txBox="1"/>
          <p:nvPr/>
        </p:nvSpPr>
        <p:spPr>
          <a:xfrm>
            <a:off x="6264898" y="5085184"/>
            <a:ext cx="27363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Long Active swimming time (increased mobility ) </a:t>
            </a:r>
            <a:endParaRPr lang="ar-SA" dirty="0"/>
          </a:p>
        </p:txBody>
      </p:sp>
      <p:sp>
        <p:nvSpPr>
          <p:cNvPr id="23" name="مربع نص 30"/>
          <p:cNvSpPr txBox="1"/>
          <p:nvPr/>
        </p:nvSpPr>
        <p:spPr>
          <a:xfrm>
            <a:off x="2771800" y="5085184"/>
            <a:ext cx="300364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low Active swimming time (increased immobility)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1464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7344816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3 - </a:t>
            </a:r>
            <a:r>
              <a:rPr lang="en-US" dirty="0" smtClean="0"/>
              <a:t>A 6-minute </a:t>
            </a:r>
            <a:r>
              <a:rPr lang="en-US" dirty="0"/>
              <a:t>session was </a:t>
            </a:r>
            <a:r>
              <a:rPr lang="en-US" dirty="0" smtClean="0"/>
              <a:t>employed (control mouse) , </a:t>
            </a:r>
            <a:r>
              <a:rPr lang="en-US" dirty="0"/>
              <a:t>and </a:t>
            </a:r>
            <a:r>
              <a:rPr lang="en-US" dirty="0" smtClean="0"/>
              <a:t>mobility </a:t>
            </a:r>
            <a:r>
              <a:rPr lang="en-US" dirty="0"/>
              <a:t>time was scored only during the final 4 minutes, </a:t>
            </a:r>
            <a:r>
              <a:rPr lang="en-US" u="sng" dirty="0"/>
              <a:t>to eliminate the period of escape activity</a:t>
            </a:r>
            <a:r>
              <a:rPr lang="en-US" u="sng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132856"/>
            <a:ext cx="5112568" cy="29148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67136" y="4725144"/>
            <a:ext cx="187220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2400" b="1" dirty="0" smtClean="0"/>
              <a:t>Active</a:t>
            </a:r>
            <a:r>
              <a:rPr lang="en-US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2674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/>
          <p:nvPr/>
        </p:nvCxnSpPr>
        <p:spPr>
          <a:xfrm>
            <a:off x="1990724" y="1268760"/>
            <a:ext cx="46805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11760" y="548680"/>
            <a:ext cx="40324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Duration of the </a:t>
            </a:r>
            <a:r>
              <a:rPr lang="en-US" dirty="0" smtClean="0"/>
              <a:t>experiment = 6 minutes </a:t>
            </a:r>
            <a:endParaRPr lang="ar-SA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711948" y="1052736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50213" y="1337564"/>
            <a:ext cx="11521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2 minutes </a:t>
            </a:r>
            <a:endParaRPr lang="ar-SA" dirty="0"/>
          </a:p>
        </p:txBody>
      </p:sp>
      <p:sp>
        <p:nvSpPr>
          <p:cNvPr id="22" name="Rectangle 21"/>
          <p:cNvSpPr/>
          <p:nvPr/>
        </p:nvSpPr>
        <p:spPr>
          <a:xfrm>
            <a:off x="3923928" y="1348763"/>
            <a:ext cx="2970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dirty="0"/>
              <a:t>The last 4 </a:t>
            </a:r>
            <a:r>
              <a:rPr lang="en-US" dirty="0" smtClean="0"/>
              <a:t>minutes is </a:t>
            </a:r>
            <a:r>
              <a:rPr lang="en-US" dirty="0"/>
              <a:t>counted </a:t>
            </a:r>
            <a:endParaRPr lang="ar-SA" dirty="0"/>
          </a:p>
        </p:txBody>
      </p:sp>
      <p:sp>
        <p:nvSpPr>
          <p:cNvPr id="23" name="TextBox 22"/>
          <p:cNvSpPr txBox="1"/>
          <p:nvPr/>
        </p:nvSpPr>
        <p:spPr>
          <a:xfrm>
            <a:off x="1126628" y="1060565"/>
            <a:ext cx="8640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1" dirty="0" smtClean="0"/>
              <a:t>Zero time </a:t>
            </a:r>
            <a:endParaRPr lang="ar-SA" sz="1200" b="1" dirty="0"/>
          </a:p>
        </p:txBody>
      </p:sp>
      <p:sp>
        <p:nvSpPr>
          <p:cNvPr id="25" name="Rectangle 24"/>
          <p:cNvSpPr/>
          <p:nvPr/>
        </p:nvSpPr>
        <p:spPr>
          <a:xfrm>
            <a:off x="2107105" y="2213956"/>
            <a:ext cx="1135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Neglected</a:t>
            </a:r>
            <a:endParaRPr lang="ar-SA" dirty="0"/>
          </a:p>
        </p:txBody>
      </p:sp>
      <p:sp>
        <p:nvSpPr>
          <p:cNvPr id="26" name="Down Arrow 25"/>
          <p:cNvSpPr/>
          <p:nvPr/>
        </p:nvSpPr>
        <p:spPr>
          <a:xfrm>
            <a:off x="2627784" y="1694320"/>
            <a:ext cx="233884" cy="504056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TextBox 26"/>
          <p:cNvSpPr txBox="1"/>
          <p:nvPr/>
        </p:nvSpPr>
        <p:spPr>
          <a:xfrm>
            <a:off x="2627784" y="2924944"/>
            <a:ext cx="6066532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285750" indent="-285750" algn="l" rtl="0">
              <a:buFontTx/>
              <a:buChar char="-"/>
            </a:pPr>
            <a:r>
              <a:rPr lang="en-US" dirty="0" smtClean="0"/>
              <a:t>We Record the time(each minute) which is the mouse </a:t>
            </a:r>
            <a:r>
              <a:rPr lang="en-US" u="sng" dirty="0" smtClean="0"/>
              <a:t>is </a:t>
            </a:r>
            <a:r>
              <a:rPr lang="en-US" b="1" u="sng" dirty="0" smtClean="0"/>
              <a:t>active</a:t>
            </a:r>
            <a:r>
              <a:rPr lang="en-US" u="sng" dirty="0" smtClean="0"/>
              <a:t> </a:t>
            </a:r>
            <a:r>
              <a:rPr lang="en-US" dirty="0" smtClean="0"/>
              <a:t>and</a:t>
            </a:r>
          </a:p>
          <a:p>
            <a:pPr marL="285750" indent="-285750" algn="l" rtl="0">
              <a:buFontTx/>
              <a:buChar char="-"/>
            </a:pPr>
            <a:r>
              <a:rPr lang="en-US" dirty="0" smtClean="0"/>
              <a:t> </a:t>
            </a:r>
            <a:r>
              <a:rPr lang="en-US" u="sng" dirty="0" smtClean="0"/>
              <a:t>Stop</a:t>
            </a:r>
            <a:r>
              <a:rPr lang="en-US" dirty="0" smtClean="0"/>
              <a:t> the time when it is </a:t>
            </a:r>
            <a:r>
              <a:rPr lang="en-US" u="sng" dirty="0" smtClean="0"/>
              <a:t>non-active</a:t>
            </a:r>
            <a:r>
              <a:rPr lang="en-US" dirty="0" smtClean="0"/>
              <a:t> (immobility= </a:t>
            </a:r>
            <a:r>
              <a:rPr lang="en-US" dirty="0"/>
              <a:t>passive floating, or making </a:t>
            </a:r>
            <a:r>
              <a:rPr lang="en-US" dirty="0" smtClean="0"/>
              <a:t>only movements </a:t>
            </a:r>
            <a:r>
              <a:rPr lang="en-US" dirty="0"/>
              <a:t>necessary to remain </a:t>
            </a:r>
            <a:r>
              <a:rPr lang="en-US" dirty="0" smtClean="0"/>
              <a:t>afloat)</a:t>
            </a:r>
            <a:endParaRPr lang="en-US" dirty="0"/>
          </a:p>
          <a:p>
            <a:pPr algn="l" rtl="0"/>
            <a:endParaRPr lang="ar-SA" dirty="0"/>
          </a:p>
        </p:txBody>
      </p:sp>
      <p:sp>
        <p:nvSpPr>
          <p:cNvPr id="29" name="Down Arrow 28"/>
          <p:cNvSpPr/>
          <p:nvPr/>
        </p:nvSpPr>
        <p:spPr>
          <a:xfrm>
            <a:off x="4886181" y="1718094"/>
            <a:ext cx="269971" cy="99082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892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H="1">
            <a:off x="2195736" y="415036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167789" y="191683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204120" y="270892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195736" y="342900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9552" y="5589240"/>
            <a:ext cx="77768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Conclusion : -</a:t>
            </a:r>
            <a:endParaRPr lang="ar-SA" dirty="0"/>
          </a:p>
        </p:txBody>
      </p:sp>
      <p:grpSp>
        <p:nvGrpSpPr>
          <p:cNvPr id="2" name="Group 1"/>
          <p:cNvGrpSpPr/>
          <p:nvPr/>
        </p:nvGrpSpPr>
        <p:grpSpPr>
          <a:xfrm>
            <a:off x="1331641" y="1484784"/>
            <a:ext cx="6264695" cy="3634832"/>
            <a:chOff x="1331641" y="1484784"/>
            <a:chExt cx="6264695" cy="3634832"/>
          </a:xfrm>
        </p:grpSpPr>
        <p:grpSp>
          <p:nvGrpSpPr>
            <p:cNvPr id="10" name="Group 9"/>
            <p:cNvGrpSpPr/>
            <p:nvPr/>
          </p:nvGrpSpPr>
          <p:grpSpPr>
            <a:xfrm>
              <a:off x="2483768" y="1484784"/>
              <a:ext cx="5112568" cy="3096344"/>
              <a:chOff x="1979712" y="620688"/>
              <a:chExt cx="5112568" cy="3096344"/>
            </a:xfrm>
          </p:grpSpPr>
          <p:cxnSp>
            <p:nvCxnSpPr>
              <p:cNvPr id="3" name="Straight Connector 2"/>
              <p:cNvCxnSpPr/>
              <p:nvPr/>
            </p:nvCxnSpPr>
            <p:spPr>
              <a:xfrm>
                <a:off x="1979712" y="620688"/>
                <a:ext cx="0" cy="309634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1979712" y="3717032"/>
                <a:ext cx="5112568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2987824" y="4750284"/>
              <a:ext cx="93610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dirty="0" smtClean="0"/>
                <a:t>Control </a:t>
              </a:r>
              <a:endParaRPr lang="ar-SA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72200" y="4725144"/>
              <a:ext cx="93610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dirty="0" smtClean="0"/>
                <a:t>AP </a:t>
              </a:r>
              <a:endParaRPr lang="ar-SA" dirty="0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652264" y="2740226"/>
              <a:ext cx="182042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2400" b="1" dirty="0" smtClean="0"/>
                <a:t>Active time </a:t>
              </a:r>
              <a:endParaRPr lang="ar-SA" sz="24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78471" y="1916832"/>
              <a:ext cx="851298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400" dirty="0" smtClean="0"/>
                <a:t>240 sec</a:t>
              </a:r>
              <a:endParaRPr lang="ar-SA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778471" y="3419719"/>
              <a:ext cx="927719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400" dirty="0" smtClean="0"/>
                <a:t>120 sec</a:t>
              </a:r>
              <a:endParaRPr lang="ar-SA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01187" y="2708920"/>
              <a:ext cx="970613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400" dirty="0" smtClean="0"/>
                <a:t>180 sec</a:t>
              </a:r>
              <a:endParaRPr lang="ar-SA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37396" y="4077549"/>
              <a:ext cx="648071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400" dirty="0" smtClean="0"/>
                <a:t>60 sec</a:t>
              </a:r>
              <a:endParaRPr lang="ar-SA" sz="1400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203848" y="3140968"/>
              <a:ext cx="504056" cy="1440160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9" name="TextBox 18"/>
            <p:cNvSpPr txBox="1"/>
            <p:nvPr/>
          </p:nvSpPr>
          <p:spPr>
            <a:xfrm>
              <a:off x="4427984" y="4725144"/>
              <a:ext cx="136815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dirty="0" smtClean="0"/>
                <a:t>depression</a:t>
              </a:r>
              <a:endParaRPr lang="ar-SA" dirty="0"/>
            </a:p>
          </p:txBody>
        </p:sp>
        <p:sp>
          <p:nvSpPr>
            <p:cNvPr id="30" name="Rounded Rectangle 24"/>
            <p:cNvSpPr/>
            <p:nvPr/>
          </p:nvSpPr>
          <p:spPr>
            <a:xfrm>
              <a:off x="6300192" y="2348880"/>
              <a:ext cx="504056" cy="2232248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1" name="Rounded Rectangle 24"/>
            <p:cNvSpPr/>
            <p:nvPr/>
          </p:nvSpPr>
          <p:spPr>
            <a:xfrm>
              <a:off x="4716016" y="3717032"/>
              <a:ext cx="504056" cy="86409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</p:spTree>
    <p:extLst>
      <p:ext uri="{BB962C8B-B14F-4D97-AF65-F5344CB8AC3E}">
        <p14:creationId xmlns:p14="http://schemas.microsoft.com/office/powerpoint/2010/main" val="70823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3019153" y="980728"/>
            <a:ext cx="3168352" cy="1080120"/>
          </a:xfrm>
          <a:prstGeom prst="fram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Antipsychotic drugs </a:t>
            </a:r>
            <a:endParaRPr lang="ar-S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3117678"/>
            <a:ext cx="3168352" cy="1080120"/>
          </a:xfrm>
          <a:prstGeom prst="fram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l" rtl="0"/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Antischizophrenia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drugs</a:t>
            </a:r>
          </a:p>
        </p:txBody>
      </p:sp>
      <p:sp>
        <p:nvSpPr>
          <p:cNvPr id="4" name="Frame 3"/>
          <p:cNvSpPr/>
          <p:nvPr/>
        </p:nvSpPr>
        <p:spPr>
          <a:xfrm>
            <a:off x="5975648" y="3117678"/>
            <a:ext cx="3168352" cy="1080120"/>
          </a:xfrm>
          <a:prstGeom prst="fram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0"/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Neuroleptic drugs </a:t>
            </a:r>
            <a:endParaRPr lang="ar-SA" dirty="0">
              <a:solidFill>
                <a:schemeClr val="tx1"/>
              </a:solidFill>
              <a:latin typeface="Aharoni" pitchFamily="2" charset="-79"/>
            </a:endParaRPr>
          </a:p>
        </p:txBody>
      </p:sp>
      <p:sp>
        <p:nvSpPr>
          <p:cNvPr id="5" name="Frame 4"/>
          <p:cNvSpPr/>
          <p:nvPr/>
        </p:nvSpPr>
        <p:spPr>
          <a:xfrm>
            <a:off x="3014885" y="5013176"/>
            <a:ext cx="3168352" cy="1080120"/>
          </a:xfrm>
          <a:prstGeom prst="fram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0"/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Major tranquilizers </a:t>
            </a:r>
            <a:endParaRPr lang="ar-SA" dirty="0">
              <a:solidFill>
                <a:schemeClr val="tx1"/>
              </a:solidFill>
              <a:latin typeface="Aharoni" pitchFamily="2" charset="-79"/>
            </a:endParaRPr>
          </a:p>
        </p:txBody>
      </p:sp>
      <p:sp>
        <p:nvSpPr>
          <p:cNvPr id="7" name="Circular Arrow 6"/>
          <p:cNvSpPr/>
          <p:nvPr/>
        </p:nvSpPr>
        <p:spPr>
          <a:xfrm>
            <a:off x="2924454" y="1844824"/>
            <a:ext cx="3231722" cy="3456384"/>
          </a:xfrm>
          <a:prstGeom prst="circularArrow">
            <a:avLst>
              <a:gd name="adj1" fmla="val 10104"/>
              <a:gd name="adj2" fmla="val 1640838"/>
              <a:gd name="adj3" fmla="val 20493474"/>
              <a:gd name="adj4" fmla="val 2198525"/>
              <a:gd name="adj5" fmla="val 1243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0"/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Used to </a:t>
            </a:r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rtl="0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treat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schizophrenia </a:t>
            </a:r>
            <a:endParaRPr lang="ar-S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Bent Arrow 7"/>
          <p:cNvSpPr/>
          <p:nvPr/>
        </p:nvSpPr>
        <p:spPr>
          <a:xfrm rot="5400000">
            <a:off x="6274902" y="1322468"/>
            <a:ext cx="1656184" cy="1850780"/>
          </a:xfrm>
          <a:prstGeom prst="bentArrow">
            <a:avLst>
              <a:gd name="adj1" fmla="val 16864"/>
              <a:gd name="adj2" fmla="val 20641"/>
              <a:gd name="adj3" fmla="val 23838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>
            <a:off x="1358701" y="1196752"/>
            <a:ext cx="1656184" cy="1933502"/>
          </a:xfrm>
          <a:prstGeom prst="bentArrow">
            <a:avLst>
              <a:gd name="adj1" fmla="val 16864"/>
              <a:gd name="adj2" fmla="val 20641"/>
              <a:gd name="adj3" fmla="val 23838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rot="16200000">
            <a:off x="1239292" y="4074121"/>
            <a:ext cx="1656184" cy="1903537"/>
          </a:xfrm>
          <a:prstGeom prst="bentArrow">
            <a:avLst>
              <a:gd name="adj1" fmla="val 16864"/>
              <a:gd name="adj2" fmla="val 20641"/>
              <a:gd name="adj3" fmla="val 23838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1" name="Bent Arrow 10"/>
          <p:cNvSpPr/>
          <p:nvPr/>
        </p:nvSpPr>
        <p:spPr>
          <a:xfrm rot="10800000">
            <a:off x="6187505" y="4188314"/>
            <a:ext cx="1656184" cy="1904982"/>
          </a:xfrm>
          <a:prstGeom prst="bentArrow">
            <a:avLst>
              <a:gd name="adj1" fmla="val 16864"/>
              <a:gd name="adj2" fmla="val 20641"/>
              <a:gd name="adj3" fmla="val 23838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91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77232" y="2276872"/>
            <a:ext cx="4572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0"/>
            <a:r>
              <a:rPr lang="en-US" b="1" dirty="0" smtClean="0"/>
              <a:t>Describe the fragmented thinking of people with the disorder</a:t>
            </a:r>
            <a:endParaRPr lang="ar-SA" b="1" dirty="0"/>
          </a:p>
        </p:txBody>
      </p:sp>
      <p:sp>
        <p:nvSpPr>
          <p:cNvPr id="5" name="Rectangle 4"/>
          <p:cNvSpPr/>
          <p:nvPr/>
        </p:nvSpPr>
        <p:spPr>
          <a:xfrm>
            <a:off x="2377232" y="332656"/>
            <a:ext cx="43504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Schizophrenia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5816" y="1364700"/>
            <a:ext cx="720080" cy="369332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Split </a:t>
            </a:r>
            <a:endParaRPr lang="ar-SA" dirty="0"/>
          </a:p>
        </p:txBody>
      </p:sp>
      <p:sp>
        <p:nvSpPr>
          <p:cNvPr id="7" name="TextBox 6"/>
          <p:cNvSpPr txBox="1"/>
          <p:nvPr/>
        </p:nvSpPr>
        <p:spPr>
          <a:xfrm>
            <a:off x="5040052" y="1355657"/>
            <a:ext cx="792088" cy="369332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Mind </a:t>
            </a:r>
            <a:endParaRPr lang="ar-SA" dirty="0"/>
          </a:p>
        </p:txBody>
      </p:sp>
      <p:sp>
        <p:nvSpPr>
          <p:cNvPr id="8" name="TextBox 7"/>
          <p:cNvSpPr txBox="1"/>
          <p:nvPr/>
        </p:nvSpPr>
        <p:spPr>
          <a:xfrm>
            <a:off x="267999" y="3933056"/>
            <a:ext cx="8568952" cy="193899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2000" b="1" dirty="0" smtClean="0"/>
              <a:t>Is a serious brain illness which are characterized by severe problems with a person’s </a:t>
            </a:r>
          </a:p>
          <a:p>
            <a:pPr marL="342900" indent="-342900" algn="l" rtl="0">
              <a:buFontTx/>
              <a:buChar char="-"/>
            </a:pPr>
            <a:r>
              <a:rPr lang="en-US" sz="2000" b="1" dirty="0" smtClean="0"/>
              <a:t>thoughts, </a:t>
            </a:r>
          </a:p>
          <a:p>
            <a:pPr marL="342900" indent="-342900" algn="l" rtl="0">
              <a:buFontTx/>
              <a:buChar char="-"/>
            </a:pPr>
            <a:r>
              <a:rPr lang="en-US" sz="2000" b="1" dirty="0" smtClean="0"/>
              <a:t>feelings,</a:t>
            </a:r>
          </a:p>
          <a:p>
            <a:pPr marL="342900" indent="-342900" algn="l" rtl="0">
              <a:buFontTx/>
              <a:buChar char="-"/>
            </a:pPr>
            <a:r>
              <a:rPr lang="en-US" sz="2000" b="1" dirty="0" smtClean="0"/>
              <a:t> behavior,</a:t>
            </a:r>
          </a:p>
          <a:p>
            <a:pPr marL="342900" indent="-342900" algn="l" rtl="0">
              <a:buFontTx/>
              <a:buChar char="-"/>
            </a:pPr>
            <a:r>
              <a:rPr lang="en-US" sz="2000" b="1" dirty="0" smtClean="0"/>
              <a:t> and use of words and language. </a:t>
            </a:r>
            <a:endParaRPr lang="ar-SA" sz="20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483768" y="1226097"/>
            <a:ext cx="158417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355976" y="1226097"/>
            <a:ext cx="21602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2"/>
            <a:endCxn id="2" idx="0"/>
          </p:cNvCxnSpPr>
          <p:nvPr/>
        </p:nvCxnSpPr>
        <p:spPr>
          <a:xfrm flipH="1">
            <a:off x="4663232" y="1724989"/>
            <a:ext cx="772864" cy="5518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2"/>
            <a:endCxn id="2" idx="0"/>
          </p:cNvCxnSpPr>
          <p:nvPr/>
        </p:nvCxnSpPr>
        <p:spPr>
          <a:xfrm>
            <a:off x="3275856" y="1734032"/>
            <a:ext cx="1387376" cy="5428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90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00750712"/>
              </p:ext>
            </p:extLst>
          </p:nvPr>
        </p:nvGraphicFramePr>
        <p:xfrm>
          <a:off x="0" y="476672"/>
          <a:ext cx="914400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746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988840"/>
            <a:ext cx="813690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do all antipsychotic in  have common? 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4581128"/>
            <a:ext cx="8280920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3200" dirty="0" smtClean="0">
                <a:cs typeface="+mj-cs"/>
              </a:rPr>
              <a:t>They reduce </a:t>
            </a:r>
            <a:r>
              <a:rPr lang="en-US" sz="3200" b="1" dirty="0" smtClean="0">
                <a:cs typeface="+mj-cs"/>
              </a:rPr>
              <a:t>dopaminergic</a:t>
            </a:r>
            <a:r>
              <a:rPr lang="en-US" sz="3200" dirty="0" smtClean="0">
                <a:cs typeface="+mj-cs"/>
              </a:rPr>
              <a:t> neurotransmission  </a:t>
            </a:r>
            <a:endParaRPr lang="ar-SA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6641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495" y="1196752"/>
            <a:ext cx="9144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Dopaminergic pathway in CNS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2228" y="3718365"/>
            <a:ext cx="5544616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l" rtl="0">
              <a:buFont typeface="Wingdings" pitchFamily="2" charset="2"/>
              <a:buChar char="v"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Mesolimbic pathway 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algn="l" rtl="0"/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l" rtl="0">
              <a:buFont typeface="Wingdings" pitchFamily="2" charset="2"/>
              <a:buChar char="v"/>
            </a:pP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Mesocortical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pathway 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algn="l" rtl="0"/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2636912"/>
            <a:ext cx="55446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/>
              <a:t>We will discuss  only two pathways 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11043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4325285" cy="3798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3629" y="4099577"/>
            <a:ext cx="259228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Mesolimbic pathway </a:t>
            </a:r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 rot="10800000" flipH="1" flipV="1">
            <a:off x="323528" y="4699742"/>
            <a:ext cx="352839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b="1" dirty="0" smtClean="0"/>
              <a:t>Excess activity implicated in:  </a:t>
            </a:r>
          </a:p>
          <a:p>
            <a:pPr marL="285750" indent="-285750" algn="l" rtl="0">
              <a:buFontTx/>
              <a:buChar char="-"/>
            </a:pPr>
            <a:r>
              <a:rPr lang="en-US" b="1" dirty="0" smtClean="0"/>
              <a:t>Positive symptom schizophrenia</a:t>
            </a:r>
          </a:p>
          <a:p>
            <a:pPr algn="l" rtl="0"/>
            <a:r>
              <a:rPr lang="en-US" b="1" dirty="0" smtClean="0"/>
              <a:t>e.g. </a:t>
            </a:r>
          </a:p>
          <a:p>
            <a:pPr algn="l" rtl="0"/>
            <a:r>
              <a:rPr lang="en-US" b="1" dirty="0" smtClean="0"/>
              <a:t>       - hallucinations</a:t>
            </a:r>
          </a:p>
          <a:p>
            <a:pPr algn="l" rtl="0"/>
            <a:r>
              <a:rPr lang="en-US" b="1" dirty="0" smtClean="0"/>
              <a:t>       -</a:t>
            </a:r>
            <a:r>
              <a:rPr lang="en-US" b="1" dirty="0"/>
              <a:t> delusions</a:t>
            </a:r>
          </a:p>
          <a:p>
            <a:pPr algn="l" rtl="0"/>
            <a:endParaRPr lang="en-US" b="1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145"/>
            <a:ext cx="4392488" cy="3687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472100" y="3966526"/>
            <a:ext cx="259228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dirty="0" err="1" smtClean="0"/>
              <a:t>Mesocortical</a:t>
            </a:r>
            <a:r>
              <a:rPr lang="en-US" dirty="0" smtClean="0"/>
              <a:t> pathway </a:t>
            </a:r>
            <a:endParaRPr lang="ar-SA" dirty="0"/>
          </a:p>
        </p:txBody>
      </p:sp>
      <p:sp>
        <p:nvSpPr>
          <p:cNvPr id="7" name="Rectangle 6"/>
          <p:cNvSpPr/>
          <p:nvPr/>
        </p:nvSpPr>
        <p:spPr>
          <a:xfrm>
            <a:off x="5076056" y="4459124"/>
            <a:ext cx="3888432" cy="23083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b="1" dirty="0"/>
              <a:t>Diminished activity implicated in </a:t>
            </a:r>
            <a:r>
              <a:rPr lang="en-US" b="1" dirty="0" smtClean="0"/>
              <a:t>:</a:t>
            </a:r>
          </a:p>
          <a:p>
            <a:pPr marL="285750" indent="-285750" algn="l" rtl="0">
              <a:buFontTx/>
              <a:buChar char="-"/>
            </a:pPr>
            <a:r>
              <a:rPr lang="en-US" b="1" dirty="0" smtClean="0"/>
              <a:t>Negative </a:t>
            </a:r>
            <a:r>
              <a:rPr lang="en-US" b="1" dirty="0"/>
              <a:t>symptoms of </a:t>
            </a:r>
            <a:r>
              <a:rPr lang="en-US" b="1" dirty="0" smtClean="0"/>
              <a:t>schizophrenia  e.g. </a:t>
            </a:r>
          </a:p>
          <a:p>
            <a:pPr algn="l" rtl="0"/>
            <a:r>
              <a:rPr lang="en-US" b="1" dirty="0" smtClean="0"/>
              <a:t>Restrictions </a:t>
            </a:r>
            <a:r>
              <a:rPr lang="en-US" b="1" dirty="0"/>
              <a:t>in </a:t>
            </a:r>
            <a:endParaRPr lang="en-US" b="1" dirty="0" smtClean="0"/>
          </a:p>
          <a:p>
            <a:pPr marL="285750" indent="-285750" algn="l" rtl="0">
              <a:buFontTx/>
              <a:buChar char="-"/>
            </a:pPr>
            <a:r>
              <a:rPr lang="en-US" b="1" dirty="0" smtClean="0"/>
              <a:t>emotion</a:t>
            </a:r>
            <a:r>
              <a:rPr lang="en-US" b="1" dirty="0"/>
              <a:t>, </a:t>
            </a:r>
            <a:endParaRPr lang="en-US" b="1" dirty="0" smtClean="0"/>
          </a:p>
          <a:p>
            <a:pPr marL="285750" indent="-285750" algn="l" rtl="0">
              <a:buFontTx/>
              <a:buChar char="-"/>
            </a:pPr>
            <a:r>
              <a:rPr lang="en-US" b="1" dirty="0" smtClean="0"/>
              <a:t>thought</a:t>
            </a:r>
            <a:r>
              <a:rPr lang="en-US" b="1" dirty="0"/>
              <a:t>, </a:t>
            </a:r>
            <a:endParaRPr lang="en-US" b="1" dirty="0" smtClean="0"/>
          </a:p>
          <a:p>
            <a:pPr marL="285750" indent="-285750" algn="l" rtl="0">
              <a:buFontTx/>
              <a:buChar char="-"/>
            </a:pPr>
            <a:r>
              <a:rPr lang="en-US" b="1" dirty="0" smtClean="0"/>
              <a:t>speech</a:t>
            </a:r>
            <a:r>
              <a:rPr lang="en-US" b="1" dirty="0"/>
              <a:t>, </a:t>
            </a:r>
            <a:endParaRPr lang="en-US" b="1" dirty="0" smtClean="0"/>
          </a:p>
          <a:p>
            <a:pPr marL="285750" indent="-285750" algn="l" rtl="0">
              <a:buFontTx/>
              <a:buChar char="-"/>
            </a:pPr>
            <a:r>
              <a:rPr lang="en-US" b="1" dirty="0" smtClean="0"/>
              <a:t>pleasure </a:t>
            </a:r>
            <a:r>
              <a:rPr lang="en-US" b="1" dirty="0"/>
              <a:t>and attention</a:t>
            </a:r>
            <a:r>
              <a:rPr lang="en-US" b="1" dirty="0" smtClean="0"/>
              <a:t>.</a:t>
            </a:r>
          </a:p>
        </p:txBody>
      </p:sp>
      <p:cxnSp>
        <p:nvCxnSpPr>
          <p:cNvPr id="10" name="Straight Arrow Connector 9"/>
          <p:cNvCxnSpPr>
            <a:stCxn id="3" idx="0"/>
          </p:cNvCxnSpPr>
          <p:nvPr/>
        </p:nvCxnSpPr>
        <p:spPr>
          <a:xfrm flipV="1">
            <a:off x="1949773" y="2204864"/>
            <a:ext cx="212869" cy="18947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27" idx="2"/>
          </p:cNvCxnSpPr>
          <p:nvPr/>
        </p:nvCxnSpPr>
        <p:spPr>
          <a:xfrm flipV="1">
            <a:off x="6768244" y="2204864"/>
            <a:ext cx="540060" cy="17106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47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988840"/>
            <a:ext cx="813690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do all antipsychotic in  have common? 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4581128"/>
            <a:ext cx="8280920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3200" dirty="0" smtClean="0">
                <a:cs typeface="+mj-cs"/>
              </a:rPr>
              <a:t>They reduce </a:t>
            </a:r>
            <a:r>
              <a:rPr lang="en-US" sz="3200" b="1" dirty="0" smtClean="0">
                <a:cs typeface="+mj-cs"/>
              </a:rPr>
              <a:t>dopaminergic</a:t>
            </a:r>
            <a:r>
              <a:rPr lang="en-US" sz="3200" dirty="0" smtClean="0">
                <a:cs typeface="+mj-cs"/>
              </a:rPr>
              <a:t> neurotransmission  </a:t>
            </a:r>
            <a:endParaRPr lang="ar-SA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1293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584258" y="3244975"/>
            <a:ext cx="1944216" cy="936104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D</a:t>
            </a:r>
            <a:r>
              <a:rPr lang="en-US" sz="1050" b="1" dirty="0" smtClean="0"/>
              <a:t>2 </a:t>
            </a:r>
            <a:r>
              <a:rPr lang="en-US" b="1" dirty="0" smtClean="0"/>
              <a:t>receptor </a:t>
            </a:r>
            <a:endParaRPr lang="ar-SA" b="1" dirty="0"/>
          </a:p>
        </p:txBody>
      </p:sp>
      <p:sp>
        <p:nvSpPr>
          <p:cNvPr id="5" name="Rounded Rectangle 4"/>
          <p:cNvSpPr/>
          <p:nvPr/>
        </p:nvSpPr>
        <p:spPr>
          <a:xfrm>
            <a:off x="664771" y="3165209"/>
            <a:ext cx="1944216" cy="936104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D</a:t>
            </a:r>
            <a:r>
              <a:rPr lang="en-US" sz="1050" b="1" dirty="0" smtClean="0"/>
              <a:t>2 </a:t>
            </a:r>
            <a:r>
              <a:rPr lang="en-US" b="1" dirty="0" smtClean="0"/>
              <a:t>receptor </a:t>
            </a:r>
            <a:endParaRPr lang="ar-SA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955417" y="1653041"/>
            <a:ext cx="1260140" cy="1944216"/>
            <a:chOff x="1457654" y="548680"/>
            <a:chExt cx="1260140" cy="1944216"/>
          </a:xfrm>
        </p:grpSpPr>
        <p:sp>
          <p:nvSpPr>
            <p:cNvPr id="6" name="Rounded Rectangle 5"/>
            <p:cNvSpPr/>
            <p:nvPr/>
          </p:nvSpPr>
          <p:spPr>
            <a:xfrm>
              <a:off x="1835696" y="1052736"/>
              <a:ext cx="504056" cy="144016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" name="Oval 6"/>
            <p:cNvSpPr/>
            <p:nvPr/>
          </p:nvSpPr>
          <p:spPr>
            <a:xfrm>
              <a:off x="1457654" y="548680"/>
              <a:ext cx="1260140" cy="10801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b="1" dirty="0" smtClean="0"/>
                <a:t>Typical </a:t>
              </a:r>
              <a:endParaRPr lang="ar-SA" b="1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907704" y="2060848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3200" b="1" dirty="0"/>
                <a:t>-</a:t>
              </a:r>
              <a:endParaRPr lang="ar-SA" sz="3200" b="1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926296" y="1737569"/>
            <a:ext cx="1260140" cy="1944216"/>
            <a:chOff x="1457654" y="548680"/>
            <a:chExt cx="1260140" cy="1944216"/>
          </a:xfrm>
          <a:solidFill>
            <a:srgbClr val="00B050"/>
          </a:solidFill>
        </p:grpSpPr>
        <p:sp>
          <p:nvSpPr>
            <p:cNvPr id="11" name="Rounded Rectangle 10"/>
            <p:cNvSpPr/>
            <p:nvPr/>
          </p:nvSpPr>
          <p:spPr>
            <a:xfrm>
              <a:off x="1835696" y="1052736"/>
              <a:ext cx="504056" cy="144016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" name="Oval 11"/>
            <p:cNvSpPr/>
            <p:nvPr/>
          </p:nvSpPr>
          <p:spPr>
            <a:xfrm>
              <a:off x="1457654" y="548680"/>
              <a:ext cx="1260140" cy="10801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b="1" dirty="0" smtClean="0"/>
                <a:t>Atypical </a:t>
              </a:r>
              <a:endParaRPr lang="ar-SA" sz="1600" b="1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1907704" y="2060848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3200" b="1" dirty="0"/>
                <a:t>-</a:t>
              </a:r>
              <a:endParaRPr lang="ar-SA" sz="3200" b="1" dirty="0"/>
            </a:p>
          </p:txBody>
        </p:sp>
      </p:grpSp>
      <p:sp>
        <p:nvSpPr>
          <p:cNvPr id="15" name="Rounded Rectangle 14"/>
          <p:cNvSpPr/>
          <p:nvPr/>
        </p:nvSpPr>
        <p:spPr>
          <a:xfrm>
            <a:off x="7005693" y="3279567"/>
            <a:ext cx="1944216" cy="936104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5-HT</a:t>
            </a:r>
            <a:r>
              <a:rPr lang="en-US" sz="1050" b="1" dirty="0" smtClean="0"/>
              <a:t>2A </a:t>
            </a:r>
            <a:r>
              <a:rPr lang="en-US" b="1" dirty="0" smtClean="0"/>
              <a:t>receptor </a:t>
            </a:r>
            <a:endParaRPr lang="ar-SA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7286695" y="1737569"/>
            <a:ext cx="1260140" cy="1944216"/>
            <a:chOff x="1457654" y="548680"/>
            <a:chExt cx="1260140" cy="1944216"/>
          </a:xfrm>
          <a:solidFill>
            <a:srgbClr val="00B050"/>
          </a:solidFill>
        </p:grpSpPr>
        <p:sp>
          <p:nvSpPr>
            <p:cNvPr id="17" name="Rounded Rectangle 16"/>
            <p:cNvSpPr/>
            <p:nvPr/>
          </p:nvSpPr>
          <p:spPr>
            <a:xfrm>
              <a:off x="1835696" y="1052736"/>
              <a:ext cx="504056" cy="144016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8" name="Oval 17"/>
            <p:cNvSpPr/>
            <p:nvPr/>
          </p:nvSpPr>
          <p:spPr>
            <a:xfrm>
              <a:off x="1457654" y="548680"/>
              <a:ext cx="1260140" cy="10801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b="1" dirty="0" smtClean="0"/>
                <a:t>Atypical </a:t>
              </a:r>
              <a:endParaRPr lang="ar-SA" sz="1600" b="1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1907704" y="2060848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3200" b="1" dirty="0"/>
                <a:t>-</a:t>
              </a:r>
              <a:endParaRPr lang="ar-SA" sz="3200" b="1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420513" y="618940"/>
            <a:ext cx="266502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Typical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D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antagonist </a:t>
            </a:r>
            <a:endParaRPr lang="ar-S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49362" y="618940"/>
            <a:ext cx="45448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Atypical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serotonin-dopamine antagonist</a:t>
            </a:r>
            <a:endParaRPr lang="ar-S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4018" y="1300875"/>
            <a:ext cx="1856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high affinity </a:t>
            </a:r>
            <a:r>
              <a:rPr lang="en-US" b="1" dirty="0"/>
              <a:t>to D</a:t>
            </a:r>
            <a:r>
              <a:rPr lang="en-US" sz="1050" b="1" dirty="0"/>
              <a:t>2</a:t>
            </a:r>
            <a:endParaRPr lang="ar-SA" dirty="0"/>
          </a:p>
        </p:txBody>
      </p:sp>
      <p:sp>
        <p:nvSpPr>
          <p:cNvPr id="23" name="Rectangle 22"/>
          <p:cNvSpPr/>
          <p:nvPr/>
        </p:nvSpPr>
        <p:spPr>
          <a:xfrm>
            <a:off x="6744146" y="1277768"/>
            <a:ext cx="2239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high affinity to </a:t>
            </a:r>
            <a:r>
              <a:rPr lang="en-US" b="1" dirty="0"/>
              <a:t>5-HT</a:t>
            </a:r>
            <a:r>
              <a:rPr lang="en-US" sz="1050" b="1" dirty="0"/>
              <a:t>2A</a:t>
            </a:r>
            <a:endParaRPr lang="ar-SA" dirty="0"/>
          </a:p>
        </p:txBody>
      </p:sp>
      <p:sp>
        <p:nvSpPr>
          <p:cNvPr id="24" name="Rectangle 23"/>
          <p:cNvSpPr/>
          <p:nvPr/>
        </p:nvSpPr>
        <p:spPr>
          <a:xfrm>
            <a:off x="4594246" y="1313751"/>
            <a:ext cx="1836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Low affinity to </a:t>
            </a:r>
            <a:r>
              <a:rPr lang="en-US" b="1" dirty="0"/>
              <a:t>D</a:t>
            </a:r>
            <a:r>
              <a:rPr lang="en-US" sz="1050" b="1" dirty="0"/>
              <a:t>2</a:t>
            </a:r>
            <a:endParaRPr lang="ar-SA" dirty="0"/>
          </a:p>
        </p:txBody>
      </p:sp>
      <p:sp>
        <p:nvSpPr>
          <p:cNvPr id="25" name="Rectangle 24"/>
          <p:cNvSpPr/>
          <p:nvPr/>
        </p:nvSpPr>
        <p:spPr>
          <a:xfrm>
            <a:off x="641702" y="4523966"/>
            <a:ext cx="23872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Binding to D</a:t>
            </a:r>
            <a:r>
              <a:rPr lang="en-US" sz="1050" b="1" dirty="0" smtClean="0"/>
              <a:t>2 </a:t>
            </a:r>
            <a:r>
              <a:rPr lang="en-US" b="1" dirty="0"/>
              <a:t>receptor </a:t>
            </a:r>
            <a:endParaRPr lang="ar-SA" b="1" dirty="0"/>
          </a:p>
          <a:p>
            <a:pPr algn="ctr" rtl="0"/>
            <a:r>
              <a:rPr lang="en-US" dirty="0" smtClean="0"/>
              <a:t>(tight)</a:t>
            </a:r>
            <a:endParaRPr lang="ar-SA" dirty="0"/>
          </a:p>
        </p:txBody>
      </p:sp>
      <p:sp>
        <p:nvSpPr>
          <p:cNvPr id="26" name="Rectangle 25"/>
          <p:cNvSpPr/>
          <p:nvPr/>
        </p:nvSpPr>
        <p:spPr>
          <a:xfrm>
            <a:off x="4483502" y="4523967"/>
            <a:ext cx="23872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Binding to D</a:t>
            </a:r>
            <a:r>
              <a:rPr lang="en-US" sz="1050" b="1" dirty="0" smtClean="0"/>
              <a:t>2 </a:t>
            </a:r>
            <a:r>
              <a:rPr lang="en-US" b="1" dirty="0"/>
              <a:t>receptor </a:t>
            </a:r>
            <a:endParaRPr lang="ar-SA" b="1" dirty="0"/>
          </a:p>
          <a:p>
            <a:pPr algn="ctr" rtl="0"/>
            <a:r>
              <a:rPr lang="en-US" dirty="0" smtClean="0"/>
              <a:t>(loose)</a:t>
            </a:r>
            <a:endParaRPr lang="ar-SA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851920" y="404664"/>
            <a:ext cx="0" cy="533788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744146" y="1670207"/>
            <a:ext cx="0" cy="1702775"/>
          </a:xfrm>
          <a:prstGeom prst="line">
            <a:avLst/>
          </a:prstGeom>
          <a:ln>
            <a:prstDash val="dash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738671" y="5742548"/>
            <a:ext cx="4423968" cy="400110"/>
          </a:xfrm>
          <a:prstGeom prst="rect">
            <a:avLst/>
          </a:prstGeom>
          <a:ln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000" b="1" u="sng" dirty="0" smtClean="0">
                <a:solidFill>
                  <a:schemeClr val="accent3">
                    <a:lumMod val="75000"/>
                  </a:schemeClr>
                </a:solidFill>
              </a:rPr>
              <a:t>Atypical</a:t>
            </a:r>
            <a:r>
              <a:rPr lang="en-US" b="1" dirty="0" smtClean="0"/>
              <a:t> dissociate rapidly from </a:t>
            </a:r>
            <a:r>
              <a:rPr lang="en-US" b="1" dirty="0"/>
              <a:t>D</a:t>
            </a:r>
            <a:r>
              <a:rPr lang="en-US" sz="1050" b="1" dirty="0"/>
              <a:t>2 </a:t>
            </a:r>
            <a:r>
              <a:rPr lang="en-US" b="1" dirty="0"/>
              <a:t>receptor</a:t>
            </a:r>
            <a:r>
              <a:rPr lang="en-US" b="1" dirty="0" smtClean="0"/>
              <a:t> </a:t>
            </a:r>
            <a:endParaRPr lang="ar-SA" b="1" dirty="0"/>
          </a:p>
        </p:txBody>
      </p:sp>
      <p:cxnSp>
        <p:nvCxnSpPr>
          <p:cNvPr id="33" name="Straight Arrow Connector 32"/>
          <p:cNvCxnSpPr>
            <a:stCxn id="26" idx="2"/>
            <a:endCxn id="29" idx="0"/>
          </p:cNvCxnSpPr>
          <p:nvPr/>
        </p:nvCxnSpPr>
        <p:spPr>
          <a:xfrm flipH="1">
            <a:off x="3950655" y="5170298"/>
            <a:ext cx="1726476" cy="572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5" idx="2"/>
          </p:cNvCxnSpPr>
          <p:nvPr/>
        </p:nvCxnSpPr>
        <p:spPr>
          <a:xfrm>
            <a:off x="1835331" y="5170297"/>
            <a:ext cx="1944581" cy="5722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42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 animBg="1"/>
      <p:bldP spid="15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478</TotalTime>
  <Words>632</Words>
  <Application>Microsoft Office PowerPoint</Application>
  <PresentationFormat>On-screen Show (4:3)</PresentationFormat>
  <Paragraphs>172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Swimming Test 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Mohammed</dc:creator>
  <cp:lastModifiedBy>Mohammed</cp:lastModifiedBy>
  <cp:revision>48</cp:revision>
  <cp:lastPrinted>2012-12-11T05:09:15Z</cp:lastPrinted>
  <dcterms:created xsi:type="dcterms:W3CDTF">2012-12-07T19:41:22Z</dcterms:created>
  <dcterms:modified xsi:type="dcterms:W3CDTF">2012-12-11T05:09:59Z</dcterms:modified>
</cp:coreProperties>
</file>