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256" r:id="rId2"/>
    <p:sldId id="260" r:id="rId3"/>
    <p:sldId id="274" r:id="rId4"/>
    <p:sldId id="279" r:id="rId5"/>
    <p:sldId id="280" r:id="rId6"/>
    <p:sldId id="282" r:id="rId7"/>
    <p:sldId id="290" r:id="rId8"/>
    <p:sldId id="281" r:id="rId9"/>
    <p:sldId id="289" r:id="rId10"/>
    <p:sldId id="292" r:id="rId11"/>
    <p:sldId id="291" r:id="rId12"/>
    <p:sldId id="261" r:id="rId13"/>
    <p:sldId id="259" r:id="rId14"/>
    <p:sldId id="271" r:id="rId15"/>
    <p:sldId id="277" r:id="rId16"/>
    <p:sldId id="284" r:id="rId17"/>
    <p:sldId id="268" r:id="rId18"/>
    <p:sldId id="265" r:id="rId19"/>
    <p:sldId id="263" r:id="rId20"/>
    <p:sldId id="266" r:id="rId21"/>
    <p:sldId id="262" r:id="rId2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26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&#1583;&#1576;&#1604;&#1608;&#1605;%20&#1575;&#1604;&#1576;&#1585;&#1605;&#1580;&#1577;\1103&#1606;&#1592;&#1605;%20&#1575;&#1604;&#1578;&#1588;&#1594;&#1610;&#1604;\lect\Exsel\&#1578;&#1591;&#1576;&#1610;&#1602;%20&#1575;&#1603;&#1587;&#1610;&#1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ar-S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SA"/>
              <a:t>درجات الطالبات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'سجل درجات1'!$C$6</c:f>
              <c:strCache>
                <c:ptCount val="1"/>
                <c:pt idx="0">
                  <c:v>اسماء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درجات1'!$D$6:$F$6</c:f>
              <c:numCache>
                <c:formatCode>General</c:formatCode>
                <c:ptCount val="3"/>
                <c:pt idx="0">
                  <c:v>90</c:v>
                </c:pt>
                <c:pt idx="1">
                  <c:v>87</c:v>
                </c:pt>
                <c:pt idx="2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0C-4F2D-9B30-69C777B56252}"/>
            </c:ext>
          </c:extLst>
        </c:ser>
        <c:ser>
          <c:idx val="1"/>
          <c:order val="1"/>
          <c:tx>
            <c:strRef>
              <c:f>'سجل درجات1'!$C$7</c:f>
              <c:strCache>
                <c:ptCount val="1"/>
                <c:pt idx="0">
                  <c:v>مها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درجات1'!$D$7:$F$7</c:f>
              <c:numCache>
                <c:formatCode>General</c:formatCode>
                <c:ptCount val="3"/>
                <c:pt idx="0">
                  <c:v>100</c:v>
                </c:pt>
                <c:pt idx="1">
                  <c:v>60</c:v>
                </c:pt>
                <c:pt idx="2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0C-4F2D-9B30-69C777B56252}"/>
            </c:ext>
          </c:extLst>
        </c:ser>
        <c:ser>
          <c:idx val="2"/>
          <c:order val="2"/>
          <c:tx>
            <c:strRef>
              <c:f>'سجل درجات1'!$C$8</c:f>
              <c:strCache>
                <c:ptCount val="1"/>
                <c:pt idx="0">
                  <c:v>فاطمة</c:v>
                </c:pt>
              </c:strCache>
            </c:strRef>
          </c:tx>
          <c:invertIfNegative val="0"/>
          <c:cat>
            <c:strRef>
              <c:f>'سجل درجات1'!$D$5:$F$5</c:f>
              <c:strCache>
                <c:ptCount val="3"/>
                <c:pt idx="0">
                  <c:v>سلم</c:v>
                </c:pt>
                <c:pt idx="1">
                  <c:v>عرب</c:v>
                </c:pt>
                <c:pt idx="2">
                  <c:v>ريض</c:v>
                </c:pt>
              </c:strCache>
            </c:strRef>
          </c:cat>
          <c:val>
            <c:numRef>
              <c:f>'سجل درجات1'!$D$8:$F$8</c:f>
              <c:numCache>
                <c:formatCode>General</c:formatCode>
                <c:ptCount val="3"/>
                <c:pt idx="0">
                  <c:v>100</c:v>
                </c:pt>
                <c:pt idx="1">
                  <c:v>98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0C-4F2D-9B30-69C777B562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878976"/>
        <c:axId val="56880512"/>
      </c:barChart>
      <c:catAx>
        <c:axId val="568789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56880512"/>
        <c:crosses val="autoZero"/>
        <c:auto val="1"/>
        <c:lblAlgn val="ctr"/>
        <c:lblOffset val="100"/>
        <c:noMultiLvlLbl val="0"/>
      </c:catAx>
      <c:valAx>
        <c:axId val="5688051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568789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effectLst>
      <a:glow rad="2286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0F4E56-F05E-424E-9363-72A37A0A59E5}" type="datetimeFigureOut">
              <a:rPr lang="ar-SA" smtClean="0"/>
              <a:pPr/>
              <a:t>29/01/1439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8E2FDD3-F75D-49CC-90A7-8291C1BAF1F0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7031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E2FDD3-F75D-49CC-90A7-8291C1BAF1F0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552E26D-7441-47BD-B039-6A112D8FDEAA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383A8-62DA-4E45-8606-E5B3F9E85A91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91017-C04D-4BE5-82BC-F2A8051E2AF5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B69E7-C48D-4E99-A90C-B4F57D6D3A1C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6FB2-1D97-49E3-AE6E-8E59D5EEE246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89E02-C5FE-4177-892A-6A3E599ECF05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9FFD0-9B32-49D1-B2EC-2029BE9E2406}" type="datetime1">
              <a:rPr lang="ar-SA" smtClean="0"/>
              <a:t>29/01/1439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312A6-9233-44E4-9287-ECE3CBAEE21D}" type="datetime1">
              <a:rPr lang="ar-SA" smtClean="0"/>
              <a:t>29/01/1439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7F50E-F81F-4539-BEBB-5B2DB2F7A58C}" type="datetime1">
              <a:rPr lang="ar-SA" smtClean="0"/>
              <a:t>29/01/1439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9235E3C-4F4B-4126-A5DC-678EAC97CBE2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83AF56D-83BA-4740-B5A0-62C12C240450}" type="datetime1">
              <a:rPr lang="ar-SA" smtClean="0"/>
              <a:t>29/01/1439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7F379295-92E2-4A4E-A195-F916CED4EFA9}" type="datetime1">
              <a:rPr lang="ar-SA" smtClean="0"/>
              <a:t>29/01/1439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8478C4D-2779-46D5-8A3D-BEDA95C1E51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r" defTabSz="914400" rtl="1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303748" y="1353194"/>
            <a:ext cx="51845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برنامج الجداول الإلكترونية</a:t>
            </a:r>
            <a:endParaRPr lang="ar-SA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5" t="14968" r="994" b="15179"/>
          <a:stretch/>
        </p:blipFill>
        <p:spPr bwMode="auto">
          <a:xfrm>
            <a:off x="2051720" y="3423674"/>
            <a:ext cx="1080120" cy="100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15816" y="3393757"/>
            <a:ext cx="3960440" cy="8419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Excel 2016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346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2627784" y="5300414"/>
            <a:ext cx="4258816" cy="792882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975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تعبئة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5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80"/>
          <p:cNvSpPr txBox="1">
            <a:spLocks noChangeArrowheads="1"/>
          </p:cNvSpPr>
          <p:nvPr/>
        </p:nvSpPr>
        <p:spPr>
          <a:xfrm>
            <a:off x="3419872" y="5085184"/>
            <a:ext cx="4258816" cy="576064"/>
          </a:xfrm>
          <a:prstGeom prst="rect">
            <a:avLst/>
          </a:prstGeom>
          <a:solidFill>
            <a:schemeClr val="accent2"/>
          </a:solidFill>
        </p:spPr>
        <p:txBody>
          <a:bodyPr>
            <a:normAutofit fontScale="82500" lnSpcReduction="20000"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تنسيق الخلايا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772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971600" y="1700808"/>
            <a:ext cx="7200800" cy="432048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A" dirty="0" smtClean="0"/>
              <a:t>لكتابة  الصيغة لابد أن</a:t>
            </a:r>
            <a:r>
              <a:rPr lang="en-US" dirty="0" smtClean="0"/>
              <a:t> </a:t>
            </a:r>
            <a:r>
              <a:rPr lang="ar-SA" dirty="0" smtClean="0"/>
              <a:t> تبدأ بإشارة المساواة متبوعة بعناوين الخلايا المراد عمل حسابات عليها و المعاملات الحسابية المرغوبة ثم زر الادخال </a:t>
            </a:r>
            <a:r>
              <a:rPr lang="en-US" dirty="0" smtClean="0"/>
              <a:t>Enter</a:t>
            </a:r>
            <a:r>
              <a:rPr lang="ar-SA" dirty="0" smtClean="0"/>
              <a:t> ليتم عرض النتيجة في الخلية النشطة .</a:t>
            </a:r>
          </a:p>
          <a:p>
            <a:pPr>
              <a:buFont typeface="Wingdings" pitchFamily="2" charset="2"/>
              <a:buChar char="q"/>
            </a:pPr>
            <a:endParaRPr lang="ar-SA" sz="900" dirty="0" smtClean="0"/>
          </a:p>
          <a:p>
            <a:pPr marL="0" indent="0" algn="ctr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A1*B2+C3</a:t>
            </a:r>
            <a:r>
              <a:rPr lang="ar-SA" sz="3600" b="1" dirty="0" smtClean="0">
                <a:solidFill>
                  <a:schemeClr val="accent2"/>
                </a:solidFill>
              </a:rPr>
              <a:t>=  </a:t>
            </a:r>
          </a:p>
          <a:p>
            <a:pPr algn="ctr">
              <a:buFont typeface="Wingdings" pitchFamily="2" charset="2"/>
              <a:buChar char="q"/>
            </a:pPr>
            <a:endParaRPr lang="ar-SA" sz="9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الترتيب مهم في الصيغ الرياضية حيث أن عملية الضرب والقسمة تتم قبل الجمع والطرح .</a:t>
            </a:r>
          </a:p>
          <a:p>
            <a:pPr>
              <a:buFont typeface="Wingdings" pitchFamily="2" charset="2"/>
              <a:buChar char="q"/>
            </a:pPr>
            <a:r>
              <a:rPr lang="ar-SA" dirty="0" smtClean="0"/>
              <a:t>يمكن تعديل الصيغة بالنقر المزدوج على الخلية أو من شريط المعادلة .</a:t>
            </a:r>
          </a:p>
          <a:p>
            <a:pPr>
              <a:buNone/>
            </a:pPr>
            <a:endParaRPr lang="ar-SA" dirty="0" smtClean="0"/>
          </a:p>
          <a:p>
            <a:endParaRPr lang="ar-SA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555776" y="692696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الصيغ الرياضية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1187625" y="2060850"/>
          <a:ext cx="6696744" cy="381642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232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العامل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المعنى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مثال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%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النسبة المئوية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+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الجمع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5+10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-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</a:t>
                      </a:r>
                      <a:r>
                        <a:rPr lang="ar-SA" sz="2400" b="1" baseline="0" dirty="0" smtClean="0"/>
                        <a:t> الطرح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5</a:t>
                      </a:r>
                      <a:r>
                        <a:rPr lang="en-US" sz="2400" b="1" baseline="0" dirty="0" smtClean="0"/>
                        <a:t>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*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الضرب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*</a:t>
                      </a:r>
                      <a:r>
                        <a:rPr lang="en-US" sz="2400" b="1" baseline="0" dirty="0" smtClean="0"/>
                        <a:t> 5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/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عملية القسمة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10 /</a:t>
                      </a:r>
                      <a:r>
                        <a:rPr lang="en-US" sz="2400" b="1" baseline="0" dirty="0" smtClean="0"/>
                        <a:t>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5203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^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الأس (القوة)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3 ^ 2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651410" y="764704"/>
            <a:ext cx="4053041" cy="81121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ar-SA" b="1" dirty="0">
                <a:solidFill>
                  <a:schemeClr val="bg1"/>
                </a:solidFill>
              </a:rPr>
              <a:t>العوامل الحسابية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340768"/>
            <a:ext cx="6336704" cy="4179876"/>
          </a:xfrm>
        </p:spPr>
        <p:txBody>
          <a:bodyPr/>
          <a:lstStyle/>
          <a:p>
            <a:r>
              <a:rPr lang="ar-SA" sz="3600" b="1" u="sng" dirty="0" smtClean="0">
                <a:solidFill>
                  <a:schemeClr val="accent2"/>
                </a:solidFill>
              </a:rPr>
              <a:t>المخططات البيانية (</a:t>
            </a:r>
            <a:r>
              <a:rPr lang="en-US" sz="3600" b="1" u="sng" dirty="0" smtClean="0">
                <a:solidFill>
                  <a:schemeClr val="accent2"/>
                </a:solidFill>
              </a:rPr>
              <a:t>Chart </a:t>
            </a:r>
            <a:r>
              <a:rPr lang="ar-SA" sz="3600" b="1" u="sng" dirty="0" smtClean="0">
                <a:solidFill>
                  <a:schemeClr val="accent2"/>
                </a:solidFill>
              </a:rPr>
              <a:t>) </a:t>
            </a:r>
            <a:r>
              <a:rPr lang="ar-SA" sz="3200" dirty="0" smtClean="0">
                <a:solidFill>
                  <a:schemeClr val="accent2"/>
                </a:solidFill>
              </a:rPr>
              <a:t>: </a:t>
            </a:r>
          </a:p>
          <a:p>
            <a:pPr>
              <a:buNone/>
            </a:pPr>
            <a:r>
              <a:rPr lang="ar-SA" dirty="0" smtClean="0">
                <a:solidFill>
                  <a:schemeClr val="accent2"/>
                </a:solidFill>
              </a:rPr>
              <a:t>  </a:t>
            </a:r>
            <a:r>
              <a:rPr lang="ar-SA" dirty="0" smtClean="0"/>
              <a:t>هي تمثيل للبيانات التي تشتمل عليها ورقة العمل برسوم وأشكال بيانية مختلفة .</a:t>
            </a:r>
          </a:p>
          <a:p>
            <a:pPr>
              <a:buNone/>
            </a:pPr>
            <a:r>
              <a:rPr lang="ar-SA" dirty="0" smtClean="0"/>
              <a:t>      منها على سبيل المثال :</a:t>
            </a:r>
          </a:p>
          <a:p>
            <a:r>
              <a:rPr lang="ar-SA" dirty="0" smtClean="0"/>
              <a:t>التمثيل البياني بالأعمدة (</a:t>
            </a:r>
            <a:r>
              <a:rPr lang="en-US" dirty="0" smtClean="0"/>
              <a:t>Column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الأشكال الدائرية (</a:t>
            </a:r>
            <a:r>
              <a:rPr lang="en-US" dirty="0" smtClean="0"/>
              <a:t>Pie</a:t>
            </a:r>
            <a:r>
              <a:rPr lang="ar-SA" dirty="0" smtClean="0"/>
              <a:t>).</a:t>
            </a:r>
          </a:p>
          <a:p>
            <a:r>
              <a:rPr lang="ar-SA" dirty="0" smtClean="0"/>
              <a:t>الخطي (</a:t>
            </a:r>
            <a:r>
              <a:rPr lang="en-US" dirty="0" smtClean="0"/>
              <a:t>Line</a:t>
            </a:r>
            <a:r>
              <a:rPr lang="ar-SA" dirty="0" smtClean="0"/>
              <a:t>).</a:t>
            </a:r>
            <a:endParaRPr lang="ar-S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869160"/>
            <a:ext cx="5040560" cy="91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مخطط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941509"/>
              </p:ext>
            </p:extLst>
          </p:nvPr>
        </p:nvGraphicFramePr>
        <p:xfrm>
          <a:off x="1331640" y="3573016"/>
          <a:ext cx="3456383" cy="2207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334" y="1268760"/>
            <a:ext cx="4902371" cy="2016224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55519" y="3861048"/>
            <a:ext cx="23128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 smtClean="0"/>
              <a:t>تمثيل جدول البيانات بمخطط بياني عمودي</a:t>
            </a:r>
            <a:endParaRPr lang="ar-SA" sz="2400" dirty="0"/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1613931" y="2210605"/>
            <a:ext cx="1296144" cy="852614"/>
          </a:xfrm>
          <a:prstGeom prst="bentConnector3">
            <a:avLst>
              <a:gd name="adj1" fmla="val -2434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3768" y="836712"/>
            <a:ext cx="4053041" cy="811217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الصيغ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1772816"/>
            <a:ext cx="6984776" cy="3603812"/>
          </a:xfrm>
        </p:spPr>
        <p:txBody>
          <a:bodyPr/>
          <a:lstStyle/>
          <a:p>
            <a:pPr eaLnBrk="1" hangingPunct="1"/>
            <a:r>
              <a:rPr lang="ar-SA" altLang="ar-SA" sz="2800" dirty="0" smtClean="0"/>
              <a:t>عبارة عن صيغ رياضية معرفه مسبقأ من قبل برنامج </a:t>
            </a:r>
            <a:r>
              <a:rPr lang="en-US" altLang="ar-SA" sz="2800" dirty="0" smtClean="0"/>
              <a:t>Excel</a:t>
            </a:r>
            <a:r>
              <a:rPr lang="ar-SA" altLang="ar-SA" sz="2800" dirty="0" smtClean="0"/>
              <a:t> .</a:t>
            </a:r>
          </a:p>
          <a:p>
            <a:pPr eaLnBrk="1" hangingPunct="1"/>
            <a:r>
              <a:rPr lang="ar-SA" altLang="ar-SA" sz="2800" dirty="0" smtClean="0"/>
              <a:t>الفرق بين الصيغة المكتوبة والصيغة الجاهزة في المكتبة:</a:t>
            </a:r>
            <a:endParaRPr lang="en-US" altLang="ar-SA" sz="2800" dirty="0" smtClean="0"/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مكتوبة  :      </a:t>
            </a:r>
            <a:r>
              <a:rPr lang="en-US" altLang="ar-SA" sz="2800" dirty="0" smtClean="0"/>
              <a:t>= A1+A2+A3</a:t>
            </a:r>
          </a:p>
          <a:p>
            <a:pPr eaLnBrk="1" hangingPunct="1">
              <a:buFontTx/>
              <a:buNone/>
            </a:pPr>
            <a:r>
              <a:rPr lang="ar-SA" altLang="ar-SA" sz="2800" dirty="0" smtClean="0"/>
              <a:t>جاهزة  :     </a:t>
            </a:r>
            <a:r>
              <a:rPr lang="en-US" altLang="ar-SA" sz="2800" dirty="0" smtClean="0"/>
              <a:t>SUM(A1:A3)</a:t>
            </a:r>
          </a:p>
          <a:p>
            <a:pPr eaLnBrk="1" hangingPunct="1">
              <a:buFontTx/>
              <a:buNone/>
            </a:pPr>
            <a:endParaRPr lang="en-US" altLang="ar-SA" dirty="0" smtClean="0">
              <a:solidFill>
                <a:srgbClr val="0000FF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365104"/>
            <a:ext cx="5616624" cy="1692681"/>
          </a:xfrm>
          <a:prstGeom prst="rect">
            <a:avLst/>
          </a:prstGeom>
          <a:noFill/>
          <a:ln w="31750" cmpd="sng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1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5991785"/>
              </p:ext>
            </p:extLst>
          </p:nvPr>
        </p:nvGraphicFramePr>
        <p:xfrm>
          <a:off x="1943707" y="2496344"/>
          <a:ext cx="5688632" cy="252237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844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768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الدالة</a:t>
                      </a:r>
                      <a:r>
                        <a:rPr lang="ar-SA" sz="2400" b="1" baseline="0" dirty="0" smtClean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68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=SUM(</a:t>
                      </a:r>
                      <a:r>
                        <a:rPr lang="en-US" sz="24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A1,D2,B5</a:t>
                      </a:r>
                      <a:r>
                        <a:rPr lang="en-US" sz="2400" b="1" dirty="0" smtClean="0"/>
                        <a:t> 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إيجاد</a:t>
                      </a:r>
                      <a:r>
                        <a:rPr lang="ar-SA" sz="2000" b="1" baseline="0" dirty="0" smtClean="0"/>
                        <a:t> مجموع نطاق</a:t>
                      </a:r>
                    </a:p>
                    <a:p>
                      <a:pPr algn="ctr" rtl="1"/>
                      <a:r>
                        <a:rPr lang="ar-SA" sz="2000" b="1" baseline="0" dirty="0" smtClean="0"/>
                        <a:t>إيجاد مجموع قيم متفرقة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عنوان 1"/>
          <p:cNvSpPr txBox="1">
            <a:spLocks/>
          </p:cNvSpPr>
          <p:nvPr/>
        </p:nvSpPr>
        <p:spPr>
          <a:xfrm>
            <a:off x="2267743" y="1302673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الرياضية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1090"/>
            <a:ext cx="864096" cy="159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0441854"/>
              </p:ext>
            </p:extLst>
          </p:nvPr>
        </p:nvGraphicFramePr>
        <p:xfrm>
          <a:off x="2339752" y="2204864"/>
          <a:ext cx="5706634" cy="287916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04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2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42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</a:t>
                      </a:r>
                      <a:r>
                        <a:rPr lang="ar-SA" sz="2400" b="1" baseline="0" dirty="0" smtClean="0"/>
                        <a:t>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89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Average(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r>
                        <a:rPr lang="ar-SA" sz="2400" b="1" dirty="0" smtClean="0"/>
                        <a:t>=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إيجاد</a:t>
                      </a:r>
                      <a:r>
                        <a:rPr lang="ar-SA" sz="2400" b="1" baseline="0" dirty="0" smtClean="0"/>
                        <a:t> الوسط الحسابي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=Max(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القيمة القصوى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Maximum </a:t>
                      </a:r>
                      <a:r>
                        <a:rPr lang="en-US" sz="2400" b="1" baseline="0" dirty="0" smtClean="0"/>
                        <a:t>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695">
                <a:tc>
                  <a:txBody>
                    <a:bodyPr/>
                    <a:lstStyle/>
                    <a:p>
                      <a:pPr algn="ctr" rtl="1"/>
                      <a:r>
                        <a:rPr lang="en-US" sz="2400" b="1" dirty="0" smtClean="0"/>
                        <a:t>=Min(</a:t>
                      </a:r>
                      <a:r>
                        <a:rPr lang="en-US" sz="2400" b="1" dirty="0" smtClean="0">
                          <a:solidFill>
                            <a:schemeClr val="accent2"/>
                          </a:solidFill>
                        </a:rPr>
                        <a:t>A1:A6</a:t>
                      </a:r>
                      <a:r>
                        <a:rPr lang="en-US" sz="2400" b="1" dirty="0" smtClean="0"/>
                        <a:t>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القيمة الدنيا ضمن نطاق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Minimum</a:t>
                      </a:r>
                      <a:r>
                        <a:rPr lang="en-US" sz="2400" b="1" baseline="0" dirty="0" smtClean="0"/>
                        <a:t> Value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37022" y="1052736"/>
            <a:ext cx="5040559" cy="7920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40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أمثلة </a:t>
            </a:r>
            <a:r>
              <a:rPr kumimoji="0" lang="ar-SA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إحصائية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0"/>
          <a:stretch/>
        </p:blipFill>
        <p:spPr bwMode="auto">
          <a:xfrm>
            <a:off x="766119" y="1052736"/>
            <a:ext cx="1501625" cy="248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544981"/>
              </p:ext>
            </p:extLst>
          </p:nvPr>
        </p:nvGraphicFramePr>
        <p:xfrm>
          <a:off x="2483768" y="2420888"/>
          <a:ext cx="5112568" cy="2713525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562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2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1601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=Today()</a:t>
                      </a:r>
                      <a:endParaRPr lang="ar-SA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إرجاع تاريخ اليوم</a:t>
                      </a:r>
                      <a:endParaRPr lang="ar-SA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62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=Now()</a:t>
                      </a:r>
                      <a:endParaRPr lang="ar-SA" sz="2400" b="1" dirty="0" smtClean="0"/>
                    </a:p>
                    <a:p>
                      <a:pPr algn="ctr" rtl="1"/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dirty="0" smtClean="0"/>
                        <a:t>إرجاع تاريخ اليوم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400" b="1" baseline="0" dirty="0" smtClean="0"/>
                        <a:t>و الوقت الحالي</a:t>
                      </a:r>
                      <a:endParaRPr lang="en-US" sz="24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555776" y="980728"/>
            <a:ext cx="4968551" cy="1080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 لدوال التاريخ والوقت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34" y="1124744"/>
            <a:ext cx="971586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12776"/>
            <a:ext cx="6840760" cy="4310293"/>
          </a:xfrm>
        </p:spPr>
        <p:txBody>
          <a:bodyPr/>
          <a:lstStyle/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الهدف الرئيسي من تصميم برنامج الجداول الإلكترونية </a:t>
            </a:r>
          </a:p>
          <a:p>
            <a:pPr marL="0" indent="0">
              <a:buNone/>
            </a:pP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2800" b="1" u="sng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Microsoft Excel</a:t>
            </a:r>
            <a:r>
              <a:rPr lang="ar-SA" sz="2800" b="1" u="sng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) :</a:t>
            </a:r>
          </a:p>
          <a:p>
            <a:pPr marL="0" indent="0">
              <a:buNone/>
            </a:pPr>
            <a:endParaRPr lang="ar-SA" u="sng" dirty="0" smtClean="0">
              <a:solidFill>
                <a:schemeClr val="accent2"/>
              </a:solidFill>
            </a:endParaRPr>
          </a:p>
          <a:p>
            <a:pPr marL="0" indent="0" algn="just">
              <a:buNone/>
            </a:pPr>
            <a:r>
              <a:rPr lang="ar-SA" dirty="0" smtClean="0"/>
              <a:t> </a:t>
            </a:r>
          </a:p>
          <a:p>
            <a:pPr marL="0" indent="0" algn="just">
              <a:buNone/>
            </a:pPr>
            <a:r>
              <a:rPr lang="ar-SA" sz="2800" dirty="0" smtClean="0"/>
              <a:t>هو تخزين البيانات وإجراء العمليات الحسابية والتحليلات الإحصائية عليها وإنشاء الرسوم البيانية التي تمثلها وذلك عن طريق أوامر سهلة الاستخدام .</a:t>
            </a:r>
          </a:p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4" t="9979" b="15180"/>
          <a:stretch>
            <a:fillRect/>
          </a:stretch>
        </p:blipFill>
        <p:spPr bwMode="auto">
          <a:xfrm>
            <a:off x="1691680" y="2060848"/>
            <a:ext cx="119984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77944"/>
              </p:ext>
            </p:extLst>
          </p:nvPr>
        </p:nvGraphicFramePr>
        <p:xfrm>
          <a:off x="2480599" y="2276872"/>
          <a:ext cx="5256584" cy="2085691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62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243"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الصيغة</a:t>
                      </a:r>
                      <a:r>
                        <a:rPr lang="ar-SA" sz="2400" b="1" baseline="0" dirty="0" smtClean="0"/>
                        <a:t> العامة للدالة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b="1" dirty="0" smtClean="0"/>
                        <a:t>الغرض</a:t>
                      </a:r>
                      <a:r>
                        <a:rPr lang="ar-SA" sz="2400" b="1" baseline="0" dirty="0" smtClean="0"/>
                        <a:t> منها</a:t>
                      </a:r>
                      <a:endParaRPr lang="ar-SA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637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=LEN(D4)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تحسب عدد الأحرف في الخلية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81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=TRIM(A4)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baseline="0" dirty="0" smtClean="0"/>
                        <a:t>تقلل الفراغات لخانة واحدة</a:t>
                      </a:r>
                      <a:endParaRPr lang="en-US" sz="2000" b="1" baseline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عنوان 1"/>
          <p:cNvSpPr txBox="1">
            <a:spLocks/>
          </p:cNvSpPr>
          <p:nvPr/>
        </p:nvSpPr>
        <p:spPr>
          <a:xfrm>
            <a:off x="2915816" y="873783"/>
            <a:ext cx="4386150" cy="10168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أمثلة</a:t>
            </a:r>
            <a:r>
              <a:rPr kumimoji="0" lang="ar-SA" sz="4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ar-SA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لدوال نصية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70505"/>
            <a:ext cx="86409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8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solidFill>
                  <a:schemeClr val="tx2">
                    <a:lumMod val="75000"/>
                  </a:schemeClr>
                </a:solidFill>
              </a:rPr>
              <a:t>أخطاء الصيغ 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936821"/>
              </p:ext>
            </p:extLst>
          </p:nvPr>
        </p:nvGraphicFramePr>
        <p:xfrm>
          <a:off x="1115616" y="1916832"/>
          <a:ext cx="7128792" cy="3960439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35643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4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9333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الخطأ</a:t>
                      </a:r>
                      <a:endParaRPr lang="ar-SA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 smtClean="0"/>
                        <a:t>المعنى</a:t>
                      </a:r>
                      <a:endParaRPr lang="ar-SA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#NAME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صحح اسم النطاق</a:t>
                      </a:r>
                      <a:r>
                        <a:rPr lang="ar-SA" sz="2000" b="1" baseline="0" dirty="0" smtClean="0"/>
                        <a:t> . إملاء خاطئ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#N/A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صيغة غير متاحة</a:t>
                      </a:r>
                      <a:r>
                        <a:rPr lang="ar-SA" sz="2000" b="1" baseline="0" dirty="0" smtClean="0"/>
                        <a:t> , تاكد من وجود قيمة.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#REF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مرجع الخلية غير صالح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#VALUE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المعامل</a:t>
                      </a:r>
                      <a:r>
                        <a:rPr lang="ar-SA" sz="2000" b="1" baseline="0" dirty="0" smtClean="0"/>
                        <a:t> خطأ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#DIV/0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لا يصح القسمة على الصفر</a:t>
                      </a:r>
                      <a:r>
                        <a:rPr lang="ar-SA" sz="2000" b="1" baseline="0" dirty="0" smtClean="0"/>
                        <a:t>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6851"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1" dirty="0" smtClean="0"/>
                        <a:t>###########</a:t>
                      </a:r>
                      <a:endParaRPr lang="ar-SA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 smtClean="0"/>
                        <a:t>العمود ضيق لذلك زد عرض العمود .</a:t>
                      </a:r>
                      <a:endParaRPr lang="ar-SA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675016"/>
            <a:ext cx="7488832" cy="4562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2699793" y="2618145"/>
            <a:ext cx="2592288" cy="51730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5363791" y="2952094"/>
            <a:ext cx="1728787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الصيغة</a:t>
            </a:r>
            <a:endParaRPr lang="en-US" sz="1800" b="1" dirty="0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1475655" y="2618144"/>
            <a:ext cx="1083987" cy="8125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28184" y="1085057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العنوان</a:t>
            </a:r>
            <a:endParaRPr lang="en-US" sz="1800" b="1" dirty="0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H="1">
            <a:off x="3275856" y="1548750"/>
            <a:ext cx="432048" cy="44009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830854" y="1123662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sz="1800" b="1" dirty="0"/>
              <a:t>شريط القوائم</a:t>
            </a:r>
            <a:endParaRPr lang="en-US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1692002" y="1516423"/>
            <a:ext cx="0" cy="30292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133773" y="1182038"/>
            <a:ext cx="1728788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sz="1800" b="1" dirty="0"/>
              <a:t>شريط  </a:t>
            </a:r>
            <a:r>
              <a:rPr lang="ar-SA" sz="1800" b="1" dirty="0" smtClean="0"/>
              <a:t>أدوات القائمة</a:t>
            </a:r>
            <a:endParaRPr lang="en-US" sz="1800" b="1" dirty="0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 flipV="1">
            <a:off x="5094560" y="1451769"/>
            <a:ext cx="917599" cy="286894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4" name="TextBox 13"/>
          <p:cNvSpPr txBox="1"/>
          <p:nvPr/>
        </p:nvSpPr>
        <p:spPr>
          <a:xfrm>
            <a:off x="2580090" y="3573016"/>
            <a:ext cx="2853566" cy="1815882"/>
          </a:xfrm>
          <a:prstGeom prst="rect">
            <a:avLst/>
          </a:prstGeom>
          <a:solidFill>
            <a:schemeClr val="accent2"/>
          </a:solidFill>
          <a:ln w="76200" cmpd="sng"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>
                <a:solidFill>
                  <a:schemeClr val="bg1"/>
                </a:solidFill>
              </a:rPr>
              <a:t>عنوان الخلية :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يبدا بأسم العمود</a:t>
            </a:r>
          </a:p>
          <a:p>
            <a:pPr algn="ctr"/>
            <a:r>
              <a:rPr lang="ar-SA" sz="2800" dirty="0" smtClean="0">
                <a:solidFill>
                  <a:schemeClr val="bg1"/>
                </a:solidFill>
              </a:rPr>
              <a:t>ثم رقم الصف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A1 </a:t>
            </a:r>
            <a:endParaRPr lang="ar-SA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71600" y="2492895"/>
            <a:ext cx="504056" cy="125249"/>
          </a:xfrm>
          <a:prstGeom prst="rect">
            <a:avLst/>
          </a:prstGeom>
          <a:solidFill>
            <a:schemeClr val="accent2">
              <a:lumMod val="75000"/>
              <a:alpha val="0"/>
            </a:schemeClr>
          </a:solidFill>
          <a:ln w="25400" cmpd="sng">
            <a:solidFill>
              <a:schemeClr val="accent2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507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  <p:bldP spid="6153" grpId="0" animBg="1"/>
      <p:bldP spid="6154" grpId="0" animBg="1"/>
      <p:bldP spid="6155" grpId="0" animBg="1"/>
      <p:bldP spid="6156" grpId="0" animBg="1"/>
      <p:bldP spid="6157" grpId="0" animBg="1"/>
      <p:bldP spid="61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68" y="980728"/>
            <a:ext cx="7734456" cy="5098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684507" y="2808106"/>
            <a:ext cx="1470058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عناوين </a:t>
            </a:r>
            <a:r>
              <a:rPr lang="ar-SA" altLang="ar-SA" sz="1800" b="1" dirty="0" smtClean="0"/>
              <a:t>الأعمدة</a:t>
            </a:r>
            <a:endParaRPr lang="en-US" altLang="ar-SA" sz="1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971600" y="3725505"/>
            <a:ext cx="1008112" cy="1876279"/>
            <a:chOff x="971600" y="3725505"/>
            <a:chExt cx="1008112" cy="1876279"/>
          </a:xfrm>
        </p:grpSpPr>
        <p:sp>
          <p:nvSpPr>
            <p:cNvPr id="6151" name="Line 7"/>
            <p:cNvSpPr>
              <a:spLocks noChangeShapeType="1"/>
            </p:cNvSpPr>
            <p:nvPr/>
          </p:nvSpPr>
          <p:spPr bwMode="auto">
            <a:xfrm flipH="1" flipV="1">
              <a:off x="971600" y="3725505"/>
              <a:ext cx="1008112" cy="53096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 flipH="1">
              <a:off x="1907704" y="4256473"/>
              <a:ext cx="72008" cy="13453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2188662" y="3905246"/>
            <a:ext cx="1463040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شريط </a:t>
            </a:r>
            <a:r>
              <a:rPr lang="ar-SA" altLang="ar-SA" sz="1800" b="1" dirty="0" smtClean="0"/>
              <a:t>التصفح</a:t>
            </a:r>
            <a:endParaRPr lang="en-US" altLang="ar-SA" sz="1800" b="1" dirty="0"/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>
            <a:off x="6912260" y="5102154"/>
            <a:ext cx="396044" cy="4299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6356506" y="3564364"/>
            <a:ext cx="1327310" cy="36671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/>
              <a:t>أرقام الصفوف</a:t>
            </a:r>
            <a:endParaRPr lang="en-US" altLang="ar-SA" sz="1800" b="1" dirty="0"/>
          </a:p>
        </p:txBody>
      </p:sp>
      <p:grpSp>
        <p:nvGrpSpPr>
          <p:cNvPr id="15" name="Group 14"/>
          <p:cNvGrpSpPr/>
          <p:nvPr/>
        </p:nvGrpSpPr>
        <p:grpSpPr>
          <a:xfrm>
            <a:off x="1475656" y="2303900"/>
            <a:ext cx="6121400" cy="503238"/>
            <a:chOff x="684213" y="2133600"/>
            <a:chExt cx="6121400" cy="503238"/>
          </a:xfrm>
        </p:grpSpPr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684213" y="2349500"/>
              <a:ext cx="611981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V="1">
              <a:off x="6804025" y="2133600"/>
              <a:ext cx="1588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8" name="Line 10"/>
            <p:cNvSpPr>
              <a:spLocks noChangeShapeType="1"/>
            </p:cNvSpPr>
            <p:nvPr/>
          </p:nvSpPr>
          <p:spPr bwMode="auto">
            <a:xfrm flipV="1">
              <a:off x="684213" y="2133600"/>
              <a:ext cx="1587" cy="215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19" name="Line 11"/>
            <p:cNvSpPr>
              <a:spLocks noChangeShapeType="1"/>
            </p:cNvSpPr>
            <p:nvPr/>
          </p:nvSpPr>
          <p:spPr bwMode="auto">
            <a:xfrm>
              <a:off x="3635375" y="2349500"/>
              <a:ext cx="0" cy="28733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20" name="Group 19"/>
          <p:cNvGrpSpPr/>
          <p:nvPr/>
        </p:nvGrpSpPr>
        <p:grpSpPr>
          <a:xfrm flipH="1">
            <a:off x="7683816" y="2600739"/>
            <a:ext cx="463336" cy="2609013"/>
            <a:chOff x="468313" y="2492375"/>
            <a:chExt cx="574675" cy="3529013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>
              <a:off x="468313" y="6021388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2" name="Line 14"/>
            <p:cNvSpPr>
              <a:spLocks noChangeShapeType="1"/>
            </p:cNvSpPr>
            <p:nvPr/>
          </p:nvSpPr>
          <p:spPr bwMode="auto">
            <a:xfrm flipV="1">
              <a:off x="684213" y="2492375"/>
              <a:ext cx="0" cy="3529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H="1">
              <a:off x="684213" y="4005263"/>
              <a:ext cx="3587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24" name="Line 18"/>
            <p:cNvSpPr>
              <a:spLocks noChangeShapeType="1"/>
            </p:cNvSpPr>
            <p:nvPr/>
          </p:nvSpPr>
          <p:spPr bwMode="auto">
            <a:xfrm>
              <a:off x="468313" y="2492375"/>
              <a:ext cx="2159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25" name="Text Box 13"/>
          <p:cNvSpPr txBox="1">
            <a:spLocks noChangeArrowheads="1"/>
          </p:cNvSpPr>
          <p:nvPr/>
        </p:nvSpPr>
        <p:spPr bwMode="auto">
          <a:xfrm>
            <a:off x="5737496" y="4732822"/>
            <a:ext cx="1122826" cy="369332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ar-SA" altLang="ar-SA" sz="1800" b="1" dirty="0" smtClean="0"/>
              <a:t>أوراق العمل</a:t>
            </a:r>
            <a:endParaRPr lang="en-US" altLang="ar-SA" sz="1800" b="1" dirty="0"/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464" y="260648"/>
            <a:ext cx="4341073" cy="503709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أجزاء ورقة العمل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897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5" grpId="0" animBg="1"/>
      <p:bldP spid="6156" grpId="0" animBg="1"/>
      <p:bldP spid="6157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3200" dirty="0" smtClean="0"/>
              <a:t>إنشاء مصنف جديد .</a:t>
            </a:r>
          </a:p>
          <a:p>
            <a:r>
              <a:rPr lang="ar-SA" sz="3200" dirty="0" smtClean="0"/>
              <a:t>حفظ مصنف باسم .</a:t>
            </a:r>
          </a:p>
          <a:p>
            <a:r>
              <a:rPr lang="ar-SA" sz="3200" dirty="0" smtClean="0"/>
              <a:t>فتح مصنف تم حفظه مسبقا .</a:t>
            </a:r>
          </a:p>
          <a:p>
            <a:r>
              <a:rPr lang="ar-SA" sz="3200" dirty="0" smtClean="0"/>
              <a:t>إعادة تسمية ورقة العمل, حذفها ,  نسخها .</a:t>
            </a:r>
          </a:p>
          <a:p>
            <a:endParaRPr lang="ar-SA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764704"/>
            <a:ext cx="4341073" cy="667202"/>
          </a:xfrm>
          <a:solidFill>
            <a:schemeClr val="accent2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بدء العمل مع اكسيل 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806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836712"/>
            <a:ext cx="4341073" cy="667202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63040" y="2119257"/>
            <a:ext cx="6709360" cy="3603812"/>
          </a:xfrm>
        </p:spPr>
        <p:txBody>
          <a:bodyPr/>
          <a:lstStyle/>
          <a:p>
            <a:pPr eaLnBrk="1" hangingPunct="1"/>
            <a:r>
              <a:rPr lang="ar-SA" altLang="ar-SA" dirty="0" smtClean="0"/>
              <a:t>ورقة العمل  تتكون من اعمدة وصفوف عناوين الاعمدة هي الاحرف الابجدية الانجليزية حيث عدد الاعمدة هي 256 عمود اما الصفوف فهي مرقمه بالتسلسل 1-65536.</a:t>
            </a:r>
          </a:p>
          <a:p>
            <a:pPr eaLnBrk="1" hangingPunct="1"/>
            <a:r>
              <a:rPr lang="ar-SA" altLang="ar-SA" dirty="0" smtClean="0"/>
              <a:t>وكل خلية هي نتيجة تقاطع العمود مع الصف مثلاً الخلية </a:t>
            </a:r>
            <a:r>
              <a:rPr lang="en-US" altLang="ar-SA" dirty="0" smtClean="0"/>
              <a:t>A1 </a:t>
            </a:r>
            <a:r>
              <a:rPr lang="ar-SA" altLang="ar-SA" dirty="0" smtClean="0"/>
              <a:t> هي الخليه في العمود </a:t>
            </a:r>
            <a:r>
              <a:rPr lang="en-US" altLang="ar-SA" dirty="0" smtClean="0"/>
              <a:t> A </a:t>
            </a:r>
            <a:r>
              <a:rPr lang="ar-SA" altLang="ar-SA" dirty="0" smtClean="0"/>
              <a:t>و الصف رقم 1.</a:t>
            </a:r>
            <a:endParaRPr lang="en-US" altLang="ar-SA" dirty="0" smtClean="0"/>
          </a:p>
        </p:txBody>
      </p:sp>
    </p:spTree>
    <p:extLst>
      <p:ext uri="{BB962C8B-B14F-4D97-AF65-F5344CB8AC3E}">
        <p14:creationId xmlns:p14="http://schemas.microsoft.com/office/powerpoint/2010/main" val="197472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716016" y="5949280"/>
            <a:ext cx="4032448" cy="432048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انشاء مصنف جديد</a:t>
            </a:r>
            <a:endParaRPr lang="en-US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576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68405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916238" y="49418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3419475" y="4652963"/>
            <a:ext cx="0" cy="288925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700338" y="4292600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6877050" y="494188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339975" y="1773238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حفظ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68220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0" grpId="0" animBg="1"/>
      <p:bldP spid="11270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550" y="1556791"/>
            <a:ext cx="64770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Oval 5"/>
          <p:cNvSpPr>
            <a:spLocks noChangeArrowheads="1"/>
          </p:cNvSpPr>
          <p:nvPr/>
        </p:nvSpPr>
        <p:spPr bwMode="auto">
          <a:xfrm>
            <a:off x="2482517" y="5373688"/>
            <a:ext cx="1008062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196694" y="5836598"/>
            <a:ext cx="1512887" cy="3667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ar-SA" altLang="ar-SA" sz="1800" b="1" dirty="0"/>
              <a:t>اسم الملف</a:t>
            </a:r>
            <a:endParaRPr lang="en-US" altLang="ar-SA" sz="1800" b="1" dirty="0"/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5797550" y="5620698"/>
            <a:ext cx="1079500" cy="431800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3" name="Oval 9"/>
          <p:cNvSpPr>
            <a:spLocks noChangeArrowheads="1"/>
          </p:cNvSpPr>
          <p:nvPr/>
        </p:nvSpPr>
        <p:spPr bwMode="auto">
          <a:xfrm>
            <a:off x="2482516" y="1817144"/>
            <a:ext cx="1008063" cy="358775"/>
          </a:xfrm>
          <a:prstGeom prst="ellipse">
            <a:avLst/>
          </a:prstGeom>
          <a:noFill/>
          <a:ln w="25400" algn="ctr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altLang="ar-SA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title"/>
          </p:nvPr>
        </p:nvSpPr>
        <p:spPr>
          <a:xfrm>
            <a:off x="2339975" y="764704"/>
            <a:ext cx="3981033" cy="595194"/>
          </a:xfrm>
          <a:solidFill>
            <a:schemeClr val="accent2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ar-S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فتح ملف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Excel</a:t>
            </a:r>
          </a:p>
        </p:txBody>
      </p:sp>
    </p:spTree>
    <p:extLst>
      <p:ext uri="{BB962C8B-B14F-4D97-AF65-F5344CB8AC3E}">
        <p14:creationId xmlns:p14="http://schemas.microsoft.com/office/powerpoint/2010/main" val="39959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animBg="1"/>
      <p:bldP spid="11269" grpId="1" animBg="1"/>
      <p:bldP spid="11271" grpId="0" animBg="1"/>
      <p:bldP spid="11271" grpId="1" animBg="1"/>
      <p:bldP spid="11272" grpId="0" animBg="1"/>
      <p:bldP spid="11273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دبوس تثبيت">
  <a:themeElements>
    <a:clrScheme name="دبوس تثبيت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دبوس تثبيت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بوس تثبيت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610</TotalTime>
  <Words>491</Words>
  <Application>Microsoft Office PowerPoint</Application>
  <PresentationFormat>عرض على الشاشة (4:3)</PresentationFormat>
  <Paragraphs>127</Paragraphs>
  <Slides>21</Slides>
  <Notes>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30" baseType="lpstr">
      <vt:lpstr>Arial</vt:lpstr>
      <vt:lpstr>Brush Script MT</vt:lpstr>
      <vt:lpstr>Calibri</vt:lpstr>
      <vt:lpstr>Constantia</vt:lpstr>
      <vt:lpstr>Franklin Gothic Book</vt:lpstr>
      <vt:lpstr>Majalla UI</vt:lpstr>
      <vt:lpstr>Rage Italic</vt:lpstr>
      <vt:lpstr>Wingdings</vt:lpstr>
      <vt:lpstr>دبوس تثبيت</vt:lpstr>
      <vt:lpstr>عرض تقديمي في PowerPoint</vt:lpstr>
      <vt:lpstr>عرض تقديمي في PowerPoint</vt:lpstr>
      <vt:lpstr>أجزاء ورقة العمل </vt:lpstr>
      <vt:lpstr>أجزاء ورقة العمل </vt:lpstr>
      <vt:lpstr>بدء العمل مع اكسيل </vt:lpstr>
      <vt:lpstr>انشاء مصنف جديد</vt:lpstr>
      <vt:lpstr>انشاء مصنف جديد</vt:lpstr>
      <vt:lpstr>حفظ ملف Excel</vt:lpstr>
      <vt:lpstr>فتح ملف Excel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الصيغ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أخطاء الصيغ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Taghreed Aljasser</cp:lastModifiedBy>
  <cp:revision>56</cp:revision>
  <dcterms:created xsi:type="dcterms:W3CDTF">2012-03-02T14:49:28Z</dcterms:created>
  <dcterms:modified xsi:type="dcterms:W3CDTF">2017-10-19T11:25:16Z</dcterms:modified>
</cp:coreProperties>
</file>