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9" r:id="rId2"/>
    <p:sldId id="260" r:id="rId3"/>
    <p:sldId id="372" r:id="rId4"/>
    <p:sldId id="373" r:id="rId5"/>
    <p:sldId id="394" r:id="rId6"/>
    <p:sldId id="375" r:id="rId7"/>
    <p:sldId id="397" r:id="rId8"/>
    <p:sldId id="399" r:id="rId9"/>
    <p:sldId id="400" r:id="rId10"/>
    <p:sldId id="401" r:id="rId11"/>
    <p:sldId id="398" r:id="rId12"/>
    <p:sldId id="376" r:id="rId13"/>
    <p:sldId id="377" r:id="rId14"/>
    <p:sldId id="3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ssan Salti" initials="H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5" autoAdjust="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694C7-6B93-4199-8AD2-188EF1322E51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2E6A2-DD5A-4AA1-BA38-49C81212A8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86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29479-A8B7-409B-83B6-5B0916149E38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91931-7FC2-4604-8A66-D63DB67CD0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51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09601" y="0"/>
            <a:ext cx="8534400" cy="6858000"/>
          </a:xfrm>
          <a:prstGeom prst="rect">
            <a:avLst/>
          </a:prstGeom>
          <a:gradFill flip="none" rotWithShape="0">
            <a:gsLst>
              <a:gs pos="1000">
                <a:schemeClr val="bg1">
                  <a:lumMod val="71000"/>
                </a:schemeClr>
              </a:gs>
              <a:gs pos="4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173" y="2286000"/>
            <a:ext cx="8315827" cy="20574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</p:spPr>
        <p:txBody>
          <a:bodyPr/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92875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fld id="{20042AC5-0839-4BB6-BBC0-636ECAAE7E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63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09601" y="0"/>
            <a:ext cx="8534400" cy="762000"/>
          </a:xfrm>
          <a:prstGeom prst="rect">
            <a:avLst/>
          </a:prstGeom>
          <a:gradFill flip="none" rotWithShape="0">
            <a:gsLst>
              <a:gs pos="1000">
                <a:schemeClr val="bg1">
                  <a:lumMod val="71000"/>
                </a:schemeClr>
              </a:gs>
              <a:gs pos="4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686800" y="64928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042AC5-0839-4BB6-BBC0-636ECAAE7E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28173" y="0"/>
            <a:ext cx="8315827" cy="762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1534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  <a:lvl2pPr marL="742950" indent="-285750">
              <a:buFont typeface="Arial" pitchFamily="34" charset="0"/>
              <a:buChar char="•"/>
              <a:defRPr/>
            </a:lvl2pPr>
            <a:lvl3pPr marL="1143000" indent="-228600">
              <a:buFont typeface="Calibri" pitchFamily="34" charset="0"/>
              <a:buChar char="-"/>
              <a:defRPr/>
            </a:lvl3pPr>
            <a:lvl4pPr marL="1600200" indent="-228600">
              <a:buFont typeface="Arial" pitchFamily="34" charset="0"/>
              <a:buChar char="→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 Fourth level</a:t>
            </a:r>
          </a:p>
        </p:txBody>
      </p:sp>
    </p:spTree>
    <p:extLst>
      <p:ext uri="{BB962C8B-B14F-4D97-AF65-F5344CB8AC3E}">
        <p14:creationId xmlns:p14="http://schemas.microsoft.com/office/powerpoint/2010/main" val="3637094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09601" y="0"/>
            <a:ext cx="8534400" cy="762000"/>
          </a:xfrm>
          <a:prstGeom prst="rect">
            <a:avLst/>
          </a:prstGeom>
          <a:gradFill flip="none" rotWithShape="0">
            <a:gsLst>
              <a:gs pos="1000">
                <a:schemeClr val="bg1">
                  <a:lumMod val="71000"/>
                </a:schemeClr>
              </a:gs>
              <a:gs pos="4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173" y="228600"/>
            <a:ext cx="8313821" cy="457200"/>
          </a:xfrm>
          <a:ln>
            <a:noFill/>
          </a:ln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400"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828173" y="0"/>
            <a:ext cx="2981827" cy="304800"/>
          </a:xfrm>
          <a:noFill/>
          <a:ln>
            <a:noFill/>
          </a:ln>
        </p:spPr>
        <p:txBody>
          <a:bodyPr>
            <a:normAutofit/>
          </a:bodyPr>
          <a:lstStyle>
            <a:lvl1pPr marL="0" indent="0" algn="l">
              <a:buFont typeface="Wingdings" pitchFamily="2" charset="2"/>
              <a:buNone/>
              <a:defRPr sz="16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Footer Placeholder 4"/>
          <p:cNvSpPr txBox="1">
            <a:spLocks/>
          </p:cNvSpPr>
          <p:nvPr userDrawn="1"/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686800" y="64928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042AC5-0839-4BB6-BBC0-636ECAAE7E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1534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  <a:lvl2pPr marL="742950" indent="-285750">
              <a:buFont typeface="Arial" pitchFamily="34" charset="0"/>
              <a:buChar char="•"/>
              <a:defRPr/>
            </a:lvl2pPr>
            <a:lvl3pPr marL="1143000" indent="-228600">
              <a:buFont typeface="Calibri" pitchFamily="34" charset="0"/>
              <a:buChar char="-"/>
              <a:defRPr/>
            </a:lvl3pPr>
            <a:lvl4pPr marL="1600200" indent="-228600">
              <a:buFont typeface="Arial" pitchFamily="34" charset="0"/>
              <a:buChar char="→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 Fourth level</a:t>
            </a:r>
          </a:p>
        </p:txBody>
      </p:sp>
    </p:spTree>
    <p:extLst>
      <p:ext uri="{BB962C8B-B14F-4D97-AF65-F5344CB8AC3E}">
        <p14:creationId xmlns:p14="http://schemas.microsoft.com/office/powerpoint/2010/main" val="1273208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C8B52-4A4E-4491-9676-A81BFC0F3B4B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42AC5-0839-4BB6-BBC0-636ECAAE7E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6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173" y="952500"/>
            <a:ext cx="8315827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1800" b="1" dirty="0"/>
              <a:t/>
            </a:r>
            <a:br>
              <a:rPr lang="en-US" sz="1800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 smtClean="0"/>
              <a:t>MARIE:</a:t>
            </a:r>
            <a:br>
              <a:rPr lang="en-US" sz="3600" dirty="0" smtClean="0"/>
            </a:br>
            <a:r>
              <a:rPr lang="en-US" sz="3600" dirty="0" smtClean="0"/>
              <a:t>An Introduction to a Simple Computer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2342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Remember - </a:t>
            </a:r>
            <a:r>
              <a:rPr lang="en-US" dirty="0" smtClean="0"/>
              <a:t>The </a:t>
            </a:r>
            <a:r>
              <a:rPr lang="en-US" dirty="0"/>
              <a:t>Von Neumann </a:t>
            </a:r>
            <a:r>
              <a:rPr lang="en-US" dirty="0" smtClean="0"/>
              <a:t>model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146823"/>
            <a:ext cx="5105400" cy="5025377"/>
          </a:xfrm>
        </p:spPr>
      </p:pic>
      <p:sp>
        <p:nvSpPr>
          <p:cNvPr id="15" name="TextBox 14"/>
          <p:cNvSpPr txBox="1"/>
          <p:nvPr/>
        </p:nvSpPr>
        <p:spPr>
          <a:xfrm>
            <a:off x="7454537" y="1282337"/>
            <a:ext cx="137160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Instruction 1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7454537" y="1600200"/>
            <a:ext cx="137160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Instruction 2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7454537" y="1902023"/>
            <a:ext cx="137160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Instruction 3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7454537" y="2219886"/>
            <a:ext cx="137160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Instruction 4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7467600" y="3187337"/>
            <a:ext cx="137160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7467600" y="3505200"/>
            <a:ext cx="137160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467600" y="3807023"/>
            <a:ext cx="137160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7467600" y="4124886"/>
            <a:ext cx="137160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Instruction N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5512526" y="1791789"/>
            <a:ext cx="114300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Instruction 3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90600" y="1066800"/>
            <a:ext cx="2819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3. Execute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smtClean="0"/>
              <a:t>Execute the instruction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smtClean="0"/>
              <a:t>Place </a:t>
            </a:r>
            <a:r>
              <a:rPr lang="en-US" sz="2400" b="1" dirty="0"/>
              <a:t>the results in registers or memory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14800" y="3505199"/>
            <a:ext cx="1397726" cy="9274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191000" y="2206823"/>
            <a:ext cx="114300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Data 1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86400" y="2206823"/>
            <a:ext cx="114300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Data 2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91000" y="2587823"/>
            <a:ext cx="114300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Result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73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Instruction Set </a:t>
            </a:r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MARIE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371600"/>
            <a:ext cx="8153400" cy="4525963"/>
          </a:xfrm>
        </p:spPr>
        <p:txBody>
          <a:bodyPr/>
          <a:lstStyle/>
          <a:p>
            <a:r>
              <a:rPr lang="en-US" dirty="0"/>
              <a:t>The fundamental </a:t>
            </a:r>
            <a:r>
              <a:rPr lang="en-US" dirty="0" smtClean="0"/>
              <a:t>MARIE instructions are: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5" descr="T4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" t="2374" r="1945" b="5045"/>
          <a:stretch>
            <a:fillRect/>
          </a:stretch>
        </p:blipFill>
        <p:spPr bwMode="auto">
          <a:xfrm>
            <a:off x="990600" y="2438400"/>
            <a:ext cx="8077200" cy="3365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380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Assemblers </a:t>
            </a:r>
            <a:r>
              <a:rPr lang="en-US" dirty="0" smtClean="0"/>
              <a:t>do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discussion on Assemblers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066800"/>
            <a:ext cx="8153400" cy="4525963"/>
          </a:xfrm>
        </p:spPr>
        <p:txBody>
          <a:bodyPr/>
          <a:lstStyle/>
          <a:p>
            <a:r>
              <a:rPr lang="en-US" dirty="0" smtClean="0"/>
              <a:t>Going back to our simple program, what really happens inside the CPU during each fetch, decode, execute cycle?</a:t>
            </a:r>
          </a:p>
          <a:p>
            <a:pPr lvl="1"/>
            <a:r>
              <a:rPr lang="en-US" b="1" dirty="0" smtClean="0"/>
              <a:t>Load 104: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455" y="3268979"/>
            <a:ext cx="7924800" cy="29032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200" y="-117764"/>
            <a:ext cx="2778108" cy="6061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03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658" y="3932978"/>
            <a:ext cx="6241784" cy="24678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258" y="1219200"/>
            <a:ext cx="6395142" cy="23774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do Assemblers </a:t>
            </a:r>
            <a:r>
              <a:rPr lang="en-US" dirty="0" smtClean="0"/>
              <a:t>do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discussion on </a:t>
            </a:r>
            <a:r>
              <a:rPr lang="en-US" dirty="0" smtClean="0"/>
              <a:t>Assemblers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7848600" cy="3733800"/>
          </a:xfrm>
        </p:spPr>
        <p:txBody>
          <a:bodyPr/>
          <a:lstStyle/>
          <a:p>
            <a:pPr lvl="1"/>
            <a:r>
              <a:rPr lang="en-US" b="1" dirty="0" smtClean="0"/>
              <a:t>Add 105:</a:t>
            </a:r>
          </a:p>
          <a:p>
            <a:pPr lvl="1"/>
            <a:endParaRPr lang="en-US" b="1" dirty="0"/>
          </a:p>
          <a:p>
            <a:pPr lvl="1"/>
            <a:endParaRPr lang="en-US" b="1" dirty="0" smtClean="0"/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endParaRPr lang="en-US" b="1" dirty="0"/>
          </a:p>
          <a:p>
            <a:pPr lvl="1">
              <a:spcBef>
                <a:spcPts val="1200"/>
              </a:spcBef>
            </a:pPr>
            <a:r>
              <a:rPr lang="en-US" b="1" dirty="0" smtClean="0"/>
              <a:t>Store 106: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244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Assemblers </a:t>
            </a:r>
            <a:r>
              <a:rPr lang="en-US" dirty="0" smtClean="0"/>
              <a:t>do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discussion on </a:t>
            </a:r>
            <a:r>
              <a:rPr lang="en-US" dirty="0" smtClean="0"/>
              <a:t>Assemblers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143000"/>
            <a:ext cx="8153400" cy="54102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An assembler directive </a:t>
            </a:r>
            <a:r>
              <a:rPr lang="en-US" dirty="0" smtClean="0"/>
              <a:t>is </a:t>
            </a:r>
            <a:r>
              <a:rPr lang="en-US" dirty="0"/>
              <a:t>an instruction that is not supposed to be translated into machine </a:t>
            </a:r>
            <a:r>
              <a:rPr lang="en-US" dirty="0" smtClean="0"/>
              <a:t>code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In assembly language we can also use </a:t>
            </a:r>
            <a:r>
              <a:rPr lang="en-US" b="1" dirty="0" smtClean="0"/>
              <a:t>labels</a:t>
            </a:r>
            <a:r>
              <a:rPr lang="en-US" dirty="0" smtClean="0"/>
              <a:t> in order to </a:t>
            </a:r>
            <a:r>
              <a:rPr lang="en-US" dirty="0"/>
              <a:t>clarify </a:t>
            </a:r>
            <a:r>
              <a:rPr lang="en-US" dirty="0" smtClean="0"/>
              <a:t>the program</a:t>
            </a:r>
            <a:endParaRPr lang="en-US" dirty="0"/>
          </a:p>
          <a:p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866896"/>
            <a:ext cx="3061611" cy="216230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14400" y="2536210"/>
            <a:ext cx="49530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itchFamily="34" charset="0"/>
              <a:buChar char="•"/>
            </a:pPr>
            <a:r>
              <a:rPr lang="en-US" sz="2600" b="1" dirty="0"/>
              <a:t>Example: </a:t>
            </a:r>
            <a:r>
              <a:rPr lang="en-US" sz="2600" dirty="0"/>
              <a:t>base 16 is the default base when writing assembly program for MARIE, to specify the used base we can use “constant directives” such as DEC (decimal) or HEX (Hexadecimal)</a:t>
            </a:r>
          </a:p>
        </p:txBody>
      </p:sp>
    </p:spTree>
    <p:extLst>
      <p:ext uri="{BB962C8B-B14F-4D97-AF65-F5344CB8AC3E}">
        <p14:creationId xmlns:p14="http://schemas.microsoft.com/office/powerpoint/2010/main" val="332257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simple program</a:t>
            </a:r>
          </a:p>
          <a:p>
            <a:r>
              <a:rPr lang="en-US" dirty="0"/>
              <a:t>A discussion on assemblers</a:t>
            </a:r>
          </a:p>
          <a:p>
            <a:r>
              <a:rPr lang="en-US" dirty="0"/>
              <a:t>Extending our ISA</a:t>
            </a:r>
          </a:p>
        </p:txBody>
      </p:sp>
    </p:spTree>
    <p:extLst>
      <p:ext uri="{BB962C8B-B14F-4D97-AF65-F5344CB8AC3E}">
        <p14:creationId xmlns:p14="http://schemas.microsoft.com/office/powerpoint/2010/main" val="354151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Simple program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219200"/>
            <a:ext cx="8153400" cy="4525963"/>
          </a:xfrm>
        </p:spPr>
        <p:txBody>
          <a:bodyPr/>
          <a:lstStyle/>
          <a:p>
            <a:r>
              <a:rPr lang="en-US" dirty="0" smtClean="0"/>
              <a:t>The figure below shows a program written in assembly language for MARIE</a:t>
            </a:r>
          </a:p>
          <a:p>
            <a:r>
              <a:rPr lang="en-US" dirty="0" smtClean="0"/>
              <a:t>What does this program do?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895600"/>
            <a:ext cx="7667079" cy="329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64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Simple program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This program simply adds to numbers and stores the result in the main memory.</a:t>
            </a:r>
          </a:p>
          <a:p>
            <a:pPr lvl="1"/>
            <a:r>
              <a:rPr lang="en-US" dirty="0" smtClean="0"/>
              <a:t>It loads the value stored at the location address 104</a:t>
            </a:r>
            <a:r>
              <a:rPr lang="en-US" baseline="-25000" dirty="0" smtClean="0"/>
              <a:t>16</a:t>
            </a:r>
            <a:r>
              <a:rPr lang="en-US" dirty="0" smtClean="0"/>
              <a:t> into AC (the value is 0023</a:t>
            </a:r>
            <a:r>
              <a:rPr lang="en-US" baseline="-25000" dirty="0" smtClean="0"/>
              <a:t>16</a:t>
            </a:r>
            <a:r>
              <a:rPr lang="en-US" dirty="0" smtClean="0"/>
              <a:t> = 35</a:t>
            </a:r>
            <a:r>
              <a:rPr lang="en-US" baseline="-25000" dirty="0" smtClean="0"/>
              <a:t>10</a:t>
            </a:r>
            <a:r>
              <a:rPr lang="en-US" dirty="0"/>
              <a:t>), ), </a:t>
            </a:r>
            <a:r>
              <a:rPr lang="en-US" sz="1600" u="sng" dirty="0"/>
              <a:t>(2*16</a:t>
            </a:r>
            <a:r>
              <a:rPr lang="en-US" sz="1600" b="1" u="sng" cap="small" baseline="30000" dirty="0"/>
              <a:t>1</a:t>
            </a:r>
            <a:r>
              <a:rPr lang="en-US" sz="1600" u="sng" dirty="0"/>
              <a:t>+3*16</a:t>
            </a:r>
            <a:r>
              <a:rPr lang="en-US" sz="1600" b="1" u="sng" cap="small" baseline="30000" dirty="0"/>
              <a:t>0</a:t>
            </a:r>
            <a:r>
              <a:rPr lang="en-US" sz="1600" u="sng" dirty="0" smtClean="0"/>
              <a:t>) or 0000 0000 00</a:t>
            </a:r>
            <a:r>
              <a:rPr lang="en-US" sz="1600" u="sng" dirty="0" smtClean="0">
                <a:solidFill>
                  <a:srgbClr val="FF0000"/>
                </a:solidFill>
              </a:rPr>
              <a:t>10 0011 </a:t>
            </a:r>
            <a:r>
              <a:rPr lang="en-US" sz="1600" u="sng" dirty="0" smtClean="0"/>
              <a:t>=35)</a:t>
            </a:r>
            <a:endParaRPr lang="en-US" sz="1600" u="sng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It adds this value to the value stored at </a:t>
            </a:r>
            <a:r>
              <a:rPr lang="en-US" dirty="0"/>
              <a:t>the location address </a:t>
            </a:r>
            <a:r>
              <a:rPr lang="en-US" dirty="0" smtClean="0"/>
              <a:t>105</a:t>
            </a:r>
            <a:r>
              <a:rPr lang="en-US" baseline="-25000" dirty="0" smtClean="0"/>
              <a:t>16</a:t>
            </a:r>
            <a:r>
              <a:rPr lang="en-US" dirty="0" smtClean="0"/>
              <a:t> (</a:t>
            </a:r>
            <a:r>
              <a:rPr lang="en-US" dirty="0"/>
              <a:t>the value is </a:t>
            </a:r>
            <a:r>
              <a:rPr lang="en-US" dirty="0" smtClean="0"/>
              <a:t>FFE9</a:t>
            </a:r>
            <a:r>
              <a:rPr lang="en-US" baseline="-25000" dirty="0" smtClean="0"/>
              <a:t>16</a:t>
            </a:r>
            <a:r>
              <a:rPr lang="en-US" dirty="0" smtClean="0"/>
              <a:t> = (-23)</a:t>
            </a:r>
            <a:r>
              <a:rPr lang="en-US" baseline="-25000" dirty="0" smtClean="0"/>
              <a:t>10</a:t>
            </a:r>
            <a:r>
              <a:rPr lang="en-US" dirty="0" smtClean="0"/>
              <a:t>), </a:t>
            </a:r>
            <a:r>
              <a:rPr lang="en-US" sz="1600" u="sng" dirty="0" smtClean="0"/>
              <a:t>(1111 1111 1110 </a:t>
            </a:r>
            <a:r>
              <a:rPr lang="en-US" sz="1600" u="sng" smtClean="0"/>
              <a:t>1001)=0000 0000 0001 0110+1 =-23)</a:t>
            </a:r>
            <a:endParaRPr lang="en-US" sz="1600" u="sng" dirty="0"/>
          </a:p>
          <a:p>
            <a:pPr lvl="1"/>
            <a:r>
              <a:rPr lang="en-US" dirty="0" smtClean="0"/>
              <a:t>Stores the sum into the location address 106</a:t>
            </a:r>
            <a:r>
              <a:rPr lang="en-US" baseline="-25000" dirty="0" smtClean="0"/>
              <a:t>16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So what will be stored in the location address 106</a:t>
            </a:r>
            <a:r>
              <a:rPr lang="en-US" baseline="-25000" dirty="0" smtClean="0"/>
              <a:t>16</a:t>
            </a:r>
            <a:r>
              <a:rPr lang="en-US" dirty="0" smtClean="0"/>
              <a:t>?</a:t>
            </a:r>
          </a:p>
          <a:p>
            <a:r>
              <a:rPr lang="en-US" dirty="0" smtClean="0"/>
              <a:t>Now let us discover what happens during each “Fetch, decode, execute” cycle.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07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 simple program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 discussion on assemblers</a:t>
            </a:r>
          </a:p>
          <a:p>
            <a:r>
              <a:rPr lang="en-US" dirty="0" smtClean="0"/>
              <a:t>Extending our 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37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Assemblers do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discussion on Assemblers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295400"/>
            <a:ext cx="8153400" cy="464819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Assembly language</a:t>
            </a:r>
            <a:r>
              <a:rPr lang="en-US" dirty="0" smtClean="0"/>
              <a:t> can be understood by the programmer but not the computer!</a:t>
            </a:r>
          </a:p>
          <a:p>
            <a:r>
              <a:rPr lang="en-US" dirty="0" smtClean="0"/>
              <a:t>Assembly language must be converted into </a:t>
            </a:r>
            <a:r>
              <a:rPr lang="en-US" b="1" dirty="0" smtClean="0"/>
              <a:t>Machine Codes</a:t>
            </a:r>
            <a:r>
              <a:rPr lang="en-US" dirty="0" smtClean="0"/>
              <a:t> (binary codes) before being executed or even stored in the main memory.</a:t>
            </a:r>
          </a:p>
          <a:p>
            <a:r>
              <a:rPr lang="en-US" b="1" dirty="0" smtClean="0"/>
              <a:t>An Assembler </a:t>
            </a:r>
            <a:r>
              <a:rPr lang="en-US" dirty="0" smtClean="0"/>
              <a:t>is used to translate assembly </a:t>
            </a:r>
            <a:r>
              <a:rPr lang="en-US" dirty="0"/>
              <a:t>language into machine </a:t>
            </a:r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It reads a </a:t>
            </a:r>
            <a:r>
              <a:rPr lang="en-US" b="1" dirty="0" smtClean="0"/>
              <a:t>source file </a:t>
            </a:r>
            <a:r>
              <a:rPr lang="en-US" dirty="0" smtClean="0"/>
              <a:t>(assembly program) and convert it to an </a:t>
            </a:r>
            <a:r>
              <a:rPr lang="en-US" b="1" dirty="0" smtClean="0"/>
              <a:t>object file </a:t>
            </a:r>
            <a:r>
              <a:rPr lang="en-US" dirty="0" smtClean="0"/>
              <a:t>(Machine code)</a:t>
            </a:r>
          </a:p>
          <a:p>
            <a:r>
              <a:rPr lang="en-US" b="1" dirty="0" smtClean="0"/>
              <a:t>Assembler VS Compiler</a:t>
            </a:r>
          </a:p>
          <a:p>
            <a:pPr lvl="1"/>
            <a:r>
              <a:rPr lang="en-US" dirty="0" smtClean="0"/>
              <a:t>An assembler translates each mnemonic </a:t>
            </a:r>
            <a:r>
              <a:rPr lang="en-US" dirty="0"/>
              <a:t>instruction </a:t>
            </a:r>
            <a:r>
              <a:rPr lang="en-US" dirty="0" smtClean="0"/>
              <a:t>(written in assembly) to exactly one machine code.</a:t>
            </a:r>
          </a:p>
          <a:p>
            <a:pPr lvl="1"/>
            <a:r>
              <a:rPr lang="en-US" dirty="0" smtClean="0"/>
              <a:t>With </a:t>
            </a:r>
            <a:r>
              <a:rPr lang="en-US" dirty="0"/>
              <a:t>compilers, this is not usually the </a:t>
            </a:r>
            <a:r>
              <a:rPr lang="en-US" dirty="0" smtClean="0"/>
              <a:t>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50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Remember -</a:t>
            </a:r>
            <a:r>
              <a:rPr lang="en-US" dirty="0" smtClean="0"/>
              <a:t> Registers </a:t>
            </a:r>
            <a:r>
              <a:rPr lang="en-US" dirty="0"/>
              <a:t>and Buses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MARIE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524000"/>
            <a:ext cx="4637087" cy="4525963"/>
          </a:xfrm>
        </p:spPr>
        <p:txBody>
          <a:bodyPr/>
          <a:lstStyle/>
          <a:p>
            <a:r>
              <a:rPr lang="en-US" dirty="0" smtClean="0"/>
              <a:t>The Data path in MARIE is shown in this figure </a:t>
            </a:r>
          </a:p>
          <a:p>
            <a:pPr lvl="1"/>
            <a:r>
              <a:rPr lang="en-US" dirty="0" smtClean="0"/>
              <a:t>Note that a data word (that is an instruction) in the main memory travels a relatively long path before achieving the IR!</a:t>
            </a:r>
            <a:endParaRPr lang="en-US" dirty="0"/>
          </a:p>
        </p:txBody>
      </p:sp>
      <p:pic>
        <p:nvPicPr>
          <p:cNvPr id="5" name="Picture 5" descr="DatapathY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4" b="2422"/>
          <a:stretch>
            <a:fillRect/>
          </a:stretch>
        </p:blipFill>
        <p:spPr bwMode="auto">
          <a:xfrm>
            <a:off x="5551487" y="990600"/>
            <a:ext cx="3592513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753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914400"/>
            <a:ext cx="3485470" cy="54058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Remember - </a:t>
            </a:r>
            <a:r>
              <a:rPr lang="en-US" dirty="0" smtClean="0"/>
              <a:t>The Fetch-Decode-Execute cycle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Instruction processing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914400"/>
            <a:ext cx="3886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MARIE, like any other computer architecture, </a:t>
            </a:r>
            <a:r>
              <a:rPr lang="en-US" dirty="0"/>
              <a:t>follow </a:t>
            </a:r>
            <a:r>
              <a:rPr lang="en-US" dirty="0" smtClean="0"/>
              <a:t>the basic machine cycle:</a:t>
            </a:r>
          </a:p>
          <a:p>
            <a:pPr lvl="1"/>
            <a:r>
              <a:rPr lang="en-US" b="1" dirty="0" smtClean="0"/>
              <a:t>the </a:t>
            </a:r>
            <a:r>
              <a:rPr lang="en-US" b="1" dirty="0"/>
              <a:t>fetch, decode, and execute </a:t>
            </a:r>
            <a:r>
              <a:rPr lang="en-US" b="1" dirty="0" smtClean="0"/>
              <a:t>cycle</a:t>
            </a:r>
          </a:p>
        </p:txBody>
      </p:sp>
      <p:sp>
        <p:nvSpPr>
          <p:cNvPr id="6" name="Left Brace 5"/>
          <p:cNvSpPr/>
          <p:nvPr/>
        </p:nvSpPr>
        <p:spPr>
          <a:xfrm flipH="1">
            <a:off x="7391400" y="1676400"/>
            <a:ext cx="228600" cy="14478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772400" y="2161677"/>
            <a:ext cx="1066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Fetch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9" name="Left Brace 8"/>
          <p:cNvSpPr/>
          <p:nvPr/>
        </p:nvSpPr>
        <p:spPr>
          <a:xfrm flipH="1">
            <a:off x="7391400" y="3332202"/>
            <a:ext cx="304800" cy="2306598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00" y="4191000"/>
            <a:ext cx="1524000" cy="553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</a:rPr>
              <a:t>Decode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11" name="Left Brace 10"/>
          <p:cNvSpPr/>
          <p:nvPr/>
        </p:nvSpPr>
        <p:spPr>
          <a:xfrm flipH="1">
            <a:off x="7413234" y="5743077"/>
            <a:ext cx="206766" cy="65338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13075" y="5784642"/>
            <a:ext cx="1502166" cy="553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</a:rPr>
              <a:t>Execute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56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Remember - </a:t>
            </a:r>
            <a:r>
              <a:rPr lang="en-US" dirty="0" smtClean="0"/>
              <a:t>The </a:t>
            </a:r>
            <a:r>
              <a:rPr lang="en-US" dirty="0"/>
              <a:t>Von Neumann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Chapter 1: Introduction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146823"/>
            <a:ext cx="5105400" cy="5025377"/>
          </a:xfrm>
        </p:spPr>
      </p:pic>
      <p:sp>
        <p:nvSpPr>
          <p:cNvPr id="4" name="Rectangle 3"/>
          <p:cNvSpPr/>
          <p:nvPr/>
        </p:nvSpPr>
        <p:spPr>
          <a:xfrm>
            <a:off x="4191000" y="1752600"/>
            <a:ext cx="12192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67400" y="3581400"/>
            <a:ext cx="9906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454537" y="1282337"/>
            <a:ext cx="137160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Instruction 1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7454537" y="1600200"/>
            <a:ext cx="137160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Instruction 2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7454537" y="1902023"/>
            <a:ext cx="137160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Instruction 3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7454537" y="2219886"/>
            <a:ext cx="137160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Instruction 4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7467600" y="3187337"/>
            <a:ext cx="137160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7467600" y="3505200"/>
            <a:ext cx="137160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467600" y="3807023"/>
            <a:ext cx="137160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7467600" y="4124886"/>
            <a:ext cx="137160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Instruction N</a:t>
            </a:r>
            <a:endParaRPr lang="en-US" sz="1400" dirty="0"/>
          </a:p>
        </p:txBody>
      </p:sp>
      <p:sp>
        <p:nvSpPr>
          <p:cNvPr id="23" name="Rectangle 22"/>
          <p:cNvSpPr/>
          <p:nvPr/>
        </p:nvSpPr>
        <p:spPr>
          <a:xfrm>
            <a:off x="7454536" y="1905000"/>
            <a:ext cx="1384663" cy="2853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512526" y="1791789"/>
            <a:ext cx="114300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Instruction 3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90600" y="914400"/>
            <a:ext cx="2819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b="1" dirty="0" smtClean="0"/>
              <a:t>Fetch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b="1" dirty="0" smtClean="0"/>
              <a:t>PC indicates the iteration number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b="1" dirty="0" smtClean="0"/>
              <a:t>CU fill the instruction register</a:t>
            </a:r>
            <a:endParaRPr lang="en-US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990600" y="3581400"/>
            <a:ext cx="2819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2. Decode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smtClean="0"/>
              <a:t>what ALU should do (add, multiply, …)?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smtClean="0"/>
              <a:t>Fill registers with needed data</a:t>
            </a:r>
            <a:endParaRPr lang="en-US" sz="2400" b="1" dirty="0"/>
          </a:p>
        </p:txBody>
      </p:sp>
      <p:sp>
        <p:nvSpPr>
          <p:cNvPr id="29" name="Rectangle 28"/>
          <p:cNvSpPr/>
          <p:nvPr/>
        </p:nvSpPr>
        <p:spPr>
          <a:xfrm>
            <a:off x="4114800" y="3505199"/>
            <a:ext cx="1397726" cy="9274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191000" y="2206823"/>
            <a:ext cx="114300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Data 1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86400" y="2206823"/>
            <a:ext cx="114300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Data 2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78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23" grpId="0" animBg="1"/>
      <p:bldP spid="23" grpId="1" animBg="1"/>
      <p:bldP spid="26" grpId="0" animBg="1"/>
      <p:bldP spid="27" grpId="0"/>
      <p:bldP spid="29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10165</TotalTime>
  <Words>582</Words>
  <Application>Microsoft Office PowerPoint</Application>
  <PresentationFormat>On-screen Show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 MARIE: An Introduction to a Simple Computer  </vt:lpstr>
      <vt:lpstr>Lecture Overview</vt:lpstr>
      <vt:lpstr>A simple program</vt:lpstr>
      <vt:lpstr>A simple program</vt:lpstr>
      <vt:lpstr>Lecture Overview</vt:lpstr>
      <vt:lpstr>What do Assemblers do</vt:lpstr>
      <vt:lpstr> Remember - Registers and Buses </vt:lpstr>
      <vt:lpstr>Remember - The Fetch-Decode-Execute cycle </vt:lpstr>
      <vt:lpstr>Remember - The Von Neumann model</vt:lpstr>
      <vt:lpstr>Remember - The Von Neumann model </vt:lpstr>
      <vt:lpstr>The Instruction Set Architecture</vt:lpstr>
      <vt:lpstr>What do Assemblers do</vt:lpstr>
      <vt:lpstr>What do Assemblers do</vt:lpstr>
      <vt:lpstr>What do Assemblers 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 &amp; Architecture</dc:title>
  <dc:creator>Hassan Salti</dc:creator>
  <cp:lastModifiedBy>admin</cp:lastModifiedBy>
  <cp:revision>1398</cp:revision>
  <dcterms:created xsi:type="dcterms:W3CDTF">2012-07-12T11:57:11Z</dcterms:created>
  <dcterms:modified xsi:type="dcterms:W3CDTF">2017-11-26T05:02:38Z</dcterms:modified>
</cp:coreProperties>
</file>