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56" r:id="rId2"/>
    <p:sldId id="258" r:id="rId3"/>
    <p:sldId id="259" r:id="rId4"/>
    <p:sldId id="260" r:id="rId5"/>
    <p:sldId id="288" r:id="rId6"/>
    <p:sldId id="261" r:id="rId7"/>
    <p:sldId id="262" r:id="rId8"/>
    <p:sldId id="263" r:id="rId9"/>
    <p:sldId id="264" r:id="rId10"/>
    <p:sldId id="265" r:id="rId11"/>
    <p:sldId id="266" r:id="rId12"/>
    <p:sldId id="267" r:id="rId13"/>
    <p:sldId id="268" r:id="rId14"/>
    <p:sldId id="269" r:id="rId15"/>
    <p:sldId id="289" r:id="rId16"/>
    <p:sldId id="270" r:id="rId17"/>
    <p:sldId id="271" r:id="rId18"/>
    <p:sldId id="272" r:id="rId19"/>
    <p:sldId id="290" r:id="rId20"/>
    <p:sldId id="273" r:id="rId21"/>
    <p:sldId id="274" r:id="rId22"/>
    <p:sldId id="275" r:id="rId23"/>
    <p:sldId id="276" r:id="rId24"/>
    <p:sldId id="277" r:id="rId25"/>
    <p:sldId id="280" r:id="rId26"/>
    <p:sldId id="278" r:id="rId27"/>
    <p:sldId id="281" r:id="rId28"/>
    <p:sldId id="279" r:id="rId29"/>
    <p:sldId id="282" r:id="rId30"/>
    <p:sldId id="291" r:id="rId31"/>
    <p:sldId id="283" r:id="rId32"/>
    <p:sldId id="284" r:id="rId33"/>
    <p:sldId id="285" r:id="rId34"/>
    <p:sldId id="286" r:id="rId35"/>
    <p:sldId id="287"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E02D23-39E4-4609-8C4E-842748BFE71E}" type="datetimeFigureOut">
              <a:rPr lang="ar-SA" smtClean="0"/>
              <a:t>09/07/35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91B960-CA67-4549-A990-B74BDA2CE326}" type="slidenum">
              <a:rPr lang="ar-SA" smtClean="0"/>
              <a:t>‹#›</a:t>
            </a:fld>
            <a:endParaRPr lang="ar-SA"/>
          </a:p>
        </p:txBody>
      </p:sp>
    </p:spTree>
    <p:extLst>
      <p:ext uri="{BB962C8B-B14F-4D97-AF65-F5344CB8AC3E}">
        <p14:creationId xmlns:p14="http://schemas.microsoft.com/office/powerpoint/2010/main" val="6708581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991B960-CA67-4549-A990-B74BDA2CE326}" type="slidenum">
              <a:rPr lang="ar-SA" smtClean="0"/>
              <a:t>27</a:t>
            </a:fld>
            <a:endParaRPr lang="ar-SA"/>
          </a:p>
        </p:txBody>
      </p:sp>
    </p:spTree>
    <p:extLst>
      <p:ext uri="{BB962C8B-B14F-4D97-AF65-F5344CB8AC3E}">
        <p14:creationId xmlns:p14="http://schemas.microsoft.com/office/powerpoint/2010/main" val="321418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EE28E08-2DDF-47D7-90E9-BA86F34A90FD}"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170712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E28E08-2DDF-47D7-90E9-BA86F34A90FD}"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412284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E28E08-2DDF-47D7-90E9-BA86F34A90FD}"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326513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E28E08-2DDF-47D7-90E9-BA86F34A90FD}"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279273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EE28E08-2DDF-47D7-90E9-BA86F34A90FD}" type="datetimeFigureOut">
              <a:rPr lang="ar-SA" smtClean="0"/>
              <a:t>09/07/35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305166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EE28E08-2DDF-47D7-90E9-BA86F34A90FD}" type="datetimeFigureOut">
              <a:rPr lang="ar-SA" smtClean="0"/>
              <a:t>09/07/35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245011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EE28E08-2DDF-47D7-90E9-BA86F34A90FD}" type="datetimeFigureOut">
              <a:rPr lang="ar-SA" smtClean="0"/>
              <a:t>09/07/35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118137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EE28E08-2DDF-47D7-90E9-BA86F34A90FD}" type="datetimeFigureOut">
              <a:rPr lang="ar-SA" smtClean="0"/>
              <a:t>09/07/35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426460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EE28E08-2DDF-47D7-90E9-BA86F34A90FD}" type="datetimeFigureOut">
              <a:rPr lang="ar-SA" smtClean="0"/>
              <a:t>09/07/35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305664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E28E08-2DDF-47D7-90E9-BA86F34A90FD}" type="datetimeFigureOut">
              <a:rPr lang="ar-SA" smtClean="0"/>
              <a:t>09/07/35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48438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E28E08-2DDF-47D7-90E9-BA86F34A90FD}" type="datetimeFigureOut">
              <a:rPr lang="ar-SA" smtClean="0"/>
              <a:t>09/07/35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A33420B-F775-40A7-AD00-2EFAE247951B}" type="slidenum">
              <a:rPr lang="ar-SA" smtClean="0"/>
              <a:t>‹#›</a:t>
            </a:fld>
            <a:endParaRPr lang="ar-SA"/>
          </a:p>
        </p:txBody>
      </p:sp>
    </p:spTree>
    <p:extLst>
      <p:ext uri="{BB962C8B-B14F-4D97-AF65-F5344CB8AC3E}">
        <p14:creationId xmlns:p14="http://schemas.microsoft.com/office/powerpoint/2010/main" val="396688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E28E08-2DDF-47D7-90E9-BA86F34A90FD}" type="datetimeFigureOut">
              <a:rPr lang="ar-SA" smtClean="0"/>
              <a:t>09/07/35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33420B-F775-40A7-AD00-2EFAE247951B}" type="slidenum">
              <a:rPr lang="ar-SA" smtClean="0"/>
              <a:t>‹#›</a:t>
            </a:fld>
            <a:endParaRPr lang="ar-SA"/>
          </a:p>
        </p:txBody>
      </p:sp>
    </p:spTree>
    <p:extLst>
      <p:ext uri="{BB962C8B-B14F-4D97-AF65-F5344CB8AC3E}">
        <p14:creationId xmlns:p14="http://schemas.microsoft.com/office/powerpoint/2010/main" val="169962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76672"/>
            <a:ext cx="7772400" cy="1470025"/>
          </a:xfrm>
        </p:spPr>
        <p:txBody>
          <a:bodyPr/>
          <a:lstStyle/>
          <a:p>
            <a:r>
              <a:rPr lang="ar-SA" dirty="0" smtClean="0"/>
              <a:t>المحاضرة السابعة</a:t>
            </a:r>
            <a:endParaRPr lang="ar-SA" dirty="0"/>
          </a:p>
        </p:txBody>
      </p:sp>
      <p:sp>
        <p:nvSpPr>
          <p:cNvPr id="3" name="عنوان فرعي 2"/>
          <p:cNvSpPr>
            <a:spLocks noGrp="1"/>
          </p:cNvSpPr>
          <p:nvPr>
            <p:ph type="subTitle" idx="1"/>
          </p:nvPr>
        </p:nvSpPr>
        <p:spPr>
          <a:xfrm>
            <a:off x="1475656" y="2204864"/>
            <a:ext cx="6400800" cy="2961658"/>
          </a:xfrm>
        </p:spPr>
        <p:txBody>
          <a:bodyPr/>
          <a:lstStyle/>
          <a:p>
            <a:r>
              <a:rPr lang="ar-SA" dirty="0" smtClean="0">
                <a:solidFill>
                  <a:schemeClr val="tx1"/>
                </a:solidFill>
              </a:rPr>
              <a:t>317جغر تطبيقات الاستشعار عن بعد</a:t>
            </a:r>
          </a:p>
          <a:p>
            <a:r>
              <a:rPr lang="ar-SA" dirty="0" smtClean="0">
                <a:solidFill>
                  <a:schemeClr val="tx1"/>
                </a:solidFill>
              </a:rPr>
              <a:t>تصنيف الاراضي الساحلية باستخدام صور الاستشعار عن بعد ونظم المعلومات الجغرافية</a:t>
            </a:r>
            <a:endParaRPr lang="ar-SA" dirty="0">
              <a:solidFill>
                <a:schemeClr val="tx1"/>
              </a:solidFill>
            </a:endParaRPr>
          </a:p>
        </p:txBody>
      </p:sp>
    </p:spTree>
    <p:extLst>
      <p:ext uri="{BB962C8B-B14F-4D97-AF65-F5344CB8AC3E}">
        <p14:creationId xmlns:p14="http://schemas.microsoft.com/office/powerpoint/2010/main" val="225216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r>
              <a:rPr lang="ar-SA" dirty="0" smtClean="0"/>
              <a:t>المساحات ذات التلال التي تكون لها اراضي عميقة والتي تكون مرتبطة مع المنحدرات التي تتصف بالانحدار الشديد .</a:t>
            </a:r>
          </a:p>
          <a:p>
            <a:pPr marL="0" indent="0">
              <a:buNone/>
            </a:pPr>
            <a:r>
              <a:rPr lang="ar-SA" dirty="0" smtClean="0"/>
              <a:t>وايضا نجح تطبيقها في دراسات كانت فيها الاراضي ذات طبيعة جغرافية مستوية حيث لا يوجد تلال.</a:t>
            </a:r>
          </a:p>
          <a:p>
            <a:pPr marL="0" indent="0">
              <a:buNone/>
            </a:pPr>
            <a:r>
              <a:rPr lang="ar-SA" dirty="0" smtClean="0"/>
              <a:t>وباستخدام نظم المعلومات الجغرافية ثم تحويل صور الاستشعار عن بعد من نموذج </a:t>
            </a:r>
            <a:r>
              <a:rPr lang="en-US" dirty="0" smtClean="0"/>
              <a:t>raster) </a:t>
            </a:r>
            <a:r>
              <a:rPr lang="ar-SA" dirty="0" smtClean="0"/>
              <a:t>الى نموذج خطي </a:t>
            </a:r>
            <a:r>
              <a:rPr lang="en-US" dirty="0" smtClean="0"/>
              <a:t>vector</a:t>
            </a:r>
            <a:r>
              <a:rPr lang="ar-SA" dirty="0" smtClean="0"/>
              <a:t> ). فان خط العتبة ومساحات البحيرة ومسطحاتها تمثل بخط مستمر لتغطية منطقة الدراسة . مجموعة البيانات تم تركيبها مع نقاط اسماء السدود وتصنيفها.</a:t>
            </a:r>
            <a:endParaRPr lang="ar-SA" dirty="0"/>
          </a:p>
        </p:txBody>
      </p:sp>
    </p:spTree>
    <p:extLst>
      <p:ext uri="{BB962C8B-B14F-4D97-AF65-F5344CB8AC3E}">
        <p14:creationId xmlns:p14="http://schemas.microsoft.com/office/powerpoint/2010/main" val="267748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p:spPr>
        <p:txBody>
          <a:bodyPr>
            <a:normAutofit fontScale="85000" lnSpcReduction="20000"/>
          </a:bodyPr>
          <a:lstStyle/>
          <a:p>
            <a:pPr marL="0" indent="0">
              <a:buNone/>
            </a:pPr>
            <a:r>
              <a:rPr lang="ar-SA" dirty="0" smtClean="0"/>
              <a:t>تم اختيار ساحل العقير كمنطقة لدراسة تحديد حد مياه البحر عن غيرها من انواع الاراضي المجاورة باستخدام الاستشعار عن بعد ونظم المعلومات الجغرافية لأسباب عديدة منها ان مياه البحر بالعقير ضحلة وهو امر ادى الى صعوبة تحديد خط الساحل .</a:t>
            </a:r>
          </a:p>
          <a:p>
            <a:pPr marL="0" indent="0">
              <a:buNone/>
            </a:pPr>
            <a:r>
              <a:rPr lang="ar-SA" dirty="0" smtClean="0"/>
              <a:t>طبوغرافية العقير ارض مستوية مما يعطي امكانية لتطبيق قياس مستوى العتبة وهي ارض جيدة وتتوفر فيها امكانات طبيعية للتنمية السياحية المعتمدة في هذه المنطقة على الموارد الساحلية.</a:t>
            </a:r>
          </a:p>
          <a:p>
            <a:pPr marL="0" indent="0">
              <a:buNone/>
            </a:pPr>
            <a:r>
              <a:rPr lang="ar-SA" dirty="0" smtClean="0"/>
              <a:t>وفي هذه الدراسة يتم الاستعانة بالتقنيات الحديثة لإبراز الصفات البيئة لساحل العقير.</a:t>
            </a:r>
          </a:p>
          <a:p>
            <a:pPr marL="0" indent="0">
              <a:buNone/>
            </a:pPr>
            <a:r>
              <a:rPr lang="ar-SA" dirty="0" smtClean="0"/>
              <a:t>يقع ساحل العقير على الخليج العربي في منطقة محصورة بين دائرتي عرض 33-25 35-35شمالا  وخطي طول 50.00-50.00شرقا </a:t>
            </a:r>
          </a:p>
          <a:p>
            <a:pPr marL="0" indent="0">
              <a:buNone/>
            </a:pPr>
            <a:r>
              <a:rPr lang="ar-SA" dirty="0" smtClean="0"/>
              <a:t>وعلى طول الساحل يمتد سهل ساحلي ضيق رملي منخفض تكتنفه السبخات والمستنقعات وتقع باتجاه الغرب وفي الداخل واحات الاحساء.</a:t>
            </a:r>
          </a:p>
          <a:p>
            <a:pPr marL="0" indent="0">
              <a:buNone/>
            </a:pPr>
            <a:r>
              <a:rPr lang="ar-SA" dirty="0" smtClean="0"/>
              <a:t>وتتميز المنطقة الساحلية للعقير بانها ارض منبسطة تقدر مساحتها حوالي 450كم2 وتقع بين الخط الساحلي والتلال الموازية للساحل جزيرتين ويمتد الساحل بحوالي 155كم</a:t>
            </a:r>
            <a:endParaRPr lang="ar-SA" dirty="0"/>
          </a:p>
        </p:txBody>
      </p:sp>
    </p:spTree>
    <p:extLst>
      <p:ext uri="{BB962C8B-B14F-4D97-AF65-F5344CB8AC3E}">
        <p14:creationId xmlns:p14="http://schemas.microsoft.com/office/powerpoint/2010/main" val="345517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fontScale="92500" lnSpcReduction="20000"/>
          </a:bodyPr>
          <a:lstStyle/>
          <a:p>
            <a:endParaRPr lang="ar-SA" dirty="0" smtClean="0"/>
          </a:p>
          <a:p>
            <a:endParaRPr lang="ar-SA" dirty="0" smtClean="0"/>
          </a:p>
          <a:p>
            <a:r>
              <a:rPr lang="ar-SA" dirty="0" smtClean="0"/>
              <a:t>الاعماق :</a:t>
            </a:r>
          </a:p>
          <a:p>
            <a:pPr marL="0" indent="0">
              <a:buNone/>
            </a:pPr>
            <a:r>
              <a:rPr lang="ar-SA" dirty="0" smtClean="0"/>
              <a:t>ساحل العقير ضحل جدا ولا يتجاوز عمقه 10م وهو بعيد عن الاعماق المناسبة للملاحة ولذلك يقل فيه وجود الموانئ التجارية باستثناء مرفأ العقير وهو ضحل يقع عند عمق 10م ويبعد 30كم عن خط الساحل.</a:t>
            </a:r>
          </a:p>
          <a:p>
            <a:pPr marL="0" indent="0">
              <a:buNone/>
            </a:pPr>
            <a:r>
              <a:rPr lang="ar-SA" dirty="0" smtClean="0"/>
              <a:t>خصائص الشاطئ:</a:t>
            </a:r>
          </a:p>
          <a:p>
            <a:pPr marL="0" indent="0">
              <a:buNone/>
            </a:pPr>
            <a:r>
              <a:rPr lang="ar-SA" dirty="0" smtClean="0"/>
              <a:t>يمتاز بانه رملي على طول الساحل المتعرج وهذا الشكل الطبيعي يعطي جمالا يمكن ان يكون عامل جذب سياحي ويضيق ويتسع احيانا ويتخلله مناطق سبخية وهي منتشرة في الجزر واشباه الجزر التي تكونها مياه الخليج وقد يصل طولها الى 16كم وعرضها من 1.5كم-6.5كم ويبلغ عمق الماء في حدود 6م ويزداد اتساع الساحل باتجاه الجنوب .</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0"/>
            <a:ext cx="4201269" cy="98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1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smtClean="0"/>
              <a:t>المد والجزر :</a:t>
            </a:r>
          </a:p>
          <a:p>
            <a:r>
              <a:rPr lang="ar-SA" dirty="0" smtClean="0"/>
              <a:t>يتعرض شاطئ العقير الى عملية المد والجزر يوميا واقصى مدى له حوالي 1م ولكل من المد والجزر نقطة يحدث عندها وتكاد تكون مناطق المد المنخفض والمد العالي مسطحة تقريبا ويفصل بينهما انحدار الشاطئ نفسه الذي يكون شديد الانحدار نسبيا وتعرف منطقة المد والجزر على انها تلك المناطق التي تنتشر على حافة الخليج مناطق ضمن شريط ضيق من الارض يتعرض فيه للهواء واشعة الشمس ولم تغطى بالماء وتتعرض لهذه العملية عدة مرات وتسمى مناطق المد والجزر.</a:t>
            </a:r>
            <a:endParaRPr lang="ar-SA" dirty="0"/>
          </a:p>
        </p:txBody>
      </p:sp>
    </p:spTree>
    <p:extLst>
      <p:ext uri="{BB962C8B-B14F-4D97-AF65-F5344CB8AC3E}">
        <p14:creationId xmlns:p14="http://schemas.microsoft.com/office/powerpoint/2010/main" val="336074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r>
              <a:rPr lang="ar-SA" dirty="0" smtClean="0"/>
              <a:t>السهل الساحلي :</a:t>
            </a:r>
          </a:p>
          <a:p>
            <a:pPr marL="0" indent="0">
              <a:buNone/>
            </a:pPr>
            <a:r>
              <a:rPr lang="ar-SA" dirty="0" smtClean="0"/>
              <a:t>تمتد المنطقة طوليا ومعظم المنطقة عبارة عن تربة رملية او سبخية  كما تمتد الكثبان الرملية التي تتميز بوجود تربة طينية سوداء كما توجد سبخات جيرية . ومثل هذه التربات السوداء الطينية المغطاة بالكثبان الرملية تتميز بمستوى ماء ارضي مرتفع وتتكون من ترسيبات من الرمل والطمي الحصى بالقرب من سطحها.</a:t>
            </a:r>
            <a:endParaRPr lang="ar-SA" dirty="0"/>
          </a:p>
        </p:txBody>
      </p:sp>
    </p:spTree>
    <p:extLst>
      <p:ext uri="{BB962C8B-B14F-4D97-AF65-F5344CB8AC3E}">
        <p14:creationId xmlns:p14="http://schemas.microsoft.com/office/powerpoint/2010/main" val="300576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منهجية العمل:</a:t>
            </a:r>
            <a:endParaRPr lang="ar-SA" dirty="0"/>
          </a:p>
        </p:txBody>
      </p:sp>
      <p:sp>
        <p:nvSpPr>
          <p:cNvPr id="3" name="عنصر نائب للمحتوى 2"/>
          <p:cNvSpPr>
            <a:spLocks noGrp="1"/>
          </p:cNvSpPr>
          <p:nvPr>
            <p:ph idx="1"/>
          </p:nvPr>
        </p:nvSpPr>
        <p:spPr/>
        <p:txBody>
          <a:bodyPr/>
          <a:lstStyle/>
          <a:p>
            <a:r>
              <a:rPr lang="ar-SA" dirty="0" smtClean="0"/>
              <a:t>تمت معالجة البيانات باستخدام برنامجي </a:t>
            </a:r>
            <a:r>
              <a:rPr lang="en-US" dirty="0" smtClean="0"/>
              <a:t>ERDAS8.0</a:t>
            </a:r>
          </a:p>
          <a:p>
            <a:pPr marL="0" indent="0">
              <a:buNone/>
            </a:pPr>
            <a:r>
              <a:rPr lang="en-US" dirty="0" smtClean="0"/>
              <a:t>ARC GIS</a:t>
            </a:r>
            <a:endParaRPr lang="ar-SA" dirty="0" smtClean="0"/>
          </a:p>
          <a:p>
            <a:pPr marL="0" indent="0">
              <a:buNone/>
            </a:pPr>
            <a:r>
              <a:rPr lang="ar-SA" dirty="0" smtClean="0"/>
              <a:t>تم الحصول على صورة الاستشعار من بعد من مدينة الملك عبدالعزيز للعلوم والتقنية للقمر الصناعي الفرنسي سبوت-4 بالمستشعر </a:t>
            </a:r>
            <a:r>
              <a:rPr lang="en-US" dirty="0" smtClean="0"/>
              <a:t>HRVI</a:t>
            </a:r>
            <a:r>
              <a:rPr lang="ar-SA" dirty="0" smtClean="0"/>
              <a:t> بتاريخ 2004/4/15م للمنطقة والتي تغطي كامل منطقة الدراسة المطلوبة والتي لها 4نطاقات للصورة هي:</a:t>
            </a:r>
            <a:endParaRPr lang="ar-SA" dirty="0"/>
          </a:p>
        </p:txBody>
      </p:sp>
    </p:spTree>
    <p:extLst>
      <p:ext uri="{BB962C8B-B14F-4D97-AF65-F5344CB8AC3E}">
        <p14:creationId xmlns:p14="http://schemas.microsoft.com/office/powerpoint/2010/main" val="400926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marL="0" indent="0">
              <a:buNone/>
            </a:pPr>
            <a:endParaRPr lang="ar-SA" dirty="0" smtClean="0"/>
          </a:p>
          <a:p>
            <a:pPr marL="0" indent="0">
              <a:buNone/>
            </a:pPr>
            <a:endParaRPr lang="ar-SA" dirty="0"/>
          </a:p>
          <a:p>
            <a:pPr marL="0" indent="0">
              <a:buNone/>
            </a:pPr>
            <a:endParaRPr lang="ar-SA" dirty="0" smtClean="0"/>
          </a:p>
          <a:p>
            <a:pPr marL="0" indent="0">
              <a:buNone/>
            </a:pPr>
            <a:r>
              <a:rPr lang="ar-SA" dirty="0" smtClean="0"/>
              <a:t>1- نطاق الاشعة الخضراء 0.50 – 0.59 ميكرومتر</a:t>
            </a:r>
          </a:p>
          <a:p>
            <a:pPr marL="0" indent="0">
              <a:buNone/>
            </a:pPr>
            <a:r>
              <a:rPr lang="ar-SA" dirty="0" smtClean="0"/>
              <a:t>2- نطاق الاشعة الحمراء 0.61 – 0.68ميكرومتر</a:t>
            </a:r>
          </a:p>
          <a:p>
            <a:pPr marL="0" indent="0">
              <a:buNone/>
            </a:pPr>
            <a:r>
              <a:rPr lang="ar-SA" dirty="0" smtClean="0"/>
              <a:t>3- نطاق الاشعة تحت الحمراء القريبة 0.79 – 0.89ميكرومتر</a:t>
            </a:r>
          </a:p>
          <a:p>
            <a:pPr marL="0" indent="0">
              <a:buNone/>
            </a:pPr>
            <a:r>
              <a:rPr lang="ar-SA" dirty="0" smtClean="0"/>
              <a:t>4- نطاق تحت الحمراء الحرارية 10.8 – 12.7 ميكرومتر</a:t>
            </a:r>
            <a:endParaRPr lang="ar-SA" dirty="0"/>
          </a:p>
        </p:txBody>
      </p:sp>
    </p:spTree>
    <p:extLst>
      <p:ext uri="{BB962C8B-B14F-4D97-AF65-F5344CB8AC3E}">
        <p14:creationId xmlns:p14="http://schemas.microsoft.com/office/powerpoint/2010/main" val="405867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lstStyle/>
          <a:p>
            <a:r>
              <a:rPr lang="ar-SA" dirty="0" smtClean="0"/>
              <a:t>يبلغ التحليل المكاني 20م ويقوم كلا النظامين في اجهزة التحليل العالي والمرئي (</a:t>
            </a:r>
            <a:r>
              <a:rPr lang="en-US" dirty="0" smtClean="0"/>
              <a:t>HRVI</a:t>
            </a:r>
            <a:r>
              <a:rPr lang="ar-SA" dirty="0" smtClean="0"/>
              <a:t>)بمسح سطح الارض بخطي استشعار متجاورين عرض كل خط 60كم والتداخل بينهما يبلغ 3كم لذا فان عرض خط الاستشعار عن بعد الذي يقوم به القمر الصناعي في وقت واحد يبلغ 117كم ويدور القمر في مدار يبلغ ارتفاعه 832كم ويغطي سطح الارض في 26يوم.</a:t>
            </a:r>
            <a:endParaRPr lang="ar-SA" dirty="0"/>
          </a:p>
        </p:txBody>
      </p:sp>
    </p:spTree>
    <p:extLst>
      <p:ext uri="{BB962C8B-B14F-4D97-AF65-F5344CB8AC3E}">
        <p14:creationId xmlns:p14="http://schemas.microsoft.com/office/powerpoint/2010/main" val="230411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p:spPr>
        <p:txBody>
          <a:bodyPr/>
          <a:lstStyle/>
          <a:p>
            <a:r>
              <a:rPr lang="ar-SA" dirty="0" smtClean="0"/>
              <a:t>تتكون المرئية من مناطق صغيرة متساوية المساحة وتسمى عناصر الصورة وكل عنصر في المرئية له قيمة رقمية .</a:t>
            </a:r>
          </a:p>
          <a:p>
            <a:r>
              <a:rPr lang="ar-SA" dirty="0" smtClean="0"/>
              <a:t>عمليات المعالجة الرقمية سوف تقسم الى 3انواع لتحقيق الهدف من الدراسة وهي :</a:t>
            </a:r>
          </a:p>
          <a:p>
            <a:r>
              <a:rPr lang="ar-SA" dirty="0" smtClean="0"/>
              <a:t>معالجة المرئية وتجهيزها وتشمل الاستيراد والتصحيح الهندسي والاقتطاع . ومن ثم التحسين . والتصنيف </a:t>
            </a:r>
            <a:endParaRPr lang="ar-SA" dirty="0"/>
          </a:p>
        </p:txBody>
      </p:sp>
    </p:spTree>
    <p:extLst>
      <p:ext uri="{BB962C8B-B14F-4D97-AF65-F5344CB8AC3E}">
        <p14:creationId xmlns:p14="http://schemas.microsoft.com/office/powerpoint/2010/main" val="381184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dirty="0" smtClean="0"/>
              <a:t>اولا : معالجة المرئية</a:t>
            </a:r>
            <a:br>
              <a:rPr lang="ar-SA" sz="2800" dirty="0" smtClean="0"/>
            </a:br>
            <a:r>
              <a:rPr lang="ar-SA" sz="2800" dirty="0" smtClean="0"/>
              <a:t>1- استيراد المرئية :</a:t>
            </a:r>
            <a:br>
              <a:rPr lang="ar-SA" sz="2800" dirty="0" smtClean="0"/>
            </a:br>
            <a:r>
              <a:rPr lang="ar-SA" sz="2800" dirty="0" smtClean="0"/>
              <a:t>لاستعراض الصورة الفضائية الخام تم استيراد الملف على صيغة </a:t>
            </a:r>
            <a:r>
              <a:rPr lang="en-US" sz="2800" dirty="0" smtClean="0"/>
              <a:t>IMG</a:t>
            </a:r>
            <a:endParaRPr lang="ar-SA"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45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p:spPr>
        <p:txBody>
          <a:bodyPr>
            <a:normAutofit fontScale="92500" lnSpcReduction="10000"/>
          </a:bodyPr>
          <a:lstStyle/>
          <a:p>
            <a:r>
              <a:rPr lang="ar-SA" dirty="0" smtClean="0"/>
              <a:t>الملخص: </a:t>
            </a:r>
          </a:p>
          <a:p>
            <a:r>
              <a:rPr lang="ar-SA" dirty="0" smtClean="0"/>
              <a:t>تقع العقير على الخليج العربي في محافظة الاحساء الواقعة بالمنطقة الشرقية . وتعتبر من اماكن الجذب السياحي نظرا لبيئتها و شواطئها الطبيعية وسواحلها الهادئة كما تمتاز العقير بأراضيها البكر وبذلك تتوفر لهذا الساحل امكانات جيدة للتطوير السياحي. ولوضع مخطط العقير السياحي بما يتوافق مع الموارد  الساحلية كان لابد من تحديد الحد الفاصل بين مياه البحر والاراضي المجاورة وتصنيف الاراضي الذي تتطلبه انظمة واشتراطات التصميم العمراني مما يقلل من عمليات تغيير المعالم الطبيعية بحيث يتوافق مع اهداف التنمية المستدامة . ولتحقيق ذلك تم تطبيق اسلوب قياس مستوى العتبة المعمول به في كثير من الدراسات المشابهة وتصنيف الظواهر الطبيعية ذات العلاقة بالتنمية السياحية حيث جمعت المعلومات وعولجت باستخدام صور الاستشعار عن بعد ونظم المعلومات الجغرافية.</a:t>
            </a:r>
            <a:endParaRPr lang="ar-SA" dirty="0"/>
          </a:p>
        </p:txBody>
      </p:sp>
    </p:spTree>
    <p:extLst>
      <p:ext uri="{BB962C8B-B14F-4D97-AF65-F5344CB8AC3E}">
        <p14:creationId xmlns:p14="http://schemas.microsoft.com/office/powerpoint/2010/main" val="309453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normAutofit/>
          </a:bodyPr>
          <a:lstStyle/>
          <a:p>
            <a:pPr marL="0" indent="0">
              <a:buNone/>
            </a:pPr>
            <a:r>
              <a:rPr lang="ar-SA" sz="2000" dirty="0" smtClean="0"/>
              <a:t>2- التصحيح الهندسي:</a:t>
            </a:r>
          </a:p>
          <a:p>
            <a:pPr marL="0" indent="0">
              <a:buNone/>
            </a:pPr>
            <a:r>
              <a:rPr lang="ar-SA" sz="2000" dirty="0" smtClean="0"/>
              <a:t>لعمل التصحيح الهندسي </a:t>
            </a:r>
            <a:r>
              <a:rPr lang="en-US" sz="2000" dirty="0" smtClean="0"/>
              <a:t>Geometric Correction</a:t>
            </a:r>
            <a:r>
              <a:rPr lang="ar-SA" sz="2000" dirty="0" smtClean="0"/>
              <a:t> من صورة على شاشة العرض </a:t>
            </a:r>
            <a:r>
              <a:rPr lang="en-US" sz="2000" dirty="0" smtClean="0"/>
              <a:t>from viewer</a:t>
            </a:r>
            <a:r>
              <a:rPr lang="ar-SA" sz="2000" dirty="0" smtClean="0"/>
              <a:t> ثم اختيار اسلوب </a:t>
            </a:r>
            <a:r>
              <a:rPr lang="en-US" sz="2000" dirty="0" smtClean="0"/>
              <a:t>Polynomial</a:t>
            </a:r>
            <a:r>
              <a:rPr lang="ar-SA" sz="2000" dirty="0" smtClean="0"/>
              <a:t> ومن ثم ادخال نقاط الضبط الارض </a:t>
            </a:r>
            <a:r>
              <a:rPr lang="en-US" sz="2000" dirty="0" smtClean="0"/>
              <a:t>GCP</a:t>
            </a:r>
            <a:r>
              <a:rPr lang="ar-SA" sz="2000" dirty="0" smtClean="0"/>
              <a:t> المأخوذة من الصورة الجوية المعروضة على الشاشة وتحديد مسقط </a:t>
            </a:r>
            <a:r>
              <a:rPr lang="en-US" sz="2000" dirty="0" smtClean="0"/>
              <a:t>UTM WGS84</a:t>
            </a:r>
            <a:r>
              <a:rPr lang="ar-SA" sz="2000" dirty="0" smtClean="0"/>
              <a:t>  للمنطقة </a:t>
            </a:r>
            <a:r>
              <a:rPr lang="en-US" sz="2000" dirty="0" smtClean="0"/>
              <a:t>39 zone</a:t>
            </a:r>
            <a:r>
              <a:rPr lang="ar-SA" sz="2000" dirty="0" smtClean="0"/>
              <a:t> ومن ثم اجراء </a:t>
            </a:r>
            <a:r>
              <a:rPr lang="en-US" sz="2000" dirty="0" smtClean="0"/>
              <a:t>Resampling</a:t>
            </a:r>
            <a:r>
              <a:rPr lang="ar-SA" sz="2000" dirty="0" smtClean="0"/>
              <a:t> لتجميع البيانات عند العرض بناء على الجار الاقرب وبعد عملية التصحيح تم انتاج صورة مصححة هندسيا وتخزينها في ملف جديد.</a:t>
            </a:r>
            <a:endParaRPr lang="ar-SA"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8892480"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569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r>
              <a:rPr lang="ar-SA" sz="2400" dirty="0" smtClean="0"/>
              <a:t>3- الاقتطاع :</a:t>
            </a:r>
          </a:p>
          <a:p>
            <a:pPr marL="0" indent="0">
              <a:buNone/>
            </a:pPr>
            <a:r>
              <a:rPr lang="ar-SA" sz="2400" dirty="0" smtClean="0"/>
              <a:t>(</a:t>
            </a:r>
            <a:r>
              <a:rPr lang="en-US" sz="2400" dirty="0" smtClean="0"/>
              <a:t>Subset image</a:t>
            </a:r>
            <a:r>
              <a:rPr lang="ar-SA" sz="2400" dirty="0" smtClean="0"/>
              <a:t>) لتحديد منطقة الدراسة من الصورة المصححة هندسيا وذلك بتحديد مربع (</a:t>
            </a:r>
            <a:r>
              <a:rPr lang="en-US" sz="2400" dirty="0" smtClean="0"/>
              <a:t>AOI</a:t>
            </a:r>
            <a:r>
              <a:rPr lang="ar-SA" sz="2400" dirty="0" smtClean="0"/>
              <a:t>) للمنطقة المرادة لتصبح احداثيات الصورة المقتطعة معرفة اليا بعد عملية التصحيح الهندسي السابقة ولذلك فان النظام يظهر لنا الاحداثيات وزوايا الصورة حسب التصحيح .</a:t>
            </a:r>
            <a:endParaRPr lang="ar-SA"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64096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6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9291" y="620688"/>
            <a:ext cx="8229600" cy="1354162"/>
          </a:xfrm>
        </p:spPr>
        <p:txBody>
          <a:bodyPr>
            <a:normAutofit/>
          </a:bodyPr>
          <a:lstStyle/>
          <a:p>
            <a:r>
              <a:rPr lang="ar-SA" sz="1600" b="1" dirty="0" smtClean="0"/>
              <a:t>تطبيق عمليات التحسين على الصورة بهدف ابراز حدة التباين ليسهل التمييز بين مياه البحر وغير المياه من الاراضي المجاورة ومن ثم تطبيق اسلوب قياس مستوى العتبة </a:t>
            </a:r>
            <a:r>
              <a:rPr lang="en-US" sz="1600" b="1" dirty="0" smtClean="0"/>
              <a:t>Threshold </a:t>
            </a:r>
            <a:r>
              <a:rPr lang="ar-SA" sz="1600" b="1" dirty="0" smtClean="0"/>
              <a:t> </a:t>
            </a:r>
            <a:br>
              <a:rPr lang="ar-SA" sz="1600" b="1" dirty="0" smtClean="0"/>
            </a:br>
            <a:r>
              <a:rPr lang="ar-SA" sz="1600" b="1" dirty="0" smtClean="0"/>
              <a:t>بتطبيق المعادلة الخاصة به على اقتطاع جزء من الصورة التي تمثل متوسط الانعكاس الناتج من الماء لنطاق الاشعة تحت الحمراء للنطاقات 3-5-7-6</a:t>
            </a:r>
            <a:endParaRPr lang="ar-SA" sz="1600" b="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87" y="1844824"/>
            <a:ext cx="8440144" cy="46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
            <a:ext cx="3952875"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396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a:bodyPr>
          <a:lstStyle/>
          <a:p>
            <a:r>
              <a:rPr lang="ar-SA" sz="2000" dirty="0" smtClean="0"/>
              <a:t>شكل يبين ان اقتطاع جزء من الصورة يمثل متوسط الانعكاس الناتج من الارض المحاذية مباشرة للماء لنطاق الاشعة تحت الحمراء نطاق 3.4- 5-6-7</a:t>
            </a:r>
            <a:endParaRPr lang="ar-SA"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712968" cy="554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51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p:spPr>
        <p:txBody>
          <a:bodyPr>
            <a:normAutofit/>
          </a:bodyPr>
          <a:lstStyle/>
          <a:p>
            <a:r>
              <a:rPr lang="ar-SA" sz="2000" dirty="0" smtClean="0"/>
              <a:t>3- تحديد مستوى العتبة </a:t>
            </a:r>
            <a:r>
              <a:rPr lang="en-US" sz="2000" dirty="0" smtClean="0"/>
              <a:t>Threshold</a:t>
            </a:r>
            <a:r>
              <a:rPr lang="ar-SA" sz="2000" dirty="0" smtClean="0"/>
              <a:t> لكي تصنف الخلايا على انها مساحة حيث نفترض قيمة </a:t>
            </a:r>
            <a:r>
              <a:rPr lang="en-US" sz="2000" dirty="0" smtClean="0"/>
              <a:t>Pw</a:t>
            </a:r>
            <a:r>
              <a:rPr lang="ar-SA" sz="2000" dirty="0" smtClean="0"/>
              <a:t> =02ونعوض بالمعادلة التالية </a:t>
            </a:r>
            <a:r>
              <a:rPr lang="en-US" sz="2000" dirty="0" smtClean="0"/>
              <a:t>T=2( Rw + Rk)</a:t>
            </a:r>
          </a:p>
          <a:p>
            <a:r>
              <a:rPr lang="en-US" sz="2000" dirty="0" smtClean="0"/>
              <a:t>T=2(3.915+7564)=22958</a:t>
            </a:r>
          </a:p>
          <a:p>
            <a:pPr marL="0" indent="0">
              <a:buNone/>
            </a:pPr>
            <a:r>
              <a:rPr lang="ar-SA" sz="2000" dirty="0" smtClean="0"/>
              <a:t>4- التحسين الطيفي للصورة باتباع اسلوب </a:t>
            </a:r>
            <a:r>
              <a:rPr lang="en-US" sz="2000" dirty="0" smtClean="0"/>
              <a:t>Indices</a:t>
            </a:r>
            <a:r>
              <a:rPr lang="ar-SA" sz="2000" dirty="0" smtClean="0"/>
              <a:t> لبناء نموذج في برنامج الارداس لتطبيق مستوى العتبة على كامل الصورة .</a:t>
            </a:r>
            <a:endParaRPr lang="ar-SA"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844824"/>
            <a:ext cx="856895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21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83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normAutofit/>
          </a:bodyPr>
          <a:lstStyle/>
          <a:p>
            <a:r>
              <a:rPr lang="ar-SA" sz="2400" dirty="0" smtClean="0"/>
              <a:t>5- تم تحويل عنصر الصورة </a:t>
            </a:r>
            <a:r>
              <a:rPr lang="en-US" sz="2400" dirty="0" smtClean="0"/>
              <a:t>Raster</a:t>
            </a:r>
            <a:r>
              <a:rPr lang="ar-SA" sz="2400" dirty="0" smtClean="0"/>
              <a:t> الى عنصر خطي </a:t>
            </a:r>
            <a:r>
              <a:rPr lang="en-US" sz="2400" dirty="0" smtClean="0"/>
              <a:t>vector </a:t>
            </a:r>
            <a:r>
              <a:rPr lang="ar-SA" sz="2400" dirty="0" smtClean="0"/>
              <a:t> باستخدام برنامج الارداس ليتم التعامل مع نظم المعلومات الجغرافية في برنامج </a:t>
            </a:r>
            <a:r>
              <a:rPr lang="en-US" sz="2400" dirty="0" smtClean="0"/>
              <a:t>GIs</a:t>
            </a:r>
            <a:r>
              <a:rPr lang="ar-SA" sz="2400" dirty="0" smtClean="0"/>
              <a:t> وذلك تلقائيا عن طريق </a:t>
            </a:r>
            <a:r>
              <a:rPr lang="en-US" sz="2400" dirty="0" smtClean="0"/>
              <a:t>3D analyst </a:t>
            </a:r>
            <a:r>
              <a:rPr lang="ar-SA" sz="2400" dirty="0" smtClean="0"/>
              <a:t> وتخزينه في ملف جديد على هيئة </a:t>
            </a:r>
            <a:r>
              <a:rPr lang="en-US" sz="2400" dirty="0" smtClean="0"/>
              <a:t>shape file </a:t>
            </a:r>
            <a:r>
              <a:rPr lang="ar-SA" sz="2400" dirty="0" smtClean="0"/>
              <a:t>ونوع التمثيل مساحي مغلق. </a:t>
            </a:r>
            <a:r>
              <a:rPr lang="en-US" sz="2400" dirty="0" smtClean="0"/>
              <a:t>polygon</a:t>
            </a:r>
            <a:endParaRPr lang="ar-SA"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878497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810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لإنتاج الخريطة في </a:t>
            </a:r>
            <a:r>
              <a:rPr lang="en-US" dirty="0" smtClean="0"/>
              <a:t>Arc Map</a:t>
            </a:r>
            <a:r>
              <a:rPr lang="ar-SA" dirty="0" smtClean="0"/>
              <a:t> تم تحديد الاتي:</a:t>
            </a:r>
          </a:p>
          <a:p>
            <a:pPr>
              <a:buFontTx/>
              <a:buChar char="-"/>
            </a:pPr>
            <a:r>
              <a:rPr lang="ar-SA" dirty="0" smtClean="0"/>
              <a:t>مقاس ورقة الاخراج</a:t>
            </a:r>
          </a:p>
          <a:p>
            <a:pPr>
              <a:buFontTx/>
              <a:buChar char="-"/>
            </a:pPr>
            <a:r>
              <a:rPr lang="ar-SA" dirty="0" smtClean="0"/>
              <a:t>مساحة الخارطة والاطار</a:t>
            </a:r>
          </a:p>
          <a:p>
            <a:pPr>
              <a:buFontTx/>
              <a:buChar char="-"/>
            </a:pPr>
            <a:r>
              <a:rPr lang="ar-SA" dirty="0" smtClean="0"/>
              <a:t>اضافة مقياس الرسم</a:t>
            </a:r>
          </a:p>
          <a:p>
            <a:pPr>
              <a:buFontTx/>
              <a:buChar char="-"/>
            </a:pPr>
            <a:r>
              <a:rPr lang="ar-SA" dirty="0" smtClean="0"/>
              <a:t>اضافة شرائح الخريطة </a:t>
            </a:r>
          </a:p>
          <a:p>
            <a:pPr>
              <a:buFontTx/>
              <a:buChar char="-"/>
            </a:pPr>
            <a:r>
              <a:rPr lang="ar-SA" dirty="0" smtClean="0"/>
              <a:t>شبكة الاحداثيات على الخارطة</a:t>
            </a:r>
          </a:p>
          <a:p>
            <a:pPr>
              <a:buFontTx/>
              <a:buChar char="-"/>
            </a:pPr>
            <a:r>
              <a:rPr lang="ar-SA" dirty="0" smtClean="0"/>
              <a:t>كتابة اسماء المناطق في العقير.</a:t>
            </a:r>
            <a:endParaRPr lang="en-US" dirty="0" smtClean="0"/>
          </a:p>
          <a:p>
            <a:pPr marL="0" indent="0">
              <a:buNone/>
            </a:pPr>
            <a:endParaRPr lang="ar-SA" dirty="0"/>
          </a:p>
        </p:txBody>
      </p:sp>
    </p:spTree>
    <p:extLst>
      <p:ext uri="{BB962C8B-B14F-4D97-AF65-F5344CB8AC3E}">
        <p14:creationId xmlns:p14="http://schemas.microsoft.com/office/powerpoint/2010/main" val="312418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337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192688"/>
          </a:xfrm>
        </p:spPr>
        <p:txBody>
          <a:bodyPr>
            <a:normAutofit fontScale="85000" lnSpcReduction="10000"/>
          </a:bodyPr>
          <a:lstStyle/>
          <a:p>
            <a:r>
              <a:rPr lang="ar-SA" dirty="0" smtClean="0">
                <a:solidFill>
                  <a:schemeClr val="tx2">
                    <a:lumMod val="75000"/>
                  </a:schemeClr>
                </a:solidFill>
              </a:rPr>
              <a:t>ثالثا تصنيف المرئية:</a:t>
            </a:r>
            <a:endParaRPr lang="ar-SA" dirty="0">
              <a:solidFill>
                <a:schemeClr val="tx2">
                  <a:lumMod val="75000"/>
                </a:schemeClr>
              </a:solidFill>
            </a:endParaRPr>
          </a:p>
          <a:p>
            <a:pPr marL="0" indent="0">
              <a:buNone/>
            </a:pPr>
            <a:r>
              <a:rPr lang="ar-SA" dirty="0" smtClean="0"/>
              <a:t>المقصود بالتصنيف هو تقسيم المرئية الى اقاليم جغرافية حسب قيم عناصر المرئية ويمكن عمل التصنيف على اساس القيم الرقمية باستخدام معلومات اكثر من نطاق للقمر الصناعي سبوت -4 </a:t>
            </a:r>
            <a:r>
              <a:rPr lang="en-US" dirty="0" smtClean="0"/>
              <a:t>HRVI</a:t>
            </a:r>
            <a:r>
              <a:rPr lang="ar-SA" dirty="0" smtClean="0"/>
              <a:t> </a:t>
            </a:r>
          </a:p>
          <a:p>
            <a:pPr marL="0" indent="0">
              <a:buNone/>
            </a:pPr>
            <a:r>
              <a:rPr lang="ar-SA" dirty="0" smtClean="0"/>
              <a:t>ويوجد طريقتان لتصنيف المرئية متعددة الاطياف هما التصنيف المراقب والتصنيف غير المراقب . التصنيف المراقب يتطلب توفير قياسات ارضية من خلال البصمات الطيفية تمثل فئات التصنيف بينما التصنيف غير المراقب يقوم الكمبيوتر بتحديد وتقسيم الفئات او المعلومات الى عدة فئات اليا بناء على العلاقة بين القيم الرقمية للنطاقات المستخدمة وعادة يتم تطبيق التصنيف غير المراقب اولا وللتأكد من مدى صحة الفئات حيث يطبق التصنيف المراقب بالرجوع الى العمل الحقلي لتحديد العينة ومن ثم تحديد البصمات في الصورة ليقوم الحاسب بتطبيقه على المعلومات التي اخذت من العينة ونظرا لصعوبة اخذ المعلومات الحقلية المتعلقة بساحل العقير ولضيق الوقت تم استخدام التحليل المحكوم لتصنيف الظواهر الرئيسية للعقير . ولذلك تم تقسيم المنطقة بناء على تطبيق التصنيف مراقب ليعطي 6 فئات كما هي موضحة بالشكل.</a:t>
            </a:r>
            <a:endParaRPr lang="ar-SA" dirty="0"/>
          </a:p>
        </p:txBody>
      </p:sp>
    </p:spTree>
    <p:extLst>
      <p:ext uri="{BB962C8B-B14F-4D97-AF65-F5344CB8AC3E}">
        <p14:creationId xmlns:p14="http://schemas.microsoft.com/office/powerpoint/2010/main" val="1718129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fontScale="92500" lnSpcReduction="20000"/>
          </a:bodyPr>
          <a:lstStyle/>
          <a:p>
            <a:r>
              <a:rPr lang="ar-SA" dirty="0" smtClean="0"/>
              <a:t>المقدمة:</a:t>
            </a:r>
          </a:p>
          <a:p>
            <a:pPr marL="0" indent="0">
              <a:buNone/>
            </a:pPr>
            <a:r>
              <a:rPr lang="ar-SA" dirty="0" smtClean="0"/>
              <a:t>تركز الدراسة على ايجاد منهج تطبيقي لتحقيق سياحة بيئية باستخدام منهج علمي واعي للموارد السياحية مع المحافظة وتعزيز البيئة الطبيعية كمصدر للاستعمال المستدام.</a:t>
            </a:r>
          </a:p>
          <a:p>
            <a:pPr marL="0" indent="0">
              <a:buNone/>
            </a:pPr>
            <a:r>
              <a:rPr lang="ar-SA" dirty="0" smtClean="0"/>
              <a:t>العقير شاطئ ذو جاذبية سياحية وتتميز المنطقة المحيطة بالعقير بوجود طبوغرافية مميزة وتكوينات الاراضي وعيون المياه والتلال الرملية والمباني التاريخية وملاجئ للطيور التي تتيح فرصة جيدة لتطوير العقير كمركز سياحي فريد.</a:t>
            </a:r>
          </a:p>
          <a:p>
            <a:pPr marL="0" indent="0">
              <a:buNone/>
            </a:pPr>
            <a:r>
              <a:rPr lang="ar-SA" dirty="0" smtClean="0"/>
              <a:t>لاكتشاف امكانية المنطقة الساحلية لتخطيط الانشطة البشرية المختلفة عليها والمتعلقة بالسياحة ولذلك تطلب الامر جمع اكبر قدر من المعلومات حول الوضع الراهن بالمنطقة الساحلية ولقد نتج عن المصادر الثانوية معلومات غير وافية اذ لم تعطي مؤشرات يمكن ان تساعد في التخطيط السياحي.  وجمعت المعلومات واعتمدت من صور الاقمار الصناعية.</a:t>
            </a:r>
            <a:endParaRPr lang="ar-SA" dirty="0"/>
          </a:p>
        </p:txBody>
      </p:sp>
    </p:spTree>
    <p:extLst>
      <p:ext uri="{BB962C8B-B14F-4D97-AF65-F5344CB8AC3E}">
        <p14:creationId xmlns:p14="http://schemas.microsoft.com/office/powerpoint/2010/main" val="233767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شمل التصنيف مياه عميقه- مياه ضحلة – ترسيبات سبخية – طمي وحصى – رمال – رمال متحركة</a:t>
            </a:r>
            <a:endParaRPr lang="ar-SA" dirty="0"/>
          </a:p>
        </p:txBody>
      </p:sp>
      <p:sp>
        <p:nvSpPr>
          <p:cNvPr id="3" name="عنصر نائب للمحتوى 2"/>
          <p:cNvSpPr>
            <a:spLocks noGrp="1"/>
          </p:cNvSpPr>
          <p:nvPr>
            <p:ph idx="1"/>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42493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10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31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404664"/>
            <a:ext cx="8229600" cy="6048672"/>
          </a:xfrm>
        </p:spPr>
        <p:txBody>
          <a:bodyPr/>
          <a:lstStyle/>
          <a:p>
            <a:endParaRPr lang="ar-SA"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99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 y="0"/>
            <a:ext cx="92020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962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الاستنتاجات والتوصيات:</a:t>
            </a:r>
            <a:endParaRPr lang="ar-SA" dirty="0"/>
          </a:p>
        </p:txBody>
      </p:sp>
      <p:sp>
        <p:nvSpPr>
          <p:cNvPr id="4" name="عنصر نائب للمحتوى 3"/>
          <p:cNvSpPr>
            <a:spLocks noGrp="1"/>
          </p:cNvSpPr>
          <p:nvPr>
            <p:ph idx="1"/>
          </p:nvPr>
        </p:nvSpPr>
        <p:spPr>
          <a:xfrm>
            <a:off x="457200" y="1412776"/>
            <a:ext cx="8229600" cy="4713387"/>
          </a:xfrm>
        </p:spPr>
        <p:txBody>
          <a:bodyPr>
            <a:normAutofit fontScale="77500" lnSpcReduction="20000"/>
          </a:bodyPr>
          <a:lstStyle/>
          <a:p>
            <a:r>
              <a:rPr lang="ar-SA" dirty="0" smtClean="0"/>
              <a:t>هذه </a:t>
            </a:r>
            <a:r>
              <a:rPr lang="ar-SA" smtClean="0"/>
              <a:t>الدراسة خلصت الى </a:t>
            </a:r>
            <a:r>
              <a:rPr lang="ar-SA" dirty="0" smtClean="0"/>
              <a:t>ان البيانات المستخرجة من صور الاستشعار عن بعد يمكن ان تحدد الامتداد الطبيعي في مياه البحر بدقة  مقبولة ومن اهم العوامل التي ساعدت على تطبيق مستوى العتبة على شاطئ العقير استواء الطبوغرافية وخلو صور الاستشعار من المشاكل . ولتقيم عملية التصنيف لتمييز بين الماء وغيره من تصنيفات الاراضي تمت بنجاح وهذا البحث يشكل ارضية لاقتراح عدة دراسات منها:</a:t>
            </a:r>
          </a:p>
          <a:p>
            <a:r>
              <a:rPr lang="ar-SA" dirty="0" smtClean="0"/>
              <a:t>-تصنيف الموارد الطبيعية بمنطقة العقير من خلال صور الاستشعار عن بعد</a:t>
            </a:r>
          </a:p>
          <a:p>
            <a:r>
              <a:rPr lang="ar-SA" dirty="0" smtClean="0"/>
              <a:t>-تحديد مواقع مناسبة للأنشطة الترفيهية والسياحية حسب متطلبات كل نشاط</a:t>
            </a:r>
          </a:p>
          <a:p>
            <a:r>
              <a:rPr lang="ar-SA" dirty="0" smtClean="0"/>
              <a:t>-تحديد منطقة المد والجزر وتأثيرها على تأكل ساحل العقير</a:t>
            </a:r>
          </a:p>
          <a:p>
            <a:r>
              <a:rPr lang="ar-SA" dirty="0" smtClean="0"/>
              <a:t>- الكشف عن المناطق الاثرية بواسطة صور الاستشعار عن بعد</a:t>
            </a:r>
          </a:p>
          <a:p>
            <a:r>
              <a:rPr lang="ar-SA" dirty="0" smtClean="0"/>
              <a:t>-المساعدة في اختيار الاماكن المناسبة للموانئ من خلال بيانات الاستشعار عن بعد.</a:t>
            </a:r>
            <a:endParaRPr lang="ar-SA" dirty="0"/>
          </a:p>
        </p:txBody>
      </p:sp>
    </p:spTree>
    <p:extLst>
      <p:ext uri="{BB962C8B-B14F-4D97-AF65-F5344CB8AC3E}">
        <p14:creationId xmlns:p14="http://schemas.microsoft.com/office/powerpoint/2010/main" val="1842930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7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77500" lnSpcReduction="20000"/>
          </a:bodyPr>
          <a:lstStyle/>
          <a:p>
            <a:r>
              <a:rPr lang="ar-SA" dirty="0" smtClean="0"/>
              <a:t>ان الهدف الرئيسي من هذا البحث هو التمييز بين المناطق المغطاة بالمياه وغيرها من التصنيفات الرئيسية من الاراضي بحيث تم التوصل الى الاتي:</a:t>
            </a:r>
          </a:p>
          <a:p>
            <a:r>
              <a:rPr lang="ar-SA" dirty="0" smtClean="0"/>
              <a:t>تسهيل تطبيق قوانين وانظمة التخطيط العمراني في المنطقة وتحقيق التنمية الساحلية.</a:t>
            </a:r>
          </a:p>
          <a:p>
            <a:r>
              <a:rPr lang="ar-SA" dirty="0" smtClean="0"/>
              <a:t>تحديد تصنيفات الاراضي الرطبة والمناطق الرملية وترسيبات السبخات وتمييز مياه البحر العميقة وكذلك الضحلة.</a:t>
            </a:r>
          </a:p>
          <a:p>
            <a:r>
              <a:rPr lang="ar-SA" dirty="0" smtClean="0"/>
              <a:t>الاستخدام الامثل للموارد الطبيعية بدون التأثير السلبي عليها</a:t>
            </a:r>
          </a:p>
          <a:p>
            <a:r>
              <a:rPr lang="ar-SA" dirty="0" smtClean="0"/>
              <a:t>امكانية تحديد الانشطة التي تتناسب مع طبيعة المنطقة اليابسة الرملية والمياه للمحافظة على بيئة المنطقة وتقليل تكايف الانشاء </a:t>
            </a:r>
          </a:p>
          <a:p>
            <a:r>
              <a:rPr lang="ar-SA" dirty="0" smtClean="0"/>
              <a:t>لتحديد الموارد السياحية مثل الشواطئ ومنطقة السياحة وركوب القوارب وصيد السمك والرياضات الشاقة للركوب والمشي وباقي التسهيلات الترفيهية الاخرى وتم تصنيف الاراضي من خلال صور الاستشعار عن بعد لتحقيق اقصى استفادة ممكنة من استغلال العناصر الطبيعية وحماية الصفات البيئية باقل تكلفة وجهد بحيث يستفاد من المعلومات لوضع مخطط لتنمية شاطئ العقير السياحي.</a:t>
            </a:r>
            <a:endParaRPr lang="ar-SA" dirty="0"/>
          </a:p>
        </p:txBody>
      </p:sp>
    </p:spTree>
    <p:extLst>
      <p:ext uri="{BB962C8B-B14F-4D97-AF65-F5344CB8AC3E}">
        <p14:creationId xmlns:p14="http://schemas.microsoft.com/office/powerpoint/2010/main" val="278866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الدراسات السابقة:</a:t>
            </a:r>
            <a:endParaRPr lang="ar-SA" dirty="0"/>
          </a:p>
        </p:txBody>
      </p:sp>
      <p:sp>
        <p:nvSpPr>
          <p:cNvPr id="3" name="عنصر نائب للمحتوى 2"/>
          <p:cNvSpPr>
            <a:spLocks noGrp="1"/>
          </p:cNvSpPr>
          <p:nvPr>
            <p:ph idx="1"/>
          </p:nvPr>
        </p:nvSpPr>
        <p:spPr/>
        <p:txBody>
          <a:bodyPr/>
          <a:lstStyle/>
          <a:p>
            <a:r>
              <a:rPr lang="ar-SA" dirty="0" smtClean="0"/>
              <a:t>انعكاس الاشعاع الكهرومغناطيسي من المياه:</a:t>
            </a:r>
          </a:p>
          <a:p>
            <a:pPr marL="0" indent="0">
              <a:buNone/>
            </a:pPr>
            <a:r>
              <a:rPr lang="ar-SA" dirty="0" smtClean="0"/>
              <a:t>معظم الاشعاع الساقط على المياه وتمتصه المياه او تنفذه وقليل منه تعكسه فالمياه تمتص معظم اشعاع الموجات تحت الحمراء مما يجعل التباين بينه وبين مواد السطح الاخرى كثيرا جدا في المرئيات المأخوذة في نطاق اشعاع الموجات تحت الحمراء القريبة اما الاشعاع في الموجات المرئية فمعظمه ينفذ خلال الماء وينعكس حوالي 50%منه</a:t>
            </a:r>
            <a:r>
              <a:rPr lang="en-US" dirty="0" smtClean="0"/>
              <a:t>curran,1985)</a:t>
            </a:r>
            <a:r>
              <a:rPr lang="ar-SA" dirty="0" smtClean="0"/>
              <a:t>)</a:t>
            </a:r>
            <a:endParaRPr lang="ar-SA" dirty="0"/>
          </a:p>
        </p:txBody>
      </p:sp>
    </p:spTree>
    <p:extLst>
      <p:ext uri="{BB962C8B-B14F-4D97-AF65-F5344CB8AC3E}">
        <p14:creationId xmlns:p14="http://schemas.microsoft.com/office/powerpoint/2010/main" val="209517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lnSpcReduction="10000"/>
          </a:bodyPr>
          <a:lstStyle/>
          <a:p>
            <a:r>
              <a:rPr lang="ar-SA" dirty="0" smtClean="0"/>
              <a:t>الانعكاس من المسطحات المائية يتأثر بعدة عوامل اهمها عمق السطح المائي والمواد التي </a:t>
            </a:r>
            <a:r>
              <a:rPr lang="ar-SA" smtClean="0"/>
              <a:t>يحتويها فالإشعاع </a:t>
            </a:r>
            <a:r>
              <a:rPr lang="ar-SA" dirty="0" smtClean="0"/>
              <a:t>الذي ينعكس من المسطحات المائية الضحلة بعضه منعكس من مواد القاع ولذا فانه يمكن تقدير العمق في الماء الصافي والذي يقل عمقه عن 40مكذلك توفر  المواد العالقة والكلوروفيل في الماء الذي يؤثر على طبيعة الاشعاع المنعكس فالمياه التي تحتوي على كميات كبيرة من الرواسب العالقة تعكس اشعاع الموجات المرئية اكثر من الماء الصافي كما يمكن تقدير كمية المواد العالقة من تحليل مرئيات الاستشعار عن بعد . اما اذا توفر الكلوروفيل بكميات كبيرة فانه يؤدي الى توفر انعكاس اشعاع الموجات الزرقاء والحمراء والموجات الاقل طولا من 0.6ميكرومتر وزيادة انعكاس الاشعة الخضراء وهذا يساعد على معرفة تركز النباتات.</a:t>
            </a:r>
            <a:endParaRPr lang="ar-SA" dirty="0"/>
          </a:p>
        </p:txBody>
      </p:sp>
    </p:spTree>
    <p:extLst>
      <p:ext uri="{BB962C8B-B14F-4D97-AF65-F5344CB8AC3E}">
        <p14:creationId xmlns:p14="http://schemas.microsoft.com/office/powerpoint/2010/main" val="213115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6632"/>
            <a:ext cx="8229600" cy="6009531"/>
          </a:xfrm>
        </p:spPr>
        <p:txBody>
          <a:bodyPr/>
          <a:lstStyle/>
          <a:p>
            <a:r>
              <a:rPr lang="ar-SA" dirty="0" smtClean="0"/>
              <a:t>يلاحظ انه كلما ازداد طول الموجات ارتفعت نسبة امتصاص الاشعة وقلت نسبة انعكاسها من سطح الماء وتكون قمة الانعكاس عند طول موجة 0.45ميكرومتر . ويمكن تحديد مواقع المياه في صور الاقمار الصناعية بدقة خاصة وانه يظهر في الصور بلون اسود.</a:t>
            </a:r>
          </a:p>
          <a:p>
            <a:r>
              <a:rPr lang="ar-SA" dirty="0" smtClean="0"/>
              <a:t>قياس مستوى العتبة :</a:t>
            </a:r>
          </a:p>
          <a:p>
            <a:r>
              <a:rPr lang="ar-SA" dirty="0" smtClean="0"/>
              <a:t>طبقت دراسة سابقة هذا القياس لمراقبة السدود بالمناطق الجافة باستخدام صور الاستشعار عن بعد عالية الدقة وذلك لتحديد مسطحات المستنقعات المائية والبحيرات وتمييز المناطق المائية عن غيرها اضافة الى حساب سعة السدود لكل منطقة مائية .</a:t>
            </a:r>
            <a:endParaRPr lang="ar-SA" dirty="0"/>
          </a:p>
        </p:txBody>
      </p:sp>
    </p:spTree>
    <p:extLst>
      <p:ext uri="{BB962C8B-B14F-4D97-AF65-F5344CB8AC3E}">
        <p14:creationId xmlns:p14="http://schemas.microsoft.com/office/powerpoint/2010/main" val="44744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85000" lnSpcReduction="20000"/>
          </a:bodyPr>
          <a:lstStyle/>
          <a:p>
            <a:r>
              <a:rPr lang="ar-SA" dirty="0" smtClean="0"/>
              <a:t>عن طريق تحليل الاشعة الحمراء لصورة الماسح الموضوعي المحمول على القمر الصناعي لاندسات-5 في منطقة بتسوانا جنوب افريقيا (</a:t>
            </a:r>
            <a:r>
              <a:rPr lang="en-US" dirty="0" smtClean="0"/>
              <a:t>finch,1997</a:t>
            </a:r>
            <a:r>
              <a:rPr lang="ar-SA" dirty="0" smtClean="0"/>
              <a:t>)</a:t>
            </a:r>
          </a:p>
          <a:p>
            <a:r>
              <a:rPr lang="ar-SA" dirty="0" smtClean="0"/>
              <a:t>لفصل الماء عن اليابس وعندئذ يصنف الوضوح بانه ماء اذا كانت نسبة جزيئات الماء الى العناصر الارضية الاخرى اكبر من 50%على فرض ان طريقة قياس العتبة تمكن من تحديد مستوى وضوح الخلايا وبالتطبيق وجد انه عادة ما توجد كثير من الاراضي داخل او على حدود البحيرات مغطاة بالصخور او الاشجار التي تنبت وسط البحيرات والتي تعطي رطوبة عالية في التربة خاصة اذا كانت الاراضي قريبة من مصادر الماء وبالتالي يحدث نسبة من الخطأ اثناء التصنيف.</a:t>
            </a:r>
          </a:p>
          <a:p>
            <a:pPr marL="0" indent="0">
              <a:buNone/>
            </a:pPr>
            <a:r>
              <a:rPr lang="ar-SA" dirty="0" smtClean="0"/>
              <a:t>فاذا كانت </a:t>
            </a:r>
            <a:r>
              <a:rPr lang="en-US" dirty="0" smtClean="0"/>
              <a:t>RW</a:t>
            </a:r>
            <a:r>
              <a:rPr lang="ar-SA" dirty="0" smtClean="0"/>
              <a:t>= متوسط الانعكاس الناتج من الماء</a:t>
            </a:r>
          </a:p>
          <a:p>
            <a:pPr marL="0" indent="0">
              <a:buNone/>
            </a:pPr>
            <a:r>
              <a:rPr lang="ar-SA" dirty="0"/>
              <a:t> </a:t>
            </a:r>
            <a:r>
              <a:rPr lang="ar-SA" dirty="0" smtClean="0"/>
              <a:t>           </a:t>
            </a:r>
            <a:r>
              <a:rPr lang="en-US" dirty="0" smtClean="0"/>
              <a:t>PW</a:t>
            </a:r>
            <a:r>
              <a:rPr lang="ar-SA" dirty="0" smtClean="0"/>
              <a:t>= احتكاك العنصر الارضي حيث يكون الماء في الاراضي المغطاة</a:t>
            </a:r>
          </a:p>
          <a:p>
            <a:pPr marL="0" indent="0">
              <a:buNone/>
            </a:pPr>
            <a:r>
              <a:rPr lang="en-US" dirty="0" smtClean="0"/>
              <a:t>RX             </a:t>
            </a:r>
            <a:r>
              <a:rPr lang="ar-SA" dirty="0" smtClean="0"/>
              <a:t>=متوسط انعكاس الارض المجاورة مباشرة للماء.</a:t>
            </a:r>
          </a:p>
          <a:p>
            <a:pPr marL="0" indent="0">
              <a:buNone/>
            </a:pPr>
            <a:r>
              <a:rPr lang="ar-SA" dirty="0"/>
              <a:t> </a:t>
            </a:r>
            <a:r>
              <a:rPr lang="ar-SA" dirty="0" smtClean="0"/>
              <a:t>          </a:t>
            </a:r>
            <a:r>
              <a:rPr lang="en-US" dirty="0" smtClean="0"/>
              <a:t>T </a:t>
            </a:r>
            <a:r>
              <a:rPr lang="ar-SA" dirty="0" smtClean="0"/>
              <a:t>= العتبة بين الماء وقعر الماء</a:t>
            </a:r>
            <a:endParaRPr lang="ar-SA" dirty="0"/>
          </a:p>
        </p:txBody>
      </p:sp>
    </p:spTree>
    <p:extLst>
      <p:ext uri="{BB962C8B-B14F-4D97-AF65-F5344CB8AC3E}">
        <p14:creationId xmlns:p14="http://schemas.microsoft.com/office/powerpoint/2010/main" val="207265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32656"/>
                <a:ext cx="8229600" cy="5793507"/>
              </a:xfrm>
            </p:spPr>
            <p:txBody>
              <a:bodyPr>
                <a:normAutofit lnSpcReduction="10000"/>
              </a:bodyPr>
              <a:lstStyle/>
              <a:p>
                <a:r>
                  <a:rPr lang="ar-SA" dirty="0" smtClean="0"/>
                  <a:t>وتصنف الخلايا على انها ماء بالمعادلة التالية:</a:t>
                </a:r>
              </a:p>
              <a:p>
                <a:pPr marL="0" indent="0">
                  <a:buNone/>
                </a:pPr>
                <a:r>
                  <a:rPr lang="en-US" dirty="0" smtClean="0"/>
                  <a:t>Pw= Rw+(1+Pw)Rk</a:t>
                </a:r>
                <a14:m>
                  <m:oMath xmlns:m="http://schemas.openxmlformats.org/officeDocument/2006/math">
                    <m:r>
                      <a:rPr lang="en-US" i="0" smtClean="0">
                        <a:latin typeface="Cambria Math"/>
                        <a:ea typeface="Cambria Math"/>
                      </a:rPr>
                      <m:t>&lt;</m:t>
                    </m:r>
                    <m:r>
                      <m:rPr>
                        <m:sty m:val="p"/>
                      </m:rPr>
                      <a:rPr lang="en-US" b="0" i="0" smtClean="0">
                        <a:latin typeface="Cambria Math"/>
                        <a:ea typeface="Cambria Math"/>
                      </a:rPr>
                      <m:t>T</m:t>
                    </m:r>
                  </m:oMath>
                </a14:m>
                <a:r>
                  <a:rPr lang="ar-SA" dirty="0" smtClean="0"/>
                  <a:t>                           (1)</a:t>
                </a:r>
              </a:p>
              <a:p>
                <a:pPr marL="0" indent="0">
                  <a:buNone/>
                </a:pPr>
                <a:endParaRPr lang="ar-SA" dirty="0"/>
              </a:p>
              <a:p>
                <a:pPr marL="0" indent="0">
                  <a:buNone/>
                </a:pPr>
                <a:r>
                  <a:rPr lang="ar-SA" dirty="0" smtClean="0"/>
                  <a:t>وتصنف الخلايا على انها ليست ماء بالمعادلة التالية :</a:t>
                </a:r>
              </a:p>
              <a:p>
                <a:pPr marL="0" indent="0">
                  <a:buNone/>
                </a:pPr>
                <a:r>
                  <a:rPr lang="en-US" dirty="0"/>
                  <a:t>Pw= Rw+(1+Pw)R</a:t>
                </a:r>
                <a:r>
                  <a:rPr lang="en-US" dirty="0" smtClean="0"/>
                  <a:t>w</a:t>
                </a:r>
                <a14:m>
                  <m:oMath xmlns:m="http://schemas.openxmlformats.org/officeDocument/2006/math">
                    <m:r>
                      <a:rPr lang="en-US" i="1" smtClean="0">
                        <a:latin typeface="Cambria Math"/>
                        <a:ea typeface="Cambria Math"/>
                      </a:rPr>
                      <m:t>&gt;</m:t>
                    </m:r>
                    <m:r>
                      <m:rPr>
                        <m:sty m:val="p"/>
                      </m:rPr>
                      <a:rPr lang="en-US">
                        <a:latin typeface="Cambria Math"/>
                        <a:ea typeface="Cambria Math"/>
                      </a:rPr>
                      <m:t>T</m:t>
                    </m:r>
                  </m:oMath>
                </a14:m>
                <a:r>
                  <a:rPr lang="ar-SA" dirty="0" smtClean="0"/>
                  <a:t>                           (2)</a:t>
                </a:r>
              </a:p>
              <a:p>
                <a:pPr marL="0" indent="0">
                  <a:buNone/>
                </a:pPr>
                <a:endParaRPr lang="ar-SA" dirty="0" smtClean="0"/>
              </a:p>
              <a:p>
                <a:pPr marL="0" indent="0">
                  <a:buNone/>
                </a:pPr>
                <a:r>
                  <a:rPr lang="ar-SA" dirty="0" smtClean="0"/>
                  <a:t>ويمكن اختيار العتبة لكي تصنف الخلايا على انها ماء اذا كانت الغالبية العظمى للأرض هي ماء بمعنى ان قيمة </a:t>
                </a:r>
                <a:r>
                  <a:rPr lang="en-US" dirty="0" smtClean="0"/>
                  <a:t>Pw=0.5</a:t>
                </a:r>
                <a:r>
                  <a:rPr lang="ar-SA" dirty="0" smtClean="0"/>
                  <a:t> (3)</a:t>
                </a:r>
              </a:p>
              <a:p>
                <a:pPr marL="0" indent="0">
                  <a:buNone/>
                </a:pPr>
                <a:r>
                  <a:rPr lang="ar-SA" dirty="0" smtClean="0"/>
                  <a:t>وتوجد مشكلة في تطبيق الطريقة البسيطة للعتبة حيث ان الانواع الاخرى من الاراضي يمكن ان يكون لها انعكاس اقل من مستوى العتبة بمعنى ان :</a:t>
                </a:r>
              </a:p>
              <a:p>
                <a:pPr marL="0" indent="0">
                  <a:buNone/>
                </a:pPr>
                <a:endParaRPr lang="ar-SA" dirty="0" smtClean="0"/>
              </a:p>
              <a:p>
                <a:pPr marL="0" indent="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32656"/>
                <a:ext cx="8229600" cy="5793507"/>
              </a:xfrm>
              <a:blipFill rotWithShape="1">
                <a:blip r:embed="rId2"/>
                <a:stretch>
                  <a:fillRect l="-1852" t="-2211" r="-1852" b="-211"/>
                </a:stretch>
              </a:blipFill>
            </p:spPr>
            <p:txBody>
              <a:bodyPr/>
              <a:lstStyle/>
              <a:p>
                <a:r>
                  <a:rPr lang="ar-SA">
                    <a:noFill/>
                  </a:rPr>
                  <a:t> </a:t>
                </a:r>
              </a:p>
            </p:txBody>
          </p:sp>
        </mc:Fallback>
      </mc:AlternateContent>
    </p:spTree>
    <p:extLst>
      <p:ext uri="{BB962C8B-B14F-4D97-AF65-F5344CB8AC3E}">
        <p14:creationId xmlns:p14="http://schemas.microsoft.com/office/powerpoint/2010/main" val="2192756040"/>
      </p:ext>
    </p:extLst>
  </p:cSld>
  <p:clrMapOvr>
    <a:masterClrMapping/>
  </p:clrMapOvr>
</p:sld>
</file>

<file path=ppt/theme/theme1.xml><?xml version="1.0" encoding="utf-8"?>
<a:theme xmlns:a="http://schemas.openxmlformats.org/drawingml/2006/main" name="نسق Office">
  <a:themeElements>
    <a:clrScheme name="مخصص 1">
      <a:dk1>
        <a:sysClr val="windowText" lastClr="000000"/>
      </a:dk1>
      <a:lt1>
        <a:srgbClr val="F2F2F2"/>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2052</Words>
  <Application>Microsoft Office PowerPoint</Application>
  <PresentationFormat>عرض على الشاشة (3:4)‏</PresentationFormat>
  <Paragraphs>100</Paragraphs>
  <Slides>35</Slides>
  <Notes>1</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نسق Office</vt:lpstr>
      <vt:lpstr>المحاضرة السابعة</vt:lpstr>
      <vt:lpstr>عرض تقديمي في PowerPoint</vt:lpstr>
      <vt:lpstr>عرض تقديمي في PowerPoint</vt:lpstr>
      <vt:lpstr>عرض تقديمي في PowerPoint</vt:lpstr>
      <vt:lpstr>الدراسات السابقة: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منهجية العمل:</vt:lpstr>
      <vt:lpstr>عرض تقديمي في PowerPoint</vt:lpstr>
      <vt:lpstr>عرض تقديمي في PowerPoint</vt:lpstr>
      <vt:lpstr>عرض تقديمي في PowerPoint</vt:lpstr>
      <vt:lpstr>اولا : معالجة المرئية 1- استيراد المرئية : لاستعراض الصورة الفضائية الخام تم استيراد الملف على صيغة IMG</vt:lpstr>
      <vt:lpstr>عرض تقديمي في PowerPoint</vt:lpstr>
      <vt:lpstr>عرض تقديمي في PowerPoint</vt:lpstr>
      <vt:lpstr>تطبيق عمليات التحسين على الصورة بهدف ابراز حدة التباين ليسهل التمييز بين مياه البحر وغير المياه من الاراضي المجاورة ومن ثم تطبيق اسلوب قياس مستوى العتبة Threshold   بتطبيق المعادلة الخاصة به على اقتطاع جزء من الصورة التي تمثل متوسط الانعكاس الناتج من الماء لنطاق الاشعة تحت الحمراء للنطاقات 3-5-7-6</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شمل التصنيف مياه عميقه- مياه ضحلة – ترسيبات سبخية – طمي وحصى – رمال – رمال متحركة</vt:lpstr>
      <vt:lpstr>عرض تقديمي في PowerPoint</vt:lpstr>
      <vt:lpstr>عرض تقديمي في PowerPoint</vt:lpstr>
      <vt:lpstr>عرض تقديمي في PowerPoint</vt:lpstr>
      <vt:lpstr>الاستنتاجات والتوصيات:</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الثامنة</dc:title>
  <dc:creator>Asus</dc:creator>
  <cp:lastModifiedBy>mey</cp:lastModifiedBy>
  <cp:revision>37</cp:revision>
  <dcterms:created xsi:type="dcterms:W3CDTF">2013-03-28T13:07:12Z</dcterms:created>
  <dcterms:modified xsi:type="dcterms:W3CDTF">2014-05-08T10:10:09Z</dcterms:modified>
</cp:coreProperties>
</file>