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71" r:id="rId6"/>
    <p:sldId id="260" r:id="rId7"/>
    <p:sldId id="266" r:id="rId8"/>
    <p:sldId id="265" r:id="rId9"/>
    <p:sldId id="261" r:id="rId10"/>
    <p:sldId id="262" r:id="rId11"/>
    <p:sldId id="263" r:id="rId12"/>
    <p:sldId id="264" r:id="rId13"/>
    <p:sldId id="267" r:id="rId14"/>
    <p:sldId id="268" r:id="rId15"/>
    <p:sldId id="269" r:id="rId16"/>
    <p:sldId id="270" r:id="rId17"/>
    <p:sldId id="272" r:id="rId18"/>
    <p:sldId id="273" r:id="rId19"/>
    <p:sldId id="274" r:id="rId20"/>
    <p:sldId id="276" r:id="rId21"/>
    <p:sldId id="275" r:id="rId22"/>
    <p:sldId id="277"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1C686AC4-0D60-4599-96B8-43F93C50A73B}" type="datetimeFigureOut">
              <a:rPr lang="ar-SA" smtClean="0"/>
              <a:t>06/06/35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76F41C-8C47-413B-85B8-64AB33C582F5}" type="slidenum">
              <a:rPr lang="ar-SA" smtClean="0"/>
              <a:t>‹#›</a:t>
            </a:fld>
            <a:endParaRPr lang="ar-SA"/>
          </a:p>
        </p:txBody>
      </p:sp>
    </p:spTree>
    <p:extLst>
      <p:ext uri="{BB962C8B-B14F-4D97-AF65-F5344CB8AC3E}">
        <p14:creationId xmlns:p14="http://schemas.microsoft.com/office/powerpoint/2010/main" val="964570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C686AC4-0D60-4599-96B8-43F93C50A73B}" type="datetimeFigureOut">
              <a:rPr lang="ar-SA" smtClean="0"/>
              <a:t>06/06/35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76F41C-8C47-413B-85B8-64AB33C582F5}" type="slidenum">
              <a:rPr lang="ar-SA" smtClean="0"/>
              <a:t>‹#›</a:t>
            </a:fld>
            <a:endParaRPr lang="ar-SA"/>
          </a:p>
        </p:txBody>
      </p:sp>
    </p:spTree>
    <p:extLst>
      <p:ext uri="{BB962C8B-B14F-4D97-AF65-F5344CB8AC3E}">
        <p14:creationId xmlns:p14="http://schemas.microsoft.com/office/powerpoint/2010/main" val="4208249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C686AC4-0D60-4599-96B8-43F93C50A73B}" type="datetimeFigureOut">
              <a:rPr lang="ar-SA" smtClean="0"/>
              <a:t>06/06/35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76F41C-8C47-413B-85B8-64AB33C582F5}" type="slidenum">
              <a:rPr lang="ar-SA" smtClean="0"/>
              <a:t>‹#›</a:t>
            </a:fld>
            <a:endParaRPr lang="ar-SA"/>
          </a:p>
        </p:txBody>
      </p:sp>
    </p:spTree>
    <p:extLst>
      <p:ext uri="{BB962C8B-B14F-4D97-AF65-F5344CB8AC3E}">
        <p14:creationId xmlns:p14="http://schemas.microsoft.com/office/powerpoint/2010/main" val="268340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C686AC4-0D60-4599-96B8-43F93C50A73B}" type="datetimeFigureOut">
              <a:rPr lang="ar-SA" smtClean="0"/>
              <a:t>06/06/35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76F41C-8C47-413B-85B8-64AB33C582F5}" type="slidenum">
              <a:rPr lang="ar-SA" smtClean="0"/>
              <a:t>‹#›</a:t>
            </a:fld>
            <a:endParaRPr lang="ar-SA"/>
          </a:p>
        </p:txBody>
      </p:sp>
    </p:spTree>
    <p:extLst>
      <p:ext uri="{BB962C8B-B14F-4D97-AF65-F5344CB8AC3E}">
        <p14:creationId xmlns:p14="http://schemas.microsoft.com/office/powerpoint/2010/main" val="3400763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686AC4-0D60-4599-96B8-43F93C50A73B}" type="datetimeFigureOut">
              <a:rPr lang="ar-SA" smtClean="0"/>
              <a:t>06/06/35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76F41C-8C47-413B-85B8-64AB33C582F5}" type="slidenum">
              <a:rPr lang="ar-SA" smtClean="0"/>
              <a:t>‹#›</a:t>
            </a:fld>
            <a:endParaRPr lang="ar-SA"/>
          </a:p>
        </p:txBody>
      </p:sp>
    </p:spTree>
    <p:extLst>
      <p:ext uri="{BB962C8B-B14F-4D97-AF65-F5344CB8AC3E}">
        <p14:creationId xmlns:p14="http://schemas.microsoft.com/office/powerpoint/2010/main" val="175924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1C686AC4-0D60-4599-96B8-43F93C50A73B}" type="datetimeFigureOut">
              <a:rPr lang="ar-SA" smtClean="0"/>
              <a:t>06/06/35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76F41C-8C47-413B-85B8-64AB33C582F5}" type="slidenum">
              <a:rPr lang="ar-SA" smtClean="0"/>
              <a:t>‹#›</a:t>
            </a:fld>
            <a:endParaRPr lang="ar-SA"/>
          </a:p>
        </p:txBody>
      </p:sp>
    </p:spTree>
    <p:extLst>
      <p:ext uri="{BB962C8B-B14F-4D97-AF65-F5344CB8AC3E}">
        <p14:creationId xmlns:p14="http://schemas.microsoft.com/office/powerpoint/2010/main" val="3850556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1C686AC4-0D60-4599-96B8-43F93C50A73B}" type="datetimeFigureOut">
              <a:rPr lang="ar-SA" smtClean="0"/>
              <a:t>06/06/35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76F41C-8C47-413B-85B8-64AB33C582F5}" type="slidenum">
              <a:rPr lang="ar-SA" smtClean="0"/>
              <a:t>‹#›</a:t>
            </a:fld>
            <a:endParaRPr lang="ar-SA"/>
          </a:p>
        </p:txBody>
      </p:sp>
    </p:spTree>
    <p:extLst>
      <p:ext uri="{BB962C8B-B14F-4D97-AF65-F5344CB8AC3E}">
        <p14:creationId xmlns:p14="http://schemas.microsoft.com/office/powerpoint/2010/main" val="3229608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1C686AC4-0D60-4599-96B8-43F93C50A73B}" type="datetimeFigureOut">
              <a:rPr lang="ar-SA" smtClean="0"/>
              <a:t>06/06/35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76F41C-8C47-413B-85B8-64AB33C582F5}" type="slidenum">
              <a:rPr lang="ar-SA" smtClean="0"/>
              <a:t>‹#›</a:t>
            </a:fld>
            <a:endParaRPr lang="ar-SA"/>
          </a:p>
        </p:txBody>
      </p:sp>
    </p:spTree>
    <p:extLst>
      <p:ext uri="{BB962C8B-B14F-4D97-AF65-F5344CB8AC3E}">
        <p14:creationId xmlns:p14="http://schemas.microsoft.com/office/powerpoint/2010/main" val="2676238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686AC4-0D60-4599-96B8-43F93C50A73B}" type="datetimeFigureOut">
              <a:rPr lang="ar-SA" smtClean="0"/>
              <a:t>06/06/35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76F41C-8C47-413B-85B8-64AB33C582F5}" type="slidenum">
              <a:rPr lang="ar-SA" smtClean="0"/>
              <a:t>‹#›</a:t>
            </a:fld>
            <a:endParaRPr lang="ar-SA"/>
          </a:p>
        </p:txBody>
      </p:sp>
    </p:spTree>
    <p:extLst>
      <p:ext uri="{BB962C8B-B14F-4D97-AF65-F5344CB8AC3E}">
        <p14:creationId xmlns:p14="http://schemas.microsoft.com/office/powerpoint/2010/main" val="858137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686AC4-0D60-4599-96B8-43F93C50A73B}" type="datetimeFigureOut">
              <a:rPr lang="ar-SA" smtClean="0"/>
              <a:t>06/06/35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76F41C-8C47-413B-85B8-64AB33C582F5}" type="slidenum">
              <a:rPr lang="ar-SA" smtClean="0"/>
              <a:t>‹#›</a:t>
            </a:fld>
            <a:endParaRPr lang="ar-SA"/>
          </a:p>
        </p:txBody>
      </p:sp>
    </p:spTree>
    <p:extLst>
      <p:ext uri="{BB962C8B-B14F-4D97-AF65-F5344CB8AC3E}">
        <p14:creationId xmlns:p14="http://schemas.microsoft.com/office/powerpoint/2010/main" val="829893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686AC4-0D60-4599-96B8-43F93C50A73B}" type="datetimeFigureOut">
              <a:rPr lang="ar-SA" smtClean="0"/>
              <a:t>06/06/35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76F41C-8C47-413B-85B8-64AB33C582F5}" type="slidenum">
              <a:rPr lang="ar-SA" smtClean="0"/>
              <a:t>‹#›</a:t>
            </a:fld>
            <a:endParaRPr lang="ar-SA"/>
          </a:p>
        </p:txBody>
      </p:sp>
    </p:spTree>
    <p:extLst>
      <p:ext uri="{BB962C8B-B14F-4D97-AF65-F5344CB8AC3E}">
        <p14:creationId xmlns:p14="http://schemas.microsoft.com/office/powerpoint/2010/main" val="280009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C686AC4-0D60-4599-96B8-43F93C50A73B}" type="datetimeFigureOut">
              <a:rPr lang="ar-SA" smtClean="0"/>
              <a:t>06/06/35</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76F41C-8C47-413B-85B8-64AB33C582F5}" type="slidenum">
              <a:rPr lang="ar-SA" smtClean="0"/>
              <a:t>‹#›</a:t>
            </a:fld>
            <a:endParaRPr lang="ar-SA"/>
          </a:p>
        </p:txBody>
      </p:sp>
    </p:spTree>
    <p:extLst>
      <p:ext uri="{BB962C8B-B14F-4D97-AF65-F5344CB8AC3E}">
        <p14:creationId xmlns:p14="http://schemas.microsoft.com/office/powerpoint/2010/main" val="3558656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المحاضرة التاسعة</a:t>
            </a:r>
            <a:endParaRPr lang="ar-SA" dirty="0"/>
          </a:p>
        </p:txBody>
      </p:sp>
      <p:sp>
        <p:nvSpPr>
          <p:cNvPr id="3" name="Subtitle 2"/>
          <p:cNvSpPr>
            <a:spLocks noGrp="1"/>
          </p:cNvSpPr>
          <p:nvPr>
            <p:ph type="subTitle" idx="1"/>
          </p:nvPr>
        </p:nvSpPr>
        <p:spPr/>
        <p:txBody>
          <a:bodyPr/>
          <a:lstStyle/>
          <a:p>
            <a:r>
              <a:rPr lang="ar-SA" dirty="0" smtClean="0"/>
              <a:t>تابع الطرق الرئيسية للتحليل الطيفي</a:t>
            </a:r>
            <a:endParaRPr lang="ar-SA" dirty="0"/>
          </a:p>
        </p:txBody>
      </p:sp>
    </p:spTree>
    <p:extLst>
      <p:ext uri="{BB962C8B-B14F-4D97-AF65-F5344CB8AC3E}">
        <p14:creationId xmlns:p14="http://schemas.microsoft.com/office/powerpoint/2010/main" val="1894746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3- عينات عديدة وعمليات متعددة:</a:t>
            </a:r>
            <a:endParaRPr lang="ar-SA" dirty="0"/>
          </a:p>
        </p:txBody>
      </p:sp>
      <p:sp>
        <p:nvSpPr>
          <p:cNvPr id="3" name="Content Placeholder 2"/>
          <p:cNvSpPr>
            <a:spLocks noGrp="1"/>
          </p:cNvSpPr>
          <p:nvPr>
            <p:ph idx="1"/>
          </p:nvPr>
        </p:nvSpPr>
        <p:spPr/>
        <p:txBody>
          <a:bodyPr/>
          <a:lstStyle/>
          <a:p>
            <a:r>
              <a:rPr lang="ar-SA" dirty="0" smtClean="0"/>
              <a:t>في هذه الحالة عملية اجراء النسب تكون صعبة للتفسير عندما تكون عينات النطاقات مستجيبة لعدد كبير من المواد بحيث لا نعرف ما هي المواد الارضية التي استجابت عند التسجيل المفرد. وبالتالي سنحتاج الى نماذج طيفية مختلفة عما سبق لكل مادة على حدة.</a:t>
            </a:r>
            <a:endParaRPr lang="ar-SA" dirty="0"/>
          </a:p>
        </p:txBody>
      </p:sp>
    </p:spTree>
    <p:extLst>
      <p:ext uri="{BB962C8B-B14F-4D97-AF65-F5344CB8AC3E}">
        <p14:creationId xmlns:p14="http://schemas.microsoft.com/office/powerpoint/2010/main" val="4073220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نسب و مؤشرات النبات:</a:t>
            </a:r>
            <a:endParaRPr lang="ar-SA" dirty="0"/>
          </a:p>
        </p:txBody>
      </p:sp>
      <p:sp>
        <p:nvSpPr>
          <p:cNvPr id="3" name="Content Placeholder 2"/>
          <p:cNvSpPr>
            <a:spLocks noGrp="1"/>
          </p:cNvSpPr>
          <p:nvPr>
            <p:ph idx="1"/>
          </p:nvPr>
        </p:nvSpPr>
        <p:spPr/>
        <p:txBody>
          <a:bodyPr>
            <a:normAutofit fontScale="92500"/>
          </a:bodyPr>
          <a:lstStyle/>
          <a:p>
            <a:r>
              <a:rPr lang="ar-SA" dirty="0" smtClean="0"/>
              <a:t>الكلورفويل في النباتالاخضر يمتص بقوة في الموجات الحمراء المرئية بطول موجي (0.66ميكرومتر) ولكن خلايا بطن الورقة لها انعكاس قوي اي انتشار للاشعة ضمن الموجات تحت الحمراء القريبة بطول موجي (0.8الى1.1ميكرومتر) .</a:t>
            </a:r>
          </a:p>
          <a:p>
            <a:pPr marL="0" indent="0">
              <a:buNone/>
            </a:pPr>
            <a:r>
              <a:rPr lang="ar-SA" dirty="0" smtClean="0"/>
              <a:t>ولا يوجد غيرها غالبا من المواد على سطح الارض لها نفس التباين الطيفي في مجال (</a:t>
            </a:r>
            <a:r>
              <a:rPr lang="en-US" dirty="0" smtClean="0"/>
              <a:t>Vis- NIR</a:t>
            </a:r>
            <a:r>
              <a:rPr lang="ar-SA" dirty="0" smtClean="0"/>
              <a:t>) اي ضمن المجال المرئي وتحت الحمراء القريبة. وكنتيجة فان نسب النطاقات تقيس كلا المنطقتين من الطول الموجي المستخدمة في الاستشعار عن بعد لرصدها ومن ثم  لتعريفها  .</a:t>
            </a:r>
            <a:endParaRPr lang="ar-SA" dirty="0"/>
          </a:p>
        </p:txBody>
      </p:sp>
    </p:spTree>
    <p:extLst>
      <p:ext uri="{BB962C8B-B14F-4D97-AF65-F5344CB8AC3E}">
        <p14:creationId xmlns:p14="http://schemas.microsoft.com/office/powerpoint/2010/main" val="1362387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dirty="0" smtClean="0"/>
              <a:t>فمؤشرات خضرة النبات هي عينة لنسب النبات وهي تأخذ الصيغة التالية </a:t>
            </a:r>
            <a:r>
              <a:rPr lang="en-US" dirty="0" smtClean="0"/>
              <a:t>R/NIR</a:t>
            </a:r>
            <a:r>
              <a:rPr lang="ar-SA" dirty="0" smtClean="0"/>
              <a:t>  وهي غالبا ما تكون شائعة مثل مؤشر الاختلاف الطبيعي للنبات (</a:t>
            </a:r>
            <a:r>
              <a:rPr lang="en-US" dirty="0" smtClean="0"/>
              <a:t>NDVI</a:t>
            </a:r>
            <a:r>
              <a:rPr lang="ar-SA" dirty="0" smtClean="0"/>
              <a:t>)</a:t>
            </a:r>
          </a:p>
          <a:p>
            <a:r>
              <a:rPr lang="en-US" dirty="0" smtClean="0"/>
              <a:t>NDVI=(NIR-Red/</a:t>
            </a:r>
            <a:r>
              <a:rPr lang="en-US" dirty="0" err="1" smtClean="0"/>
              <a:t>NIR+red</a:t>
            </a:r>
            <a:r>
              <a:rPr lang="en-US" dirty="0" smtClean="0"/>
              <a:t>)</a:t>
            </a:r>
          </a:p>
          <a:p>
            <a:pPr marL="0" indent="0">
              <a:buNone/>
            </a:pPr>
            <a:r>
              <a:rPr lang="ar-SA" dirty="0" smtClean="0"/>
              <a:t>وهو رابط تجريبي يطبق في العديد من ىالمناطق الحقلية لقياس غطاء النبات .</a:t>
            </a:r>
          </a:p>
          <a:p>
            <a:pPr marL="0" indent="0">
              <a:buNone/>
            </a:pPr>
            <a:r>
              <a:rPr lang="ar-SA" dirty="0" smtClean="0"/>
              <a:t>وهناك ايضا مؤشر (</a:t>
            </a:r>
            <a:r>
              <a:rPr lang="en-US" dirty="0" smtClean="0"/>
              <a:t>LAI</a:t>
            </a:r>
            <a:r>
              <a:rPr lang="ar-SA" dirty="0" smtClean="0"/>
              <a:t>   </a:t>
            </a:r>
            <a:r>
              <a:rPr lang="en-US" dirty="0" smtClean="0"/>
              <a:t>leaf – area index</a:t>
            </a:r>
            <a:r>
              <a:rPr lang="ar-SA" dirty="0" smtClean="0"/>
              <a:t>) وهو مؤشر قياس مساحة الورقة .</a:t>
            </a:r>
          </a:p>
        </p:txBody>
      </p:sp>
    </p:spTree>
    <p:extLst>
      <p:ext uri="{BB962C8B-B14F-4D97-AF65-F5344CB8AC3E}">
        <p14:creationId xmlns:p14="http://schemas.microsoft.com/office/powerpoint/2010/main" val="3434108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dirty="0" smtClean="0"/>
              <a:t>وتتأثر تلك المؤشرات بمدى كثافة الغطاء النباتي خاصة اذا كان كثيف فهو ينشئ نوع من الظل وبالتالي يصعب تفريقه عن الترب الرطبة وبالتالي سيعتمد تقيمنا بالنسبة لاستخدام هذه المؤشرات على ما تتطلبه الدراسه لتعريف الظاهرة المدروسة مثل فصل النبات عن الترب وهكذا.</a:t>
            </a:r>
            <a:endParaRPr lang="ar-SA" dirty="0"/>
          </a:p>
        </p:txBody>
      </p:sp>
    </p:spTree>
    <p:extLst>
      <p:ext uri="{BB962C8B-B14F-4D97-AF65-F5344CB8AC3E}">
        <p14:creationId xmlns:p14="http://schemas.microsoft.com/office/powerpoint/2010/main" val="2393864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نطاقات الماء والنبات</a:t>
            </a:r>
            <a:endParaRPr lang="ar-SA" dirty="0"/>
          </a:p>
        </p:txBody>
      </p:sp>
      <p:sp>
        <p:nvSpPr>
          <p:cNvPr id="3" name="Content Placeholder 2"/>
          <p:cNvSpPr>
            <a:spLocks noGrp="1"/>
          </p:cNvSpPr>
          <p:nvPr>
            <p:ph idx="1"/>
          </p:nvPr>
        </p:nvSpPr>
        <p:spPr/>
        <p:txBody>
          <a:bodyPr/>
          <a:lstStyle/>
          <a:p>
            <a:r>
              <a:rPr lang="ar-SA" dirty="0" smtClean="0"/>
              <a:t>الماء يمتص بقوة الموجات ما بين 1.4- 1.9ميكرومتر بالاضافة الى 2.5ميكرومتر وهو مدى واسع فنطاقي 5 بطول موجي (1.75-1.55)  و7 (2.35- 2.08) ميكرومتر في صورة الماسح الموضوعي المحول على لاندسات تقدر كمية الامتصاص لنطاقات الماء وبالتالي نستطيع اجراء النسب نطاق 5/نطاق4   او نطاق 4/نطاق7 وذلك لتفسير محتويات الماء من النبات .</a:t>
            </a:r>
            <a:endParaRPr lang="ar-SA" dirty="0"/>
          </a:p>
        </p:txBody>
      </p:sp>
    </p:spTree>
    <p:extLst>
      <p:ext uri="{BB962C8B-B14F-4D97-AF65-F5344CB8AC3E}">
        <p14:creationId xmlns:p14="http://schemas.microsoft.com/office/powerpoint/2010/main" val="1817631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مركب النسب (الصورة المهجنة)</a:t>
            </a:r>
            <a:endParaRPr lang="ar-SA" dirty="0"/>
          </a:p>
        </p:txBody>
      </p:sp>
      <p:sp>
        <p:nvSpPr>
          <p:cNvPr id="3" name="Content Placeholder 2"/>
          <p:cNvSpPr>
            <a:spLocks noGrp="1"/>
          </p:cNvSpPr>
          <p:nvPr>
            <p:ph idx="1"/>
          </p:nvPr>
        </p:nvSpPr>
        <p:spPr/>
        <p:txBody>
          <a:bodyPr/>
          <a:lstStyle/>
          <a:p>
            <a:r>
              <a:rPr lang="ar-SA" dirty="0" smtClean="0"/>
              <a:t>هناك برامج لعمليات الصور لثلاث نسب من الصور من خلال اجراء مركب لمركب الالوان لهذه الصور كما في الشكل التالي حيث استخدمت صورة </a:t>
            </a:r>
            <a:r>
              <a:rPr lang="en-US" dirty="0" smtClean="0"/>
              <a:t>AVIRIS</a:t>
            </a:r>
            <a:r>
              <a:rPr lang="ar-SA" dirty="0" smtClean="0"/>
              <a:t>    </a:t>
            </a:r>
            <a:endParaRPr lang="en-US" dirty="0" smtClean="0"/>
          </a:p>
          <a:p>
            <a:r>
              <a:rPr lang="en-US" dirty="0" smtClean="0"/>
              <a:t>Airborne Visible Infrared Imaging Spectrometer</a:t>
            </a:r>
          </a:p>
          <a:p>
            <a:pPr marL="0" indent="0">
              <a:buNone/>
            </a:pPr>
            <a:r>
              <a:rPr lang="ar-SA" dirty="0" smtClean="0"/>
              <a:t>وهي صورة لنيفادا نطاقات هذه الصورة ركبت مع صورة الماسح الموضوعي كنسب نطاقات .</a:t>
            </a:r>
          </a:p>
          <a:p>
            <a:pPr marL="0" indent="0">
              <a:buNone/>
            </a:pPr>
            <a:r>
              <a:rPr lang="ar-SA" dirty="0" smtClean="0"/>
              <a:t>مصدر الصورة </a:t>
            </a:r>
            <a:r>
              <a:rPr lang="en-US" dirty="0" err="1" smtClean="0"/>
              <a:t>Nasa</a:t>
            </a:r>
            <a:r>
              <a:rPr lang="en-US" dirty="0" smtClean="0"/>
              <a:t> </a:t>
            </a:r>
            <a:r>
              <a:rPr lang="en-US" dirty="0" err="1" smtClean="0"/>
              <a:t>hyperspectral</a:t>
            </a:r>
            <a:r>
              <a:rPr lang="en-US" dirty="0" smtClean="0"/>
              <a:t> (224bands)</a:t>
            </a:r>
            <a:endParaRPr lang="ar-SA" dirty="0"/>
          </a:p>
        </p:txBody>
      </p:sp>
    </p:spTree>
    <p:extLst>
      <p:ext uri="{BB962C8B-B14F-4D97-AF65-F5344CB8AC3E}">
        <p14:creationId xmlns:p14="http://schemas.microsoft.com/office/powerpoint/2010/main" val="3297902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ما هو معيار تحديد فئات </a:t>
            </a:r>
            <a:r>
              <a:rPr lang="ar-SA" dirty="0" smtClean="0"/>
              <a:t>التصنيف؟</a:t>
            </a:r>
            <a:r>
              <a:rPr lang="en-US" dirty="0"/>
              <a:t/>
            </a:r>
            <a:br>
              <a:rPr lang="en-US" dirty="0"/>
            </a:br>
            <a:endParaRPr lang="ar-SA" dirty="0"/>
          </a:p>
        </p:txBody>
      </p:sp>
      <p:sp>
        <p:nvSpPr>
          <p:cNvPr id="6" name="Content Placeholder 5"/>
          <p:cNvSpPr>
            <a:spLocks noGrp="1"/>
          </p:cNvSpPr>
          <p:nvPr>
            <p:ph idx="1"/>
          </p:nvPr>
        </p:nvSpPr>
        <p:spPr/>
        <p:txBody>
          <a:bodyPr>
            <a:normAutofit fontScale="85000" lnSpcReduction="10000"/>
          </a:bodyPr>
          <a:lstStyle/>
          <a:p>
            <a:r>
              <a:rPr lang="ar-SA" dirty="0"/>
              <a:t>عندما نضع معيار للتصنيف المطبق من خلال خوارزميات للصورة الطيفية شائعا ما تكون من 20-30فئة وربما اكثر او اقل من دلك بحسب التحقيق الميداني للعمل الحقلي والدي يفسر بسهولة على الارض . </a:t>
            </a:r>
            <a:endParaRPr lang="en-US" dirty="0"/>
          </a:p>
          <a:p>
            <a:r>
              <a:rPr lang="ar-SA" dirty="0"/>
              <a:t>وهناك سببين رئيسين عندما تكون عدد الفئات كبير : السبب الاول ادا كان التصنيف معالج مثل المشاكل الاحصائية فتعدد الفئات ليس بالضرورة ان يوضح الظواهر طيفيا . ايضا بعض الاساليب الرياضية التي قسمت الفئات تصف عامل طيفي ضمن نوع واحد لغطاء الارض والتي تحدث من تنوع الاضاءة لنوع واحد من غطاء الارض بالنسبة لغيره. السبب الثاني ان زيادة وفرط اعداد الفئات ضمن التحليلات هي في الغالب لا تمثل الحقيقة لصفات البيانات من مواقع التدريب والتي </a:t>
            </a:r>
            <a:endParaRPr lang="ar-SA" dirty="0"/>
          </a:p>
        </p:txBody>
      </p:sp>
    </p:spTree>
    <p:extLst>
      <p:ext uri="{BB962C8B-B14F-4D97-AF65-F5344CB8AC3E}">
        <p14:creationId xmlns:p14="http://schemas.microsoft.com/office/powerpoint/2010/main" val="1130074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r>
              <a:rPr lang="ar-SA" dirty="0"/>
              <a:t> </a:t>
            </a:r>
            <a:endParaRPr lang="en-US" dirty="0"/>
          </a:p>
          <a:p>
            <a:r>
              <a:rPr lang="ar-SA" dirty="0"/>
              <a:t>تكون في الغالب غير واضحة طيفيا. وبالتالي فان عدد الفئات يعتمد على الدي نريد توضيحه في الخريطة . وايضا لابد من نزول العمل الحقلي لمعرفة ما هو الموجود في الحقل (على الارض) وما هو غير موجود وبعد التأكد من الفئات الفعلية نعود مرة اخرى للصورة ونعدل على تلك الفئات .</a:t>
            </a:r>
            <a:endParaRPr lang="en-US" dirty="0"/>
          </a:p>
          <a:p>
            <a:r>
              <a:rPr lang="ar-SA" dirty="0"/>
              <a:t>وفي الحقيقة لا يوجد اجابة سهلة لمعرفة عدد الفئات التي نستخرجها من الصورة </a:t>
            </a:r>
            <a:r>
              <a:rPr lang="ar-SA" dirty="0" err="1"/>
              <a:t>فالامر</a:t>
            </a:r>
            <a:r>
              <a:rPr lang="ar-SA" dirty="0"/>
              <a:t> يعتمد على التباين الطيفي لمواد السطح والعوامل الطيفية المؤثرة على المواد ومقياس </a:t>
            </a:r>
            <a:r>
              <a:rPr lang="ar-SA" dirty="0" err="1"/>
              <a:t>البكسل</a:t>
            </a:r>
            <a:r>
              <a:rPr lang="ar-SA" dirty="0"/>
              <a:t> (عنصر الصورة) من حيث الوضوح الطيفي والمكاني وكدلك </a:t>
            </a:r>
            <a:r>
              <a:rPr lang="ar-SA" dirty="0" err="1"/>
              <a:t>علىالمعرفة</a:t>
            </a:r>
            <a:r>
              <a:rPr lang="ar-SA" dirty="0"/>
              <a:t> الشخصية لمنطقة الدراسة.</a:t>
            </a:r>
            <a:endParaRPr lang="en-US" dirty="0"/>
          </a:p>
          <a:p>
            <a:endParaRPr lang="ar-SA" dirty="0"/>
          </a:p>
        </p:txBody>
      </p:sp>
    </p:spTree>
    <p:extLst>
      <p:ext uri="{BB962C8B-B14F-4D97-AF65-F5344CB8AC3E}">
        <p14:creationId xmlns:p14="http://schemas.microsoft.com/office/powerpoint/2010/main" val="439039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r>
              <a:rPr lang="ar-SA" dirty="0"/>
              <a:t>وبشكل عام من الجيد ان تكون قوائم الفئات قليلة لكي يسهل تحديدها. حيث ان القوائم الكبيرة للفئات ستسبب نوع من اللبس خاصة انه يصعب فصلها طيفيا.</a:t>
            </a:r>
            <a:endParaRPr lang="en-US" dirty="0"/>
          </a:p>
          <a:p>
            <a:r>
              <a:rPr lang="ar-SA" dirty="0"/>
              <a:t>ولمزيد من الدقة وصحة اجراء التصنيف وكحل شائع خاصة في صور متعددة النطاقات يتم </a:t>
            </a:r>
            <a:r>
              <a:rPr lang="ar-SA" dirty="0" smtClean="0"/>
              <a:t>حذف </a:t>
            </a:r>
            <a:r>
              <a:rPr lang="ar-SA" dirty="0"/>
              <a:t>بعض هده النطاقات ويتم اجراء التصنيف حيث يمكن ان نفصل بين تلك الظواهر طيفيا . </a:t>
            </a:r>
            <a:endParaRPr lang="en-US" dirty="0"/>
          </a:p>
          <a:p>
            <a:r>
              <a:rPr lang="ar-SA" dirty="0"/>
              <a:t>في بعض الحالات لا يحدث فرق عند تقليص عدد النطاقات </a:t>
            </a:r>
            <a:r>
              <a:rPr lang="ar-SA" dirty="0" smtClean="0"/>
              <a:t>فحذف </a:t>
            </a:r>
            <a:r>
              <a:rPr lang="ar-SA" dirty="0"/>
              <a:t>واحد او اكثر من النطاقات لا يحدث فرقا عند  التمييز او التفريق لفئة </a:t>
            </a:r>
            <a:r>
              <a:rPr lang="en-US" dirty="0"/>
              <a:t>A </a:t>
            </a:r>
            <a:r>
              <a:rPr lang="ar-SA" dirty="0"/>
              <a:t> و</a:t>
            </a:r>
            <a:r>
              <a:rPr lang="en-US" dirty="0"/>
              <a:t>B</a:t>
            </a:r>
            <a:r>
              <a:rPr lang="ar-SA" dirty="0"/>
              <a:t> على سبيل المثال ولكن ربما يمكن ان نفصل </a:t>
            </a:r>
            <a:r>
              <a:rPr lang="en-US" dirty="0"/>
              <a:t>A</a:t>
            </a:r>
            <a:r>
              <a:rPr lang="ar-SA" dirty="0"/>
              <a:t> عن فئة </a:t>
            </a:r>
            <a:r>
              <a:rPr lang="en-US" dirty="0"/>
              <a:t>C</a:t>
            </a:r>
            <a:r>
              <a:rPr lang="ar-SA" dirty="0"/>
              <a:t> .</a:t>
            </a:r>
            <a:endParaRPr lang="en-US" dirty="0"/>
          </a:p>
          <a:p>
            <a:endParaRPr lang="ar-SA" dirty="0"/>
          </a:p>
        </p:txBody>
      </p:sp>
    </p:spTree>
    <p:extLst>
      <p:ext uri="{BB962C8B-B14F-4D97-AF65-F5344CB8AC3E}">
        <p14:creationId xmlns:p14="http://schemas.microsoft.com/office/powerpoint/2010/main" val="4082027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r>
              <a:rPr lang="ar-SA" dirty="0"/>
              <a:t>فبعض النطاقات تكون عاطلة او زائدة عن الحاجة وتسمى (</a:t>
            </a:r>
            <a:r>
              <a:rPr lang="en-US" dirty="0"/>
              <a:t>Redundant</a:t>
            </a:r>
            <a:r>
              <a:rPr lang="ar-SA" dirty="0"/>
              <a:t>) كمثال للتفريق بين النبات الاخضر عن التربة لا يكون كافيا ليبين النبات عن الترب الجافة وبالتالي علينا ان نعرف المعلومات التي نريدها في طلب التعريف &gt;و العلاقة بالنطاقات التي يمكن </a:t>
            </a:r>
            <a:r>
              <a:rPr lang="ar-SA" dirty="0" smtClean="0"/>
              <a:t>حذفها.</a:t>
            </a:r>
            <a:endParaRPr lang="en-US" dirty="0"/>
          </a:p>
          <a:p>
            <a:r>
              <a:rPr lang="ar-SA" dirty="0"/>
              <a:t>في الشكل امامك نستطيع ان نستعرض المشكلة العامة للتصنيف من خلال عدد قليل من النطاقات بواسطة استخدام الصورة الفضائية ففي الشكل نحن نطبق التصنيف على اربع نطاقات للصورة . فادا اخترنا فقط نطاقي 1 و 4 سنخسر المقدرة على التفريق بين مساحات فئتي </a:t>
            </a:r>
            <a:r>
              <a:rPr lang="en-US" dirty="0"/>
              <a:t>B</a:t>
            </a:r>
            <a:r>
              <a:rPr lang="ar-SA" dirty="0"/>
              <a:t> و </a:t>
            </a:r>
            <a:r>
              <a:rPr lang="en-US" dirty="0"/>
              <a:t>C</a:t>
            </a:r>
            <a:r>
              <a:rPr lang="ar-SA" dirty="0"/>
              <a:t> .</a:t>
            </a:r>
            <a:endParaRPr lang="en-US" dirty="0"/>
          </a:p>
          <a:p>
            <a:endParaRPr lang="ar-SA" dirty="0"/>
          </a:p>
        </p:txBody>
      </p:sp>
    </p:spTree>
    <p:extLst>
      <p:ext uri="{BB962C8B-B14F-4D97-AF65-F5344CB8AC3E}">
        <p14:creationId xmlns:p14="http://schemas.microsoft.com/office/powerpoint/2010/main" val="3855911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نسب النطاقات</a:t>
            </a:r>
            <a:endParaRPr lang="ar-SA" dirty="0"/>
          </a:p>
        </p:txBody>
      </p:sp>
      <p:sp>
        <p:nvSpPr>
          <p:cNvPr id="3" name="Content Placeholder 2"/>
          <p:cNvSpPr>
            <a:spLocks noGrp="1"/>
          </p:cNvSpPr>
          <p:nvPr>
            <p:ph idx="1"/>
          </p:nvPr>
        </p:nvSpPr>
        <p:spPr/>
        <p:txBody>
          <a:bodyPr/>
          <a:lstStyle/>
          <a:p>
            <a:r>
              <a:rPr lang="ar-SA" dirty="0" smtClean="0"/>
              <a:t>تعرفنا فيما سبق على استخدام المؤشرات و النماذج الطبيعية.</a:t>
            </a:r>
          </a:p>
          <a:p>
            <a:pPr marL="0" indent="0">
              <a:buNone/>
            </a:pPr>
            <a:r>
              <a:rPr lang="ar-SA" dirty="0" smtClean="0"/>
              <a:t>حيث يمكن اجراء نسب النطاقات لايجاد التباين الطيفي بين نطاقين اضافة الى تقليل نسبة الضوضاء في الصورة وتحسين الظواهر.</a:t>
            </a:r>
          </a:p>
          <a:p>
            <a:pPr marL="0" indent="0">
              <a:buNone/>
            </a:pPr>
            <a:r>
              <a:rPr lang="ar-SA" dirty="0" smtClean="0"/>
              <a:t>ويمكن اعتباره تطبيق جيد بعد اجراء عملية زيادة التباين والتخلص من تأثير عامل الظل ولتقليل نسبة الخطأ في ارقام البيانات (</a:t>
            </a:r>
            <a:r>
              <a:rPr lang="en-US" dirty="0" smtClean="0"/>
              <a:t>DN</a:t>
            </a:r>
            <a:r>
              <a:rPr lang="ar-SA" dirty="0" smtClean="0"/>
              <a:t>) .</a:t>
            </a:r>
          </a:p>
        </p:txBody>
      </p:sp>
    </p:spTree>
    <p:extLst>
      <p:ext uri="{BB962C8B-B14F-4D97-AF65-F5344CB8AC3E}">
        <p14:creationId xmlns:p14="http://schemas.microsoft.com/office/powerpoint/2010/main" val="30277418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شكل يبين امكانية حذف بعض النطاقات والحصول على تمييز لظاهرتين</a:t>
            </a:r>
            <a:endParaRPr lang="ar-SA" dirty="0"/>
          </a:p>
        </p:txBody>
      </p:sp>
      <p:sp>
        <p:nvSpPr>
          <p:cNvPr id="3" name="عنصر نائب للمحتوى 2"/>
          <p:cNvSpPr>
            <a:spLocks noGrp="1"/>
          </p:cNvSpPr>
          <p:nvPr>
            <p:ph idx="1"/>
          </p:nvPr>
        </p:nvSpPr>
        <p:spPr/>
        <p:txBody>
          <a:bodyPr/>
          <a:lstStyle/>
          <a:p>
            <a:endParaRPr lang="ar-S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690813"/>
            <a:ext cx="6984775" cy="3402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3760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a:t>فمن الملاحظ اننا عندما اخترنا نطاقي 1 و4 فانه يوجد اختلاف صغير بين </a:t>
            </a:r>
            <a:r>
              <a:rPr lang="en-US" dirty="0"/>
              <a:t>C</a:t>
            </a:r>
            <a:r>
              <a:rPr lang="ar-SA" dirty="0"/>
              <a:t> و </a:t>
            </a:r>
            <a:r>
              <a:rPr lang="en-US" dirty="0"/>
              <a:t>B</a:t>
            </a:r>
            <a:r>
              <a:rPr lang="ar-SA" dirty="0"/>
              <a:t>  ففي الشكل </a:t>
            </a:r>
            <a:r>
              <a:rPr lang="en-US" dirty="0"/>
              <a:t>A</a:t>
            </a:r>
            <a:r>
              <a:rPr lang="ar-SA" dirty="0"/>
              <a:t>تم التصنيف الصورة لجميع نطاقاتها الاربعة .  </a:t>
            </a:r>
            <a:endParaRPr lang="en-US" dirty="0"/>
          </a:p>
          <a:p>
            <a:r>
              <a:rPr lang="en-US" dirty="0"/>
              <a:t>B</a:t>
            </a:r>
            <a:r>
              <a:rPr lang="ar-SA" dirty="0"/>
              <a:t> نفس التصنيف ولكن باستخدام نطاقي 1و4 بينما نطاقي 2و3 </a:t>
            </a:r>
            <a:r>
              <a:rPr lang="ar-SA" dirty="0" smtClean="0"/>
              <a:t>حذفا </a:t>
            </a:r>
            <a:r>
              <a:rPr lang="ar-SA" dirty="0"/>
              <a:t>لانهما لا يمكنهما الفصل الطيفي لمنطقتي </a:t>
            </a:r>
            <a:r>
              <a:rPr lang="en-US" dirty="0"/>
              <a:t>C</a:t>
            </a:r>
            <a:r>
              <a:rPr lang="ar-SA" dirty="0"/>
              <a:t>و</a:t>
            </a:r>
            <a:r>
              <a:rPr lang="en-US" dirty="0"/>
              <a:t>B</a:t>
            </a:r>
            <a:r>
              <a:rPr lang="ar-SA" dirty="0"/>
              <a:t>.</a:t>
            </a:r>
            <a:endParaRPr lang="en-US" dirty="0"/>
          </a:p>
          <a:p>
            <a:r>
              <a:rPr lang="ar-SA" dirty="0"/>
              <a:t>وهناك طرق اخرى للتغلب على هدا النوع من اللبس مثل تحويل البيانات الرقمية (</a:t>
            </a:r>
            <a:r>
              <a:rPr lang="en-US" dirty="0"/>
              <a:t>DN</a:t>
            </a:r>
            <a:r>
              <a:rPr lang="ar-SA" dirty="0"/>
              <a:t>) في كل نطاق الى اعداد صغيرة ايضا.</a:t>
            </a:r>
            <a:endParaRPr lang="en-US" dirty="0"/>
          </a:p>
          <a:p>
            <a:endParaRPr lang="ar-SA" dirty="0"/>
          </a:p>
        </p:txBody>
      </p:sp>
    </p:spTree>
    <p:extLst>
      <p:ext uri="{BB962C8B-B14F-4D97-AF65-F5344CB8AC3E}">
        <p14:creationId xmlns:p14="http://schemas.microsoft.com/office/powerpoint/2010/main" val="840364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p:txBody>
              <a:bodyPr>
                <a:normAutofit fontScale="70000" lnSpcReduction="20000"/>
              </a:bodyPr>
              <a:lstStyle/>
              <a:p>
                <a:r>
                  <a:rPr lang="ar-SA" dirty="0"/>
                  <a:t>فالتصنيف يمثل التنوع في الاضاءة من خلال النتائج عند تغير في زاوية المشاهدة للمنظر الطبيعي المستشعر. ويمكن القول ان صورة الماسح الموضوعي المحمول على </a:t>
                </a:r>
                <a:r>
                  <a:rPr lang="ar-SA" dirty="0" err="1"/>
                  <a:t>لاندسات</a:t>
                </a:r>
                <a:r>
                  <a:rPr lang="ar-SA" dirty="0"/>
                  <a:t> (14.9</a:t>
                </a:r>
                <a14:m>
                  <m:oMath xmlns:m="http://schemas.openxmlformats.org/officeDocument/2006/math">
                    <m:r>
                      <a:rPr lang="ar-SA"/>
                      <m:t>°</m:t>
                    </m:r>
                  </m:oMath>
                </a14:m>
                <a:r>
                  <a:rPr lang="ar-SA" dirty="0"/>
                  <a:t>) </a:t>
                </a:r>
                <a:r>
                  <a:rPr lang="ar-SA" dirty="0" smtClean="0"/>
                  <a:t>ذات </a:t>
                </a:r>
                <a:r>
                  <a:rPr lang="ar-SA" dirty="0"/>
                  <a:t>مدى ضيق او محدود من (</a:t>
                </a:r>
                <a:r>
                  <a:rPr lang="en-US" dirty="0"/>
                  <a:t>FOV</a:t>
                </a:r>
                <a:r>
                  <a:rPr lang="ar-SA" dirty="0"/>
                  <a:t>  </a:t>
                </a:r>
                <a:r>
                  <a:rPr lang="en-US" dirty="0"/>
                  <a:t>field of view</a:t>
                </a:r>
                <a:r>
                  <a:rPr lang="ar-SA" dirty="0"/>
                  <a:t>) </a:t>
                </a:r>
                <a:r>
                  <a:rPr lang="en-US" dirty="0" smtClean="0"/>
                  <a:t>,</a:t>
                </a:r>
                <a:r>
                  <a:rPr lang="ar-SA" dirty="0" smtClean="0"/>
                  <a:t> فانه </a:t>
                </a:r>
                <a:r>
                  <a:rPr lang="ar-SA" dirty="0"/>
                  <a:t>من الصعب تطبيق التصنيف بنجاح بالنسبة الى صورة متعددة الاطياف بالتصوير الجوي او من صور الاقمار الصناعية الاخرى حيث يكون لها مدى واسع من (</a:t>
                </a:r>
                <a:r>
                  <a:rPr lang="en-US" dirty="0"/>
                  <a:t>FOV</a:t>
                </a:r>
                <a:r>
                  <a:rPr lang="ar-SA" dirty="0"/>
                  <a:t>) . اضافة الى مشكلة مجانبة الشمس لبعض المواقع حيث تكون احيانا اعلى او اسفل الشمس وبالتالي يؤثر على مقدار الانارة لتلك المواقع وبالتالي ايضا </a:t>
                </a:r>
                <a:r>
                  <a:rPr lang="ar-SA" dirty="0" smtClean="0"/>
                  <a:t>يؤثر على </a:t>
                </a:r>
                <a:r>
                  <a:rPr lang="ar-SA" dirty="0"/>
                  <a:t>التصنيف حيث  يحدث تغير بين الفئات. </a:t>
                </a:r>
                <a:r>
                  <a:rPr lang="ar-SA" dirty="0" smtClean="0"/>
                  <a:t>بالإضافة </a:t>
                </a:r>
                <a:r>
                  <a:rPr lang="ar-SA" dirty="0"/>
                  <a:t>الى مشكلة تباين النتائج واختلافها بين صورة وصورة وهو امر طبيعي فالبيانات تختلف من صورة الى اخرى . ولدلك نحرص عادة على ان تكون الصور متزامنة قدر المستطاع اضافة الى معالجة تلك الصور ومن ثم اجراء طرق التحسين اللازمة لتلك الصور.</a:t>
                </a:r>
                <a:endParaRPr lang="en-US" dirty="0"/>
              </a:p>
              <a:p>
                <a:r>
                  <a:rPr lang="ar-SA" dirty="0"/>
                  <a:t>وهناك مشكلة تداخل الفئات (</a:t>
                </a:r>
                <a:r>
                  <a:rPr lang="en-US" dirty="0"/>
                  <a:t>Hazy</a:t>
                </a:r>
                <a:r>
                  <a:rPr lang="ar-SA" dirty="0"/>
                  <a:t>) بحيث يمكن حل تداخل الفئات من خلال تطبيق بعض المرشحات التي تحتوي قياس غير طيفي مثل تعريف الارتفاع والحرارة او باستخدام صورة الرادار.</a:t>
                </a:r>
                <a:endParaRPr lang="en-US" dirty="0"/>
              </a:p>
              <a:p>
                <a:endParaRPr lang="ar-SA"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blipFill rotWithShape="1">
                <a:blip r:embed="rId2"/>
                <a:stretch>
                  <a:fillRect l="-1037" t="-2156" r="-889"/>
                </a:stretch>
              </a:blipFill>
            </p:spPr>
            <p:txBody>
              <a:bodyPr/>
              <a:lstStyle/>
              <a:p>
                <a:r>
                  <a:rPr lang="ar-SA">
                    <a:noFill/>
                  </a:rPr>
                  <a:t> </a:t>
                </a:r>
              </a:p>
            </p:txBody>
          </p:sp>
        </mc:Fallback>
      </mc:AlternateContent>
    </p:spTree>
    <p:extLst>
      <p:ext uri="{BB962C8B-B14F-4D97-AF65-F5344CB8AC3E}">
        <p14:creationId xmlns:p14="http://schemas.microsoft.com/office/powerpoint/2010/main" val="3512557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dirty="0" smtClean="0"/>
              <a:t>وعلى الرغم من ان صور نسب النطاقات في الاستشعار عن بعد لها ايضا عيوب غالبا ما تظهر في بعض اجزاء الصورة كنوع من الظل عندما تكون مدخلات الصورة (</a:t>
            </a:r>
            <a:r>
              <a:rPr lang="en-US" dirty="0" smtClean="0"/>
              <a:t>input</a:t>
            </a:r>
            <a:r>
              <a:rPr lang="ar-SA" dirty="0" smtClean="0"/>
              <a:t>) للبيانات الرقمية قيم منخفضة . وبالتالي فان هذا الجانب المستشعر لصور النسب احيانا يصنع هذه الصعوبة لتقديم صور نظيفة خالية من الاخطاءوالعيوب الناتجة عن طبوغرافية السطح وتشكل الظلال.</a:t>
            </a:r>
            <a:endParaRPr lang="ar-SA" dirty="0"/>
          </a:p>
        </p:txBody>
      </p:sp>
    </p:spTree>
    <p:extLst>
      <p:ext uri="{BB962C8B-B14F-4D97-AF65-F5344CB8AC3E}">
        <p14:creationId xmlns:p14="http://schemas.microsoft.com/office/powerpoint/2010/main" val="2873016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dirty="0" smtClean="0"/>
              <a:t>معظم هذه الاخطأء تنتج عندما يكون قياسها للانعكاس يحتوي على اضافات تؤثر على الغلاف الجوي والراصد(</a:t>
            </a:r>
            <a:r>
              <a:rPr lang="en-US" dirty="0" smtClean="0"/>
              <a:t>detector</a:t>
            </a:r>
            <a:r>
              <a:rPr lang="ar-SA" dirty="0" smtClean="0"/>
              <a:t>)</a:t>
            </a:r>
          </a:p>
          <a:p>
            <a:r>
              <a:rPr lang="ar-SA" dirty="0" smtClean="0"/>
              <a:t>طبعا معظم الاشخاص يجرون تطبيق نسب النطاقات للصورة ويقبلون تلك القيم المتضررة في العديد من التطبيقات المختلفة .</a:t>
            </a:r>
            <a:endParaRPr lang="ar-SA" dirty="0"/>
          </a:p>
        </p:txBody>
      </p:sp>
    </p:spTree>
    <p:extLst>
      <p:ext uri="{BB962C8B-B14F-4D97-AF65-F5344CB8AC3E}">
        <p14:creationId xmlns:p14="http://schemas.microsoft.com/office/powerpoint/2010/main" val="3162926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شكل يبين عمليات اجراء النسب بين النطاقات</a:t>
            </a:r>
            <a:endParaRPr lang="ar-S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628800"/>
            <a:ext cx="6480720"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9355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تعريف العينات اللازمة لاجراء النسب</a:t>
            </a:r>
            <a:endParaRPr lang="ar-SA" dirty="0"/>
          </a:p>
        </p:txBody>
      </p:sp>
      <p:sp>
        <p:nvSpPr>
          <p:cNvPr id="3" name="Content Placeholder 2"/>
          <p:cNvSpPr>
            <a:spLocks noGrp="1"/>
          </p:cNvSpPr>
          <p:nvPr>
            <p:ph idx="1"/>
          </p:nvPr>
        </p:nvSpPr>
        <p:spPr/>
        <p:txBody>
          <a:bodyPr>
            <a:normAutofit lnSpcReduction="10000"/>
          </a:bodyPr>
          <a:lstStyle/>
          <a:p>
            <a:r>
              <a:rPr lang="ar-SA" dirty="0" smtClean="0"/>
              <a:t>وهو امر مهم بحيث يمكن قياس الاشعة المنعكسة عن تلك المنبعثة من خلال العينات خصوصا اذا كانت الصور متعددة الاطياف على سبيل المثال تحديد الجسم الاسود .</a:t>
            </a:r>
          </a:p>
          <a:p>
            <a:r>
              <a:rPr lang="ar-SA" dirty="0" smtClean="0"/>
              <a:t>وبالتالي يمكن ان تندرج تحت 3 حالات هي :</a:t>
            </a:r>
          </a:p>
          <a:p>
            <a:r>
              <a:rPr lang="ar-SA" dirty="0" smtClean="0"/>
              <a:t>1- عينة واحدة وعملية واحدة:</a:t>
            </a:r>
          </a:p>
          <a:p>
            <a:pPr marL="0" indent="0">
              <a:buNone/>
            </a:pPr>
            <a:r>
              <a:rPr lang="ar-SA" dirty="0" smtClean="0"/>
              <a:t>مثال ذلك نسبة (نطاق1/نطاق2) لتصبح قيم الخلايا المظلمة مضاءة وايضا يمكن عكسها (نطاق2/نطاق1) لتعود العينة ذات سطوع ولها خلفية مظلمة.كما في الشكل حيث توضح التنوع في امتصاص الاشعة.</a:t>
            </a:r>
          </a:p>
        </p:txBody>
      </p:sp>
    </p:spTree>
    <p:extLst>
      <p:ext uri="{BB962C8B-B14F-4D97-AF65-F5344CB8AC3E}">
        <p14:creationId xmlns:p14="http://schemas.microsoft.com/office/powerpoint/2010/main" val="1893426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ar-SA" dirty="0" smtClean="0"/>
              <a:t>الصورة التالية أخذت عام 1976م بواسطة ماك كورد         وهي صورة للقمر اجري لها موزاييك صورة أ ذات طول موجي 0.56ميكرومتر المناطق المظلمة هي لصخور البازلتية بينما المناطق المنارة هي نوع اخر من الاحجار بما فيها ايضا الحفر غير التامة والفوهات التي لها تأثير القذائف في كلا مواد الاحجار.</a:t>
            </a:r>
          </a:p>
          <a:p>
            <a:r>
              <a:rPr lang="ar-SA" dirty="0" smtClean="0"/>
              <a:t>صورة ب تم تطبيق نسب النطاقات ما بين طولي الموجتين 0.95 – 0.56ميكرومتر حيث ان المناطق المظلمة امتصت كثير من الاشعاع الشمسي في الطول الموجي 0.95ميكرومتر وهذا الامتصاص ناتج عن مركبات الحديد في المعادن ومركبات الترب غير الناضجة وصخور الحفر والفوهات .</a:t>
            </a:r>
            <a:endParaRPr lang="ar-SA" dirty="0"/>
          </a:p>
        </p:txBody>
      </p:sp>
    </p:spTree>
    <p:extLst>
      <p:ext uri="{BB962C8B-B14F-4D97-AF65-F5344CB8AC3E}">
        <p14:creationId xmlns:p14="http://schemas.microsoft.com/office/powerpoint/2010/main" val="1304888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شكل يبين تنوع الامتصاص للاشعة</a:t>
            </a:r>
            <a:endParaRPr lang="ar-SA" dirty="0"/>
          </a:p>
        </p:txBody>
      </p:sp>
      <p:sp>
        <p:nvSpPr>
          <p:cNvPr id="3" name="Content Placeholder 2"/>
          <p:cNvSpPr>
            <a:spLocks noGrp="1"/>
          </p:cNvSpPr>
          <p:nvPr>
            <p:ph idx="1"/>
          </p:nvPr>
        </p:nvSpPr>
        <p:spPr/>
        <p:txBody>
          <a:bodyPr/>
          <a:lstStyle/>
          <a:p>
            <a:endParaRPr lang="ar-S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66850"/>
            <a:ext cx="8496944" cy="5130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5253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2- عينة واحدة وعمليات متعددة</a:t>
            </a:r>
            <a:endParaRPr lang="ar-SA" dirty="0"/>
          </a:p>
        </p:txBody>
      </p:sp>
      <p:sp>
        <p:nvSpPr>
          <p:cNvPr id="3" name="Content Placeholder 2"/>
          <p:cNvSpPr>
            <a:spLocks noGrp="1"/>
          </p:cNvSpPr>
          <p:nvPr>
            <p:ph idx="1"/>
          </p:nvPr>
        </p:nvSpPr>
        <p:spPr/>
        <p:txBody>
          <a:bodyPr/>
          <a:lstStyle/>
          <a:p>
            <a:r>
              <a:rPr lang="ar-SA" dirty="0" smtClean="0"/>
              <a:t>في هذه الحالة حتى الوضوح الطيفي العالي مع العمليات المختلفة تسبب نوع من التداخل في البيانات فمثلا كيف نفسر نسب 3/4   </a:t>
            </a:r>
            <a:r>
              <a:rPr lang="en-US" dirty="0" smtClean="0"/>
              <a:t>R/IR</a:t>
            </a:r>
            <a:r>
              <a:rPr lang="ar-SA" dirty="0" smtClean="0"/>
              <a:t> لخضرة النبات عندما يكون هناك نطاق يستجيب لعملية الامتصاص للكلورفيل (نطاق3)والنوع الثاني يقوم بعملية انتشار للاشعة بواسطة بطن او سطح الورقة.</a:t>
            </a:r>
            <a:endParaRPr lang="ar-SA" dirty="0"/>
          </a:p>
        </p:txBody>
      </p:sp>
    </p:spTree>
    <p:extLst>
      <p:ext uri="{BB962C8B-B14F-4D97-AF65-F5344CB8AC3E}">
        <p14:creationId xmlns:p14="http://schemas.microsoft.com/office/powerpoint/2010/main" val="12264713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1308</Words>
  <Application>Microsoft Office PowerPoint</Application>
  <PresentationFormat>عرض على الشاشة (3:4)‏</PresentationFormat>
  <Paragraphs>54</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Office Theme</vt:lpstr>
      <vt:lpstr>المحاضرة التاسعة</vt:lpstr>
      <vt:lpstr>تابع نسب النطاقات</vt:lpstr>
      <vt:lpstr>عرض تقديمي في PowerPoint</vt:lpstr>
      <vt:lpstr>عرض تقديمي في PowerPoint</vt:lpstr>
      <vt:lpstr>شكل يبين عمليات اجراء النسب بين النطاقات</vt:lpstr>
      <vt:lpstr>تعريف العينات اللازمة لاجراء النسب</vt:lpstr>
      <vt:lpstr>عرض تقديمي في PowerPoint</vt:lpstr>
      <vt:lpstr>شكل يبين تنوع الامتصاص للاشعة</vt:lpstr>
      <vt:lpstr>2- عينة واحدة وعمليات متعددة</vt:lpstr>
      <vt:lpstr>3- عينات عديدة وعمليات متعددة:</vt:lpstr>
      <vt:lpstr>نسب و مؤشرات النبات:</vt:lpstr>
      <vt:lpstr>عرض تقديمي في PowerPoint</vt:lpstr>
      <vt:lpstr>عرض تقديمي في PowerPoint</vt:lpstr>
      <vt:lpstr>نطاقات الماء والنبات</vt:lpstr>
      <vt:lpstr>مركب النسب (الصورة المهجنة)</vt:lpstr>
      <vt:lpstr>ما هو معيار تحديد فئات التصنيف؟ </vt:lpstr>
      <vt:lpstr>عرض تقديمي في PowerPoint</vt:lpstr>
      <vt:lpstr>عرض تقديمي في PowerPoint</vt:lpstr>
      <vt:lpstr>عرض تقديمي في PowerPoint</vt:lpstr>
      <vt:lpstr>شكل يبين امكانية حذف بعض النطاقات والحصول على تمييز لظاهرتين</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FUJITSU</dc:creator>
  <cp:lastModifiedBy>mey</cp:lastModifiedBy>
  <cp:revision>14</cp:revision>
  <dcterms:created xsi:type="dcterms:W3CDTF">2014-04-02T05:41:07Z</dcterms:created>
  <dcterms:modified xsi:type="dcterms:W3CDTF">2014-04-06T12:28:34Z</dcterms:modified>
</cp:coreProperties>
</file>