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18" r:id="rId2"/>
    <p:sldId id="319" r:id="rId3"/>
    <p:sldId id="320" r:id="rId4"/>
    <p:sldId id="351" r:id="rId5"/>
    <p:sldId id="349" r:id="rId6"/>
    <p:sldId id="350" r:id="rId7"/>
    <p:sldId id="347" r:id="rId8"/>
    <p:sldId id="352" r:id="rId9"/>
    <p:sldId id="353" r:id="rId10"/>
    <p:sldId id="354" r:id="rId11"/>
    <p:sldId id="332" r:id="rId12"/>
    <p:sldId id="355" r:id="rId13"/>
    <p:sldId id="358" r:id="rId14"/>
    <p:sldId id="359" r:id="rId15"/>
    <p:sldId id="34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3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AE4"/>
    <a:srgbClr val="007FA3"/>
    <a:srgbClr val="0015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56" autoAdjust="0"/>
    <p:restoredTop sz="95124" autoAdjust="0"/>
  </p:normalViewPr>
  <p:slideViewPr>
    <p:cSldViewPr>
      <p:cViewPr varScale="1">
        <p:scale>
          <a:sx n="106" d="100"/>
          <a:sy n="106" d="100"/>
        </p:scale>
        <p:origin x="1896" y="102"/>
      </p:cViewPr>
      <p:guideLst>
        <p:guide orient="horz" pos="2160"/>
        <p:guide pos="2880"/>
        <p:guide orient="horz" pos="1363"/>
      </p:guideLst>
    </p:cSldViewPr>
  </p:slideViewPr>
  <p:outlineViewPr>
    <p:cViewPr>
      <p:scale>
        <a:sx n="33" d="100"/>
        <a:sy n="33" d="100"/>
      </p:scale>
      <p:origin x="0" y="4725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1794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D874E-E9D5-433B-A149-BDF6BFDD40A8}" type="datetimeFigureOut">
              <a:rPr lang="en-US" smtClean="0"/>
              <a:t>6/8/2019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CAA22-461C-45B4-A301-BFCA580174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92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51F04-9E25-42C3-8BC5-EC2E8469D95E}" type="datetimeFigureOut">
              <a:rPr lang="en-US" smtClean="0"/>
              <a:t>6/8/2019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D6722-9B4D-4E29-B226-C325925A81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395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083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429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white">
          <a:xfrm>
            <a:off x="0" y="0"/>
            <a:ext cx="9144000" cy="3886200"/>
          </a:xfrm>
          <a:prstGeom prst="rect">
            <a:avLst/>
          </a:prstGeom>
          <a:solidFill>
            <a:srgbClr val="007FA3"/>
          </a:solidFill>
          <a:ln>
            <a:solidFill>
              <a:srgbClr val="007F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87" y="3962400"/>
            <a:ext cx="7794626" cy="1752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6/8/2019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980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76789"/>
            <a:ext cx="918000" cy="27991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600200" y="6429345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ea typeface="Verdana" panose="020B0604030504040204" pitchFamily="34" charset="0"/>
                <a:cs typeface="Verdana" panose="020B0604030504040204" pitchFamily="34" charset="0"/>
              </a:rPr>
              <a:t>Copyright © 2019, 2016, 2012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71113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789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007FA3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edition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029200" y="1600201"/>
            <a:ext cx="3657600" cy="160019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000" baseline="0"/>
            </a:lvl1pPr>
            <a:lvl2pPr marL="0" indent="0">
              <a:spcBef>
                <a:spcPts val="0"/>
              </a:spcBef>
              <a:buNone/>
              <a:defRPr sz="4400"/>
            </a:lvl2pPr>
            <a:lvl3pPr marL="0" indent="0">
              <a:spcBef>
                <a:spcPts val="0"/>
              </a:spcBef>
              <a:buNone/>
              <a:defRPr sz="4400"/>
            </a:lvl3pPr>
            <a:lvl4pPr marL="0" indent="0">
              <a:spcBef>
                <a:spcPts val="0"/>
              </a:spcBef>
              <a:buNone/>
              <a:defRPr sz="4400"/>
            </a:lvl4pPr>
            <a:lvl5pPr marL="0" indent="0">
              <a:spcBef>
                <a:spcPts val="0"/>
              </a:spcBef>
              <a:buNone/>
              <a:defRPr sz="4400"/>
            </a:lvl5pPr>
            <a:lvl6pPr marL="0" indent="0">
              <a:spcBef>
                <a:spcPts val="0"/>
              </a:spcBef>
              <a:buNone/>
              <a:defRPr sz="4400"/>
            </a:lvl6pPr>
            <a:lvl7pPr marL="0" indent="0">
              <a:spcBef>
                <a:spcPts val="0"/>
              </a:spcBef>
              <a:buNone/>
              <a:defRPr sz="4400"/>
            </a:lvl7pPr>
            <a:lvl8pPr marL="0" indent="0">
              <a:spcBef>
                <a:spcPts val="0"/>
              </a:spcBef>
              <a:buNone/>
              <a:defRPr sz="4400"/>
            </a:lvl8pPr>
            <a:lvl9pPr marL="0" indent="0">
              <a:spcBef>
                <a:spcPts val="0"/>
              </a:spcBef>
              <a:buNone/>
              <a:defRPr sz="4400"/>
            </a:lvl9pPr>
          </a:lstStyle>
          <a:p>
            <a:pPr lvl="0"/>
            <a:r>
              <a:rPr lang="en-US" dirty="0"/>
              <a:t>Chapter ##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029200" y="3200400"/>
            <a:ext cx="3657600" cy="2925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  <a:lvl6pPr marL="0" indent="0">
              <a:spcBef>
                <a:spcPts val="0"/>
              </a:spcBef>
              <a:buNone/>
              <a:defRPr/>
            </a:lvl6pPr>
            <a:lvl7pPr marL="0" indent="0">
              <a:spcBef>
                <a:spcPts val="0"/>
              </a:spcBef>
              <a:buNone/>
              <a:defRPr/>
            </a:lvl7pPr>
            <a:lvl8pPr marL="0" indent="0">
              <a:spcBef>
                <a:spcPts val="0"/>
              </a:spcBef>
              <a:buNone/>
              <a:defRPr/>
            </a:lvl8pPr>
            <a:lvl9pPr marL="0" indent="0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3969" y="6165337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76789"/>
            <a:ext cx="918000" cy="27991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600200" y="6429345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ea typeface="Verdana" panose="020B0604030504040204" pitchFamily="34" charset="0"/>
                <a:cs typeface="Verdana" panose="020B0604030504040204" pitchFamily="34" charset="0"/>
              </a:rPr>
              <a:t>Copyright © 2019, 2016, 2012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98106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earning Objectiv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Learning Objectives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027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007FA3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Learning Objective(s)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6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FA3"/>
              </a:buClr>
              <a:buSzPct val="100000"/>
              <a:defRPr/>
            </a:lvl1pPr>
            <a:lvl2pPr>
              <a:buClr>
                <a:srgbClr val="007FA3"/>
              </a:buClr>
              <a:defRPr/>
            </a:lvl2pPr>
            <a:lvl3pPr>
              <a:buClr>
                <a:srgbClr val="007FA3"/>
              </a:buClr>
              <a:defRPr/>
            </a:lvl3pPr>
            <a:lvl4pPr>
              <a:buClr>
                <a:srgbClr val="007FA3"/>
              </a:buClr>
              <a:defRPr/>
            </a:lvl4pPr>
            <a:lvl5pPr>
              <a:buClr>
                <a:srgbClr val="007FA3"/>
              </a:buClr>
              <a:defRPr/>
            </a:lvl5pPr>
            <a:lvl6pPr>
              <a:buClr>
                <a:srgbClr val="007FA3"/>
              </a:buClr>
              <a:defRPr/>
            </a:lvl6pPr>
            <a:lvl7pPr>
              <a:buClr>
                <a:srgbClr val="007FA3"/>
              </a:buClr>
              <a:defRPr/>
            </a:lvl7pPr>
            <a:lvl8pPr>
              <a:buClr>
                <a:srgbClr val="007FA3"/>
              </a:buClr>
              <a:defRPr/>
            </a:lvl8pPr>
            <a:lvl9pPr>
              <a:buClr>
                <a:srgbClr val="007FA3"/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335713" y="113072"/>
            <a:ext cx="2133600" cy="182880"/>
          </a:xfrm>
        </p:spPr>
        <p:txBody>
          <a:bodyPr/>
          <a:lstStyle/>
          <a:p>
            <a:fld id="{A9DF6EFB-3F44-496C-A842-1E0B3D3B975A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9312" y="113072"/>
            <a:ext cx="551783" cy="182880"/>
          </a:xfrm>
        </p:spPr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0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18872" indent="-118872">
              <a:buClr>
                <a:srgbClr val="007FA3"/>
              </a:buClr>
              <a:buSzPct val="25000"/>
              <a:defRPr sz="1600"/>
            </a:lvl1pPr>
            <a:lvl2pPr marL="569913" indent="-285750">
              <a:buClr>
                <a:srgbClr val="007FA3"/>
              </a:buClr>
              <a:defRPr sz="1600"/>
            </a:lvl2pPr>
            <a:lvl3pPr>
              <a:buClr>
                <a:srgbClr val="007FA3"/>
              </a:buClr>
              <a:defRPr sz="1600"/>
            </a:lvl3pPr>
            <a:lvl4pPr>
              <a:buClr>
                <a:srgbClr val="007FA3"/>
              </a:buClr>
              <a:defRPr sz="1600"/>
            </a:lvl4pPr>
            <a:lvl5pPr>
              <a:buClr>
                <a:srgbClr val="007FA3"/>
              </a:buClr>
              <a:defRPr sz="1600"/>
            </a:lvl5pPr>
            <a:lvl6pPr>
              <a:buClr>
                <a:srgbClr val="007FA3"/>
              </a:buClr>
              <a:defRPr sz="1600"/>
            </a:lvl6pPr>
            <a:lvl7pPr>
              <a:buClr>
                <a:srgbClr val="007FA3"/>
              </a:buClr>
              <a:defRPr sz="1600"/>
            </a:lvl7pPr>
            <a:lvl8pPr>
              <a:buClr>
                <a:srgbClr val="007FA3"/>
              </a:buClr>
              <a:defRPr sz="1600"/>
            </a:lvl8pPr>
            <a:lvl9pPr>
              <a:buClr>
                <a:srgbClr val="007FA3"/>
              </a:buCl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6/8/2019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1066800"/>
          </a:xfrm>
        </p:spPr>
        <p:txBody>
          <a:bodyPr anchor="t"/>
          <a:lstStyle>
            <a:lvl1pPr>
              <a:defRPr sz="3400">
                <a:solidFill>
                  <a:srgbClr val="007FA3"/>
                </a:solidFill>
              </a:defRPr>
            </a:lvl1pPr>
          </a:lstStyle>
          <a:p>
            <a:r>
              <a:rPr lang="en-US" dirty="0"/>
              <a:t>Click to add figure number and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368160"/>
            <a:ext cx="8229600" cy="91685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 marL="0" indent="0">
              <a:spcBef>
                <a:spcPts val="0"/>
              </a:spcBef>
              <a:buNone/>
              <a:defRPr sz="1600"/>
            </a:lvl6pPr>
            <a:lvl7pPr marL="0" indent="0">
              <a:spcBef>
                <a:spcPts val="0"/>
              </a:spcBef>
              <a:buNone/>
              <a:defRPr sz="1600"/>
            </a:lvl7pPr>
            <a:lvl8pPr marL="0" indent="0">
              <a:spcBef>
                <a:spcPts val="0"/>
              </a:spcBef>
              <a:buNone/>
              <a:defRPr sz="1600"/>
            </a:lvl8pPr>
            <a:lvl9pPr marL="0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76789"/>
            <a:ext cx="918000" cy="27991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600200" y="6429345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ea typeface="Verdana" panose="020B0604030504040204" pitchFamily="34" charset="0"/>
                <a:cs typeface="Verdana" panose="020B0604030504040204" pitchFamily="34" charset="0"/>
              </a:rPr>
              <a:t>Copyright © 2019, 2016, 2012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20379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637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3962400"/>
            <a:ext cx="8229600" cy="21637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6/8/2019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99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2152651"/>
          </a:xfrm>
        </p:spPr>
        <p:txBody>
          <a:bodyPr anchor="b">
            <a:noAutofit/>
          </a:bodyPr>
          <a:lstStyle>
            <a:lvl1pPr algn="l">
              <a:defRPr sz="3400" b="1" cap="none" baseline="0">
                <a:solidFill>
                  <a:srgbClr val="007FA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687" y="3962400"/>
            <a:ext cx="7794627" cy="17526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007FA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6/8/2019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04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6/8/2019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12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969" y="6172200"/>
            <a:ext cx="8595360" cy="235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5713" y="113072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9312" y="113072"/>
            <a:ext cx="55178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earson Logo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76789"/>
            <a:ext cx="918000" cy="27991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600200" y="6429345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ea typeface="Verdana" panose="020B0604030504040204" pitchFamily="34" charset="0"/>
                <a:cs typeface="Verdana" panose="020B0604030504040204" pitchFamily="34" charset="0"/>
              </a:rPr>
              <a:t>Copyright © 2019, 2016, 2012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69157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0" r:id="rId4"/>
    <p:sldLayoutId id="2147483659" r:id="rId5"/>
    <p:sldLayoutId id="2147483658" r:id="rId6"/>
    <p:sldLayoutId id="2147483660" r:id="rId7"/>
    <p:sldLayoutId id="2147483651" r:id="rId8"/>
    <p:sldLayoutId id="2147483654" r:id="rId9"/>
    <p:sldLayoutId id="2147483655" r:id="rId1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rgbClr val="007FA3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56032" indent="-256032" algn="l" defTabSz="914400" rtl="0" eaLnBrk="1" latinLnBrk="0" hangingPunct="1">
        <a:spcBef>
          <a:spcPts val="15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buClr>
          <a:srgbClr val="007FA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Methods for Business Students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sz="2000" dirty="0"/>
              <a:t>edition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000"/>
              <a:t>Chapter 1</a:t>
            </a:r>
            <a:r>
              <a:rPr lang="en-US" sz="3000" dirty="0"/>
              <a:t>4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Writing and presenting your project report </a:t>
            </a:r>
            <a:endParaRPr lang="en-US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17FEEE-484F-5442-BF88-67D7EDE5AD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9" y="1282547"/>
            <a:ext cx="3644374" cy="49615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386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dding Tex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an appropriate writing style. Ensure:</a:t>
            </a:r>
            <a:endParaRPr lang="en-US" b="1" dirty="0"/>
          </a:p>
        </p:txBody>
      </p:sp>
      <p:sp>
        <p:nvSpPr>
          <p:cNvPr id="3" name="Text Box 1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US" sz="2000" dirty="0"/>
              <a:t>Write simple sentences;</a:t>
            </a:r>
          </a:p>
          <a:p>
            <a:r>
              <a:rPr lang="en-US" sz="2000" dirty="0"/>
              <a:t>Avoid jargon;</a:t>
            </a:r>
          </a:p>
          <a:p>
            <a:r>
              <a:rPr lang="en-US" sz="2000" dirty="0"/>
              <a:t>Beware of using large numbers of quotations from the literature;</a:t>
            </a:r>
          </a:p>
          <a:p>
            <a:r>
              <a:rPr lang="en-US" sz="2000" dirty="0"/>
              <a:t>Check your spelling and grammar;</a:t>
            </a:r>
          </a:p>
          <a:p>
            <a:r>
              <a:rPr lang="en-US" sz="2000" dirty="0"/>
              <a:t>Avoid using common grammatical errors.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2662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Structure"/>
          <p:cNvSpPr>
            <a:spLocks noGrp="1"/>
          </p:cNvSpPr>
          <p:nvPr>
            <p:ph type="title"/>
          </p:nvPr>
        </p:nvSpPr>
        <p:spPr>
          <a:xfrm>
            <a:off x="457200" y="487313"/>
            <a:ext cx="8229600" cy="1097280"/>
          </a:xfrm>
        </p:spPr>
        <p:txBody>
          <a:bodyPr/>
          <a:lstStyle/>
          <a:p>
            <a:r>
              <a:rPr lang="en-US" b="1" dirty="0"/>
              <a:t>Table 14.2 (1 of 2)</a:t>
            </a:r>
            <a:br>
              <a:rPr lang="en-US" b="1" dirty="0"/>
            </a:br>
            <a:r>
              <a:rPr lang="en-US" b="1" dirty="0"/>
              <a:t>Ten common grammatical errors</a:t>
            </a:r>
          </a:p>
        </p:txBody>
      </p:sp>
      <p:sp>
        <p:nvSpPr>
          <p:cNvPr id="2" name="Text Box 1"/>
          <p:cNvSpPr>
            <a:spLocks noGrp="1"/>
          </p:cNvSpPr>
          <p:nvPr>
            <p:ph idx="1"/>
          </p:nvPr>
        </p:nvSpPr>
        <p:spPr>
          <a:xfrm>
            <a:off x="1295400" y="158459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8EE6E7-28B9-6848-A0EC-5DFF72140537}"/>
              </a:ext>
            </a:extLst>
          </p:cNvPr>
          <p:cNvSpPr txBox="1"/>
          <p:nvPr/>
        </p:nvSpPr>
        <p:spPr>
          <a:xfrm>
            <a:off x="383950" y="5316334"/>
            <a:ext cx="20665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i="1" dirty="0"/>
              <a:t>Source</a:t>
            </a:r>
            <a:r>
              <a:rPr lang="en-GB" sz="800" dirty="0"/>
              <a:t>: </a:t>
            </a:r>
            <a:r>
              <a:rPr lang="en-US" sz="800" dirty="0"/>
              <a:t>Developed from Day (1998: 160)</a:t>
            </a:r>
            <a:endParaRPr lang="en-GB" sz="2000" dirty="0" err="1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2190095"/>
            <a:ext cx="8312727" cy="299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13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Structure"/>
          <p:cNvSpPr>
            <a:spLocks noGrp="1"/>
          </p:cNvSpPr>
          <p:nvPr>
            <p:ph type="title"/>
          </p:nvPr>
        </p:nvSpPr>
        <p:spPr>
          <a:xfrm>
            <a:off x="457200" y="487313"/>
            <a:ext cx="8229600" cy="1097280"/>
          </a:xfrm>
        </p:spPr>
        <p:txBody>
          <a:bodyPr/>
          <a:lstStyle/>
          <a:p>
            <a:r>
              <a:rPr lang="en-US" b="1" dirty="0"/>
              <a:t>Table 14.2 (2 of 2)</a:t>
            </a:r>
            <a:br>
              <a:rPr lang="en-US" b="1" dirty="0"/>
            </a:br>
            <a:r>
              <a:rPr lang="en-US" b="1" dirty="0"/>
              <a:t>Ten common grammatical errors</a:t>
            </a:r>
          </a:p>
        </p:txBody>
      </p:sp>
      <p:sp>
        <p:nvSpPr>
          <p:cNvPr id="2" name="Text Box 1"/>
          <p:cNvSpPr>
            <a:spLocks noGrp="1"/>
          </p:cNvSpPr>
          <p:nvPr>
            <p:ph idx="1"/>
          </p:nvPr>
        </p:nvSpPr>
        <p:spPr>
          <a:xfrm>
            <a:off x="1295400" y="158459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8EE6E7-28B9-6848-A0EC-5DFF72140537}"/>
              </a:ext>
            </a:extLst>
          </p:cNvPr>
          <p:cNvSpPr txBox="1"/>
          <p:nvPr/>
        </p:nvSpPr>
        <p:spPr>
          <a:xfrm>
            <a:off x="371809" y="5347156"/>
            <a:ext cx="20665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Source: </a:t>
            </a:r>
            <a:r>
              <a:rPr lang="en-US" sz="800" dirty="0"/>
              <a:t>Developed from Day (1998: 160)</a:t>
            </a:r>
            <a:endParaRPr lang="en-GB" sz="2000" dirty="0" err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2286000"/>
            <a:ext cx="8312727" cy="295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9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dding Tex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Giving the presentation </a:t>
            </a:r>
            <a:endParaRPr lang="en-US" b="1" dirty="0"/>
          </a:p>
        </p:txBody>
      </p:sp>
      <p:sp>
        <p:nvSpPr>
          <p:cNvPr id="3" name="Text Box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Think about whether you would prefer to sit or stand at the presentation.</a:t>
            </a:r>
          </a:p>
          <a:p>
            <a:r>
              <a:rPr lang="en-US" sz="2000" dirty="0"/>
              <a:t>Consider how you will deal with difficult questions.</a:t>
            </a:r>
          </a:p>
          <a:p>
            <a:r>
              <a:rPr lang="en-US" sz="2000" dirty="0"/>
              <a:t>Avoid jargon. </a:t>
            </a:r>
          </a:p>
          <a:p>
            <a:r>
              <a:rPr lang="en-US" sz="2000" dirty="0"/>
              <a:t>Check the room before the presentation to ensure you have everything you need, you are happy and familiar with the layout, and all the equipment is working. </a:t>
            </a:r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31641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dding Tex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and preparing your poster</a:t>
            </a:r>
            <a:endParaRPr lang="en-US" b="1" dirty="0"/>
          </a:p>
        </p:txBody>
      </p:sp>
      <p:sp>
        <p:nvSpPr>
          <p:cNvPr id="3" name="Text Box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000" dirty="0"/>
              <a:t>Title;</a:t>
            </a:r>
          </a:p>
          <a:p>
            <a:r>
              <a:rPr lang="en-GB" sz="2000" dirty="0"/>
              <a:t>Summary;</a:t>
            </a:r>
          </a:p>
          <a:p>
            <a:r>
              <a:rPr lang="en-US" sz="2000" dirty="0"/>
              <a:t>Short introduction including key literature;</a:t>
            </a:r>
          </a:p>
          <a:p>
            <a:r>
              <a:rPr lang="en-GB" sz="2000" dirty="0"/>
              <a:t>Aim and objectives/research question;</a:t>
            </a:r>
          </a:p>
          <a:p>
            <a:r>
              <a:rPr lang="en-GB" sz="2000" dirty="0"/>
              <a:t>Methodology;</a:t>
            </a:r>
          </a:p>
          <a:p>
            <a:r>
              <a:rPr lang="en-GB" sz="2000" dirty="0"/>
              <a:t>Findings/Results;</a:t>
            </a:r>
          </a:p>
          <a:p>
            <a:r>
              <a:rPr lang="en-GB" sz="2000" dirty="0"/>
              <a:t>Discussion and/or Conclusions.</a:t>
            </a: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7203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gure 6.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b="1" dirty="0"/>
              <a:t>Figure 14.2 </a:t>
            </a:r>
            <a:br>
              <a:rPr lang="en-US" sz="3400" b="1" dirty="0"/>
            </a:br>
            <a:r>
              <a:rPr lang="en-US" sz="3400" b="1" dirty="0"/>
              <a:t>Poster outlining </a:t>
            </a:r>
            <a:br>
              <a:rPr lang="en-US" sz="3400" b="1" dirty="0"/>
            </a:br>
            <a:r>
              <a:rPr lang="en-US" sz="3400" b="1" dirty="0"/>
              <a:t>a research project</a:t>
            </a:r>
          </a:p>
        </p:txBody>
      </p:sp>
      <p:sp>
        <p:nvSpPr>
          <p:cNvPr id="2" name="Caption"/>
          <p:cNvSpPr>
            <a:spLocks noGrp="1"/>
          </p:cNvSpPr>
          <p:nvPr>
            <p:ph type="body" sz="quarter" idx="13"/>
          </p:nvPr>
        </p:nvSpPr>
        <p:spPr>
          <a:xfrm>
            <a:off x="1143000" y="5943600"/>
            <a:ext cx="8001000" cy="304800"/>
          </a:xfrm>
        </p:spPr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Chaiyatorn</a:t>
            </a:r>
            <a:r>
              <a:rPr lang="en-US" dirty="0"/>
              <a:t> </a:t>
            </a:r>
            <a:r>
              <a:rPr lang="en-US" dirty="0" err="1"/>
              <a:t>Limapornvanich</a:t>
            </a:r>
            <a:r>
              <a:rPr lang="en-US" dirty="0"/>
              <a:t> 2018, reproduced with permission</a:t>
            </a:r>
            <a:endParaRPr lang="en-US" sz="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719" y="440307"/>
            <a:ext cx="4194130" cy="5901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117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arning Objective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Learning </a:t>
            </a:r>
            <a:r>
              <a:rPr lang="en-US" b="1" dirty="0" smtClean="0"/>
              <a:t>Objectives</a:t>
            </a:r>
            <a:endParaRPr lang="en-US" b="1" dirty="0"/>
          </a:p>
        </p:txBody>
      </p:sp>
      <p:sp>
        <p:nvSpPr>
          <p:cNvPr id="3" name="Learning Objective List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marL="0" indent="0">
              <a:buNone/>
            </a:pPr>
            <a:r>
              <a:rPr lang="en-GB" sz="2000" i="1" dirty="0"/>
              <a:t>By the end of this chapter you should be able to:</a:t>
            </a:r>
          </a:p>
          <a:p>
            <a:pPr marL="569913" indent="-569913">
              <a:buNone/>
            </a:pPr>
            <a:r>
              <a:rPr lang="en-GB" sz="2000" b="1" dirty="0">
                <a:solidFill>
                  <a:srgbClr val="007FA3"/>
                </a:solidFill>
              </a:rPr>
              <a:t>14.1 </a:t>
            </a:r>
            <a:r>
              <a:rPr lang="en-AU" sz="2000" dirty="0"/>
              <a:t>understand the issues about which you need to be concerned when undertaking writing for your project report;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007FA3"/>
                </a:solidFill>
              </a:rPr>
              <a:t>14.2</a:t>
            </a:r>
            <a:r>
              <a:rPr lang="en-GB" sz="2000" dirty="0"/>
              <a:t> </a:t>
            </a:r>
            <a:r>
              <a:rPr lang="en-AU" sz="2000" dirty="0"/>
              <a:t>evaluate different ways to structure your project report;</a:t>
            </a:r>
            <a:endParaRPr lang="en-GB" sz="2000" dirty="0"/>
          </a:p>
          <a:p>
            <a:pPr marL="0" indent="0">
              <a:buNone/>
            </a:pPr>
            <a:r>
              <a:rPr lang="en-GB" sz="2000" b="1" dirty="0">
                <a:solidFill>
                  <a:srgbClr val="007FA3"/>
                </a:solidFill>
              </a:rPr>
              <a:t>14.3</a:t>
            </a:r>
            <a:r>
              <a:rPr lang="en-GB" sz="2000" dirty="0"/>
              <a:t> </a:t>
            </a:r>
            <a:r>
              <a:rPr lang="en-AU" sz="2000" dirty="0"/>
              <a:t>differentiate between a project report and a consultancy report;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007FA3"/>
                </a:solidFill>
              </a:rPr>
              <a:t>14.4</a:t>
            </a:r>
            <a:r>
              <a:rPr lang="en-GB" sz="2000" dirty="0"/>
              <a:t> </a:t>
            </a:r>
            <a:r>
              <a:rPr lang="en-AU" sz="2000" dirty="0"/>
              <a:t>adopt an appropriate and accessible writing style for your report;</a:t>
            </a:r>
          </a:p>
          <a:p>
            <a:pPr marL="569913" indent="-569913">
              <a:buNone/>
            </a:pPr>
            <a:r>
              <a:rPr lang="en-GB" sz="2000" b="1" dirty="0">
                <a:solidFill>
                  <a:srgbClr val="007FA3"/>
                </a:solidFill>
              </a:rPr>
              <a:t>14.5</a:t>
            </a:r>
            <a:r>
              <a:rPr lang="en-GB" sz="2000" dirty="0"/>
              <a:t> </a:t>
            </a:r>
            <a:r>
              <a:rPr lang="en-AU" sz="2000" dirty="0"/>
              <a:t>write a project report focused on meeting the necessary assessment criteria;</a:t>
            </a:r>
            <a:endParaRPr lang="en-GB" sz="2000" dirty="0"/>
          </a:p>
          <a:p>
            <a:pPr marL="0" indent="0">
              <a:buNone/>
            </a:pPr>
            <a:r>
              <a:rPr lang="en-GB" sz="2000" b="1" dirty="0">
                <a:solidFill>
                  <a:srgbClr val="007FA3"/>
                </a:solidFill>
              </a:rPr>
              <a:t>14.6</a:t>
            </a:r>
            <a:r>
              <a:rPr lang="en-GB" sz="2000" dirty="0"/>
              <a:t> </a:t>
            </a:r>
            <a:r>
              <a:rPr lang="en-AU" sz="2000" dirty="0"/>
              <a:t>write a reflective account of your research project;</a:t>
            </a:r>
          </a:p>
          <a:p>
            <a:pPr marL="569913" indent="-569913">
              <a:buNone/>
            </a:pPr>
            <a:r>
              <a:rPr lang="en-GB" sz="2000" b="1" dirty="0">
                <a:solidFill>
                  <a:srgbClr val="007FA3"/>
                </a:solidFill>
              </a:rPr>
              <a:t>14.7</a:t>
            </a:r>
            <a:r>
              <a:rPr lang="en-GB" sz="2000" dirty="0"/>
              <a:t> </a:t>
            </a:r>
            <a:r>
              <a:rPr lang="en-AU" sz="2000" dirty="0"/>
              <a:t>plan a presentation of your project report using either slides or a poster.</a:t>
            </a:r>
            <a:endParaRPr lang="en-US" sz="2000" dirty="0"/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9339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dding Tex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Hints to assist with writing (1 of 2) </a:t>
            </a:r>
            <a:endParaRPr lang="en-US" b="1" dirty="0"/>
          </a:p>
        </p:txBody>
      </p:sp>
      <p:sp>
        <p:nvSpPr>
          <p:cNvPr id="3" name="Text Box 1"/>
          <p:cNvSpPr>
            <a:spLocks noGrp="1"/>
          </p:cNvSpPr>
          <p:nvPr>
            <p:ph idx="1"/>
          </p:nvPr>
        </p:nvSpPr>
        <p:spPr>
          <a:xfrm>
            <a:off x="457200" y="2107195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/>
              <a:t>Creating time for your writing.</a:t>
            </a:r>
          </a:p>
          <a:p>
            <a:r>
              <a:rPr lang="en-US" sz="2000" dirty="0"/>
              <a:t>Write when your mind is fresh.</a:t>
            </a:r>
          </a:p>
          <a:p>
            <a:r>
              <a:rPr lang="en-US" sz="2000" dirty="0"/>
              <a:t>Find a regular writing place.</a:t>
            </a:r>
          </a:p>
          <a:p>
            <a:r>
              <a:rPr lang="en-US" sz="2000" dirty="0"/>
              <a:t>Create a structure for your writing.</a:t>
            </a:r>
          </a:p>
          <a:p>
            <a:r>
              <a:rPr lang="en-US" sz="2000" dirty="0"/>
              <a:t>Set goals and achieve them.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80334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dding Tex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Hints to assist with writing (2 of 2) </a:t>
            </a:r>
            <a:endParaRPr lang="en-US" b="1" dirty="0"/>
          </a:p>
        </p:txBody>
      </p:sp>
      <p:sp>
        <p:nvSpPr>
          <p:cNvPr id="3" name="Text Box 1"/>
          <p:cNvSpPr>
            <a:spLocks noGrp="1"/>
          </p:cNvSpPr>
          <p:nvPr>
            <p:ph idx="1"/>
          </p:nvPr>
        </p:nvSpPr>
        <p:spPr>
          <a:xfrm>
            <a:off x="457200" y="2107187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/>
              <a:t>Finish a writing session on a high point and provide a link to a new session.</a:t>
            </a:r>
          </a:p>
          <a:p>
            <a:r>
              <a:rPr lang="en-US" sz="2000" dirty="0"/>
              <a:t>Commence a new writing session by reviewing your previous session.</a:t>
            </a:r>
          </a:p>
          <a:p>
            <a:r>
              <a:rPr lang="en-US" sz="2000" dirty="0"/>
              <a:t>Ensure you keep earlier versions and back-up copies of your work.</a:t>
            </a:r>
          </a:p>
          <a:p>
            <a:r>
              <a:rPr lang="en-US" sz="2000" dirty="0"/>
              <a:t>Get friends to read your work.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06917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dding Tex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structure your project report </a:t>
            </a:r>
            <a:endParaRPr lang="en-US" b="1" dirty="0"/>
          </a:p>
        </p:txBody>
      </p:sp>
      <p:sp>
        <p:nvSpPr>
          <p:cNvPr id="5" name="Text Box 1"/>
          <p:cNvSpPr>
            <a:spLocks noGrp="1"/>
          </p:cNvSpPr>
          <p:nvPr>
            <p:ph idx="1"/>
          </p:nvPr>
        </p:nvSpPr>
        <p:spPr>
          <a:xfrm>
            <a:off x="457200" y="2107188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/>
              <a:t>Linear-analytic approach.</a:t>
            </a:r>
          </a:p>
          <a:p>
            <a:r>
              <a:rPr lang="en-US" sz="2000" dirty="0"/>
              <a:t>Comparative approach.</a:t>
            </a:r>
          </a:p>
          <a:p>
            <a:r>
              <a:rPr lang="en-US" sz="2000" dirty="0"/>
              <a:t>Chronological approach.</a:t>
            </a:r>
          </a:p>
          <a:p>
            <a:r>
              <a:rPr lang="en-US" sz="2000" dirty="0"/>
              <a:t>Theory-building approach.</a:t>
            </a:r>
          </a:p>
          <a:p>
            <a:r>
              <a:rPr lang="en-US" sz="2000" dirty="0"/>
              <a:t>Suspense approach.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9177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dding Tex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project report structure </a:t>
            </a:r>
            <a:endParaRPr lang="en-US" b="1" dirty="0"/>
          </a:p>
        </p:txBody>
      </p:sp>
      <p:sp>
        <p:nvSpPr>
          <p:cNvPr id="3" name="Text Box 1"/>
          <p:cNvSpPr>
            <a:spLocks noGrp="1"/>
          </p:cNvSpPr>
          <p:nvPr>
            <p:ph idx="1"/>
          </p:nvPr>
        </p:nvSpPr>
        <p:spPr>
          <a:xfrm>
            <a:off x="457200" y="2107192"/>
            <a:ext cx="8229600" cy="4525963"/>
          </a:xfrm>
        </p:spPr>
        <p:txBody>
          <a:bodyPr numCol="2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Abstract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Introduction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Literature </a:t>
            </a:r>
            <a:r>
              <a:rPr lang="en-US" sz="2000" dirty="0" smtClean="0"/>
              <a:t>Review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Method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Findings/Results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Discussion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Conclusions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References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Appendices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64746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gure 6.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b="1" dirty="0"/>
              <a:t>Figure 14.1 </a:t>
            </a:r>
            <a:br>
              <a:rPr lang="en-US" sz="3400" b="1" dirty="0"/>
            </a:br>
            <a:r>
              <a:rPr lang="en-US" sz="3400" b="1" dirty="0"/>
              <a:t>Using a matrix in the planning of the content fo</a:t>
            </a:r>
            <a:r>
              <a:rPr lang="en-US" dirty="0"/>
              <a:t>r the results and </a:t>
            </a:r>
            <a:r>
              <a:rPr lang="en-US" dirty="0" smtClean="0"/>
              <a:t>conclusions chapters</a:t>
            </a:r>
            <a:endParaRPr lang="en-US" sz="3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55" y="2667000"/>
            <a:ext cx="8677965" cy="278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17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dding Tex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of ethnographic writing</a:t>
            </a:r>
            <a:endParaRPr lang="en-US" b="1" dirty="0"/>
          </a:p>
        </p:txBody>
      </p:sp>
      <p:sp>
        <p:nvSpPr>
          <p:cNvPr id="3" name="Text Box 1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sz="2000" dirty="0" smtClean="0"/>
              <a:t>Realist</a:t>
            </a:r>
            <a:endParaRPr lang="en-US" sz="2000" dirty="0"/>
          </a:p>
          <a:p>
            <a:r>
              <a:rPr lang="en-US" sz="2000" dirty="0" smtClean="0"/>
              <a:t>Confessional</a:t>
            </a:r>
            <a:endParaRPr lang="en-US" sz="2000" dirty="0"/>
          </a:p>
          <a:p>
            <a:r>
              <a:rPr lang="en-US" sz="2000" dirty="0" smtClean="0"/>
              <a:t>Critical</a:t>
            </a:r>
            <a:endParaRPr lang="en-US" sz="2000" dirty="0"/>
          </a:p>
          <a:p>
            <a:r>
              <a:rPr lang="en-US" sz="2000" dirty="0" smtClean="0"/>
              <a:t>Formal</a:t>
            </a:r>
            <a:endParaRPr lang="en-US" sz="2000" dirty="0"/>
          </a:p>
          <a:p>
            <a:r>
              <a:rPr lang="en-US" sz="2000" dirty="0" smtClean="0"/>
              <a:t>Structural</a:t>
            </a:r>
            <a:endParaRPr lang="en-US" sz="2000" dirty="0"/>
          </a:p>
          <a:p>
            <a:r>
              <a:rPr lang="en-US" sz="2000" dirty="0" smtClean="0"/>
              <a:t>Post-structural</a:t>
            </a:r>
            <a:endParaRPr lang="en-US" sz="2000" dirty="0"/>
          </a:p>
          <a:p>
            <a:r>
              <a:rPr lang="en-US" sz="2000" dirty="0" smtClean="0"/>
              <a:t> Advocacy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8EE6E7-28B9-6848-A0EC-5DFF72140537}"/>
              </a:ext>
            </a:extLst>
          </p:cNvPr>
          <p:cNvSpPr txBox="1"/>
          <p:nvPr/>
        </p:nvSpPr>
        <p:spPr>
          <a:xfrm>
            <a:off x="762000" y="5867400"/>
            <a:ext cx="41681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Source: </a:t>
            </a:r>
            <a:r>
              <a:rPr lang="en-US" sz="800" dirty="0"/>
              <a:t>Developed from Van </a:t>
            </a:r>
            <a:r>
              <a:rPr lang="en-US" sz="800" dirty="0" err="1"/>
              <a:t>Maanen</a:t>
            </a:r>
            <a:r>
              <a:rPr lang="en-US" sz="800" dirty="0"/>
              <a:t> (2011b) with additional comments by the authors</a:t>
            </a:r>
            <a:endParaRPr lang="en-GB" sz="2000" dirty="0" err="1"/>
          </a:p>
        </p:txBody>
      </p:sp>
    </p:spTree>
    <p:extLst>
      <p:ext uri="{BB962C8B-B14F-4D97-AF65-F5344CB8AC3E}">
        <p14:creationId xmlns:p14="http://schemas.microsoft.com/office/powerpoint/2010/main" val="683573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dding Tex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consultancy report structure </a:t>
            </a:r>
            <a:endParaRPr lang="en-US" b="1" dirty="0"/>
          </a:p>
        </p:txBody>
      </p:sp>
      <p:sp>
        <p:nvSpPr>
          <p:cNvPr id="3" name="Text Box 1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Executive summary;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Introduction;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Background and method;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Results/Findings;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Recommendations;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References: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Appendices.</a:t>
            </a:r>
          </a:p>
        </p:txBody>
      </p:sp>
    </p:spTree>
    <p:extLst>
      <p:ext uri="{BB962C8B-B14F-4D97-AF65-F5344CB8AC3E}">
        <p14:creationId xmlns:p14="http://schemas.microsoft.com/office/powerpoint/2010/main" val="272662383"/>
      </p:ext>
    </p:extLst>
  </p:cSld>
  <p:clrMapOvr>
    <a:masterClrMapping/>
  </p:clrMapOvr>
</p:sld>
</file>

<file path=ppt/theme/theme1.xml><?xml version="1.0" encoding="utf-8"?>
<a:theme xmlns:a="http://schemas.openxmlformats.org/drawingml/2006/main" name="508 Lecture">
  <a:themeElements>
    <a:clrScheme name="Custom 7">
      <a:dk1>
        <a:sysClr val="windowText" lastClr="000000"/>
      </a:dk1>
      <a:lt1>
        <a:sysClr val="window" lastClr="FFFFFF"/>
      </a:lt1>
      <a:dk2>
        <a:srgbClr val="000000"/>
      </a:dk2>
      <a:lt2>
        <a:srgbClr val="007FA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252</TotalTime>
  <Words>477</Words>
  <Application>Microsoft Office PowerPoint</Application>
  <PresentationFormat>On-screen Show (4:3)</PresentationFormat>
  <Paragraphs>93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Times New Roman</vt:lpstr>
      <vt:lpstr>Verdana</vt:lpstr>
      <vt:lpstr>Wingdings</vt:lpstr>
      <vt:lpstr>508 Lecture</vt:lpstr>
      <vt:lpstr>Research Methods for Business Students</vt:lpstr>
      <vt:lpstr>Learning Objectives</vt:lpstr>
      <vt:lpstr>Hints to assist with writing (1 of 2) </vt:lpstr>
      <vt:lpstr>Hints to assist with writing (2 of 2) </vt:lpstr>
      <vt:lpstr>Ways to structure your project report </vt:lpstr>
      <vt:lpstr>Traditional project report structure </vt:lpstr>
      <vt:lpstr>Figure 14.1  Using a matrix in the planning of the content for the results and conclusions chapters</vt:lpstr>
      <vt:lpstr>Categories of ethnographic writing</vt:lpstr>
      <vt:lpstr>Traditional consultancy report structure </vt:lpstr>
      <vt:lpstr>Developing an appropriate writing style. Ensure:</vt:lpstr>
      <vt:lpstr>Table 14.2 (1 of 2) Ten common grammatical errors</vt:lpstr>
      <vt:lpstr>Table 14.2 (2 of 2) Ten common grammatical errors</vt:lpstr>
      <vt:lpstr>Giving the presentation </vt:lpstr>
      <vt:lpstr>Planning and preparing your poster</vt:lpstr>
      <vt:lpstr>Figure 14.2  Poster outlining  a research project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 Compliant Lecture PowerPoint</dc:title>
  <dc:subject>Research Methods for Business Students</dc:subject>
  <dc:creator>Ben Saunders</dc:creator>
  <cp:keywords>Research Methods</cp:keywords>
  <dc:description/>
  <cp:lastModifiedBy>Vivekan G</cp:lastModifiedBy>
  <cp:revision>174</cp:revision>
  <dcterms:created xsi:type="dcterms:W3CDTF">2014-07-14T20:04:21Z</dcterms:created>
  <dcterms:modified xsi:type="dcterms:W3CDTF">2019-06-08T10:06:45Z</dcterms:modified>
  <cp:category/>
</cp:coreProperties>
</file>