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319" r:id="rId3"/>
    <p:sldId id="320" r:id="rId4"/>
    <p:sldId id="332" r:id="rId5"/>
    <p:sldId id="360" r:id="rId6"/>
    <p:sldId id="349" r:id="rId7"/>
    <p:sldId id="350" r:id="rId8"/>
    <p:sldId id="347" r:id="rId9"/>
    <p:sldId id="351" r:id="rId10"/>
    <p:sldId id="361" r:id="rId11"/>
    <p:sldId id="353" r:id="rId12"/>
    <p:sldId id="352" r:id="rId13"/>
    <p:sldId id="348" r:id="rId14"/>
    <p:sldId id="354" r:id="rId15"/>
    <p:sldId id="355" r:id="rId16"/>
    <p:sldId id="356" r:id="rId17"/>
    <p:sldId id="357" r:id="rId18"/>
    <p:sldId id="358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5124" autoAdjust="0"/>
  </p:normalViewPr>
  <p:slideViewPr>
    <p:cSldViewPr>
      <p:cViewPr varScale="1">
        <p:scale>
          <a:sx n="106" d="100"/>
          <a:sy n="106" d="100"/>
        </p:scale>
        <p:origin x="1896" y="102"/>
      </p:cViewPr>
      <p:guideLst>
        <p:guide orient="horz" pos="399"/>
        <p:guide pos="576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1</a:t>
            </a:r>
            <a:r>
              <a:rPr lang="en-US" dirty="0"/>
              <a:t>3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data qualitatively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161453"/>
            <a:ext cx="8229600" cy="1097280"/>
          </a:xfrm>
        </p:spPr>
        <p:txBody>
          <a:bodyPr/>
          <a:lstStyle/>
          <a:p>
            <a:r>
              <a:rPr lang="en-GB" dirty="0"/>
              <a:t>Thematic analysis: when searching for themes ask… (2 of 2)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What is the essence of each apparent theme?</a:t>
            </a:r>
          </a:p>
          <a:p>
            <a:r>
              <a:rPr lang="en-US" sz="2000" dirty="0"/>
              <a:t>How might themes be related to each other?</a:t>
            </a:r>
          </a:p>
          <a:p>
            <a:r>
              <a:rPr lang="en-US" sz="2000" dirty="0"/>
              <a:t>Which themes appear to be main themes and which appear to be sub-themes (related to a main theme)? There may also be third level themes evident in your analysis.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may the relationship between themes be represented (as a hierarchy or a network) to produce a thematic map?</a:t>
            </a:r>
          </a:p>
          <a:p>
            <a:r>
              <a:rPr lang="en-US" sz="2000" dirty="0"/>
              <a:t>Is there an overarching theme (or more than one) that unites your analysis?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51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161054"/>
            <a:ext cx="8229600" cy="1097280"/>
          </a:xfrm>
        </p:spPr>
        <p:txBody>
          <a:bodyPr/>
          <a:lstStyle/>
          <a:p>
            <a:r>
              <a:rPr lang="en-GB" dirty="0"/>
              <a:t>Template analysis: ways of reorganising a template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Insertion of a new code or theme into the hierarchy as the result of a relevant issue being identified through data collection for which there is no existing code or theme.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Deletion of a code or theme from the hierarchy if it is not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Merging codes or themes that were originally considered distinctive.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Altering the classification of codes or themes, so that some are promoted to a higher level in the coding template, while others may be demoted.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Changing the scope of a code or theme. Inserted, deleted, merged and altered codes or themes may have implications for others in the coding template. This may result in the need to move a code or theme within the coding template, change its purpose or split it into two or more new codes or themes.</a:t>
            </a:r>
          </a:p>
        </p:txBody>
      </p:sp>
    </p:spTree>
    <p:extLst>
      <p:ext uri="{BB962C8B-B14F-4D97-AF65-F5344CB8AC3E}">
        <p14:creationId xmlns:p14="http://schemas.microsoft.com/office/powerpoint/2010/main" val="305988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Deductive explanation building procedure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Devise a theoretically based proposition, which you will then seek to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Undertake data collection through an initial, purposive case study in order to be able to compare the findings from this in relation to your theoretically based proposition.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Where necessary, amend the theoretically based proposition in the light of the findings from the initial case study.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a further, purposive case study to undertake a further round of data collection in order to compare the findings from this in relation to the revised proposition.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Where necessary, further amend the revised proposition in the light of the findings from the second case study.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Undertake further iterations of this process until a satisfactory explanation is derived.</a:t>
            </a:r>
          </a:p>
        </p:txBody>
      </p:sp>
    </p:spTree>
    <p:extLst>
      <p:ext uri="{BB962C8B-B14F-4D97-AF65-F5344CB8AC3E}">
        <p14:creationId xmlns:p14="http://schemas.microsoft.com/office/powerpoint/2010/main" val="388847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76885"/>
            <a:ext cx="6845652" cy="4489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59" y="1618351"/>
            <a:ext cx="6845652" cy="4489681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400" b="1" dirty="0"/>
              <a:t>Figure 13.2 </a:t>
            </a:r>
            <a:br>
              <a:rPr lang="en-US" sz="3400" b="1" dirty="0"/>
            </a:br>
            <a:r>
              <a:rPr lang="en-US" dirty="0"/>
              <a:t>Alternative approaches to Grounded Theory Method</a:t>
            </a:r>
            <a:br>
              <a:rPr lang="en-US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2430905" y="6172200"/>
            <a:ext cx="4967991" cy="172052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© Mark Saunders, Philip Lewis and Adrian </a:t>
            </a:r>
            <a:r>
              <a:rPr lang="en-US" dirty="0" err="1"/>
              <a:t>Thornhill</a:t>
            </a:r>
            <a:r>
              <a:rPr lang="en-US" dirty="0"/>
              <a:t>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structured narrative analysis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51736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an abstract (which states the point of the story);</a:t>
            </a:r>
          </a:p>
          <a:p>
            <a:r>
              <a:rPr lang="en-US" sz="2000" dirty="0" smtClean="0"/>
              <a:t>an </a:t>
            </a:r>
            <a:r>
              <a:rPr lang="en-US" sz="2000" dirty="0"/>
              <a:t>orientation (which describes the situation including when and where it took place </a:t>
            </a:r>
            <a:r>
              <a:rPr lang="en-GB" sz="2000" dirty="0"/>
              <a:t>and who was involved);</a:t>
            </a:r>
          </a:p>
          <a:p>
            <a:r>
              <a:rPr lang="en-US" sz="2000" dirty="0"/>
              <a:t>a complicating action (which describes the sequence of events including a critical </a:t>
            </a:r>
            <a:r>
              <a:rPr lang="en-GB" sz="2000" dirty="0"/>
              <a:t>point);</a:t>
            </a:r>
          </a:p>
          <a:p>
            <a:r>
              <a:rPr lang="en-US" sz="2000" dirty="0"/>
              <a:t>an evaluation (where the narrator explains the meaning of the narrative);</a:t>
            </a:r>
          </a:p>
          <a:p>
            <a:r>
              <a:rPr lang="en-US" sz="2000" dirty="0"/>
              <a:t>a resolution (how the issue is solved – the outcome); and </a:t>
            </a:r>
          </a:p>
          <a:p>
            <a:r>
              <a:rPr lang="en-US" sz="2000" dirty="0"/>
              <a:t>a coda (which ends the narrative and relates it to the present).</a:t>
            </a:r>
          </a:p>
        </p:txBody>
      </p:sp>
    </p:spTree>
    <p:extLst>
      <p:ext uri="{BB962C8B-B14F-4D97-AF65-F5344CB8AC3E}">
        <p14:creationId xmlns:p14="http://schemas.microsoft.com/office/powerpoint/2010/main" val="294742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400" b="1" dirty="0"/>
              <a:t>Figure 13.3</a:t>
            </a:r>
            <a:br>
              <a:rPr lang="en-US" sz="3400" b="1" dirty="0"/>
            </a:br>
            <a:r>
              <a:rPr lang="en-US" dirty="0"/>
              <a:t>A three-dimensional analytical framework for Critical Discourse Analysis</a:t>
            </a:r>
            <a:br>
              <a:rPr lang="en-US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1447800" y="6096000"/>
            <a:ext cx="4967991" cy="172052"/>
          </a:xfrm>
        </p:spPr>
        <p:txBody>
          <a:bodyPr/>
          <a:lstStyle/>
          <a:p>
            <a:r>
              <a:rPr lang="en-US" b="1" i="1" dirty="0"/>
              <a:t>Source</a:t>
            </a:r>
            <a:r>
              <a:rPr lang="en-US" dirty="0"/>
              <a:t>: Developed from </a:t>
            </a:r>
            <a:r>
              <a:rPr lang="en-US" dirty="0" err="1"/>
              <a:t>Fairclough</a:t>
            </a:r>
            <a:r>
              <a:rPr lang="en-US" dirty="0"/>
              <a:t> (1992)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8" y="1810070"/>
            <a:ext cx="7609080" cy="42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Analysis: you need to understand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55345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who took or created the image or images that you wish to </a:t>
            </a:r>
            <a:r>
              <a:rPr lang="en-US" sz="2000" dirty="0" err="1"/>
              <a:t>analyse</a:t>
            </a:r>
            <a:r>
              <a:rPr lang="en-US" sz="2000" dirty="0"/>
              <a:t>;</a:t>
            </a:r>
          </a:p>
          <a:p>
            <a:r>
              <a:rPr lang="en-US" sz="2000" dirty="0"/>
              <a:t>how these images were taken or created;</a:t>
            </a:r>
          </a:p>
          <a:p>
            <a:r>
              <a:rPr lang="en-US" sz="2000" dirty="0"/>
              <a:t>the purpose for which these images were taken or created;</a:t>
            </a:r>
          </a:p>
          <a:p>
            <a:r>
              <a:rPr lang="en-US" sz="2000" dirty="0"/>
              <a:t>how these images have been used previously;</a:t>
            </a:r>
          </a:p>
          <a:p>
            <a:r>
              <a:rPr lang="en-US" sz="2000" dirty="0"/>
              <a:t>any intended audience for these images, and;</a:t>
            </a:r>
          </a:p>
          <a:p>
            <a:r>
              <a:rPr lang="en-US" sz="2000" dirty="0"/>
              <a:t>the intended effect(s) of the image maker and those who commissioned these images.</a:t>
            </a:r>
          </a:p>
        </p:txBody>
      </p:sp>
    </p:spTree>
    <p:extLst>
      <p:ext uri="{BB962C8B-B14F-4D97-AF65-F5344CB8AC3E}">
        <p14:creationId xmlns:p14="http://schemas.microsoft.com/office/powerpoint/2010/main" val="25458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17" y="1371600"/>
            <a:ext cx="5151367" cy="4831850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400" b="1" dirty="0"/>
              <a:t>Figure 13.4</a:t>
            </a:r>
            <a:br>
              <a:rPr lang="en-US" sz="3400" b="1" dirty="0"/>
            </a:br>
            <a:r>
              <a:rPr lang="en-US" dirty="0"/>
              <a:t>UK road signs for tourist attractions</a:t>
            </a:r>
            <a:br>
              <a:rPr lang="en-US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1134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400" b="1" dirty="0"/>
              <a:t>Box 13.17 </a:t>
            </a:r>
            <a:br>
              <a:rPr lang="en-US" sz="3400" b="1" dirty="0"/>
            </a:br>
            <a:r>
              <a:rPr lang="en-US" dirty="0"/>
              <a:t>Images from the English Riviera  </a:t>
            </a:r>
            <a:br>
              <a:rPr lang="en-US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75515"/>
            <a:ext cx="4267200" cy="269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5900"/>
            <a:ext cx="7315200" cy="233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0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of CAQDAS</a:t>
            </a:r>
          </a:p>
        </p:txBody>
      </p:sp>
      <p:sp>
        <p:nvSpPr>
          <p:cNvPr id="7" name="Text Box 1"/>
          <p:cNvSpPr txBox="1">
            <a:spLocks/>
          </p:cNvSpPr>
          <p:nvPr/>
        </p:nvSpPr>
        <p:spPr>
          <a:xfrm>
            <a:off x="445168" y="990600"/>
            <a:ext cx="8229600" cy="52578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Managing the research project</a:t>
            </a:r>
          </a:p>
          <a:p>
            <a:r>
              <a:rPr lang="en-GB" sz="2600" dirty="0"/>
              <a:t>Writing analytic memos, comments, notes, etc.</a:t>
            </a:r>
          </a:p>
          <a:p>
            <a:r>
              <a:rPr lang="en-GB" sz="2600" dirty="0"/>
              <a:t>Exploring the data</a:t>
            </a:r>
          </a:p>
          <a:p>
            <a:r>
              <a:rPr lang="en-GB" sz="2600" dirty="0"/>
              <a:t>Searching the data initially</a:t>
            </a:r>
          </a:p>
          <a:p>
            <a:r>
              <a:rPr lang="en-GB" sz="2600" dirty="0"/>
              <a:t>Developing coding</a:t>
            </a:r>
          </a:p>
          <a:p>
            <a:r>
              <a:rPr lang="en-GB" sz="2600" dirty="0"/>
              <a:t>Coding </a:t>
            </a:r>
          </a:p>
          <a:p>
            <a:r>
              <a:rPr lang="en-GB" sz="2600" dirty="0"/>
              <a:t>Retrieving coded data</a:t>
            </a:r>
          </a:p>
          <a:p>
            <a:r>
              <a:rPr lang="en-GB" sz="2600" dirty="0"/>
              <a:t>Revising codes and coding</a:t>
            </a:r>
          </a:p>
          <a:p>
            <a:r>
              <a:rPr lang="en-GB" sz="2600" dirty="0"/>
              <a:t>Organising data</a:t>
            </a:r>
          </a:p>
          <a:p>
            <a:r>
              <a:rPr lang="en-GB" sz="2600" dirty="0"/>
              <a:t>Hyperlinking</a:t>
            </a:r>
          </a:p>
          <a:p>
            <a:r>
              <a:rPr lang="en-GB" sz="2600" dirty="0"/>
              <a:t>Searching and interrogating</a:t>
            </a:r>
          </a:p>
          <a:p>
            <a:r>
              <a:rPr lang="en-GB" sz="2600" dirty="0"/>
              <a:t>Mapping</a:t>
            </a:r>
          </a:p>
          <a:p>
            <a:r>
              <a:rPr lang="en-GB" sz="2600" dirty="0"/>
              <a:t>Producing outputs </a:t>
            </a:r>
          </a:p>
        </p:txBody>
      </p:sp>
    </p:spTree>
    <p:extLst>
      <p:ext uri="{BB962C8B-B14F-4D97-AF65-F5344CB8AC3E}">
        <p14:creationId xmlns:p14="http://schemas.microsoft.com/office/powerpoint/2010/main" val="23788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should be able to: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13.1 </a:t>
            </a:r>
            <a:r>
              <a:rPr lang="en-AU" dirty="0"/>
              <a:t>understand the diversity of qualitative data and the interactive nature of qualitative analysis;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13.2</a:t>
            </a:r>
            <a:r>
              <a:rPr lang="en-GB" dirty="0"/>
              <a:t> </a:t>
            </a:r>
            <a:r>
              <a:rPr lang="en-AU" dirty="0"/>
              <a:t>identify the key aspects to consider when choosing a qualitative analysis technique and the main issues when preparing your qualitative data for analysis including using computer-aided qualitative data analysis software (CAQDAS);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13.3</a:t>
            </a:r>
            <a:r>
              <a:rPr lang="en-GB" dirty="0"/>
              <a:t> </a:t>
            </a:r>
            <a:r>
              <a:rPr lang="en-AU" dirty="0"/>
              <a:t>transcribe a recorded interview or notes of an interview or observation and create a data file for analysis by computer;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13.4</a:t>
            </a:r>
            <a:r>
              <a:rPr lang="en-GB" dirty="0"/>
              <a:t> </a:t>
            </a:r>
            <a:r>
              <a:rPr lang="en-AU" dirty="0"/>
              <a:t>choose from different analytical aids to help you to analyse your qualitative data, including keeping a reflective or reflexive journal;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13.5</a:t>
            </a:r>
            <a:r>
              <a:rPr lang="en-GB" dirty="0"/>
              <a:t> </a:t>
            </a:r>
            <a:r>
              <a:rPr lang="en-AU" dirty="0"/>
              <a:t>select an appropriate analytical technique or combination of techniques for your research project to undertake qualitative data analysis;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13.6</a:t>
            </a:r>
            <a:r>
              <a:rPr lang="en-GB" dirty="0"/>
              <a:t> </a:t>
            </a:r>
            <a:r>
              <a:rPr lang="en-AU" dirty="0"/>
              <a:t>identify the common functions of CAQDAS and describe the issues associated with its use.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161054"/>
            <a:ext cx="8229600" cy="1097280"/>
          </a:xfrm>
        </p:spPr>
        <p:txBody>
          <a:bodyPr/>
          <a:lstStyle/>
          <a:p>
            <a:r>
              <a:rPr lang="en-US" dirty="0"/>
              <a:t>Key aspects to consider when choosing a</a:t>
            </a:r>
            <a:br>
              <a:rPr lang="en-US" dirty="0"/>
            </a:br>
            <a:r>
              <a:rPr lang="en-GB" dirty="0"/>
              <a:t>qualitative analysis technique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2210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methodological and philosophical basis of the research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/>
              <a:t>the approach to theory development used in the research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/>
              <a:t>the analytical approach used in the technique.</a:t>
            </a:r>
          </a:p>
        </p:txBody>
      </p:sp>
    </p:spTree>
    <p:extLst>
      <p:ext uri="{BB962C8B-B14F-4D97-AF65-F5344CB8AC3E}">
        <p14:creationId xmlns:p14="http://schemas.microsoft.com/office/powerpoint/2010/main" val="10803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646267"/>
            <a:ext cx="8229600" cy="1097280"/>
          </a:xfrm>
        </p:spPr>
        <p:txBody>
          <a:bodyPr/>
          <a:lstStyle/>
          <a:p>
            <a:r>
              <a:rPr lang="en-US" b="1" dirty="0"/>
              <a:t>Table 13.1 (1 of 2)</a:t>
            </a:r>
            <a:br>
              <a:rPr lang="en-US" b="1" dirty="0"/>
            </a:br>
            <a:r>
              <a:rPr lang="en-US" sz="3300" dirty="0"/>
              <a:t>Alternative ways of reducing the time needed to transcribe audio-recordings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21187"/>
            <a:ext cx="8312727" cy="31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643263"/>
            <a:ext cx="8229600" cy="1097280"/>
          </a:xfrm>
        </p:spPr>
        <p:txBody>
          <a:bodyPr/>
          <a:lstStyle/>
          <a:p>
            <a:r>
              <a:rPr lang="en-US" b="1" dirty="0"/>
              <a:t>Table 13.1 (2 of 2)</a:t>
            </a:r>
            <a:br>
              <a:rPr lang="en-US" b="1" dirty="0"/>
            </a:br>
            <a:r>
              <a:rPr lang="en-US" sz="3300" dirty="0"/>
              <a:t>Alternative ways of reducing the time needed to transcribe audio-recordings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7405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14793"/>
            <a:ext cx="8312727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Aids to help your analysis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Interim or progress summaries;</a:t>
            </a:r>
          </a:p>
          <a:p>
            <a:r>
              <a:rPr lang="en-GB" sz="2000" dirty="0"/>
              <a:t>transcript summaries;</a:t>
            </a:r>
          </a:p>
          <a:p>
            <a:r>
              <a:rPr lang="en-GB" sz="2000" dirty="0"/>
              <a:t>document summaries;</a:t>
            </a:r>
          </a:p>
          <a:p>
            <a:r>
              <a:rPr lang="en-GB" sz="2000" dirty="0"/>
              <a:t>self-memos;</a:t>
            </a:r>
          </a:p>
          <a:p>
            <a:r>
              <a:rPr lang="en-GB" sz="2000" dirty="0"/>
              <a:t>a research notebook;</a:t>
            </a:r>
          </a:p>
          <a:p>
            <a:r>
              <a:rPr lang="en-US" sz="2000" dirty="0"/>
              <a:t>a reflective diary or journal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416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Uses of thematic analysis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comprehend </a:t>
            </a:r>
            <a:r>
              <a:rPr lang="en-US" sz="2000" dirty="0"/>
              <a:t>often large and disparate amounts of qualitative data;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integrate </a:t>
            </a:r>
            <a:r>
              <a:rPr lang="en-US" sz="2000" dirty="0"/>
              <a:t>related data drawn from different transcripts and notes;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key themes or patterns from a data set for further exploration;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produce </a:t>
            </a:r>
            <a:r>
              <a:rPr lang="en-US" sz="2000" dirty="0"/>
              <a:t>a thematic description of these data; and/or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develop and test explanations and theories based on apparent thematic patterns or </a:t>
            </a:r>
            <a:r>
              <a:rPr lang="en-GB" sz="2000" dirty="0"/>
              <a:t>relationships;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draw </a:t>
            </a:r>
            <a:r>
              <a:rPr lang="en-US" sz="2000" dirty="0"/>
              <a:t>and verify conclusions.</a:t>
            </a:r>
          </a:p>
        </p:txBody>
      </p:sp>
    </p:spTree>
    <p:extLst>
      <p:ext uri="{BB962C8B-B14F-4D97-AF65-F5344CB8AC3E}">
        <p14:creationId xmlns:p14="http://schemas.microsoft.com/office/powerpoint/2010/main" val="106218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13.1 </a:t>
            </a:r>
            <a:br>
              <a:rPr lang="en-US" sz="3400" b="1" dirty="0"/>
            </a:br>
            <a:r>
              <a:rPr lang="en-US" sz="3400" b="1" dirty="0"/>
              <a:t>Sources and types of code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01000" cy="42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161054"/>
            <a:ext cx="8229600" cy="1097280"/>
          </a:xfrm>
        </p:spPr>
        <p:txBody>
          <a:bodyPr/>
          <a:lstStyle/>
          <a:p>
            <a:r>
              <a:rPr lang="en-GB" dirty="0"/>
              <a:t>Thematic analysis: when searching for themes ask… (1 of 2)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What are the key concepts in these codes?</a:t>
            </a:r>
          </a:p>
          <a:p>
            <a:r>
              <a:rPr lang="en-US" sz="2000" dirty="0"/>
              <a:t>What, if anything, seems to be recurring in these codes?</a:t>
            </a:r>
          </a:p>
          <a:p>
            <a:r>
              <a:rPr lang="en-US" sz="2000" dirty="0"/>
              <a:t>What seems to be important, whether it recurs often or not?</a:t>
            </a:r>
          </a:p>
          <a:p>
            <a:r>
              <a:rPr lang="en-US" sz="2000" dirty="0"/>
              <a:t>What patterns and/or trends are evident in the coded data?</a:t>
            </a:r>
          </a:p>
          <a:p>
            <a:r>
              <a:rPr lang="en-US" sz="2000" dirty="0"/>
              <a:t>Which codes appear to be related?</a:t>
            </a:r>
          </a:p>
          <a:p>
            <a:r>
              <a:rPr lang="en-US" sz="2000" dirty="0"/>
              <a:t>How do a particular set of codes appear to </a:t>
            </a:r>
            <a:r>
              <a:rPr lang="en-US" sz="2000"/>
              <a:t>be related?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352655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1298</TotalTime>
  <Words>1005</Words>
  <Application>Microsoft Office PowerPoint</Application>
  <PresentationFormat>On-screen Show (4:3)</PresentationFormat>
  <Paragraphs>103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Key aspects to consider when choosing a qualitative analysis technique</vt:lpstr>
      <vt:lpstr>Table 13.1 (1 of 2) Alternative ways of reducing the time needed to transcribe audio-recordings</vt:lpstr>
      <vt:lpstr>Table 13.1 (2 of 2) Alternative ways of reducing the time needed to transcribe audio-recordings</vt:lpstr>
      <vt:lpstr>Aids to help your analysis </vt:lpstr>
      <vt:lpstr>Uses of thematic analysis </vt:lpstr>
      <vt:lpstr>Figure 13.1  Sources and types of code </vt:lpstr>
      <vt:lpstr>Thematic analysis: when searching for themes ask… (1 of 2)</vt:lpstr>
      <vt:lpstr>Thematic analysis: when searching for themes ask… (2 of 2)</vt:lpstr>
      <vt:lpstr>Template analysis: ways of reorganising a template </vt:lpstr>
      <vt:lpstr>Deductive explanation building procedure</vt:lpstr>
      <vt:lpstr>Figure 13.2  Alternative approaches to Grounded Theory Method  </vt:lpstr>
      <vt:lpstr>Elements of structured narrative analysis</vt:lpstr>
      <vt:lpstr>Figure 13.3 A three-dimensional analytical framework for Critical Discourse Analysis  </vt:lpstr>
      <vt:lpstr>Visual Analysis: you need to understand</vt:lpstr>
      <vt:lpstr>Figure 13.4 UK road signs for tourist attractions  </vt:lpstr>
      <vt:lpstr>Box 13.17  Images from the English Riviera    </vt:lpstr>
      <vt:lpstr>Functions of CAQDAS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174</cp:revision>
  <dcterms:created xsi:type="dcterms:W3CDTF">2014-07-14T20:04:21Z</dcterms:created>
  <dcterms:modified xsi:type="dcterms:W3CDTF">2019-06-08T10:01:53Z</dcterms:modified>
  <cp:category/>
</cp:coreProperties>
</file>