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8" r:id="rId2"/>
    <p:sldId id="319" r:id="rId3"/>
    <p:sldId id="347" r:id="rId4"/>
    <p:sldId id="349" r:id="rId5"/>
    <p:sldId id="320" r:id="rId6"/>
    <p:sldId id="350" r:id="rId7"/>
    <p:sldId id="332" r:id="rId8"/>
    <p:sldId id="348" r:id="rId9"/>
    <p:sldId id="354" r:id="rId10"/>
    <p:sldId id="369" r:id="rId11"/>
    <p:sldId id="370" r:id="rId12"/>
    <p:sldId id="371" r:id="rId13"/>
    <p:sldId id="351" r:id="rId14"/>
    <p:sldId id="353" r:id="rId15"/>
    <p:sldId id="352" r:id="rId16"/>
    <p:sldId id="372" r:id="rId17"/>
    <p:sldId id="355" r:id="rId18"/>
    <p:sldId id="356" r:id="rId19"/>
    <p:sldId id="357" r:id="rId20"/>
    <p:sldId id="373" r:id="rId21"/>
    <p:sldId id="358" r:id="rId22"/>
    <p:sldId id="360" r:id="rId23"/>
    <p:sldId id="361" r:id="rId24"/>
    <p:sldId id="362" r:id="rId25"/>
    <p:sldId id="374" r:id="rId26"/>
    <p:sldId id="375" r:id="rId27"/>
    <p:sldId id="376" r:id="rId28"/>
    <p:sldId id="365" r:id="rId29"/>
    <p:sldId id="363" r:id="rId30"/>
    <p:sldId id="377" r:id="rId31"/>
    <p:sldId id="378" r:id="rId32"/>
    <p:sldId id="379" r:id="rId33"/>
    <p:sldId id="380" r:id="rId34"/>
    <p:sldId id="381" r:id="rId35"/>
    <p:sldId id="368" r:id="rId36"/>
    <p:sldId id="3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" userDrawn="1">
          <p15:clr>
            <a:srgbClr val="A4A3A4"/>
          </p15:clr>
        </p15:guide>
        <p15:guide id="2" pos="273" userDrawn="1">
          <p15:clr>
            <a:srgbClr val="A4A3A4"/>
          </p15:clr>
        </p15:guide>
        <p15:guide id="3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1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  <p:cmAuthor id="2" name="Syed,HaameedMazhar" initials="S" lastIdx="2" clrIdx="1">
    <p:extLst>
      <p:ext uri="{19B8F6BF-5375-455C-9EA6-DF929625EA0E}">
        <p15:presenceInfo xmlns:p15="http://schemas.microsoft.com/office/powerpoint/2012/main" userId="S-1-5-21-2752970185-40930380-1894245210-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5124" autoAdjust="0"/>
  </p:normalViewPr>
  <p:slideViewPr>
    <p:cSldViewPr>
      <p:cViewPr varScale="1">
        <p:scale>
          <a:sx n="106" d="100"/>
          <a:sy n="106" d="100"/>
        </p:scale>
        <p:origin x="1044" y="102"/>
      </p:cViewPr>
      <p:guideLst>
        <p:guide orient="horz" pos="348"/>
        <p:guide pos="273"/>
        <p:guide pos="672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1</a:t>
            </a:r>
            <a:r>
              <a:rPr lang="en-US" sz="3000" dirty="0"/>
              <a:t>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data quantitatively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7280"/>
          </a:xfrm>
        </p:spPr>
        <p:txBody>
          <a:bodyPr/>
          <a:lstStyle/>
          <a:p>
            <a:r>
              <a:rPr lang="en-US" b="1" dirty="0"/>
              <a:t>Table 12.2 (2 of 4)</a:t>
            </a:r>
            <a:br>
              <a:rPr lang="en-US" b="1" dirty="0"/>
            </a:br>
            <a:r>
              <a:rPr lang="en-US" b="1" dirty="0"/>
              <a:t>Data presentation by data type: A summary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24353"/>
            <a:ext cx="8312727" cy="4038247"/>
          </a:xfrm>
          <a:prstGeom prst="rect">
            <a:avLst/>
          </a:prstGeom>
        </p:spPr>
      </p:pic>
      <p:sp>
        <p:nvSpPr>
          <p:cNvPr id="6" name="Caption"/>
          <p:cNvSpPr txBox="1">
            <a:spLocks/>
          </p:cNvSpPr>
          <p:nvPr/>
        </p:nvSpPr>
        <p:spPr>
          <a:xfrm>
            <a:off x="359118" y="5715000"/>
            <a:ext cx="80010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8756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7280"/>
          </a:xfrm>
        </p:spPr>
        <p:txBody>
          <a:bodyPr/>
          <a:lstStyle/>
          <a:p>
            <a:r>
              <a:rPr lang="en-US" b="1" dirty="0"/>
              <a:t>Table 12.2 (3 of 4)</a:t>
            </a:r>
            <a:br>
              <a:rPr lang="en-US" b="1" dirty="0"/>
            </a:br>
            <a:r>
              <a:rPr lang="en-US" b="1" dirty="0"/>
              <a:t>Data presentation by data type: A summary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676753"/>
            <a:ext cx="8312727" cy="4038247"/>
          </a:xfrm>
          <a:prstGeom prst="rect">
            <a:avLst/>
          </a:prstGeom>
        </p:spPr>
      </p:pic>
      <p:sp>
        <p:nvSpPr>
          <p:cNvPr id="6" name="Caption"/>
          <p:cNvSpPr txBox="1">
            <a:spLocks/>
          </p:cNvSpPr>
          <p:nvPr/>
        </p:nvSpPr>
        <p:spPr>
          <a:xfrm>
            <a:off x="359118" y="5791200"/>
            <a:ext cx="80010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8756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7280"/>
          </a:xfrm>
        </p:spPr>
        <p:txBody>
          <a:bodyPr/>
          <a:lstStyle/>
          <a:p>
            <a:r>
              <a:rPr lang="en-US" b="1" dirty="0"/>
              <a:t>Table 12.2 (4 of 4)</a:t>
            </a:r>
            <a:br>
              <a:rPr lang="en-US" b="1" dirty="0"/>
            </a:br>
            <a:r>
              <a:rPr lang="en-US" b="1" dirty="0"/>
              <a:t>Data presentation by data type: A summary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" y="1255412"/>
            <a:ext cx="7676663" cy="4787111"/>
          </a:xfrm>
          <a:prstGeom prst="rect">
            <a:avLst/>
          </a:prstGeom>
        </p:spPr>
      </p:pic>
      <p:sp>
        <p:nvSpPr>
          <p:cNvPr id="6" name="Caption"/>
          <p:cNvSpPr txBox="1">
            <a:spLocks/>
          </p:cNvSpPr>
          <p:nvPr/>
        </p:nvSpPr>
        <p:spPr>
          <a:xfrm>
            <a:off x="685800" y="6056012"/>
            <a:ext cx="80010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3559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Bar </a:t>
            </a:r>
            <a:r>
              <a:rPr lang="en-US" dirty="0" smtClean="0"/>
              <a:t>graph </a:t>
            </a:r>
            <a:r>
              <a:rPr lang="en-US" dirty="0"/>
              <a:t>(data reordered)</a:t>
            </a:r>
            <a:endParaRPr lang="en-US" sz="3400" b="1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762000" y="5867400"/>
            <a:ext cx="8001000" cy="304800"/>
          </a:xfrm>
        </p:spPr>
        <p:txBody>
          <a:bodyPr/>
          <a:lstStyle/>
          <a:p>
            <a:r>
              <a:rPr lang="en-US" i="1" dirty="0" smtClean="0"/>
              <a:t>Source: </a:t>
            </a:r>
            <a:r>
              <a:rPr lang="en-US" dirty="0"/>
              <a:t>Adapted from Eurostat (2017) © European Communities 2017, reproduced with permission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0" y="1403121"/>
            <a:ext cx="7772799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38070"/>
            <a:ext cx="8229600" cy="1066800"/>
          </a:xfrm>
        </p:spPr>
        <p:txBody>
          <a:bodyPr/>
          <a:lstStyle/>
          <a:p>
            <a:r>
              <a:rPr lang="en-US" dirty="0"/>
              <a:t>Word cloud</a:t>
            </a:r>
            <a:r>
              <a:rPr lang="en-US" sz="3400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1" y="1447799"/>
            <a:ext cx="8964999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85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12.4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Histogram</a:t>
            </a:r>
            <a:endParaRPr lang="en-US" sz="3400" b="1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950612" y="5907388"/>
            <a:ext cx="8001000" cy="304800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Adapted from Harley-Davidson Inc. (2017)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2623"/>
            <a:ext cx="8563644" cy="4537177"/>
          </a:xfrm>
          <a:prstGeom prst="rect">
            <a:avLst/>
          </a:prstGeom>
        </p:spPr>
      </p:pic>
      <p:sp>
        <p:nvSpPr>
          <p:cNvPr id="4" name="AutoShape 2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12.5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Pictogram</a:t>
            </a:r>
            <a:endParaRPr lang="en-US" sz="3400" b="1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685800" y="5943600"/>
            <a:ext cx="8001000" cy="304800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Adapted from Harley-Davidson Inc. (2017)</a:t>
            </a:r>
            <a:endParaRPr lang="en-US" sz="800" dirty="0"/>
          </a:p>
        </p:txBody>
      </p:sp>
      <p:sp>
        <p:nvSpPr>
          <p:cNvPr id="4" name="AutoShape 2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attachment.outlook.live.net/owa/bmksaunders@hotmail.co.uk/service.svc/s/GetAttachmentThumbnail?id=AQMkADAwATZiZmYAZC1jMWQ3LTY2AGViLTAwAi0wMAoARgAAA2z415o0l%2BlMnO6eEWDZLHEHALGGXoFAIYxFuND4uQP8pJgAAAIBDAAAALGGXoFAIYxFuND4uQP8pJgAAqkfSj4AAAABEgAQAKMOzhPKwDpJkvutoEPfqSI%3D&amp;thumbnailType=2&amp;owa=outlook.live.com&amp;scriptVer=2019040804.06&amp;isc=1&amp;X-OWA-CANARY=0PnVJyqMAkenphSjkqhN53AzqPbFw9YYF6skfW0y4j7GHl4ZVGBnNxJkiMQd6SR0CuecjxsM-e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QyMzY1LTMyNTIxMTkyNzVcIixcInB1aWRcIjpcIjE4OTk5NDY0NjAwMTQzMTVcIixcIm9pZFwiOlwiMDAwNmJmZmQtYzFkNy02NmViLTAwMDAtMDAwMDAwMDAwMDAwXCIsXCJzY29wZVwiOlwiT3dhRG93bmxvYWRcIn0iLCJuYmYiOjE1NTU1NjgxNTYsImV4cCI6MTU1NTU2ODc1NiwiaXNzIjoiMDAwMDAwMDItMDAwMC0wZmYxLWNlMDAtMDAwMDAwMDAwMDAwQDg0ZGY5ZTdmLWU5ZjYtNDBhZi1iNDM1LWFhYWFhYWFhYWFhYSIsImF1ZCI6IjAwMDAwMDAyLTAwMDAtMGZmMS1jZTAwLTAwMDAwMDAwMDAwMC9hdHRhY2htZW50Lm91dGxvb2subGl2ZS5uZXRAODRkZjllN2YtZTlmNi00MGFmLWI0MzUtYWFhYWFhYWFhYWFhIn0.cbTVWXEfnTZMtk52cNqy_rk0Rvi51_ul2em1BXiHzsi2Fe119FgFkDWf-p125zE1VK8wOC9J-skoxXM3ajIxks_t1eDEkqLGbNcrn7_Yon7J47eYI29OPLIe8dkPUes9YUGBYD7uzVqKubmLuX1Gjwinpf8-U1MmGKBTiOKMHAOPBTpjU829nzegP73_TJut7qZNMJieE5b_pE3hCt1rZEh7CV4sn2T3FR4mMuuQ79YmPWnZJ0boPW4vOhSvuVTe1-f-_TDihJm0deiTxz3fmLoo2oE3FjPH9el78sYpy7c-lCeIB_gG3mJVaCBBuxR4SrnN-QIN3SRqC0O271BwkA&amp;animation=tr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"/>
          <a:stretch/>
        </p:blipFill>
        <p:spPr>
          <a:xfrm>
            <a:off x="3124200" y="533400"/>
            <a:ext cx="5052724" cy="57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0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27722" cy="4867377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Line graph</a:t>
            </a:r>
            <a:endParaRPr lang="en-US" sz="3400" b="1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892518" y="6168176"/>
            <a:ext cx="8001000" cy="129265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Adapted from Harley-Davidson Inc. (2017)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519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12.7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Frequency polygons showing </a:t>
            </a:r>
            <a:r>
              <a:rPr lang="en-US" dirty="0" smtClean="0"/>
              <a:t>distributions </a:t>
            </a:r>
            <a:r>
              <a:rPr lang="en-US" dirty="0"/>
              <a:t>of values </a:t>
            </a:r>
            <a:endParaRPr lang="en-US" sz="3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4" y="1600200"/>
            <a:ext cx="5105400" cy="47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3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12.8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Annotated box plot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6756"/>
            <a:ext cx="7239372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1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should be able to:</a:t>
            </a:r>
          </a:p>
          <a:p>
            <a:pPr marL="442913" indent="-442913">
              <a:buNone/>
            </a:pPr>
            <a:r>
              <a:rPr lang="en-GB" b="1" dirty="0">
                <a:solidFill>
                  <a:srgbClr val="007FA3"/>
                </a:solidFill>
              </a:rPr>
              <a:t>12.1 </a:t>
            </a:r>
            <a:r>
              <a:rPr lang="en-AU" dirty="0"/>
              <a:t>identify the main issues that you need to consider when preparing data for quantitative analysis and when analysing these data;</a:t>
            </a:r>
            <a:endParaRPr lang="en-GB" b="1" dirty="0">
              <a:solidFill>
                <a:srgbClr val="007FA3"/>
              </a:solidFill>
            </a:endParaRPr>
          </a:p>
          <a:p>
            <a:pPr marL="442913" indent="-442913">
              <a:buNone/>
            </a:pPr>
            <a:r>
              <a:rPr lang="en-GB" b="1" dirty="0">
                <a:solidFill>
                  <a:srgbClr val="007FA3"/>
                </a:solidFill>
              </a:rPr>
              <a:t>12.2</a:t>
            </a:r>
            <a:r>
              <a:rPr lang="en-GB" dirty="0"/>
              <a:t> </a:t>
            </a:r>
            <a:r>
              <a:rPr lang="en-AU" dirty="0"/>
              <a:t>recognise different types of data and understand the implications of data type for subsequent analyses;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12.3</a:t>
            </a:r>
            <a:r>
              <a:rPr lang="en-GB" dirty="0"/>
              <a:t> </a:t>
            </a:r>
            <a:r>
              <a:rPr lang="en-AU" dirty="0"/>
              <a:t>code data and create a data matrix using statistical analysis software;</a:t>
            </a:r>
          </a:p>
          <a:p>
            <a:pPr marL="442913" indent="-442913">
              <a:buNone/>
            </a:pPr>
            <a:r>
              <a:rPr lang="en-GB" b="1" dirty="0">
                <a:solidFill>
                  <a:srgbClr val="007FA3"/>
                </a:solidFill>
              </a:rPr>
              <a:t>12.4</a:t>
            </a:r>
            <a:r>
              <a:rPr lang="en-GB" dirty="0"/>
              <a:t> </a:t>
            </a:r>
            <a:r>
              <a:rPr lang="en-AU" dirty="0"/>
              <a:t>select the most appropriate tables and graphs to explore and illustrate different aspects of your data;</a:t>
            </a:r>
          </a:p>
          <a:p>
            <a:pPr marL="442913" indent="-442913">
              <a:buNone/>
            </a:pPr>
            <a:r>
              <a:rPr lang="en-GB" b="1" dirty="0">
                <a:solidFill>
                  <a:srgbClr val="007FA3"/>
                </a:solidFill>
              </a:rPr>
              <a:t>12.5</a:t>
            </a:r>
            <a:r>
              <a:rPr lang="en-GB" dirty="0"/>
              <a:t> </a:t>
            </a:r>
            <a:r>
              <a:rPr lang="en-AU" dirty="0"/>
              <a:t>select the most appropriate statistics to describe individual variables and to examine relationships between variables and trends in your data;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12.6</a:t>
            </a:r>
            <a:r>
              <a:rPr lang="en-GB" dirty="0"/>
              <a:t> </a:t>
            </a:r>
            <a:r>
              <a:rPr lang="en-AU" dirty="0"/>
              <a:t>interpret the tables, graphs and statistics that you use correctly.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0041" y="600547"/>
            <a:ext cx="8229600" cy="1097280"/>
          </a:xfrm>
        </p:spPr>
        <p:txBody>
          <a:bodyPr/>
          <a:lstStyle/>
          <a:p>
            <a:r>
              <a:rPr lang="en-US" b="1" dirty="0"/>
              <a:t>Table 12.3 </a:t>
            </a:r>
            <a:br>
              <a:rPr lang="en-US" b="1" dirty="0"/>
            </a:br>
            <a:r>
              <a:rPr lang="en-US" b="1" dirty="0"/>
              <a:t>Contingency table: Number of insurance claims by gender, 2018</a:t>
            </a:r>
          </a:p>
        </p:txBody>
      </p:sp>
      <p:sp>
        <p:nvSpPr>
          <p:cNvPr id="6" name="Caption"/>
          <p:cNvSpPr txBox="1">
            <a:spLocks/>
          </p:cNvSpPr>
          <p:nvPr/>
        </p:nvSpPr>
        <p:spPr>
          <a:xfrm>
            <a:off x="371947" y="4956776"/>
            <a:ext cx="80010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PJ Insurance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49363"/>
            <a:ext cx="8312727" cy="23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48147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12.9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Multiple bar graph </a:t>
            </a:r>
            <a:endParaRPr lang="en-US" sz="3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" y="1323317"/>
            <a:ext cx="6889966" cy="50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48147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Percentage component bar graph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4" y="1295400"/>
            <a:ext cx="7715435" cy="49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8" y="1265583"/>
            <a:ext cx="8104902" cy="5210294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48147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Stacked bar graph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55846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48147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Scatter graph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756"/>
            <a:ext cx="8816295" cy="47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8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48147" y="602503"/>
            <a:ext cx="8229600" cy="1097280"/>
          </a:xfrm>
        </p:spPr>
        <p:txBody>
          <a:bodyPr/>
          <a:lstStyle/>
          <a:p>
            <a:r>
              <a:rPr lang="en-US" b="1" dirty="0"/>
              <a:t>Table 12.4 (1 of 3)</a:t>
            </a:r>
            <a:br>
              <a:rPr lang="en-US" b="1" dirty="0"/>
            </a:br>
            <a:r>
              <a:rPr lang="en-US" b="1" dirty="0"/>
              <a:t>Descriptive statistics by data type: </a:t>
            </a:r>
            <a:r>
              <a:rPr lang="en-US" b="1" dirty="0" smtClean="0"/>
              <a:t>a </a:t>
            </a:r>
            <a:r>
              <a:rPr lang="en-US" b="1" dirty="0"/>
              <a:t>summary </a:t>
            </a:r>
          </a:p>
        </p:txBody>
      </p:sp>
      <p:sp>
        <p:nvSpPr>
          <p:cNvPr id="7" name="Caption"/>
          <p:cNvSpPr txBox="1">
            <a:spLocks/>
          </p:cNvSpPr>
          <p:nvPr/>
        </p:nvSpPr>
        <p:spPr>
          <a:xfrm>
            <a:off x="384776" y="5715000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927453"/>
            <a:ext cx="8312727" cy="3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48147" y="606279"/>
            <a:ext cx="8229600" cy="1097280"/>
          </a:xfrm>
        </p:spPr>
        <p:txBody>
          <a:bodyPr/>
          <a:lstStyle/>
          <a:p>
            <a:r>
              <a:rPr lang="en-US" b="1" dirty="0"/>
              <a:t>Table 12.4 (2 of 3)</a:t>
            </a:r>
            <a:br>
              <a:rPr lang="en-US" b="1" dirty="0"/>
            </a:br>
            <a:r>
              <a:rPr lang="en-US" b="1" dirty="0"/>
              <a:t>Descriptive statistics by data type: </a:t>
            </a:r>
            <a:r>
              <a:rPr lang="en-US" b="1" dirty="0" smtClean="0"/>
              <a:t>a </a:t>
            </a:r>
            <a:r>
              <a:rPr lang="en-US" b="1" dirty="0"/>
              <a:t>summary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901154"/>
            <a:ext cx="8312727" cy="3688605"/>
          </a:xfrm>
          <a:prstGeom prst="rect">
            <a:avLst/>
          </a:prstGeom>
        </p:spPr>
      </p:pic>
      <p:sp>
        <p:nvSpPr>
          <p:cNvPr id="6" name="Caption"/>
          <p:cNvSpPr txBox="1">
            <a:spLocks/>
          </p:cNvSpPr>
          <p:nvPr/>
        </p:nvSpPr>
        <p:spPr>
          <a:xfrm>
            <a:off x="384776" y="5742159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78681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48147" y="606279"/>
            <a:ext cx="8229600" cy="1097280"/>
          </a:xfrm>
        </p:spPr>
        <p:txBody>
          <a:bodyPr/>
          <a:lstStyle/>
          <a:p>
            <a:r>
              <a:rPr lang="en-US" b="1" dirty="0"/>
              <a:t>Table 12.4 (3 of 3)</a:t>
            </a:r>
            <a:br>
              <a:rPr lang="en-US" b="1" dirty="0"/>
            </a:br>
            <a:r>
              <a:rPr lang="en-US" b="1" dirty="0"/>
              <a:t>Descriptive statistics by data type: </a:t>
            </a:r>
            <a:r>
              <a:rPr lang="en-US" b="1" dirty="0" smtClean="0"/>
              <a:t>a </a:t>
            </a:r>
            <a:r>
              <a:rPr lang="en-US" b="1" dirty="0"/>
              <a:t>summary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972898"/>
            <a:ext cx="8312727" cy="3693061"/>
          </a:xfrm>
          <a:prstGeom prst="rect">
            <a:avLst/>
          </a:prstGeom>
        </p:spPr>
      </p:pic>
      <p:sp>
        <p:nvSpPr>
          <p:cNvPr id="6" name="Caption"/>
          <p:cNvSpPr txBox="1">
            <a:spLocks/>
          </p:cNvSpPr>
          <p:nvPr/>
        </p:nvSpPr>
        <p:spPr>
          <a:xfrm>
            <a:off x="384776" y="5742159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82580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Histogram</a:t>
            </a:r>
            <a:endParaRPr lang="en-US" sz="3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1371600"/>
            <a:ext cx="7902575" cy="45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1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34979"/>
            <a:ext cx="7620000" cy="4267200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7123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Annotated frequency polygon showing a normal distribution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2526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 (1 of 2)</a:t>
            </a:r>
            <a:br>
              <a:rPr lang="en-US" sz="3400" b="1" dirty="0"/>
            </a:br>
            <a:r>
              <a:rPr lang="en-US" sz="3400" b="1" dirty="0"/>
              <a:t>Defining the data type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3999"/>
            <a:ext cx="8020462" cy="47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9094" y="604214"/>
            <a:ext cx="8686800" cy="1097280"/>
          </a:xfrm>
        </p:spPr>
        <p:txBody>
          <a:bodyPr/>
          <a:lstStyle/>
          <a:p>
            <a:r>
              <a:rPr lang="en-US" b="1" dirty="0"/>
              <a:t>Table 12.5 (1 of </a:t>
            </a:r>
            <a:r>
              <a:rPr lang="en-US" b="1" dirty="0" smtClean="0"/>
              <a:t>5)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Statistics to examine </a:t>
            </a:r>
            <a:r>
              <a:rPr lang="en-US" dirty="0"/>
              <a:t>relationships, differences and trends </a:t>
            </a:r>
            <a:r>
              <a:rPr lang="en-US" b="1" dirty="0"/>
              <a:t>by data type: A summary </a:t>
            </a:r>
          </a:p>
        </p:txBody>
      </p:sp>
      <p:sp>
        <p:nvSpPr>
          <p:cNvPr id="7" name="Caption"/>
          <p:cNvSpPr txBox="1">
            <a:spLocks/>
          </p:cNvSpPr>
          <p:nvPr/>
        </p:nvSpPr>
        <p:spPr>
          <a:xfrm>
            <a:off x="344788" y="5370212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01603"/>
              </p:ext>
            </p:extLst>
          </p:nvPr>
        </p:nvGraphicFramePr>
        <p:xfrm>
          <a:off x="415798" y="2104265"/>
          <a:ext cx="8271002" cy="318069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20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Categorical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Numerical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Nominal (Descriptive)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>
                          <a:solidFill>
                            <a:schemeClr val="bg1"/>
                          </a:solidFill>
                        </a:rPr>
                        <a:t>Ordinal (Ranked)</a:t>
                      </a:r>
                      <a:endParaRPr lang="en-GB" sz="15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test </a:t>
                      </a:r>
                      <a:r>
                        <a:rPr lang="en-GB" sz="1500" i="1" dirty="0"/>
                        <a:t>normality</a:t>
                      </a:r>
                      <a:r>
                        <a:rPr lang="en-GB" sz="1500" i="1" baseline="0" dirty="0"/>
                        <a:t> </a:t>
                      </a:r>
                      <a:r>
                        <a:rPr lang="en-GB" sz="1500" i="0" baseline="0" dirty="0"/>
                        <a:t>of distribution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Kolmogorov-Smirnov test, Shapiro-</a:t>
                      </a:r>
                      <a:r>
                        <a:rPr lang="en-GB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Wilk</a:t>
                      </a:r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test whether two</a:t>
                      </a:r>
                      <a:r>
                        <a:rPr lang="en-GB" sz="1500" baseline="0" dirty="0"/>
                        <a:t> variables are </a:t>
                      </a:r>
                      <a:r>
                        <a:rPr lang="en-GB" sz="1500" i="1" baseline="0" dirty="0"/>
                        <a:t>independent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Chi</a:t>
                      </a:r>
                      <a:r>
                        <a:rPr lang="en-GB" sz="1500" baseline="0" dirty="0"/>
                        <a:t> square (data may need grouping)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 square if variable grouped into discrete classes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161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test whether two variables are </a:t>
                      </a:r>
                      <a:r>
                        <a:rPr lang="en-GB" sz="1500" i="1" dirty="0"/>
                        <a:t>associated</a:t>
                      </a:r>
                      <a:r>
                        <a:rPr lang="en-GB" sz="1500" i="1" baseline="0" dirty="0"/>
                        <a:t> 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Cramer’s V and Phi (both variables must be dichotomous)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8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9094" y="602503"/>
            <a:ext cx="8686800" cy="1097280"/>
          </a:xfrm>
        </p:spPr>
        <p:txBody>
          <a:bodyPr/>
          <a:lstStyle/>
          <a:p>
            <a:r>
              <a:rPr lang="en-US" b="1" dirty="0"/>
              <a:t>Table 12.5 (2 of </a:t>
            </a:r>
            <a:r>
              <a:rPr lang="en-US" b="1" dirty="0" smtClean="0"/>
              <a:t>5)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Statistics to examine </a:t>
            </a:r>
            <a:r>
              <a:rPr lang="en-US" dirty="0"/>
              <a:t>relationships, differences and trends </a:t>
            </a:r>
            <a:r>
              <a:rPr lang="en-US" b="1" dirty="0"/>
              <a:t>by data type: A summary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97720"/>
              </p:ext>
            </p:extLst>
          </p:nvPr>
        </p:nvGraphicFramePr>
        <p:xfrm>
          <a:off x="491998" y="2032774"/>
          <a:ext cx="8271002" cy="35532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20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Categorical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Numerical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Nominal (Descriptive)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>
                          <a:solidFill>
                            <a:schemeClr val="bg1"/>
                          </a:solidFill>
                        </a:rPr>
                        <a:t>Ordinal (Ranked)</a:t>
                      </a:r>
                      <a:endParaRPr lang="en-GB" sz="15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919879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test whether two groups (categories)</a:t>
                      </a:r>
                      <a:r>
                        <a:rPr lang="en-GB" sz="1500" baseline="0" dirty="0"/>
                        <a:t> are </a:t>
                      </a:r>
                      <a:r>
                        <a:rPr lang="en-GB" sz="1500" i="1" baseline="0" dirty="0"/>
                        <a:t>different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Kolmogorov-Smirnov (data may need grouping) or</a:t>
                      </a:r>
                    </a:p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Man-Whitney </a:t>
                      </a:r>
                      <a:r>
                        <a:rPr lang="en-GB" sz="15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 </a:t>
                      </a:r>
                      <a:r>
                        <a:rPr lang="en-GB" sz="15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-test or paired </a:t>
                      </a:r>
                      <a:r>
                        <a:rPr lang="en-US" sz="15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-test (often used to test for changes over time) or Mann-Whitney </a:t>
                      </a:r>
                      <a:r>
                        <a:rPr lang="en-US" sz="15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(where data skewed or a small sample)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test whether three or more groups (categories)</a:t>
                      </a:r>
                      <a:r>
                        <a:rPr lang="en-GB" sz="1500" baseline="0" dirty="0"/>
                        <a:t> are </a:t>
                      </a:r>
                      <a:r>
                        <a:rPr lang="en-GB" sz="1500" i="1" baseline="0" dirty="0"/>
                        <a:t>different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Analysis of variance (ANOVA)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ption"/>
          <p:cNvSpPr txBox="1">
            <a:spLocks/>
          </p:cNvSpPr>
          <p:nvPr/>
        </p:nvSpPr>
        <p:spPr>
          <a:xfrm>
            <a:off x="381000" y="5647853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2502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9094" y="602503"/>
            <a:ext cx="8686800" cy="1097280"/>
          </a:xfrm>
        </p:spPr>
        <p:txBody>
          <a:bodyPr/>
          <a:lstStyle/>
          <a:p>
            <a:r>
              <a:rPr lang="en-US" b="1" dirty="0"/>
              <a:t>Table 12.5 (3 of 5)</a:t>
            </a:r>
            <a:br>
              <a:rPr lang="en-US" b="1" dirty="0"/>
            </a:br>
            <a:r>
              <a:rPr lang="en-US" b="1" dirty="0"/>
              <a:t>Statistics to examine </a:t>
            </a:r>
            <a:r>
              <a:rPr lang="en-US" dirty="0"/>
              <a:t>relationships, differences and trends </a:t>
            </a:r>
            <a:r>
              <a:rPr lang="en-US" b="1" dirty="0"/>
              <a:t>by data type: A summary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998" y="2032774"/>
          <a:ext cx="8271002" cy="37798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20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Categorical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Numerical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Nominal (Descriptive)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>
                          <a:solidFill>
                            <a:schemeClr val="bg1"/>
                          </a:solidFill>
                        </a:rPr>
                        <a:t>Ordinal (Ranked)</a:t>
                      </a:r>
                      <a:endParaRPr lang="en-GB" sz="15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919879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assess the </a:t>
                      </a:r>
                      <a:r>
                        <a:rPr lang="en-GB" sz="1500" i="1" dirty="0"/>
                        <a:t>strength of relationship</a:t>
                      </a:r>
                      <a:r>
                        <a:rPr lang="en-GB" sz="1500" dirty="0"/>
                        <a:t> between two variables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Spearman’s rank correlation coefficient or Kendall’s rank order correlation coefficient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Pearson’s product moment correlation coefficient (PMCC)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assess the strength of a relationship between one dependent and one independent variable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Coefficient of determination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ption"/>
          <p:cNvSpPr txBox="1">
            <a:spLocks/>
          </p:cNvSpPr>
          <p:nvPr/>
        </p:nvSpPr>
        <p:spPr>
          <a:xfrm>
            <a:off x="433388" y="5875563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Mark Saunders, Philip Lewis and Adrian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613461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9094" y="602503"/>
            <a:ext cx="8686800" cy="1097280"/>
          </a:xfrm>
        </p:spPr>
        <p:txBody>
          <a:bodyPr/>
          <a:lstStyle/>
          <a:p>
            <a:r>
              <a:rPr lang="en-US" b="1" dirty="0"/>
              <a:t>Table 12.5 (4 of 5)</a:t>
            </a:r>
            <a:br>
              <a:rPr lang="en-US" b="1" dirty="0"/>
            </a:br>
            <a:r>
              <a:rPr lang="en-US" b="1" dirty="0"/>
              <a:t>Statistics to examine </a:t>
            </a:r>
            <a:r>
              <a:rPr lang="en-US" dirty="0"/>
              <a:t>relationships, differences and trends </a:t>
            </a:r>
            <a:r>
              <a:rPr lang="en-US" b="1" dirty="0"/>
              <a:t>by data type: A summary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998" y="2032774"/>
          <a:ext cx="8271002" cy="39322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20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Categorical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Numerical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Nominal (Descriptive)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>
                          <a:solidFill>
                            <a:schemeClr val="bg1"/>
                          </a:solidFill>
                        </a:rPr>
                        <a:t>Ordinal (Ranked)</a:t>
                      </a:r>
                      <a:endParaRPr lang="en-GB" sz="15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298579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assess the strength of a relationship between one dependent and two or more independent variables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Coefficient of multiple determination</a:t>
                      </a:r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</a:t>
                      </a:r>
                      <a:r>
                        <a:rPr lang="en-GB" sz="1500" i="1" dirty="0"/>
                        <a:t>predict </a:t>
                      </a:r>
                      <a:r>
                        <a:rPr lang="en-GB" sz="1500" dirty="0"/>
                        <a:t>the value of a dependent variable from one or more independent variables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Regression equation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explore </a:t>
                      </a:r>
                      <a:r>
                        <a:rPr lang="en-GB" sz="1500" i="1" dirty="0"/>
                        <a:t>relative change</a:t>
                      </a:r>
                      <a:r>
                        <a:rPr lang="en-GB" sz="1500" dirty="0"/>
                        <a:t> over time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Index numbers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64310"/>
                  </a:ext>
                </a:extLst>
              </a:tr>
            </a:tbl>
          </a:graphicData>
        </a:graphic>
      </p:graphicFrame>
      <p:sp>
        <p:nvSpPr>
          <p:cNvPr id="5" name="Caption"/>
          <p:cNvSpPr txBox="1">
            <a:spLocks/>
          </p:cNvSpPr>
          <p:nvPr/>
        </p:nvSpPr>
        <p:spPr>
          <a:xfrm>
            <a:off x="423289" y="6046053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Mark Saunders, Philip Lewis and Adrian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1571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39094" y="602503"/>
            <a:ext cx="8686800" cy="1097280"/>
          </a:xfrm>
        </p:spPr>
        <p:txBody>
          <a:bodyPr/>
          <a:lstStyle/>
          <a:p>
            <a:r>
              <a:rPr lang="en-US" b="1" dirty="0"/>
              <a:t>Table 12.5 (5 of 5)</a:t>
            </a:r>
            <a:br>
              <a:rPr lang="en-US" b="1" dirty="0"/>
            </a:br>
            <a:r>
              <a:rPr lang="en-US" b="1" dirty="0"/>
              <a:t>Statistics to examine </a:t>
            </a:r>
            <a:r>
              <a:rPr lang="en-US" dirty="0"/>
              <a:t>relationships, differences and trends </a:t>
            </a:r>
            <a:r>
              <a:rPr lang="en-US" b="1" dirty="0"/>
              <a:t>by data type: A summary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998" y="2032774"/>
          <a:ext cx="8271002" cy="24070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204"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Categorical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Numerical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Nominal (Descriptive)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baseline="0" dirty="0">
                          <a:solidFill>
                            <a:schemeClr val="bg1"/>
                          </a:solidFill>
                        </a:rPr>
                        <a:t>Ordinal (Ranked)</a:t>
                      </a:r>
                      <a:endParaRPr lang="en-GB" sz="15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i="0" dirty="0"/>
                        <a:t>To compare </a:t>
                      </a:r>
                      <a:r>
                        <a:rPr lang="en-GB" sz="1500" i="1" dirty="0"/>
                        <a:t>relative changes</a:t>
                      </a:r>
                      <a:r>
                        <a:rPr lang="en-GB" sz="1500" i="0" dirty="0"/>
                        <a:t> over time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Index numbers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683"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To determine the trend over time of a series of data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500" dirty="0"/>
                        <a:t>Time series, moving averages or regression equation (regression analysis)</a:t>
                      </a:r>
                    </a:p>
                  </a:txBody>
                  <a:tcPr marL="85965" marR="85965" marT="42982" marB="429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64310"/>
                  </a:ext>
                </a:extLst>
              </a:tr>
            </a:tbl>
          </a:graphicData>
        </a:graphic>
      </p:graphicFrame>
      <p:sp>
        <p:nvSpPr>
          <p:cNvPr id="5" name="Caption"/>
          <p:cNvSpPr txBox="1">
            <a:spLocks/>
          </p:cNvSpPr>
          <p:nvPr/>
        </p:nvSpPr>
        <p:spPr>
          <a:xfrm>
            <a:off x="415945" y="4510135"/>
            <a:ext cx="32004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Mark Saunders, Philip Lewis and Adrian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92449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2"/>
          <a:stretch/>
        </p:blipFill>
        <p:spPr>
          <a:xfrm>
            <a:off x="1676401" y="1295400"/>
            <a:ext cx="6124222" cy="4800600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Type I and Type II errors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18624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12.15</a:t>
            </a:r>
            <a:r>
              <a:rPr lang="en-US" sz="3400" b="0" dirty="0"/>
              <a:t/>
            </a:r>
            <a:br>
              <a:rPr lang="en-US" sz="3400" b="0" dirty="0"/>
            </a:br>
            <a:r>
              <a:rPr lang="en-US" dirty="0" smtClean="0"/>
              <a:t>Interpreting </a:t>
            </a:r>
            <a:r>
              <a:rPr lang="en-US" dirty="0"/>
              <a:t>the correlation coefficient</a:t>
            </a:r>
            <a:br>
              <a:rPr lang="en-US" dirty="0"/>
            </a:b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8" y="2581483"/>
            <a:ext cx="8277944" cy="1695033"/>
          </a:xfrm>
          <a:prstGeom prst="rect">
            <a:avLst/>
          </a:prstGeom>
        </p:spPr>
      </p:pic>
      <p:sp>
        <p:nvSpPr>
          <p:cNvPr id="5" name="Caption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8001000" cy="304800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Developed from earlier editions, Hair et al., (2014)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862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12.1 (2 of 2)</a:t>
            </a:r>
            <a:br>
              <a:rPr lang="en-US" sz="3400" b="1" dirty="0"/>
            </a:br>
            <a:r>
              <a:rPr lang="en-US" sz="3400" b="1" dirty="0"/>
              <a:t>Defining the data type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0" y="1529644"/>
            <a:ext cx="8299470" cy="46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codebook for a variable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Examine the data and establish broad categories.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Subdivide the broad categories into increasingly specific subcategories dependent on </a:t>
            </a:r>
            <a:r>
              <a:rPr lang="en-GB" sz="2000" dirty="0"/>
              <a:t>your intended analyses.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Allocate codes to all categories at the most precise level of detail required.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Note the actual responses that are allocated to each category and produce a codebook.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Ensure that those categories that may need to be aggregated are given adjacent codes </a:t>
            </a:r>
            <a:r>
              <a:rPr lang="en-GB" sz="2000" dirty="0"/>
              <a:t>to facilitate re-coding.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3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missing data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data were not required from the respondent, perhaps because of a skip generated </a:t>
            </a:r>
            <a:r>
              <a:rPr lang="en-GB" sz="2000" dirty="0"/>
              <a:t>by a filter question in a questionnaire;</a:t>
            </a:r>
          </a:p>
          <a:p>
            <a:r>
              <a:rPr lang="en-US" sz="2000" dirty="0"/>
              <a:t>the respondent refused to answer the question (a non-response);</a:t>
            </a:r>
          </a:p>
          <a:p>
            <a:r>
              <a:rPr lang="en-US" sz="2000" dirty="0"/>
              <a:t>the respondent did not know the answer or did not have an opinion. Sometimes this is treated as implying an answer; on other occasions it is treated as missing data;</a:t>
            </a:r>
          </a:p>
          <a:p>
            <a:r>
              <a:rPr lang="en-US" sz="2000" dirty="0"/>
              <a:t>the respondent may have missed a question by mistake, or the respondent’s answer </a:t>
            </a:r>
            <a:r>
              <a:rPr lang="en-GB" sz="2000" dirty="0"/>
              <a:t>may be unclear;</a:t>
            </a:r>
          </a:p>
          <a:p>
            <a:r>
              <a:rPr lang="en-US" sz="2000" dirty="0"/>
              <a:t>leaving part of a question in a survey blank implies an answer; in such cases the data are not classified as missing.</a:t>
            </a:r>
          </a:p>
        </p:txBody>
      </p:sp>
    </p:spTree>
    <p:extLst>
      <p:ext uri="{BB962C8B-B14F-4D97-AF65-F5344CB8AC3E}">
        <p14:creationId xmlns:p14="http://schemas.microsoft.com/office/powerpoint/2010/main" val="22883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85253"/>
            <a:ext cx="8229600" cy="1097280"/>
          </a:xfrm>
        </p:spPr>
        <p:txBody>
          <a:bodyPr/>
          <a:lstStyle/>
          <a:p>
            <a:r>
              <a:rPr lang="en-US" b="1" dirty="0"/>
              <a:t>Table 12.1 </a:t>
            </a:r>
            <a:br>
              <a:rPr lang="en-US" b="1" dirty="0"/>
            </a:br>
            <a:r>
              <a:rPr lang="en-US" b="1" dirty="0"/>
              <a:t>A simple data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17340"/>
            <a:ext cx="8312727" cy="14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" y="1219200"/>
            <a:ext cx="8274475" cy="4807197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143347"/>
            <a:ext cx="8229600" cy="1066800"/>
          </a:xfrm>
        </p:spPr>
        <p:txBody>
          <a:bodyPr/>
          <a:lstStyle/>
          <a:p>
            <a:r>
              <a:rPr lang="en-US" sz="3400" b="1" dirty="0"/>
              <a:t>Figure 12.2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Bar </a:t>
            </a:r>
            <a:r>
              <a:rPr lang="en-US" dirty="0" smtClean="0"/>
              <a:t>graph</a:t>
            </a:r>
            <a:endParaRPr lang="en-US" sz="3400" b="1" dirty="0"/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999653" y="5943600"/>
            <a:ext cx="8001000" cy="304800"/>
          </a:xfrm>
        </p:spPr>
        <p:txBody>
          <a:bodyPr/>
          <a:lstStyle/>
          <a:p>
            <a:r>
              <a:rPr lang="en-US" i="1" dirty="0"/>
              <a:t>Source: </a:t>
            </a:r>
            <a:r>
              <a:rPr lang="en-US" dirty="0"/>
              <a:t>Adapted from Eurostat (2017) © European Communities 2017. Reproduced with permission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7280"/>
          </a:xfrm>
        </p:spPr>
        <p:txBody>
          <a:bodyPr/>
          <a:lstStyle/>
          <a:p>
            <a:r>
              <a:rPr lang="en-US" b="1" dirty="0"/>
              <a:t>Table 12.2 (1 of 4)</a:t>
            </a:r>
            <a:br>
              <a:rPr lang="en-US" b="1" dirty="0"/>
            </a:br>
            <a:r>
              <a:rPr lang="en-US" b="1" dirty="0"/>
              <a:t>Data presentation by data type: A summary </a:t>
            </a:r>
          </a:p>
        </p:txBody>
      </p:sp>
      <p:sp>
        <p:nvSpPr>
          <p:cNvPr id="7" name="Caption"/>
          <p:cNvSpPr txBox="1">
            <a:spLocks/>
          </p:cNvSpPr>
          <p:nvPr/>
        </p:nvSpPr>
        <p:spPr>
          <a:xfrm>
            <a:off x="359118" y="5715000"/>
            <a:ext cx="8001000" cy="304800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</a:t>
            </a:r>
            <a:r>
              <a:rPr lang="en-US" sz="800" dirty="0" err="1"/>
              <a:t>Thornhill</a:t>
            </a:r>
            <a:r>
              <a:rPr lang="en-US" sz="800" dirty="0"/>
              <a:t>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849304"/>
            <a:ext cx="8312727" cy="36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3096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564</TotalTime>
  <Words>992</Words>
  <Application>Microsoft Office PowerPoint</Application>
  <PresentationFormat>On-screen Show (4:3)</PresentationFormat>
  <Paragraphs>152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Figure 12.1 (1 of 2) Defining the data type </vt:lpstr>
      <vt:lpstr>Figure 12.1 (2 of 2) Defining the data type </vt:lpstr>
      <vt:lpstr>Creating a codebook for a variable </vt:lpstr>
      <vt:lpstr>Reasons for missing data</vt:lpstr>
      <vt:lpstr>Table 12.1  A simple data matrix</vt:lpstr>
      <vt:lpstr>Figure 12.2   Bar graph</vt:lpstr>
      <vt:lpstr>Table 12.2 (1 of 4) Data presentation by data type: A summary </vt:lpstr>
      <vt:lpstr>Table 12.2 (2 of 4) Data presentation by data type: A summary </vt:lpstr>
      <vt:lpstr>Table 12.2 (3 of 4) Data presentation by data type: A summary </vt:lpstr>
      <vt:lpstr>Table 12.2 (4 of 4) Data presentation by data type: A summary </vt:lpstr>
      <vt:lpstr>Figure 12.3 Bar graph (data reordered)</vt:lpstr>
      <vt:lpstr>Word cloud </vt:lpstr>
      <vt:lpstr>Figure 12.4  Histogram</vt:lpstr>
      <vt:lpstr>Figure 12.5  Pictogram</vt:lpstr>
      <vt:lpstr>Figure 12.6  Line graph</vt:lpstr>
      <vt:lpstr>Figure 12.7  Frequency polygons showing distributions of values </vt:lpstr>
      <vt:lpstr>Figure 12.8  Annotated box plot </vt:lpstr>
      <vt:lpstr>Table 12.3  Contingency table: Number of insurance claims by gender, 2018</vt:lpstr>
      <vt:lpstr>Figure 12.9  Multiple bar graph </vt:lpstr>
      <vt:lpstr>Figure 12.10 Percentage component bar graph </vt:lpstr>
      <vt:lpstr>Figure 12.11 Stacked bar graph </vt:lpstr>
      <vt:lpstr>Figure 12.12 Scatter graph </vt:lpstr>
      <vt:lpstr>Table 12.4 (1 of 3) Descriptive statistics by data type: a summary </vt:lpstr>
      <vt:lpstr>Table 12.4 (2 of 3) Descriptive statistics by data type: a summary </vt:lpstr>
      <vt:lpstr>Table 12.4 (3 of 3) Descriptive statistics by data type: a summary </vt:lpstr>
      <vt:lpstr> Histogram</vt:lpstr>
      <vt:lpstr>Figure 12.13 Annotated frequency polygon showing a normal distribution</vt:lpstr>
      <vt:lpstr>Table 12.5 (1 of 5) Statistics to examine relationships, differences and trends by data type: A summary </vt:lpstr>
      <vt:lpstr>Table 12.5 (2 of 5) Statistics to examine relationships, differences and trends by data type: A summary </vt:lpstr>
      <vt:lpstr>Table 12.5 (3 of 5) Statistics to examine relationships, differences and trends by data type: A summary </vt:lpstr>
      <vt:lpstr>Table 12.5 (4 of 5) Statistics to examine relationships, differences and trends by data type: A summary </vt:lpstr>
      <vt:lpstr>Table 12.5 (5 of 5) Statistics to examine relationships, differences and trends by data type: A summary </vt:lpstr>
      <vt:lpstr>Figure 12.14 Type I and Type II errors</vt:lpstr>
      <vt:lpstr>Figure 12.15 Interpreting the correlation coefficient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226</cp:revision>
  <dcterms:created xsi:type="dcterms:W3CDTF">2014-07-14T20:04:21Z</dcterms:created>
  <dcterms:modified xsi:type="dcterms:W3CDTF">2019-06-08T09:58:36Z</dcterms:modified>
  <cp:category/>
</cp:coreProperties>
</file>