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319" r:id="rId3"/>
    <p:sldId id="346" r:id="rId4"/>
    <p:sldId id="347" r:id="rId5"/>
    <p:sldId id="320" r:id="rId6"/>
    <p:sldId id="332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48" r:id="rId20"/>
    <p:sldId id="361" r:id="rId21"/>
    <p:sldId id="362" r:id="rId22"/>
    <p:sldId id="363" r:id="rId23"/>
    <p:sldId id="365" r:id="rId24"/>
    <p:sldId id="364" r:id="rId25"/>
    <p:sldId id="366" r:id="rId26"/>
    <p:sldId id="3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5948" initials="S" lastIdx="1" clrIdx="0">
    <p:extLst>
      <p:ext uri="{19B8F6BF-5375-455C-9EA6-DF929625EA0E}">
        <p15:presenceInfo xmlns:p15="http://schemas.microsoft.com/office/powerpoint/2012/main" userId="00594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4172" autoAdjust="0"/>
  </p:normalViewPr>
  <p:slideViewPr>
    <p:cSldViewPr>
      <p:cViewPr varScale="1">
        <p:scale>
          <a:sx n="105" d="100"/>
          <a:sy n="105" d="100"/>
        </p:scale>
        <p:origin x="19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1</a:t>
            </a:r>
            <a:r>
              <a:rPr lang="en-US" dirty="0"/>
              <a:t>1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Collecting primary data using questionnaires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Rating question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399"/>
            <a:ext cx="2743200" cy="55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84750"/>
            <a:ext cx="2919413" cy="10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1097280"/>
          </a:xfrm>
        </p:spPr>
        <p:txBody>
          <a:bodyPr/>
          <a:lstStyle/>
          <a:p>
            <a:r>
              <a:rPr lang="en-US" b="1" dirty="0"/>
              <a:t>Table 11.3 (1 of 4)</a:t>
            </a:r>
            <a:br>
              <a:rPr lang="en-US" b="1" dirty="0"/>
            </a:br>
            <a:r>
              <a:rPr lang="en-US" dirty="0"/>
              <a:t>Response categories for different types of rating questions: agreement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99288" y="6118300"/>
            <a:ext cx="3477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Tharenou</a:t>
            </a:r>
            <a:r>
              <a:rPr lang="en-US" sz="800" dirty="0"/>
              <a:t> et al. (2007) and authors' experience</a:t>
            </a:r>
            <a:endParaRPr lang="en-GB" sz="2000" dirty="0" err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786295"/>
            <a:ext cx="8312727" cy="4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3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1097280"/>
          </a:xfrm>
        </p:spPr>
        <p:txBody>
          <a:bodyPr/>
          <a:lstStyle/>
          <a:p>
            <a:r>
              <a:rPr lang="en-US" b="1" dirty="0"/>
              <a:t>Table 11.3 (2 of 4)</a:t>
            </a:r>
            <a:br>
              <a:rPr lang="en-US" b="1" dirty="0"/>
            </a:br>
            <a:r>
              <a:rPr lang="en-US" dirty="0"/>
              <a:t>Response categories for different types of rating questions: amount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99288" y="5827776"/>
            <a:ext cx="3477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Tharenou</a:t>
            </a:r>
            <a:r>
              <a:rPr lang="en-US" sz="800" dirty="0"/>
              <a:t> et al. (2007) and authors' experience</a:t>
            </a:r>
            <a:endParaRPr lang="en-GB" sz="2000" dirty="0" err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09800"/>
            <a:ext cx="8312727" cy="35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8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1097280"/>
          </a:xfrm>
        </p:spPr>
        <p:txBody>
          <a:bodyPr/>
          <a:lstStyle/>
          <a:p>
            <a:r>
              <a:rPr lang="en-US" b="1" dirty="0"/>
              <a:t>Table 11.3 (3 of 4)</a:t>
            </a:r>
            <a:br>
              <a:rPr lang="en-US" b="1" dirty="0"/>
            </a:br>
            <a:r>
              <a:rPr lang="en-US" dirty="0"/>
              <a:t>Response categories for different types of rating questions: frequency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99288" y="6109156"/>
            <a:ext cx="3477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Tharenou</a:t>
            </a:r>
            <a:r>
              <a:rPr lang="en-US" sz="800" dirty="0"/>
              <a:t> et al. (2007) and authors' experience</a:t>
            </a:r>
            <a:endParaRPr lang="en-GB" sz="2000" dirty="0" err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028413"/>
            <a:ext cx="8312727" cy="40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1097280"/>
          </a:xfrm>
        </p:spPr>
        <p:txBody>
          <a:bodyPr/>
          <a:lstStyle/>
          <a:p>
            <a:r>
              <a:rPr lang="en-US" b="1" dirty="0"/>
              <a:t>Table 11.3 (4 of 4)</a:t>
            </a:r>
            <a:br>
              <a:rPr lang="en-US" b="1" dirty="0"/>
            </a:br>
            <a:r>
              <a:rPr lang="en-US" dirty="0"/>
              <a:t>Response categories for different types of rating questions: likelihood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99288" y="5830824"/>
            <a:ext cx="3477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Tharenou</a:t>
            </a:r>
            <a:r>
              <a:rPr lang="en-US" sz="800" dirty="0"/>
              <a:t> et al. (2007) and authors' experience</a:t>
            </a:r>
            <a:endParaRPr lang="en-GB" sz="2000" dirty="0" err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50893"/>
            <a:ext cx="8312727" cy="35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Quantity question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534400" cy="183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0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Matrix question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685800" y="5208498"/>
            <a:ext cx="46137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Question created by </a:t>
            </a:r>
            <a:r>
              <a:rPr lang="en-US" sz="800" dirty="0" err="1"/>
              <a:t>SurveyMonkey</a:t>
            </a:r>
            <a:r>
              <a:rPr lang="en-US" sz="800" dirty="0"/>
              <a:t> Inc. (2018) San Mateo. Reproduced with permission</a:t>
            </a:r>
            <a:endParaRPr lang="en-GB" sz="2000" dirty="0" err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4" y="1143000"/>
            <a:ext cx="8004676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8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097280"/>
          </a:xfrm>
        </p:spPr>
        <p:txBody>
          <a:bodyPr/>
          <a:lstStyle/>
          <a:p>
            <a:r>
              <a:rPr lang="en-US" b="1" dirty="0"/>
              <a:t>Table 11.4 </a:t>
            </a:r>
            <a:br>
              <a:rPr lang="en-US" b="1" dirty="0"/>
            </a:br>
            <a:r>
              <a:rPr lang="en-US" b="1" dirty="0"/>
              <a:t>Translation techniques for questionnaires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784" y="5791200"/>
            <a:ext cx="8386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i="1" dirty="0">
                <a:latin typeface="+mj-lt"/>
              </a:rPr>
              <a:t>Source: </a:t>
            </a:r>
            <a:r>
              <a:rPr lang="en-IN" sz="800" dirty="0">
                <a:latin typeface="+mj-lt"/>
              </a:rPr>
              <a:t>Developed from </a:t>
            </a:r>
            <a:r>
              <a:rPr lang="en-IN" sz="800" dirty="0" err="1">
                <a:latin typeface="+mj-lt"/>
              </a:rPr>
              <a:t>Usunier</a:t>
            </a:r>
            <a:r>
              <a:rPr lang="en-IN" sz="800" dirty="0">
                <a:latin typeface="+mj-lt"/>
              </a:rPr>
              <a:t> et al. (2017) ‘Translation techniques for questionnaires’ in International and Cross-Cultural Management Research. Copyright </a:t>
            </a:r>
            <a:r>
              <a:rPr lang="en-IN" sz="800" dirty="0" smtClean="0">
                <a:latin typeface="+mj-lt"/>
              </a:rPr>
              <a:t>© </a:t>
            </a:r>
            <a:r>
              <a:rPr lang="en-US" sz="800" dirty="0" smtClean="0">
                <a:latin typeface="+mj-lt"/>
              </a:rPr>
              <a:t>2017 </a:t>
            </a:r>
            <a:r>
              <a:rPr lang="en-US" sz="800" dirty="0">
                <a:latin typeface="+mj-lt"/>
              </a:rPr>
              <a:t>Sage Publications, reprinted with permission</a:t>
            </a:r>
            <a:endParaRPr lang="en-IN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600200"/>
            <a:ext cx="8312727" cy="40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Coding questions</a:t>
            </a:r>
            <a:endParaRPr lang="en-US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2400" y="1481898"/>
            <a:ext cx="8831591" cy="2556702"/>
            <a:chOff x="673100" y="2771775"/>
            <a:chExt cx="7797800" cy="22574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771775"/>
              <a:ext cx="7797800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051300"/>
              <a:ext cx="6178550" cy="97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14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11.2 (1 of 2)</a:t>
            </a:r>
            <a:br>
              <a:rPr lang="en-US" sz="3400" b="1" dirty="0"/>
            </a:br>
            <a:r>
              <a:rPr lang="en-US" sz="3400" b="1" dirty="0"/>
              <a:t>Structure of a covering email or letter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93920"/>
            <a:ext cx="7696200" cy="51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(1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should:</a:t>
            </a:r>
          </a:p>
          <a:p>
            <a:pPr marL="438150" indent="-438150">
              <a:buNone/>
            </a:pPr>
            <a:r>
              <a:rPr lang="en-GB" b="1" dirty="0">
                <a:solidFill>
                  <a:srgbClr val="007FA3"/>
                </a:solidFill>
              </a:rPr>
              <a:t>11.1 </a:t>
            </a:r>
            <a:r>
              <a:rPr lang="en-AU" dirty="0"/>
              <a:t>understand the advantages and disadvantages of questionnaires as a data collection method;</a:t>
            </a:r>
            <a:endParaRPr lang="en-GB" b="1" dirty="0">
              <a:solidFill>
                <a:srgbClr val="007FA3"/>
              </a:solidFill>
            </a:endParaRPr>
          </a:p>
          <a:p>
            <a:pPr marL="438150" indent="-438150">
              <a:buNone/>
            </a:pPr>
            <a:r>
              <a:rPr lang="en-GB" b="1" dirty="0">
                <a:solidFill>
                  <a:srgbClr val="007FA3"/>
                </a:solidFill>
              </a:rPr>
              <a:t>11.2</a:t>
            </a:r>
            <a:r>
              <a:rPr lang="en-GB" dirty="0"/>
              <a:t> </a:t>
            </a:r>
            <a:r>
              <a:rPr lang="en-AU" dirty="0"/>
              <a:t>be aware of a range of self-completed (Internet, SMS, postal, delivery and collection) and researcher-completed (telephone, face-to-face) questionnaires;</a:t>
            </a:r>
          </a:p>
          <a:p>
            <a:pPr marL="438150" indent="-438150">
              <a:buNone/>
            </a:pPr>
            <a:r>
              <a:rPr lang="en-GB" b="1" dirty="0">
                <a:solidFill>
                  <a:srgbClr val="007FA3"/>
                </a:solidFill>
              </a:rPr>
              <a:t>11.3</a:t>
            </a:r>
            <a:r>
              <a:rPr lang="en-GB" dirty="0"/>
              <a:t> </a:t>
            </a:r>
            <a:r>
              <a:rPr lang="en-AU" dirty="0"/>
              <a:t>be aware of the possible need to combine data collection methods within a research project;</a:t>
            </a:r>
          </a:p>
          <a:p>
            <a:pPr marL="438150" indent="-438150">
              <a:buNone/>
            </a:pPr>
            <a:r>
              <a:rPr lang="en-GB" b="1" dirty="0">
                <a:solidFill>
                  <a:srgbClr val="007FA3"/>
                </a:solidFill>
              </a:rPr>
              <a:t>11.4</a:t>
            </a:r>
            <a:r>
              <a:rPr lang="en-GB" dirty="0"/>
              <a:t> </a:t>
            </a:r>
            <a:r>
              <a:rPr lang="en-AU" dirty="0"/>
              <a:t>be able to select and justify the use of appropriate questionnaire methods for a variety of research scenarios;</a:t>
            </a:r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11.2 (2 of 2)</a:t>
            </a:r>
            <a:br>
              <a:rPr lang="en-US" sz="3400" b="1" dirty="0"/>
            </a:br>
            <a:r>
              <a:rPr lang="en-US" dirty="0"/>
              <a:t>Structure of a covering email or letter</a:t>
            </a:r>
            <a:endParaRPr lang="en-US" sz="3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5" y="1520184"/>
            <a:ext cx="8051164" cy="47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81000" y="579120"/>
            <a:ext cx="8229600" cy="1097280"/>
          </a:xfrm>
        </p:spPr>
        <p:txBody>
          <a:bodyPr/>
          <a:lstStyle/>
          <a:p>
            <a:r>
              <a:rPr lang="en-US" b="1" dirty="0"/>
              <a:t>Table 11.5 (1 of 4)</a:t>
            </a:r>
            <a:br>
              <a:rPr lang="en-US" b="1" dirty="0"/>
            </a:br>
            <a:r>
              <a:rPr lang="en-US" b="1" dirty="0"/>
              <a:t>Relative impact of strategies for raising postal questionnaire response rates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75877" y="6041136"/>
            <a:ext cx="42723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Anseel</a:t>
            </a:r>
            <a:r>
              <a:rPr lang="en-US" sz="800" dirty="0"/>
              <a:t> et al. 2010; Edwards et al. 2002; </a:t>
            </a:r>
            <a:r>
              <a:rPr lang="en-US" sz="800" dirty="0" err="1"/>
              <a:t>Mellahi</a:t>
            </a:r>
            <a:r>
              <a:rPr lang="en-US" sz="800" dirty="0"/>
              <a:t> and Harris 2016</a:t>
            </a:r>
            <a:endParaRPr lang="en-GB" sz="2000" dirty="0" err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079612"/>
            <a:ext cx="8312727" cy="39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81000" y="579120"/>
            <a:ext cx="8229600" cy="1097280"/>
          </a:xfrm>
        </p:spPr>
        <p:txBody>
          <a:bodyPr/>
          <a:lstStyle/>
          <a:p>
            <a:r>
              <a:rPr lang="en-US" b="1" dirty="0"/>
              <a:t>Table 11.5 (2 of 4)</a:t>
            </a:r>
            <a:br>
              <a:rPr lang="en-US" b="1" dirty="0"/>
            </a:br>
            <a:r>
              <a:rPr lang="en-US" b="1" dirty="0"/>
              <a:t>Relative impact of strategies for raising postal questionnaire response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1766774"/>
            <a:ext cx="8068251" cy="435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482557" y="6144768"/>
            <a:ext cx="42723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Anseel</a:t>
            </a:r>
            <a:r>
              <a:rPr lang="en-US" sz="800" dirty="0"/>
              <a:t> et al. 2010; Edwards et al. 2002; </a:t>
            </a:r>
            <a:r>
              <a:rPr lang="en-US" sz="800" dirty="0" err="1"/>
              <a:t>Mellahi</a:t>
            </a:r>
            <a:r>
              <a:rPr lang="en-US" sz="800" dirty="0"/>
              <a:t> and Harris 2016</a:t>
            </a:r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240763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81000" y="579120"/>
            <a:ext cx="8229600" cy="1097280"/>
          </a:xfrm>
        </p:spPr>
        <p:txBody>
          <a:bodyPr/>
          <a:lstStyle/>
          <a:p>
            <a:r>
              <a:rPr lang="en-US" b="1" dirty="0"/>
              <a:t>Table 11.5 (3 of 4)</a:t>
            </a:r>
            <a:br>
              <a:rPr lang="en-US" b="1" dirty="0"/>
            </a:br>
            <a:r>
              <a:rPr lang="en-US" b="1" dirty="0"/>
              <a:t>Relative impact of strategies for raising postal questionnaire response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97000"/>
            <a:ext cx="8312727" cy="303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75877" y="5410200"/>
            <a:ext cx="42723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Anseel</a:t>
            </a:r>
            <a:r>
              <a:rPr lang="en-US" sz="800" dirty="0"/>
              <a:t> et al. 2010; Edwards et al. 2002; </a:t>
            </a:r>
            <a:r>
              <a:rPr lang="en-US" sz="800" dirty="0" err="1"/>
              <a:t>Mellahi</a:t>
            </a:r>
            <a:r>
              <a:rPr lang="en-US" sz="800" dirty="0"/>
              <a:t> and Harris 2016</a:t>
            </a:r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269216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81000" y="579120"/>
            <a:ext cx="8229600" cy="1097280"/>
          </a:xfrm>
        </p:spPr>
        <p:txBody>
          <a:bodyPr/>
          <a:lstStyle/>
          <a:p>
            <a:r>
              <a:rPr lang="en-US" b="1" dirty="0"/>
              <a:t>Table 11.5 (4 of 4)</a:t>
            </a:r>
            <a:br>
              <a:rPr lang="en-US" b="1" dirty="0"/>
            </a:br>
            <a:r>
              <a:rPr lang="en-US" b="1" dirty="0"/>
              <a:t>Relative impact of strategies for raising postal questionnaire response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883921"/>
            <a:ext cx="8312727" cy="4212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75877" y="6109156"/>
            <a:ext cx="42723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</a:t>
            </a:r>
            <a:r>
              <a:rPr lang="en-US" sz="800" dirty="0" err="1"/>
              <a:t>Anseel</a:t>
            </a:r>
            <a:r>
              <a:rPr lang="en-US" sz="800" dirty="0"/>
              <a:t> et al. 2010; Edwards et al. 2002; </a:t>
            </a:r>
            <a:r>
              <a:rPr lang="en-US" sz="800" dirty="0" err="1"/>
              <a:t>Mellahi</a:t>
            </a:r>
            <a:r>
              <a:rPr lang="en-US" sz="800" dirty="0"/>
              <a:t> and Harris 2016</a:t>
            </a:r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316601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Request for respondent’s consent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1054100" y="5862935"/>
            <a:ext cx="536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This question was generated using </a:t>
            </a:r>
            <a:r>
              <a:rPr lang="en-US" sz="800" dirty="0" err="1"/>
              <a:t>Qualtrics</a:t>
            </a:r>
            <a:r>
              <a:rPr lang="en-US" sz="800" dirty="0"/>
              <a:t> software, of the </a:t>
            </a:r>
            <a:r>
              <a:rPr lang="en-US" sz="800" dirty="0" err="1"/>
              <a:t>Qualtrics</a:t>
            </a:r>
            <a:r>
              <a:rPr lang="en-US" sz="800" dirty="0"/>
              <a:t> Research Suite. Copyright © 2018</a:t>
            </a:r>
          </a:p>
          <a:p>
            <a:r>
              <a:rPr lang="en-US" sz="800" dirty="0" err="1"/>
              <a:t>Qualtrics</a:t>
            </a:r>
            <a:r>
              <a:rPr lang="en-US" sz="800" dirty="0"/>
              <a:t>. </a:t>
            </a:r>
            <a:r>
              <a:rPr lang="en-US" sz="800" dirty="0" err="1"/>
              <a:t>Qualtrics</a:t>
            </a:r>
            <a:r>
              <a:rPr lang="en-US" sz="800" dirty="0"/>
              <a:t> and all other </a:t>
            </a:r>
            <a:r>
              <a:rPr lang="en-US" sz="800" dirty="0" err="1"/>
              <a:t>Qualtrics</a:t>
            </a:r>
            <a:r>
              <a:rPr lang="en-US" sz="800" dirty="0"/>
              <a:t> product or service names are registered trademarks or trademarks of</a:t>
            </a:r>
          </a:p>
          <a:p>
            <a:r>
              <a:rPr lang="en-US" sz="800" dirty="0" err="1"/>
              <a:t>Qualtrics</a:t>
            </a:r>
            <a:r>
              <a:rPr lang="en-US" sz="800" dirty="0"/>
              <a:t>, Provo, UT, USA. http://www.qualtrics.com . The authors are not affiliated to </a:t>
            </a:r>
            <a:r>
              <a:rPr lang="en-US" sz="800" dirty="0" err="1"/>
              <a:t>Qualtrics</a:t>
            </a:r>
            <a:endParaRPr lang="en-GB" sz="2000" dirty="0" err="1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8368"/>
            <a:ext cx="6119413" cy="48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09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097280"/>
          </a:xfrm>
        </p:spPr>
        <p:txBody>
          <a:bodyPr/>
          <a:lstStyle/>
          <a:p>
            <a:r>
              <a:rPr lang="en-US" dirty="0"/>
              <a:t>Cumulative questionnaires returned by Internet and post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838200" y="6065921"/>
            <a:ext cx="3307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Unpublished data; details of research from Saunders (2012)</a:t>
            </a:r>
            <a:endParaRPr lang="en-GB" sz="2000" dirty="0" err="1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850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9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(2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25" indent="-428625">
              <a:buNone/>
            </a:pPr>
            <a:r>
              <a:rPr lang="en-US" b="1" dirty="0">
                <a:solidFill>
                  <a:srgbClr val="007FA3"/>
                </a:solidFill>
              </a:rPr>
              <a:t>11.5</a:t>
            </a:r>
            <a:r>
              <a:rPr lang="en-US" dirty="0"/>
              <a:t> </a:t>
            </a:r>
            <a:r>
              <a:rPr lang="en-AU" dirty="0"/>
              <a:t>be able to design, pilot and deliver a questionnaire to answer research questions and to meet objectives;</a:t>
            </a:r>
            <a:endParaRPr lang="en-US" dirty="0"/>
          </a:p>
          <a:p>
            <a:pPr marL="428625" indent="-428625">
              <a:buNone/>
            </a:pPr>
            <a:r>
              <a:rPr lang="en-US" b="1" dirty="0">
                <a:solidFill>
                  <a:srgbClr val="007FA3"/>
                </a:solidFill>
              </a:rPr>
              <a:t>11.6</a:t>
            </a:r>
            <a:r>
              <a:rPr lang="en-US" dirty="0"/>
              <a:t> </a:t>
            </a:r>
            <a:r>
              <a:rPr lang="en-AU" dirty="0"/>
              <a:t>be able to take appropriate action to enhance response rates and to ensure the validity and reliability of the data collected;</a:t>
            </a:r>
          </a:p>
          <a:p>
            <a:pPr marL="428625" indent="-428625">
              <a:buNone/>
            </a:pPr>
            <a:r>
              <a:rPr lang="en-US" b="1" dirty="0">
                <a:solidFill>
                  <a:srgbClr val="007FA3"/>
                </a:solidFill>
              </a:rPr>
              <a:t>11.7</a:t>
            </a:r>
            <a:r>
              <a:rPr lang="en-US" dirty="0"/>
              <a:t> </a:t>
            </a:r>
            <a:r>
              <a:rPr lang="en-AU" dirty="0"/>
              <a:t>be able to apply the knowledge, skills and understanding gained to your own research project.</a:t>
            </a:r>
          </a:p>
        </p:txBody>
      </p:sp>
    </p:spTree>
    <p:extLst>
      <p:ext uri="{BB962C8B-B14F-4D97-AF65-F5344CB8AC3E}">
        <p14:creationId xmlns:p14="http://schemas.microsoft.com/office/powerpoint/2010/main" val="310833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11.1 </a:t>
            </a:r>
            <a:br>
              <a:rPr lang="en-US" sz="3400" b="1" dirty="0"/>
            </a:br>
            <a:r>
              <a:rPr lang="en-US" sz="3400" b="1" dirty="0"/>
              <a:t>Questionnaire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12"/>
            <a:ext cx="9144000" cy="43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available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205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Factual or demographic</a:t>
            </a:r>
            <a:r>
              <a:rPr lang="en-US" sz="2400" dirty="0" smtClean="0"/>
              <a:t>;</a:t>
            </a:r>
          </a:p>
          <a:p>
            <a:endParaRPr lang="en-US" sz="2400" dirty="0"/>
          </a:p>
          <a:p>
            <a:r>
              <a:rPr lang="en-US" sz="2400" dirty="0"/>
              <a:t>Attitudes and opinions</a:t>
            </a:r>
            <a:r>
              <a:rPr lang="en-US" sz="2400" dirty="0" smtClean="0"/>
              <a:t>;</a:t>
            </a:r>
          </a:p>
          <a:p>
            <a:endParaRPr lang="en-US" sz="2400" dirty="0"/>
          </a:p>
          <a:p>
            <a:r>
              <a:rPr lang="en-US" sz="2400" dirty="0" err="1"/>
              <a:t>Behaviours</a:t>
            </a:r>
            <a:r>
              <a:rPr lang="en-US" sz="2400" dirty="0"/>
              <a:t> and events.</a:t>
            </a:r>
          </a:p>
        </p:txBody>
      </p:sp>
    </p:spTree>
    <p:extLst>
      <p:ext uri="{BB962C8B-B14F-4D97-AF65-F5344CB8AC3E}">
        <p14:creationId xmlns:p14="http://schemas.microsoft.com/office/powerpoint/2010/main" val="10803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11.2 </a:t>
            </a:r>
            <a:br>
              <a:rPr lang="en-US" b="1" dirty="0"/>
            </a:br>
            <a:r>
              <a:rPr lang="en-US" b="1" dirty="0"/>
              <a:t>Data requirements table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42429"/>
            <a:ext cx="8312727" cy="35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closed question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i="1" dirty="0"/>
              <a:t>list</a:t>
            </a:r>
            <a:r>
              <a:rPr lang="en-US" sz="2400" dirty="0"/>
              <a:t>, where the respondent is offered a list of items, any of which may be selected;</a:t>
            </a:r>
          </a:p>
          <a:p>
            <a:r>
              <a:rPr lang="en-US" sz="2400" b="1" i="1" dirty="0"/>
              <a:t>category</a:t>
            </a:r>
            <a:r>
              <a:rPr lang="en-US" sz="2400" dirty="0"/>
              <a:t>, where only one response can be selected from a given set of categories;</a:t>
            </a:r>
          </a:p>
          <a:p>
            <a:r>
              <a:rPr lang="en-US" sz="2400" b="1" i="1" dirty="0"/>
              <a:t>ranking</a:t>
            </a:r>
            <a:r>
              <a:rPr lang="en-US" sz="2400" dirty="0"/>
              <a:t>, where the respondent is asked to place something in order;</a:t>
            </a:r>
          </a:p>
          <a:p>
            <a:r>
              <a:rPr lang="en-US" sz="2400" b="1" i="1" dirty="0"/>
              <a:t>rating</a:t>
            </a:r>
            <a:r>
              <a:rPr lang="en-US" sz="2400" dirty="0"/>
              <a:t>, in which a rating device is used to record responses;</a:t>
            </a:r>
          </a:p>
          <a:p>
            <a:r>
              <a:rPr lang="en-US" sz="2400" b="1" i="1" dirty="0"/>
              <a:t>quantity</a:t>
            </a:r>
            <a:r>
              <a:rPr lang="en-US" sz="2400" dirty="0"/>
              <a:t>, to which the response is a number giving the amount;</a:t>
            </a:r>
          </a:p>
          <a:p>
            <a:r>
              <a:rPr lang="en-US" sz="2400" b="1" i="1" dirty="0"/>
              <a:t>matrix</a:t>
            </a:r>
            <a:r>
              <a:rPr lang="en-US" sz="2400" dirty="0"/>
              <a:t>, where responses to two or more questions can be recorded using the same grid;</a:t>
            </a:r>
          </a:p>
          <a:p>
            <a:r>
              <a:rPr lang="en-US" sz="2400" dirty="0"/>
              <a:t>creating a </a:t>
            </a:r>
            <a:r>
              <a:rPr lang="en-US" sz="2400" b="1" i="1" dirty="0"/>
              <a:t>scale</a:t>
            </a:r>
            <a:r>
              <a:rPr lang="en-US" sz="2400" dirty="0"/>
              <a:t> to measure constructs by combining rating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33345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579120"/>
            <a:ext cx="8229600" cy="1097280"/>
          </a:xfrm>
        </p:spPr>
        <p:txBody>
          <a:bodyPr/>
          <a:lstStyle/>
          <a:p>
            <a:r>
              <a:rPr lang="en-US" dirty="0"/>
              <a:t>Category question: Which of the following tourist sites did you visit whilst staying in Cusco?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298450" y="6032956"/>
            <a:ext cx="22733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Source</a:t>
            </a:r>
            <a:r>
              <a:rPr lang="en-GB" sz="800" dirty="0"/>
              <a:t>: </a:t>
            </a:r>
            <a:r>
              <a:rPr lang="en-US" sz="800" dirty="0"/>
              <a:t>Copyright © 2018 Mark NK </a:t>
            </a:r>
            <a:r>
              <a:rPr lang="en-US" sz="800" dirty="0" smtClean="0"/>
              <a:t>Saunders</a:t>
            </a:r>
            <a:endParaRPr lang="en-GB" sz="2000" dirty="0" err="1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38322"/>
            <a:ext cx="8616950" cy="4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4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97280"/>
          </a:xfrm>
        </p:spPr>
        <p:txBody>
          <a:bodyPr/>
          <a:lstStyle/>
          <a:p>
            <a:r>
              <a:rPr lang="en-US" dirty="0"/>
              <a:t>Ranking question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9" y="986572"/>
            <a:ext cx="7264977" cy="4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62864"/>
            <a:ext cx="4343400" cy="6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36225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1288</TotalTime>
  <Words>686</Words>
  <Application>Microsoft Office PowerPoint</Application>
  <PresentationFormat>On-screen Show (4:3)</PresentationFormat>
  <Paragraphs>71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 (1 of 2)</vt:lpstr>
      <vt:lpstr>Learning Objectives (2 of 2)</vt:lpstr>
      <vt:lpstr>Figure 11.1  Questionnaire modes</vt:lpstr>
      <vt:lpstr>Types of data available</vt:lpstr>
      <vt:lpstr>Table 11.2  Data requirements table</vt:lpstr>
      <vt:lpstr>Types of closed question</vt:lpstr>
      <vt:lpstr>Category question: Which of the following tourist sites did you visit whilst staying in Cusco?</vt:lpstr>
      <vt:lpstr>Ranking question</vt:lpstr>
      <vt:lpstr>Rating question</vt:lpstr>
      <vt:lpstr>Table 11.3 (1 of 4) Response categories for different types of rating questions: agreement</vt:lpstr>
      <vt:lpstr>Table 11.3 (2 of 4) Response categories for different types of rating questions: amount</vt:lpstr>
      <vt:lpstr>Table 11.3 (3 of 4) Response categories for different types of rating questions: frequency</vt:lpstr>
      <vt:lpstr>Table 11.3 (4 of 4) Response categories for different types of rating questions: likelihood</vt:lpstr>
      <vt:lpstr>Quantity question</vt:lpstr>
      <vt:lpstr>Matrix question</vt:lpstr>
      <vt:lpstr>Table 11.4  Translation techniques for questionnaires</vt:lpstr>
      <vt:lpstr>Coding questions</vt:lpstr>
      <vt:lpstr>Figure 11.2 (1 of 2) Structure of a covering email or letter </vt:lpstr>
      <vt:lpstr>Figure 11.2 (2 of 2) Structure of a covering email or letter</vt:lpstr>
      <vt:lpstr>Table 11.5 (1 of 4) Relative impact of strategies for raising postal questionnaire response rates</vt:lpstr>
      <vt:lpstr>Table 11.5 (2 of 4) Relative impact of strategies for raising postal questionnaire response rates</vt:lpstr>
      <vt:lpstr>Table 11.5 (3 of 4) Relative impact of strategies for raising postal questionnaire response rates</vt:lpstr>
      <vt:lpstr>Table 11.5 (4 of 4) Relative impact of strategies for raising postal questionnaire response rates</vt:lpstr>
      <vt:lpstr>Request for respondent’s consent</vt:lpstr>
      <vt:lpstr>Cumulative questionnaires returned by Internet and post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198</cp:revision>
  <dcterms:created xsi:type="dcterms:W3CDTF">2014-07-14T20:04:21Z</dcterms:created>
  <dcterms:modified xsi:type="dcterms:W3CDTF">2019-06-08T10:00:33Z</dcterms:modified>
  <cp:category/>
</cp:coreProperties>
</file>