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319" r:id="rId3"/>
    <p:sldId id="346" r:id="rId4"/>
    <p:sldId id="347" r:id="rId5"/>
    <p:sldId id="349" r:id="rId6"/>
    <p:sldId id="332" r:id="rId7"/>
    <p:sldId id="320" r:id="rId8"/>
    <p:sldId id="350" r:id="rId9"/>
    <p:sldId id="351" r:id="rId10"/>
    <p:sldId id="352" r:id="rId11"/>
    <p:sldId id="353" r:id="rId12"/>
    <p:sldId id="354" r:id="rId13"/>
    <p:sldId id="355" r:id="rId14"/>
    <p:sldId id="3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5948" initials="S" lastIdx="1" clrIdx="0">
    <p:extLst>
      <p:ext uri="{19B8F6BF-5375-455C-9EA6-DF929625EA0E}">
        <p15:presenceInfo xmlns:p15="http://schemas.microsoft.com/office/powerpoint/2012/main" userId="005948" providerId="None"/>
      </p:ext>
    </p:extLst>
  </p:cmAuthor>
  <p:cmAuthor id="2" name="Syed,HaameedMazhar" initials="S" lastIdx="1" clrIdx="1">
    <p:extLst>
      <p:ext uri="{19B8F6BF-5375-455C-9EA6-DF929625EA0E}">
        <p15:presenceInfo xmlns:p15="http://schemas.microsoft.com/office/powerpoint/2012/main" userId="S-1-5-21-2752970185-40930380-1894245210-2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3488" autoAdjust="0"/>
  </p:normalViewPr>
  <p:slideViewPr>
    <p:cSldViewPr>
      <p:cViewPr varScale="1">
        <p:scale>
          <a:sx n="104" d="100"/>
          <a:sy n="104" d="100"/>
        </p:scale>
        <p:origin x="1104" y="102"/>
      </p:cViewPr>
      <p:guideLst>
        <p:guide orient="horz" pos="2160"/>
        <p:guide pos="451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7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/>
              <a:t>Chapter 1</a:t>
            </a:r>
            <a:r>
              <a:rPr lang="en-US" sz="3000" dirty="0"/>
              <a:t>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Collecting primary data using research interviews and research diaries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sz="2400" dirty="0"/>
              <a:t>Open questions</a:t>
            </a:r>
          </a:p>
          <a:p>
            <a:r>
              <a:rPr lang="en-US" sz="2400" dirty="0"/>
              <a:t>Probing questions</a:t>
            </a:r>
          </a:p>
          <a:p>
            <a:r>
              <a:rPr lang="en-US" sz="2400" dirty="0"/>
              <a:t>Specific questions</a:t>
            </a:r>
          </a:p>
          <a:p>
            <a:r>
              <a:rPr lang="en-US" sz="2400" dirty="0"/>
              <a:t>Closed questions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Follow-up questions</a:t>
            </a:r>
          </a:p>
          <a:p>
            <a:r>
              <a:rPr lang="en-US" sz="2400" dirty="0"/>
              <a:t>Reflective questions</a:t>
            </a:r>
          </a:p>
          <a:p>
            <a:r>
              <a:rPr lang="en-US" sz="2400" dirty="0"/>
              <a:t>Interpretation questions</a:t>
            </a:r>
          </a:p>
          <a:p>
            <a:r>
              <a:rPr lang="en-US" sz="2400" dirty="0"/>
              <a:t>Extension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34301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1097280"/>
          </a:xfrm>
        </p:spPr>
        <p:txBody>
          <a:bodyPr/>
          <a:lstStyle/>
          <a:p>
            <a:r>
              <a:rPr lang="en-US" dirty="0"/>
              <a:t>Table 10.2</a:t>
            </a:r>
            <a:br>
              <a:rPr lang="en-US" dirty="0"/>
            </a:br>
            <a:r>
              <a:rPr lang="en-US" dirty="0"/>
              <a:t>Difficulties with interview participants</a:t>
            </a:r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69501"/>
              </p:ext>
            </p:extLst>
          </p:nvPr>
        </p:nvGraphicFramePr>
        <p:xfrm>
          <a:off x="533400" y="1752600"/>
          <a:ext cx="8001000" cy="329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</a:tblGrid>
              <a:tr h="34127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Recognised difficulty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 appears willing only to give monosyllabic answers, these being little more than ‘yes’ or ‘no’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1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 repeatedly provides long answers which digress from the focus of your interview</a:t>
                      </a:r>
                      <a:endParaRPr lang="en-GB" dirty="0"/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 starts interviewing you</a:t>
                      </a:r>
                      <a:endParaRPr lang="en-GB" dirty="0"/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 is proud of their status relative to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and wants to show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 their knowledge, criticising what you do</a:t>
                      </a:r>
                      <a:endParaRPr lang="en-GB" dirty="0"/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 becomes noticeably upset during the interview and, perhaps, starts to cry</a:t>
                      </a:r>
                      <a:endParaRPr lang="en-GB" dirty="0"/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609600" y="5791200"/>
            <a:ext cx="21130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Source</a:t>
            </a:r>
            <a:r>
              <a:rPr lang="en-GB" sz="800" dirty="0"/>
              <a:t>: King (2004); authors’ experiences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351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655320"/>
            <a:ext cx="8229600" cy="1097280"/>
          </a:xfrm>
        </p:spPr>
        <p:txBody>
          <a:bodyPr/>
          <a:lstStyle/>
          <a:p>
            <a:r>
              <a:rPr lang="en-US" dirty="0"/>
              <a:t>Table 10.3</a:t>
            </a:r>
            <a:br>
              <a:rPr lang="en-US" dirty="0"/>
            </a:br>
            <a:r>
              <a:rPr lang="en-US" dirty="0"/>
              <a:t>Advantages and disadvantages of audio-recording the interview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466725" y="5080456"/>
            <a:ext cx="1550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Source</a:t>
            </a:r>
            <a:r>
              <a:rPr lang="en-GB" sz="800" dirty="0"/>
              <a:t>: authors’ experiences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3" y="2229233"/>
            <a:ext cx="8148934" cy="27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10.3 </a:t>
            </a:r>
            <a:br>
              <a:rPr lang="en-US" sz="3400" b="1" dirty="0"/>
            </a:br>
            <a:r>
              <a:rPr lang="en-US" sz="3400" b="1" dirty="0"/>
              <a:t>Forms of electronic interview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502" r="2709" b="22749"/>
          <a:stretch/>
        </p:blipFill>
        <p:spPr>
          <a:xfrm>
            <a:off x="685800" y="1847850"/>
            <a:ext cx="82105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>Participant drawing in an interview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57694"/>
            <a:ext cx="5633921" cy="509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 (1 of 2)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should be: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10.1 </a:t>
            </a:r>
            <a:r>
              <a:rPr lang="en-AU" dirty="0"/>
              <a:t>able to classify research interviews in order to help you understand the purpose of each type;</a:t>
            </a:r>
            <a:endParaRPr lang="en-GB" b="1" dirty="0">
              <a:solidFill>
                <a:srgbClr val="007FA3"/>
              </a:solidFill>
            </a:endParaRP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10.2</a:t>
            </a:r>
            <a:r>
              <a:rPr lang="en-GB" dirty="0"/>
              <a:t> </a:t>
            </a:r>
            <a:r>
              <a:rPr lang="en-AU" dirty="0"/>
              <a:t>aware of situations favouring the use of particular types of research interview, and the logistical and resource issues that affect their use;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10.3</a:t>
            </a:r>
            <a:r>
              <a:rPr lang="en-GB" dirty="0"/>
              <a:t> </a:t>
            </a:r>
            <a:r>
              <a:rPr lang="en-AU" dirty="0"/>
              <a:t>able to identify potential data quality issues related to the use of research interviews and evaluate how to overcome these;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10.4</a:t>
            </a:r>
            <a:r>
              <a:rPr lang="en-GB" dirty="0"/>
              <a:t> </a:t>
            </a:r>
            <a:r>
              <a:rPr lang="en-AU" dirty="0"/>
              <a:t>able to consider the development of your competence to undertake semi-structured and in-depth research interviews;</a:t>
            </a:r>
          </a:p>
          <a:p>
            <a:pPr marL="452438" indent="-452438">
              <a:buNone/>
            </a:pPr>
            <a:r>
              <a:rPr lang="en-GB" b="1" dirty="0">
                <a:solidFill>
                  <a:srgbClr val="007FA3"/>
                </a:solidFill>
              </a:rPr>
              <a:t>10.5</a:t>
            </a:r>
            <a:r>
              <a:rPr lang="en-GB" dirty="0"/>
              <a:t> </a:t>
            </a:r>
            <a:r>
              <a:rPr lang="en-AU" dirty="0"/>
              <a:t>aware of the advantages and disadvantages of using one-to-one and group research interviews, including focus groups, in particular contexts;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 (2 of 2)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pPr marL="452438" indent="-452438">
              <a:buNone/>
            </a:pPr>
            <a:r>
              <a:rPr lang="en-US" b="1" dirty="0">
                <a:solidFill>
                  <a:srgbClr val="007FA3"/>
                </a:solidFill>
              </a:rPr>
              <a:t>10.6</a:t>
            </a:r>
            <a:r>
              <a:rPr lang="en-US" dirty="0"/>
              <a:t> </a:t>
            </a:r>
            <a:r>
              <a:rPr lang="en-AU" dirty="0"/>
              <a:t>aware of the advantages, disadvantages and mode implications of telephone interviews;</a:t>
            </a:r>
          </a:p>
          <a:p>
            <a:pPr marL="452438" indent="-452438">
              <a:buNone/>
            </a:pPr>
            <a:r>
              <a:rPr lang="en-US" b="1" dirty="0">
                <a:solidFill>
                  <a:srgbClr val="007FA3"/>
                </a:solidFill>
              </a:rPr>
              <a:t>10.7</a:t>
            </a:r>
            <a:r>
              <a:rPr lang="en-US" dirty="0"/>
              <a:t> </a:t>
            </a:r>
            <a:r>
              <a:rPr lang="en-AU" dirty="0"/>
              <a:t>aware of types of Internet-mediated research interview to be able to evaluate their use</a:t>
            </a:r>
            <a:r>
              <a:rPr lang="en-AU" dirty="0" smtClean="0"/>
              <a:t>;</a:t>
            </a:r>
            <a:endParaRPr lang="en-US" dirty="0"/>
          </a:p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rgbClr val="007FA3"/>
                </a:solidFill>
              </a:rPr>
              <a:t>10.8</a:t>
            </a:r>
            <a:r>
              <a:rPr lang="en-US" dirty="0"/>
              <a:t> </a:t>
            </a:r>
            <a:r>
              <a:rPr lang="en-AU" dirty="0"/>
              <a:t>aware of the nature of visual interviews and ways to use these;</a:t>
            </a:r>
          </a:p>
          <a:p>
            <a:pPr marL="452438" indent="-452438">
              <a:buNone/>
            </a:pPr>
            <a:r>
              <a:rPr lang="en-US" b="1" dirty="0">
                <a:solidFill>
                  <a:srgbClr val="007FA3"/>
                </a:solidFill>
              </a:rPr>
              <a:t>10.9</a:t>
            </a:r>
            <a:r>
              <a:rPr lang="en-US" dirty="0"/>
              <a:t> </a:t>
            </a:r>
            <a:r>
              <a:rPr lang="en-AU" dirty="0"/>
              <a:t>able to understand how quantitative and qualitative research diaries may be used to collect primary data</a:t>
            </a:r>
            <a:r>
              <a:rPr lang="en-AU" dirty="0" smtClean="0"/>
              <a:t>;</a:t>
            </a:r>
            <a:endParaRPr lang="en-US" dirty="0"/>
          </a:p>
          <a:p>
            <a:pPr marL="569913" indent="-569913">
              <a:buNone/>
            </a:pPr>
            <a:r>
              <a:rPr lang="en-US" b="1" dirty="0">
                <a:solidFill>
                  <a:srgbClr val="007FA3"/>
                </a:solidFill>
              </a:rPr>
              <a:t>10.10</a:t>
            </a:r>
            <a:r>
              <a:rPr lang="en-US" dirty="0"/>
              <a:t> </a:t>
            </a:r>
            <a:r>
              <a:rPr lang="en-AU" dirty="0"/>
              <a:t>aware of the advantages, issues and strategies associated with using research diaries.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3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10.1 </a:t>
            </a:r>
            <a:br>
              <a:rPr lang="en-US" sz="3400" b="1" dirty="0"/>
            </a:br>
            <a:r>
              <a:rPr lang="en-US" sz="3400" b="1" dirty="0"/>
              <a:t>Interview structures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1" y="1371600"/>
            <a:ext cx="8077615" cy="44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96185"/>
            <a:ext cx="7027098" cy="4686509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10.2 </a:t>
            </a:r>
            <a:br>
              <a:rPr lang="en-US" sz="3400" b="1" dirty="0"/>
            </a:br>
            <a:r>
              <a:rPr lang="en-US" sz="3400" b="1" dirty="0"/>
              <a:t>Number of participants and interview modes</a:t>
            </a:r>
          </a:p>
        </p:txBody>
      </p:sp>
    </p:spTree>
    <p:extLst>
      <p:ext uri="{BB962C8B-B14F-4D97-AF65-F5344CB8AC3E}">
        <p14:creationId xmlns:p14="http://schemas.microsoft.com/office/powerpoint/2010/main" val="164393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10.1 </a:t>
            </a:r>
            <a:br>
              <a:rPr lang="en-US" b="1" dirty="0"/>
            </a:br>
            <a:r>
              <a:rPr lang="en-US" b="1" dirty="0"/>
              <a:t>Uses of different types of interview for each research purpose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759939"/>
            <a:ext cx="8312727" cy="17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semi-structured and in-depth interviews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Research purpose is exploratory or explanatory.</a:t>
            </a:r>
          </a:p>
          <a:p>
            <a:r>
              <a:rPr lang="en-US" sz="2200" dirty="0"/>
              <a:t>Establishing personal contact is important.</a:t>
            </a:r>
          </a:p>
          <a:p>
            <a:r>
              <a:rPr lang="en-US" sz="2200" dirty="0"/>
              <a:t>Questions that need to be asked are:</a:t>
            </a:r>
          </a:p>
          <a:p>
            <a:pPr marL="561975" lvl="1" indent="-307975">
              <a:buFont typeface="Arial" pitchFamily="34" charset="0"/>
              <a:buChar char="•"/>
            </a:pPr>
            <a:r>
              <a:rPr lang="en-US" sz="2200" dirty="0"/>
              <a:t>Complex;</a:t>
            </a:r>
          </a:p>
          <a:p>
            <a:pPr marL="561975" lvl="1" indent="-307975">
              <a:buFont typeface="Arial" pitchFamily="34" charset="0"/>
              <a:buChar char="•"/>
            </a:pPr>
            <a:r>
              <a:rPr lang="en-US" sz="2200" dirty="0"/>
              <a:t>Open-ended;</a:t>
            </a:r>
          </a:p>
          <a:p>
            <a:pPr marL="561975" lvl="1" indent="-307975">
              <a:buFont typeface="Arial" pitchFamily="34" charset="0"/>
              <a:buChar char="•"/>
            </a:pPr>
            <a:r>
              <a:rPr lang="en-US" sz="2200" dirty="0"/>
              <a:t>Large in number;</a:t>
            </a:r>
          </a:p>
          <a:p>
            <a:pPr marL="561975" lvl="1" indent="-307975">
              <a:buFont typeface="Arial" pitchFamily="34" charset="0"/>
              <a:buChar char="•"/>
            </a:pPr>
            <a:r>
              <a:rPr lang="en-US" sz="2200" dirty="0"/>
              <a:t>Likely to need to be varied in the order they are asked.</a:t>
            </a:r>
          </a:p>
        </p:txBody>
      </p:sp>
    </p:spTree>
    <p:extLst>
      <p:ext uri="{BB962C8B-B14F-4D97-AF65-F5344CB8AC3E}">
        <p14:creationId xmlns:p14="http://schemas.microsoft.com/office/powerpoint/2010/main" val="108033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to consider when conducting semi-structured and in-depth interviews (1 of 2)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appropriateness of your appearance at the interview;</a:t>
            </a:r>
          </a:p>
          <a:p>
            <a:r>
              <a:rPr lang="en-US" sz="2400" dirty="0"/>
              <a:t>nature of your comments to open the interview;</a:t>
            </a:r>
          </a:p>
          <a:p>
            <a:r>
              <a:rPr lang="en-GB" sz="2400" dirty="0"/>
              <a:t>approach to questioning;</a:t>
            </a:r>
          </a:p>
          <a:p>
            <a:r>
              <a:rPr lang="en-US" sz="2400" dirty="0"/>
              <a:t>appropriate use of different types of questions;</a:t>
            </a:r>
          </a:p>
          <a:p>
            <a:r>
              <a:rPr lang="en-US" sz="2400" dirty="0"/>
              <a:t>nature and impact of your </a:t>
            </a:r>
            <a:r>
              <a:rPr lang="en-US" sz="2400" dirty="0" err="1"/>
              <a:t>behaviour</a:t>
            </a:r>
            <a:r>
              <a:rPr lang="en-US" sz="2400" dirty="0"/>
              <a:t> during the interview;</a:t>
            </a:r>
          </a:p>
        </p:txBody>
      </p:sp>
    </p:spTree>
    <p:extLst>
      <p:ext uri="{BB962C8B-B14F-4D97-AF65-F5344CB8AC3E}">
        <p14:creationId xmlns:p14="http://schemas.microsoft.com/office/powerpoint/2010/main" val="338758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to consider when conducting semi-structured and in-depth interviews (2 of 2)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demonstration of attentive listening skills;</a:t>
            </a:r>
          </a:p>
          <a:p>
            <a:r>
              <a:rPr lang="en-US" sz="2400" dirty="0"/>
              <a:t>scope to </a:t>
            </a:r>
            <a:r>
              <a:rPr lang="en-US" sz="2400" dirty="0" err="1"/>
              <a:t>summarise</a:t>
            </a:r>
            <a:r>
              <a:rPr lang="en-US" sz="2400" dirty="0"/>
              <a:t> and test understanding;</a:t>
            </a:r>
          </a:p>
          <a:p>
            <a:r>
              <a:rPr lang="en-GB" sz="2400" dirty="0"/>
              <a:t>dealing with difficult participants;</a:t>
            </a:r>
          </a:p>
          <a:p>
            <a:r>
              <a:rPr lang="en-GB" sz="2400" dirty="0"/>
              <a:t>approach to recording data.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2296724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162</TotalTime>
  <Words>491</Words>
  <Application>Microsoft Office PowerPoint</Application>
  <PresentationFormat>On-screen Show (4:3)</PresentationFormat>
  <Paragraphs>72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 (1 of 2)</vt:lpstr>
      <vt:lpstr>Learning Objectives (2 of 2)</vt:lpstr>
      <vt:lpstr>Figure 10.1  Interview structures</vt:lpstr>
      <vt:lpstr>Figure 10.2  Number of participants and interview modes</vt:lpstr>
      <vt:lpstr>Table 10.1  Uses of different types of interview for each research purpose</vt:lpstr>
      <vt:lpstr>When to use semi-structured and in-depth interviews</vt:lpstr>
      <vt:lpstr>Aspects to consider when conducting semi-structured and in-depth interviews (1 of 2)</vt:lpstr>
      <vt:lpstr>Aspects to consider when conducting semi-structured and in-depth interviews (2 of 2)</vt:lpstr>
      <vt:lpstr>Types of question</vt:lpstr>
      <vt:lpstr>Table 10.2 Difficulties with interview participants</vt:lpstr>
      <vt:lpstr>Table 10.3 Advantages and disadvantages of audio-recording the interview</vt:lpstr>
      <vt:lpstr>Figure 10.3  Forms of electronic interview</vt:lpstr>
      <vt:lpstr> Participant drawing in an interview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174</cp:revision>
  <dcterms:created xsi:type="dcterms:W3CDTF">2014-07-14T20:04:21Z</dcterms:created>
  <dcterms:modified xsi:type="dcterms:W3CDTF">2019-06-08T09:53:10Z</dcterms:modified>
  <cp:category/>
</cp:coreProperties>
</file>