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319" r:id="rId3"/>
    <p:sldId id="351" r:id="rId4"/>
    <p:sldId id="347" r:id="rId5"/>
    <p:sldId id="349" r:id="rId6"/>
    <p:sldId id="350" r:id="rId7"/>
    <p:sldId id="332" r:id="rId8"/>
    <p:sldId id="352" r:id="rId9"/>
    <p:sldId id="353" r:id="rId10"/>
    <p:sldId id="354" r:id="rId11"/>
    <p:sldId id="356" r:id="rId12"/>
    <p:sldId id="357" r:id="rId13"/>
    <p:sldId id="358" r:id="rId14"/>
    <p:sldId id="3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5948" initials="S" lastIdx="1" clrIdx="0">
    <p:extLst>
      <p:ext uri="{19B8F6BF-5375-455C-9EA6-DF929625EA0E}">
        <p15:presenceInfo xmlns:p15="http://schemas.microsoft.com/office/powerpoint/2012/main" userId="005948" providerId="None"/>
      </p:ext>
    </p:extLst>
  </p:cmAuthor>
  <p:cmAuthor id="2" name="Suresh, Anandan" initials="SA" lastIdx="6" clrIdx="1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  <p:cmAuthor id="3" name="Syed,HaameedMazhar" initials="S" lastIdx="7" clrIdx="2">
    <p:extLst>
      <p:ext uri="{19B8F6BF-5375-455C-9EA6-DF929625EA0E}">
        <p15:presenceInfo xmlns:p15="http://schemas.microsoft.com/office/powerpoint/2012/main" userId="S-1-5-21-2752970185-40930380-1894245210-2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AE4"/>
    <a:srgbClr val="007FA3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6" autoAdjust="0"/>
    <p:restoredTop sz="95124" autoAdjust="0"/>
  </p:normalViewPr>
  <p:slideViewPr>
    <p:cSldViewPr>
      <p:cViewPr varScale="1">
        <p:scale>
          <a:sx n="106" d="100"/>
          <a:sy n="106" d="100"/>
        </p:scale>
        <p:origin x="10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/>
              <a:t>Chapter </a:t>
            </a:r>
            <a:r>
              <a:rPr lang="en-US" dirty="0"/>
              <a:t>9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Collecting data through observation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640080"/>
            <a:ext cx="8839200" cy="1097280"/>
          </a:xfrm>
        </p:spPr>
        <p:txBody>
          <a:bodyPr/>
          <a:lstStyle/>
          <a:p>
            <a:r>
              <a:rPr lang="en-US" b="1" dirty="0"/>
              <a:t>Table </a:t>
            </a:r>
            <a:r>
              <a:rPr lang="en-US" b="1" dirty="0" smtClean="0"/>
              <a:t>9.4</a:t>
            </a:r>
            <a:br>
              <a:rPr lang="en-US" b="1" dirty="0" smtClean="0"/>
            </a:br>
            <a:r>
              <a:rPr lang="en-US" dirty="0" smtClean="0"/>
              <a:t>Advantages </a:t>
            </a:r>
            <a:r>
              <a:rPr lang="en-US" dirty="0"/>
              <a:t>and disadvantages of participant </a:t>
            </a:r>
            <a:r>
              <a:rPr lang="en-US" dirty="0" smtClean="0"/>
              <a:t>observation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90669"/>
            <a:ext cx="8312727" cy="32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Observational document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58075" cy="53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6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640080"/>
            <a:ext cx="8839200" cy="1097280"/>
          </a:xfrm>
        </p:spPr>
        <p:txBody>
          <a:bodyPr/>
          <a:lstStyle/>
          <a:p>
            <a:r>
              <a:rPr lang="en-US" b="1" dirty="0"/>
              <a:t>Table 9.5 (1 of 2)</a:t>
            </a:r>
            <a:br>
              <a:rPr lang="en-US" b="1" dirty="0"/>
            </a:br>
            <a:r>
              <a:rPr lang="en-US" dirty="0"/>
              <a:t>Advantages and disadvantages of structured observation: advantages</a:t>
            </a:r>
            <a:endParaRPr lang="en-US" b="1" dirty="0"/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48839"/>
              </p:ext>
            </p:extLst>
          </p:nvPr>
        </p:nvGraphicFramePr>
        <p:xfrm>
          <a:off x="228600" y="1950720"/>
          <a:ext cx="8610600" cy="3230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</a:tblGrid>
              <a:tr h="316861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/>
                        <a:t>Advantages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107575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can be used by anyone after suitable training in the use of the measuring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should yield reliable results by virtue of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its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replicability</a:t>
                      </a:r>
                      <a:endParaRPr lang="en-GB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Structured observation is capable of more than simply observing the frequency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events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method allows the collection of data at the time they occur in their natural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setting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Structured observation secures data that most informants would ignore because to them these are too mundane or 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irrelevant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08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640080"/>
            <a:ext cx="8839200" cy="1097280"/>
          </a:xfrm>
        </p:spPr>
        <p:txBody>
          <a:bodyPr/>
          <a:lstStyle/>
          <a:p>
            <a:r>
              <a:rPr lang="en-US" b="1" dirty="0"/>
              <a:t>Table 9.5 (2 of 2)</a:t>
            </a:r>
            <a:br>
              <a:rPr lang="en-US" b="1" dirty="0"/>
            </a:br>
            <a:r>
              <a:rPr lang="en-US" dirty="0"/>
              <a:t>Advantages and disadvantages of structured observation: disadvantages</a:t>
            </a:r>
            <a:endParaRPr lang="en-US" b="1" dirty="0"/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07982"/>
              </p:ext>
            </p:extLst>
          </p:nvPr>
        </p:nvGraphicFramePr>
        <p:xfrm>
          <a:off x="228600" y="1950720"/>
          <a:ext cx="8610600" cy="4053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</a:tblGrid>
              <a:tr h="316861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/>
                        <a:t>Disadvantages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107575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Unless virtual observation is used, the observer must be in the research setting when the phenomena under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study are taking place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interactions and events being observed may occur simultaneously or in complex ways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While structured observation is helpful in recording the incidence of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interactions or events, these observations are limited to overt actions or surface indicators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Without the prior specification or development of theory, structured observations will be of only limited value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research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recognising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environmental variability within a research setting may invalidate conclusions drawn from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structured observation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may be slow (and expensive) to collect, although this is not always the case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C9.1 </a:t>
            </a:r>
            <a:br>
              <a:rPr lang="en-US" sz="3400" b="1" dirty="0"/>
            </a:br>
            <a:r>
              <a:rPr lang="en-US" sz="3400" b="1" dirty="0"/>
              <a:t>Scratch notes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4" y="1470811"/>
            <a:ext cx="7297478" cy="46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By the end of this chapter you </a:t>
            </a:r>
            <a:r>
              <a:rPr lang="en-GB" i="1" dirty="0" smtClean="0"/>
              <a:t>should be able to:</a:t>
            </a:r>
            <a:endParaRPr lang="en-GB" i="1" dirty="0"/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9.1</a:t>
            </a:r>
            <a:r>
              <a:rPr lang="en-GB" dirty="0"/>
              <a:t> </a:t>
            </a:r>
            <a:r>
              <a:rPr lang="en-AU" dirty="0"/>
              <a:t>appreciate the scope of observation as a data collection method;</a:t>
            </a:r>
          </a:p>
          <a:p>
            <a:pPr marL="334963" indent="-334963">
              <a:buNone/>
            </a:pPr>
            <a:r>
              <a:rPr lang="en-GB" b="1" dirty="0">
                <a:solidFill>
                  <a:srgbClr val="007FA3"/>
                </a:solidFill>
              </a:rPr>
              <a:t>9.2</a:t>
            </a:r>
            <a:r>
              <a:rPr lang="en-GB" dirty="0"/>
              <a:t> </a:t>
            </a:r>
            <a:r>
              <a:rPr lang="en-AU" dirty="0"/>
              <a:t>understand the dimensions of observation and the choices to be made when using observational research;</a:t>
            </a:r>
          </a:p>
          <a:p>
            <a:pPr marL="334963" indent="-334963">
              <a:buNone/>
            </a:pPr>
            <a:r>
              <a:rPr lang="en-GB" b="1" dirty="0">
                <a:solidFill>
                  <a:srgbClr val="007FA3"/>
                </a:solidFill>
              </a:rPr>
              <a:t>9.3</a:t>
            </a:r>
            <a:r>
              <a:rPr lang="en-GB" dirty="0"/>
              <a:t> </a:t>
            </a:r>
            <a:r>
              <a:rPr lang="en-AU" dirty="0"/>
              <a:t>develop an understanding of participant observation, structured observation and Internet-mediated observation and appreciate how these methods may overlap in practice;</a:t>
            </a:r>
          </a:p>
          <a:p>
            <a:pPr marL="334963" indent="-334963">
              <a:buNone/>
            </a:pPr>
            <a:r>
              <a:rPr lang="en-GB" b="1" dirty="0">
                <a:solidFill>
                  <a:srgbClr val="007FA3"/>
                </a:solidFill>
              </a:rPr>
              <a:t>9.4</a:t>
            </a:r>
            <a:r>
              <a:rPr lang="en-GB" dirty="0"/>
              <a:t> </a:t>
            </a:r>
            <a:r>
              <a:rPr lang="en-AU" dirty="0"/>
              <a:t>develop an understanding of the use of videography, audio-recording and static visual images in the collection of observational data;</a:t>
            </a:r>
          </a:p>
          <a:p>
            <a:pPr marL="334963" indent="-334963">
              <a:buNone/>
            </a:pPr>
            <a:r>
              <a:rPr lang="en-GB" b="1" dirty="0">
                <a:solidFill>
                  <a:srgbClr val="007FA3"/>
                </a:solidFill>
              </a:rPr>
              <a:t>9.5</a:t>
            </a:r>
            <a:r>
              <a:rPr lang="en-GB" dirty="0"/>
              <a:t> </a:t>
            </a:r>
            <a:r>
              <a:rPr lang="en-AU" dirty="0"/>
              <a:t>identify ethical concerns and quality issues related to the collection of observation data and consider how to avoid or reduce these.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9.1 </a:t>
            </a:r>
            <a:br>
              <a:rPr lang="en-US" sz="3400" b="1" dirty="0"/>
            </a:br>
            <a:r>
              <a:rPr lang="en-US" sz="3400" b="1" dirty="0"/>
              <a:t>Overlap between types of observation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75772"/>
            <a:ext cx="5562600" cy="48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2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46" y="1171136"/>
            <a:ext cx="5784909" cy="5058163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9.2 </a:t>
            </a:r>
            <a:br>
              <a:rPr lang="en-US" sz="3400" b="1" dirty="0"/>
            </a:br>
            <a:r>
              <a:rPr lang="en-US" sz="3400" b="1" dirty="0"/>
              <a:t>Level of participation in classic observation</a:t>
            </a:r>
          </a:p>
        </p:txBody>
      </p:sp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9.3</a:t>
            </a:r>
            <a:br>
              <a:rPr lang="en-US" sz="3400" b="1" dirty="0"/>
            </a:br>
            <a:r>
              <a:rPr lang="en-US" sz="3400" b="1" dirty="0"/>
              <a:t>Classic </a:t>
            </a:r>
            <a:r>
              <a:rPr lang="en-US" sz="3400" b="1" dirty="0" smtClean="0"/>
              <a:t>observation </a:t>
            </a:r>
            <a:r>
              <a:rPr lang="en-US" sz="3400" b="1" dirty="0"/>
              <a:t>roles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9" y="1371600"/>
            <a:ext cx="7534091" cy="46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2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/>
              <a:t>Figure 9.4 </a:t>
            </a:r>
            <a:br>
              <a:rPr lang="en-US" sz="3400" b="1" dirty="0"/>
            </a:br>
            <a:r>
              <a:rPr lang="en-US" sz="3400" b="1" dirty="0"/>
              <a:t>Observer roles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7493" b="10234"/>
          <a:stretch/>
        </p:blipFill>
        <p:spPr>
          <a:xfrm>
            <a:off x="914400" y="1440725"/>
            <a:ext cx="7568697" cy="4385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2010" y="5864252"/>
            <a:ext cx="3185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latin typeface="+mj-lt"/>
              </a:rPr>
              <a:t>Source: </a:t>
            </a:r>
            <a:r>
              <a:rPr lang="en-US" sz="800" dirty="0">
                <a:latin typeface="+mj-lt"/>
              </a:rPr>
              <a:t>© 2018 Mark Saunders, Philip Lewis and Adrian Thornhill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362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9.1 </a:t>
            </a:r>
            <a:br>
              <a:rPr lang="en-US" b="1" dirty="0"/>
            </a:br>
            <a:r>
              <a:rPr lang="en-US" dirty="0"/>
              <a:t>Aspects to consider in choosing an observer role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71306"/>
              </p:ext>
            </p:extLst>
          </p:nvPr>
        </p:nvGraphicFramePr>
        <p:xfrm>
          <a:off x="457200" y="1676400"/>
          <a:ext cx="8077200" cy="4343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Aspect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Ethical concerns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 purpose of your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Your status in relation to informants in the observational setting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The level of participation you need to demonstrate in the observational setting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The depth of understanding you will need to develop</a:t>
                      </a:r>
                      <a:r>
                        <a:rPr lang="en-GB" baseline="0" dirty="0"/>
                        <a:t> in the observational setting and how much time you have to devote to your research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Observer</a:t>
                      </a:r>
                      <a:r>
                        <a:rPr lang="en-GB" baseline="0" dirty="0"/>
                        <a:t> role preference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Organisational access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4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097280"/>
          </a:xfrm>
        </p:spPr>
        <p:txBody>
          <a:bodyPr/>
          <a:lstStyle/>
          <a:p>
            <a:r>
              <a:rPr lang="en-US" b="1" dirty="0"/>
              <a:t>Table 9.2</a:t>
            </a:r>
            <a:br>
              <a:rPr lang="en-US" b="1" dirty="0"/>
            </a:br>
            <a:r>
              <a:rPr lang="en-US" dirty="0"/>
              <a:t>Characteristics of participant observation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52264" y="5405363"/>
            <a:ext cx="2060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Developed from </a:t>
            </a:r>
            <a:r>
              <a:rPr lang="en-US" sz="800" dirty="0" err="1"/>
              <a:t>Spradley</a:t>
            </a:r>
            <a:r>
              <a:rPr lang="en-US" sz="800" dirty="0"/>
              <a:t> (2016)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51700"/>
            <a:ext cx="8312727" cy="31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5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502920"/>
            <a:ext cx="8839200" cy="1097280"/>
          </a:xfrm>
        </p:spPr>
        <p:txBody>
          <a:bodyPr/>
          <a:lstStyle/>
          <a:p>
            <a:r>
              <a:rPr lang="en-US" b="1" dirty="0"/>
              <a:t>Table 9.3</a:t>
            </a:r>
            <a:br>
              <a:rPr lang="en-US" b="1" dirty="0"/>
            </a:br>
            <a:r>
              <a:rPr lang="en-US" dirty="0"/>
              <a:t>Types of data generated by participant observation</a:t>
            </a:r>
            <a:endParaRPr lang="en-US" b="1" dirty="0"/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5705"/>
              </p:ext>
            </p:extLst>
          </p:nvPr>
        </p:nvGraphicFramePr>
        <p:xfrm>
          <a:off x="304800" y="1676400"/>
          <a:ext cx="8610600" cy="445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861">
                <a:tc>
                  <a:txBody>
                    <a:bodyPr/>
                    <a:lstStyle/>
                    <a:p>
                      <a:r>
                        <a:rPr lang="en-GB" sz="1600" dirty="0"/>
                        <a:t>Data type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Explanation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313753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Observational data</a:t>
                      </a:r>
                      <a:endParaRPr lang="en-GB" sz="1600" dirty="0"/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created by the participant observer from undertaking observations-in-person or using video or audio recordings, or visual images.</a:t>
                      </a:r>
                      <a:endParaRPr lang="en-GB" sz="1600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r>
                        <a:rPr lang="en-GB" sz="1600" dirty="0"/>
                        <a:t>Experiential data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created by the participant observer based on her or his experience of undertaking observations, interviews or informal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discussions.</a:t>
                      </a:r>
                      <a:endParaRPr lang="en-GB" sz="1600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399">
                <a:tc>
                  <a:txBody>
                    <a:bodyPr/>
                    <a:lstStyle/>
                    <a:p>
                      <a:r>
                        <a:rPr lang="en-GB" sz="1600" dirty="0"/>
                        <a:t>Supplementary</a:t>
                      </a:r>
                      <a:r>
                        <a:rPr lang="en-GB" sz="1600" baseline="0" dirty="0"/>
                        <a:t> data</a:t>
                      </a:r>
                      <a:endParaRPr lang="en-GB" sz="1600" dirty="0"/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created by the participant observer from conducting interviews, informal discussions with informants, or using documentary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sources.</a:t>
                      </a:r>
                      <a:endParaRPr lang="en-GB" sz="1600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r>
                        <a:rPr lang="en-GB" sz="1600" dirty="0"/>
                        <a:t>Interpretive data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created by the participant observer from interpreting observational, experiential or supplementary data, or from informants’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interpretations.</a:t>
                      </a:r>
                      <a:endParaRPr lang="en-GB" sz="1600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Reflective</a:t>
                      </a:r>
                      <a:r>
                        <a:rPr lang="en-GB" sz="1600" baseline="0" dirty="0"/>
                        <a:t> data</a:t>
                      </a:r>
                      <a:endParaRPr lang="en-GB" sz="1600" dirty="0"/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created by the participant observer following periods of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introspection or reflection about any or all of the other types of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data, leading to the creation of further interpretive data that are recorded as self-memos, or in a research journal or diary</a:t>
                      </a:r>
                      <a:endParaRPr lang="en-GB" sz="1600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351587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208</TotalTime>
  <Words>575</Words>
  <Application>Microsoft Office PowerPoint</Application>
  <PresentationFormat>On-screen Show (4:3)</PresentationFormat>
  <Paragraphs>71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</vt:lpstr>
      <vt:lpstr>Figure 9.1  Overlap between types of observation</vt:lpstr>
      <vt:lpstr>Figure 9.2  Level of participation in classic observation</vt:lpstr>
      <vt:lpstr>Figure 9.3 Classic observation roles</vt:lpstr>
      <vt:lpstr>Figure 9.4  Observer roles</vt:lpstr>
      <vt:lpstr>Table 9.1  Aspects to consider in choosing an observer role</vt:lpstr>
      <vt:lpstr>Table 9.2 Characteristics of participant observation</vt:lpstr>
      <vt:lpstr>Table 9.3 Types of data generated by participant observation</vt:lpstr>
      <vt:lpstr>Table 9.4 Advantages and disadvantages of participant observation</vt:lpstr>
      <vt:lpstr>Observational document</vt:lpstr>
      <vt:lpstr>Table 9.5 (1 of 2) Advantages and disadvantages of structured observation: advantages</vt:lpstr>
      <vt:lpstr>Table 9.5 (2 of 2) Advantages and disadvantages of structured observation: disadvantages</vt:lpstr>
      <vt:lpstr>Figure C9.1  Scratch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179</cp:revision>
  <dcterms:created xsi:type="dcterms:W3CDTF">2014-07-14T20:04:21Z</dcterms:created>
  <dcterms:modified xsi:type="dcterms:W3CDTF">2019-06-08T09:52:12Z</dcterms:modified>
  <cp:category/>
</cp:coreProperties>
</file>